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tags/tag1.xml" ContentType="application/vnd.openxmlformats-officedocument.presentationml.tags+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3"/>
  </p:notesMasterIdLst>
  <p:sldIdLst>
    <p:sldId id="257" r:id="rId2"/>
    <p:sldId id="474" r:id="rId3"/>
    <p:sldId id="432" r:id="rId4"/>
    <p:sldId id="465" r:id="rId5"/>
    <p:sldId id="466" r:id="rId6"/>
    <p:sldId id="484" r:id="rId7"/>
    <p:sldId id="490" r:id="rId8"/>
    <p:sldId id="491" r:id="rId9"/>
    <p:sldId id="492" r:id="rId10"/>
    <p:sldId id="310" r:id="rId11"/>
    <p:sldId id="477" r:id="rId12"/>
    <p:sldId id="407" r:id="rId13"/>
    <p:sldId id="311" r:id="rId14"/>
    <p:sldId id="469" r:id="rId15"/>
    <p:sldId id="470" r:id="rId16"/>
    <p:sldId id="312" r:id="rId17"/>
    <p:sldId id="467" r:id="rId18"/>
    <p:sldId id="468" r:id="rId19"/>
    <p:sldId id="478" r:id="rId20"/>
    <p:sldId id="496" r:id="rId21"/>
    <p:sldId id="497" r:id="rId22"/>
    <p:sldId id="498" r:id="rId23"/>
    <p:sldId id="493" r:id="rId24"/>
    <p:sldId id="494" r:id="rId25"/>
    <p:sldId id="479" r:id="rId26"/>
    <p:sldId id="495" r:id="rId27"/>
    <p:sldId id="485" r:id="rId28"/>
    <p:sldId id="433" r:id="rId29"/>
    <p:sldId id="438" r:id="rId30"/>
    <p:sldId id="348" r:id="rId31"/>
    <p:sldId id="423" r:id="rId32"/>
    <p:sldId id="424" r:id="rId33"/>
    <p:sldId id="352" r:id="rId34"/>
    <p:sldId id="425" r:id="rId35"/>
    <p:sldId id="499" r:id="rId36"/>
    <p:sldId id="354" r:id="rId37"/>
    <p:sldId id="339" r:id="rId38"/>
    <p:sldId id="369" r:id="rId39"/>
    <p:sldId id="476" r:id="rId40"/>
    <p:sldId id="486" r:id="rId41"/>
    <p:sldId id="434" r:id="rId42"/>
    <p:sldId id="488" r:id="rId43"/>
    <p:sldId id="281" r:id="rId44"/>
    <p:sldId id="282" r:id="rId45"/>
    <p:sldId id="283" r:id="rId46"/>
    <p:sldId id="480" r:id="rId47"/>
    <p:sldId id="284" r:id="rId48"/>
    <p:sldId id="285" r:id="rId49"/>
    <p:sldId id="286" r:id="rId50"/>
    <p:sldId id="482" r:id="rId51"/>
    <p:sldId id="287" r:id="rId52"/>
    <p:sldId id="483" r:id="rId53"/>
    <p:sldId id="475" r:id="rId54"/>
    <p:sldId id="487" r:id="rId55"/>
    <p:sldId id="435" r:id="rId56"/>
    <p:sldId id="340" r:id="rId57"/>
    <p:sldId id="345" r:id="rId58"/>
    <p:sldId id="263" r:id="rId59"/>
    <p:sldId id="415" r:id="rId60"/>
    <p:sldId id="416" r:id="rId61"/>
    <p:sldId id="481" r:id="rId62"/>
    <p:sldId id="489" r:id="rId63"/>
    <p:sldId id="436" r:id="rId64"/>
    <p:sldId id="444" r:id="rId65"/>
    <p:sldId id="500" r:id="rId66"/>
    <p:sldId id="501" r:id="rId67"/>
    <p:sldId id="798" r:id="rId68"/>
    <p:sldId id="713" r:id="rId69"/>
    <p:sldId id="854" r:id="rId70"/>
    <p:sldId id="855" r:id="rId71"/>
    <p:sldId id="754" r:id="rId72"/>
    <p:sldId id="336" r:id="rId73"/>
    <p:sldId id="832" r:id="rId74"/>
    <p:sldId id="856" r:id="rId75"/>
    <p:sldId id="857" r:id="rId76"/>
    <p:sldId id="833" r:id="rId77"/>
    <p:sldId id="834" r:id="rId78"/>
    <p:sldId id="835" r:id="rId79"/>
    <p:sldId id="836" r:id="rId80"/>
    <p:sldId id="837" r:id="rId81"/>
    <p:sldId id="838" r:id="rId82"/>
    <p:sldId id="839" r:id="rId83"/>
    <p:sldId id="846" r:id="rId84"/>
    <p:sldId id="840" r:id="rId85"/>
    <p:sldId id="714" r:id="rId86"/>
    <p:sldId id="430" r:id="rId87"/>
    <p:sldId id="710" r:id="rId88"/>
    <p:sldId id="464" r:id="rId89"/>
    <p:sldId id="667" r:id="rId90"/>
    <p:sldId id="668" r:id="rId91"/>
    <p:sldId id="850" r:id="rId92"/>
    <p:sldId id="805" r:id="rId93"/>
    <p:sldId id="847" r:id="rId94"/>
    <p:sldId id="666" r:id="rId95"/>
    <p:sldId id="669" r:id="rId96"/>
    <p:sldId id="671" r:id="rId97"/>
    <p:sldId id="672" r:id="rId98"/>
    <p:sldId id="783" r:id="rId99"/>
    <p:sldId id="786" r:id="rId100"/>
    <p:sldId id="781" r:id="rId101"/>
    <p:sldId id="675" r:id="rId102"/>
    <p:sldId id="676" r:id="rId103"/>
    <p:sldId id="756" r:id="rId104"/>
    <p:sldId id="757" r:id="rId105"/>
    <p:sldId id="758" r:id="rId106"/>
    <p:sldId id="759" r:id="rId107"/>
    <p:sldId id="760" r:id="rId108"/>
    <p:sldId id="761" r:id="rId109"/>
    <p:sldId id="762" r:id="rId110"/>
    <p:sldId id="764" r:id="rId111"/>
    <p:sldId id="763" r:id="rId112"/>
    <p:sldId id="851" r:id="rId113"/>
    <p:sldId id="852" r:id="rId114"/>
    <p:sldId id="853" r:id="rId115"/>
    <p:sldId id="849" r:id="rId116"/>
    <p:sldId id="848" r:id="rId117"/>
    <p:sldId id="858" r:id="rId118"/>
    <p:sldId id="628" r:id="rId119"/>
    <p:sldId id="629" r:id="rId120"/>
    <p:sldId id="648" r:id="rId121"/>
    <p:sldId id="619" r:id="rId122"/>
    <p:sldId id="682" r:id="rId123"/>
    <p:sldId id="683" r:id="rId124"/>
    <p:sldId id="684" r:id="rId125"/>
    <p:sldId id="686" r:id="rId126"/>
    <p:sldId id="687" r:id="rId127"/>
    <p:sldId id="688" r:id="rId128"/>
    <p:sldId id="631" r:id="rId129"/>
    <p:sldId id="641" r:id="rId130"/>
    <p:sldId id="689" r:id="rId131"/>
    <p:sldId id="642" r:id="rId132"/>
    <p:sldId id="650" r:id="rId133"/>
    <p:sldId id="651" r:id="rId134"/>
    <p:sldId id="652" r:id="rId135"/>
    <p:sldId id="653" r:id="rId136"/>
    <p:sldId id="694" r:id="rId137"/>
    <p:sldId id="697" r:id="rId138"/>
    <p:sldId id="695" r:id="rId139"/>
    <p:sldId id="696" r:id="rId140"/>
    <p:sldId id="654" r:id="rId141"/>
    <p:sldId id="655" r:id="rId142"/>
    <p:sldId id="656" r:id="rId143"/>
    <p:sldId id="643" r:id="rId144"/>
    <p:sldId id="644" r:id="rId145"/>
    <p:sldId id="645" r:id="rId146"/>
    <p:sldId id="657" r:id="rId147"/>
    <p:sldId id="658" r:id="rId148"/>
    <p:sldId id="659" r:id="rId149"/>
    <p:sldId id="698" r:id="rId150"/>
    <p:sldId id="701" r:id="rId151"/>
    <p:sldId id="699" r:id="rId152"/>
    <p:sldId id="700" r:id="rId153"/>
    <p:sldId id="661" r:id="rId154"/>
    <p:sldId id="663" r:id="rId155"/>
    <p:sldId id="859" r:id="rId156"/>
    <p:sldId id="647" r:id="rId157"/>
    <p:sldId id="702" r:id="rId158"/>
    <p:sldId id="705" r:id="rId159"/>
    <p:sldId id="703" r:id="rId160"/>
    <p:sldId id="704" r:id="rId161"/>
    <p:sldId id="860" r:id="rId162"/>
    <p:sldId id="1121" r:id="rId163"/>
    <p:sldId id="1122" r:id="rId164"/>
    <p:sldId id="1123" r:id="rId165"/>
    <p:sldId id="875" r:id="rId166"/>
    <p:sldId id="1124" r:id="rId167"/>
    <p:sldId id="1125" r:id="rId168"/>
    <p:sldId id="343" r:id="rId169"/>
    <p:sldId id="273" r:id="rId170"/>
    <p:sldId id="864" r:id="rId171"/>
    <p:sldId id="275" r:id="rId172"/>
    <p:sldId id="1245" r:id="rId173"/>
    <p:sldId id="1246" r:id="rId174"/>
    <p:sldId id="1247" r:id="rId175"/>
    <p:sldId id="277" r:id="rId176"/>
    <p:sldId id="1218" r:id="rId177"/>
    <p:sldId id="1219" r:id="rId178"/>
    <p:sldId id="1248" r:id="rId179"/>
    <p:sldId id="1249" r:id="rId180"/>
    <p:sldId id="1220" r:id="rId181"/>
    <p:sldId id="1250" r:id="rId182"/>
    <p:sldId id="353" r:id="rId183"/>
    <p:sldId id="293" r:id="rId184"/>
    <p:sldId id="1251" r:id="rId185"/>
    <p:sldId id="1260" r:id="rId186"/>
    <p:sldId id="295" r:id="rId187"/>
    <p:sldId id="1261" r:id="rId188"/>
    <p:sldId id="1126" r:id="rId189"/>
    <p:sldId id="296" r:id="rId190"/>
    <p:sldId id="1262" r:id="rId191"/>
    <p:sldId id="1092" r:id="rId192"/>
    <p:sldId id="1263" r:id="rId193"/>
    <p:sldId id="1215" r:id="rId194"/>
    <p:sldId id="1264" r:id="rId195"/>
    <p:sldId id="1127" r:id="rId196"/>
    <p:sldId id="1272" r:id="rId197"/>
    <p:sldId id="1012" r:id="rId198"/>
    <p:sldId id="1109" r:id="rId199"/>
    <p:sldId id="1159" r:id="rId200"/>
    <p:sldId id="1172" r:id="rId201"/>
    <p:sldId id="1255" r:id="rId202"/>
    <p:sldId id="1275" r:id="rId203"/>
    <p:sldId id="876" r:id="rId204"/>
    <p:sldId id="1276" r:id="rId205"/>
    <p:sldId id="1207" r:id="rId206"/>
    <p:sldId id="1097" r:id="rId207"/>
    <p:sldId id="1235" r:id="rId208"/>
    <p:sldId id="314" r:id="rId209"/>
    <p:sldId id="462" r:id="rId210"/>
    <p:sldId id="1237" r:id="rId211"/>
    <p:sldId id="887" r:id="rId212"/>
    <p:sldId id="1052" r:id="rId213"/>
    <p:sldId id="1094" r:id="rId214"/>
    <p:sldId id="1277" r:id="rId215"/>
    <p:sldId id="1278" r:id="rId216"/>
    <p:sldId id="1279" r:id="rId217"/>
    <p:sldId id="1208" r:id="rId218"/>
    <p:sldId id="890" r:id="rId219"/>
    <p:sldId id="891" r:id="rId220"/>
    <p:sldId id="892" r:id="rId221"/>
    <p:sldId id="585" r:id="rId222"/>
    <p:sldId id="1280" r:id="rId223"/>
    <p:sldId id="1209" r:id="rId224"/>
    <p:sldId id="514" r:id="rId225"/>
    <p:sldId id="600" r:id="rId226"/>
    <p:sldId id="1281" r:id="rId227"/>
    <p:sldId id="955" r:id="rId228"/>
    <p:sldId id="1110" r:id="rId229"/>
    <p:sldId id="1111" r:id="rId230"/>
    <p:sldId id="1114" r:id="rId231"/>
    <p:sldId id="1241" r:id="rId232"/>
    <p:sldId id="1244" r:id="rId233"/>
    <p:sldId id="1282" r:id="rId234"/>
    <p:sldId id="1210" r:id="rId235"/>
    <p:sldId id="1274" r:id="rId236"/>
    <p:sldId id="1001" r:id="rId237"/>
    <p:sldId id="1190" r:id="rId238"/>
    <p:sldId id="1238" r:id="rId239"/>
    <p:sldId id="1239" r:id="rId240"/>
    <p:sldId id="1283" r:id="rId241"/>
    <p:sldId id="956" r:id="rId242"/>
    <p:sldId id="1240" r:id="rId243"/>
    <p:sldId id="1242" r:id="rId244"/>
    <p:sldId id="1146" r:id="rId245"/>
    <p:sldId id="1256" r:id="rId246"/>
    <p:sldId id="877" r:id="rId247"/>
    <p:sldId id="1033" r:id="rId248"/>
    <p:sldId id="1116" r:id="rId249"/>
    <p:sldId id="1178" r:id="rId250"/>
    <p:sldId id="1115" r:id="rId251"/>
    <p:sldId id="1180" r:id="rId252"/>
    <p:sldId id="1093" r:id="rId253"/>
    <p:sldId id="1165" r:id="rId254"/>
    <p:sldId id="374" r:id="rId255"/>
    <p:sldId id="529" r:id="rId256"/>
    <p:sldId id="1181" r:id="rId257"/>
    <p:sldId id="1252" r:id="rId258"/>
    <p:sldId id="1211" r:id="rId259"/>
    <p:sldId id="527" r:id="rId260"/>
    <p:sldId id="743" r:id="rId261"/>
    <p:sldId id="744" r:id="rId262"/>
    <p:sldId id="1032" r:id="rId263"/>
    <p:sldId id="526" r:id="rId264"/>
    <p:sldId id="1186" r:id="rId265"/>
    <p:sldId id="895" r:id="rId266"/>
    <p:sldId id="1273" r:id="rId267"/>
    <p:sldId id="896" r:id="rId268"/>
    <p:sldId id="964" r:id="rId269"/>
    <p:sldId id="1058" r:id="rId270"/>
    <p:sldId id="1059" r:id="rId271"/>
    <p:sldId id="1060" r:id="rId272"/>
    <p:sldId id="1117" r:id="rId273"/>
    <p:sldId id="1061" r:id="rId274"/>
    <p:sldId id="1257" r:id="rId275"/>
    <p:sldId id="1027" r:id="rId276"/>
    <p:sldId id="1265" r:id="rId277"/>
    <p:sldId id="1266" r:id="rId278"/>
    <p:sldId id="1184" r:id="rId279"/>
    <p:sldId id="1197" r:id="rId280"/>
    <p:sldId id="905" r:id="rId281"/>
    <p:sldId id="1232" r:id="rId282"/>
    <p:sldId id="1233" r:id="rId283"/>
    <p:sldId id="1243" r:id="rId284"/>
    <p:sldId id="1194" r:id="rId285"/>
    <p:sldId id="1231" r:id="rId286"/>
    <p:sldId id="1193" r:id="rId287"/>
    <p:sldId id="1268" r:id="rId288"/>
    <p:sldId id="906" r:id="rId289"/>
    <p:sldId id="1229" r:id="rId290"/>
    <p:sldId id="1258" r:id="rId291"/>
    <p:sldId id="1284" r:id="rId292"/>
    <p:sldId id="911" r:id="rId293"/>
    <p:sldId id="563" r:id="rId294"/>
    <p:sldId id="1150" r:id="rId295"/>
    <p:sldId id="1270" r:id="rId296"/>
    <p:sldId id="1225" r:id="rId297"/>
    <p:sldId id="1226" r:id="rId298"/>
    <p:sldId id="1285" r:id="rId299"/>
    <p:sldId id="1118" r:id="rId300"/>
    <p:sldId id="399" r:id="rId301"/>
    <p:sldId id="660" r:id="rId302"/>
    <p:sldId id="1196" r:id="rId303"/>
    <p:sldId id="1234" r:id="rId304"/>
    <p:sldId id="1271" r:id="rId305"/>
    <p:sldId id="531" r:id="rId306"/>
    <p:sldId id="1253" r:id="rId307"/>
    <p:sldId id="1134" r:id="rId308"/>
    <p:sldId id="518" r:id="rId309"/>
    <p:sldId id="765" r:id="rId310"/>
    <p:sldId id="1037" r:id="rId311"/>
    <p:sldId id="1038" r:id="rId312"/>
    <p:sldId id="1286" r:id="rId313"/>
    <p:sldId id="1153" r:id="rId314"/>
    <p:sldId id="1179" r:id="rId315"/>
    <p:sldId id="1154" r:id="rId316"/>
    <p:sldId id="1177" r:id="rId317"/>
    <p:sldId id="1267" r:id="rId318"/>
    <p:sldId id="983" r:id="rId319"/>
    <p:sldId id="1152" r:id="rId320"/>
    <p:sldId id="1254" r:id="rId321"/>
    <p:sldId id="1133" r:id="rId322"/>
    <p:sldId id="1287" r:id="rId323"/>
    <p:sldId id="326" r:id="rId324"/>
    <p:sldId id="579" r:id="rId325"/>
    <p:sldId id="459" r:id="rId326"/>
    <p:sldId id="376" r:id="rId327"/>
    <p:sldId id="722" r:id="rId328"/>
    <p:sldId id="724" r:id="rId329"/>
    <p:sldId id="375" r:id="rId330"/>
    <p:sldId id="609" r:id="rId331"/>
    <p:sldId id="755" r:id="rId332"/>
    <p:sldId id="640" r:id="rId333"/>
    <p:sldId id="461" r:id="rId334"/>
    <p:sldId id="1288" r:id="rId335"/>
    <p:sldId id="740" r:id="rId336"/>
    <p:sldId id="741" r:id="rId337"/>
    <p:sldId id="1289" r:id="rId338"/>
    <p:sldId id="673" r:id="rId339"/>
    <p:sldId id="736" r:id="rId340"/>
    <p:sldId id="674" r:id="rId341"/>
    <p:sldId id="737" r:id="rId342"/>
    <p:sldId id="738" r:id="rId343"/>
    <p:sldId id="677" r:id="rId344"/>
    <p:sldId id="678" r:id="rId345"/>
    <p:sldId id="681" r:id="rId346"/>
    <p:sldId id="1290" r:id="rId347"/>
    <p:sldId id="1291" r:id="rId348"/>
    <p:sldId id="1292" r:id="rId349"/>
    <p:sldId id="685" r:id="rId350"/>
    <p:sldId id="1293" r:id="rId351"/>
    <p:sldId id="1294" r:id="rId352"/>
    <p:sldId id="1295" r:id="rId353"/>
    <p:sldId id="1296" r:id="rId354"/>
    <p:sldId id="1297" r:id="rId355"/>
    <p:sldId id="690" r:id="rId356"/>
    <p:sldId id="691" r:id="rId357"/>
    <p:sldId id="692" r:id="rId358"/>
    <p:sldId id="1298" r:id="rId359"/>
    <p:sldId id="1299" r:id="rId360"/>
    <p:sldId id="1300" r:id="rId361"/>
    <p:sldId id="610" r:id="rId362"/>
    <p:sldId id="580" r:id="rId363"/>
    <p:sldId id="584" r:id="rId364"/>
    <p:sldId id="1301" r:id="rId365"/>
    <p:sldId id="586" r:id="rId366"/>
    <p:sldId id="1302" r:id="rId367"/>
    <p:sldId id="596" r:id="rId368"/>
    <p:sldId id="587" r:id="rId369"/>
    <p:sldId id="588" r:id="rId370"/>
    <p:sldId id="589" r:id="rId371"/>
    <p:sldId id="1303" r:id="rId372"/>
    <p:sldId id="1304" r:id="rId373"/>
    <p:sldId id="1305" r:id="rId374"/>
    <p:sldId id="1306" r:id="rId375"/>
    <p:sldId id="742" r:id="rId376"/>
    <p:sldId id="745" r:id="rId377"/>
    <p:sldId id="593" r:id="rId378"/>
    <p:sldId id="595" r:id="rId379"/>
    <p:sldId id="735" r:id="rId380"/>
    <p:sldId id="670" r:id="rId381"/>
    <p:sldId id="603" r:id="rId382"/>
    <p:sldId id="751" r:id="rId383"/>
    <p:sldId id="1307" r:id="rId384"/>
    <p:sldId id="1308" r:id="rId385"/>
    <p:sldId id="1309" r:id="rId386"/>
    <p:sldId id="1310" r:id="rId387"/>
    <p:sldId id="1311" r:id="rId388"/>
    <p:sldId id="1312" r:id="rId389"/>
    <p:sldId id="528" r:id="rId390"/>
    <p:sldId id="1313" r:id="rId391"/>
    <p:sldId id="552" r:id="rId392"/>
    <p:sldId id="341" r:id="rId393"/>
    <p:sldId id="1314" r:id="rId394"/>
    <p:sldId id="708" r:id="rId395"/>
    <p:sldId id="720" r:id="rId396"/>
    <p:sldId id="649" r:id="rId397"/>
    <p:sldId id="1315" r:id="rId398"/>
    <p:sldId id="1316" r:id="rId399"/>
    <p:sldId id="1317" r:id="rId400"/>
    <p:sldId id="1318" r:id="rId401"/>
    <p:sldId id="1319" r:id="rId402"/>
    <p:sldId id="1320" r:id="rId403"/>
    <p:sldId id="623" r:id="rId404"/>
    <p:sldId id="471" r:id="rId405"/>
    <p:sldId id="617" r:id="rId406"/>
    <p:sldId id="1321" r:id="rId407"/>
    <p:sldId id="1322" r:id="rId408"/>
    <p:sldId id="576" r:id="rId409"/>
    <p:sldId id="1323" r:id="rId410"/>
    <p:sldId id="1324" r:id="rId411"/>
    <p:sldId id="613" r:id="rId412"/>
    <p:sldId id="1325" r:id="rId413"/>
    <p:sldId id="1326" r:id="rId414"/>
    <p:sldId id="1327" r:id="rId415"/>
    <p:sldId id="766" r:id="rId416"/>
    <p:sldId id="1328" r:id="rId417"/>
    <p:sldId id="616" r:id="rId418"/>
    <p:sldId id="615" r:id="rId419"/>
    <p:sldId id="592" r:id="rId420"/>
    <p:sldId id="1329" r:id="rId421"/>
    <p:sldId id="1330" r:id="rId422"/>
    <p:sldId id="1331" r:id="rId423"/>
    <p:sldId id="598" r:id="rId424"/>
    <p:sldId id="618" r:id="rId425"/>
    <p:sldId id="599" r:id="rId426"/>
    <p:sldId id="1332" r:id="rId427"/>
    <p:sldId id="601" r:id="rId428"/>
    <p:sldId id="767" r:id="rId429"/>
    <p:sldId id="1333" r:id="rId430"/>
    <p:sldId id="604" r:id="rId431"/>
    <p:sldId id="602" r:id="rId432"/>
    <p:sldId id="1334" r:id="rId433"/>
    <p:sldId id="606" r:id="rId434"/>
    <p:sldId id="607" r:id="rId435"/>
    <p:sldId id="608" r:id="rId436"/>
    <p:sldId id="1335" r:id="rId437"/>
    <p:sldId id="1336" r:id="rId438"/>
    <p:sldId id="1337" r:id="rId439"/>
    <p:sldId id="1338" r:id="rId440"/>
    <p:sldId id="1339" r:id="rId441"/>
    <p:sldId id="1340" r:id="rId442"/>
    <p:sldId id="1341" r:id="rId443"/>
    <p:sldId id="785" r:id="rId444"/>
    <p:sldId id="768" r:id="rId445"/>
    <p:sldId id="1342" r:id="rId446"/>
    <p:sldId id="721" r:id="rId447"/>
    <p:sldId id="1343" r:id="rId448"/>
    <p:sldId id="723" r:id="rId449"/>
    <p:sldId id="1344" r:id="rId450"/>
    <p:sldId id="718" r:id="rId451"/>
    <p:sldId id="1345" r:id="rId452"/>
    <p:sldId id="1346" r:id="rId453"/>
    <p:sldId id="726" r:id="rId454"/>
    <p:sldId id="577" r:id="rId455"/>
    <p:sldId id="567" r:id="rId456"/>
    <p:sldId id="1347" r:id="rId457"/>
    <p:sldId id="569" r:id="rId458"/>
    <p:sldId id="1348" r:id="rId459"/>
    <p:sldId id="748" r:id="rId460"/>
    <p:sldId id="1349" r:id="rId461"/>
    <p:sldId id="1350" r:id="rId462"/>
    <p:sldId id="1351" r:id="rId463"/>
    <p:sldId id="1352" r:id="rId464"/>
    <p:sldId id="1353" r:id="rId465"/>
    <p:sldId id="769" r:id="rId466"/>
    <p:sldId id="1354" r:id="rId467"/>
    <p:sldId id="725" r:id="rId468"/>
    <p:sldId id="1355" r:id="rId469"/>
    <p:sldId id="776" r:id="rId470"/>
    <p:sldId id="1356" r:id="rId471"/>
    <p:sldId id="1357" r:id="rId472"/>
    <p:sldId id="355" r:id="rId473"/>
    <p:sldId id="356" r:id="rId474"/>
    <p:sldId id="1358" r:id="rId475"/>
    <p:sldId id="358" r:id="rId476"/>
    <p:sldId id="530" r:id="rId477"/>
    <p:sldId id="359" r:id="rId478"/>
    <p:sldId id="1359" r:id="rId479"/>
    <p:sldId id="360" r:id="rId480"/>
    <p:sldId id="361" r:id="rId481"/>
    <p:sldId id="362" r:id="rId482"/>
    <p:sldId id="364" r:id="rId483"/>
    <p:sldId id="365" r:id="rId484"/>
    <p:sldId id="715" r:id="rId485"/>
    <p:sldId id="1360" r:id="rId486"/>
    <p:sldId id="366" r:id="rId487"/>
    <p:sldId id="532" r:id="rId488"/>
    <p:sldId id="1361" r:id="rId489"/>
    <p:sldId id="770" r:id="rId490"/>
    <p:sldId id="706" r:id="rId491"/>
    <p:sldId id="1362" r:id="rId492"/>
    <p:sldId id="731" r:id="rId493"/>
    <p:sldId id="732" r:id="rId494"/>
    <p:sldId id="733" r:id="rId495"/>
    <p:sldId id="734" r:id="rId496"/>
    <p:sldId id="1363" r:id="rId497"/>
    <p:sldId id="787" r:id="rId498"/>
    <p:sldId id="1364" r:id="rId499"/>
    <p:sldId id="1365" r:id="rId500"/>
    <p:sldId id="782" r:id="rId501"/>
    <p:sldId id="739" r:id="rId502"/>
    <p:sldId id="1366" r:id="rId503"/>
    <p:sldId id="784" r:id="rId504"/>
    <p:sldId id="771" r:id="rId505"/>
    <p:sldId id="1367" r:id="rId506"/>
    <p:sldId id="565" r:id="rId507"/>
    <p:sldId id="1368" r:id="rId508"/>
    <p:sldId id="1369" r:id="rId509"/>
    <p:sldId id="1370" r:id="rId510"/>
    <p:sldId id="777" r:id="rId511"/>
    <p:sldId id="379" r:id="rId512"/>
    <p:sldId id="380" r:id="rId513"/>
    <p:sldId id="381" r:id="rId514"/>
    <p:sldId id="382" r:id="rId515"/>
    <p:sldId id="385" r:id="rId516"/>
    <p:sldId id="389" r:id="rId517"/>
    <p:sldId id="553" r:id="rId518"/>
    <p:sldId id="391" r:id="rId519"/>
    <p:sldId id="392" r:id="rId520"/>
    <p:sldId id="554" r:id="rId521"/>
    <p:sldId id="394" r:id="rId522"/>
    <p:sldId id="772" r:id="rId523"/>
    <p:sldId id="729" r:id="rId524"/>
    <p:sldId id="1371" r:id="rId525"/>
    <p:sldId id="1372" r:id="rId526"/>
    <p:sldId id="1373" r:id="rId527"/>
    <p:sldId id="397" r:id="rId528"/>
    <p:sldId id="1374" r:id="rId529"/>
    <p:sldId id="1375" r:id="rId530"/>
    <p:sldId id="788" r:id="rId531"/>
    <p:sldId id="780" r:id="rId5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7823"/>
  </p:normalViewPr>
  <p:slideViewPr>
    <p:cSldViewPr snapToGrid="0" snapToObjects="1">
      <p:cViewPr varScale="1">
        <p:scale>
          <a:sx n="84" d="100"/>
          <a:sy n="84" d="100"/>
        </p:scale>
        <p:origin x="2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notesMaster" Target="notesMasters/notesMaster1.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718955052493589"/>
          <c:y val="3.4375000000000239E-2"/>
          <c:w val="0.54943705312697977"/>
          <c:h val="0.70490305118110264"/>
        </c:manualLayout>
      </c:layout>
      <c:barChart>
        <c:barDir val="bar"/>
        <c:grouping val="clustered"/>
        <c:varyColors val="0"/>
        <c:ser>
          <c:idx val="0"/>
          <c:order val="0"/>
          <c:tx>
            <c:strRef>
              <c:f>Sheet1!$B$1</c:f>
              <c:strCache>
                <c:ptCount val="1"/>
                <c:pt idx="0">
                  <c:v>Series 1</c:v>
                </c:pt>
              </c:strCache>
            </c:strRef>
          </c:tx>
          <c:invertIfNegative val="0"/>
          <c:dLbls>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Not applicable</c:v>
                </c:pt>
                <c:pt idx="1">
                  <c:v>Not sure</c:v>
                </c:pt>
                <c:pt idx="2">
                  <c:v>No</c:v>
                </c:pt>
                <c:pt idx="3">
                  <c:v>Yes</c:v>
                </c:pt>
              </c:strCache>
            </c:strRef>
          </c:cat>
          <c:val>
            <c:numRef>
              <c:f>Sheet1!$B$2:$B$5</c:f>
              <c:numCache>
                <c:formatCode>0%</c:formatCode>
                <c:ptCount val="4"/>
                <c:pt idx="0">
                  <c:v>0.23</c:v>
                </c:pt>
                <c:pt idx="1">
                  <c:v>0.34000000000000197</c:v>
                </c:pt>
                <c:pt idx="2">
                  <c:v>0.19000000000000081</c:v>
                </c:pt>
                <c:pt idx="3">
                  <c:v>0.23</c:v>
                </c:pt>
              </c:numCache>
            </c:numRef>
          </c:val>
          <c:extLst>
            <c:ext xmlns:c16="http://schemas.microsoft.com/office/drawing/2014/chart" uri="{C3380CC4-5D6E-409C-BE32-E72D297353CC}">
              <c16:uniqueId val="{00000000-4FB6-4BD3-86B7-27B6985CCA20}"/>
            </c:ext>
          </c:extLst>
        </c:ser>
        <c:dLbls>
          <c:showLegendKey val="0"/>
          <c:showVal val="1"/>
          <c:showCatName val="0"/>
          <c:showSerName val="0"/>
          <c:showPercent val="0"/>
          <c:showBubbleSize val="0"/>
        </c:dLbls>
        <c:gapWidth val="75"/>
        <c:axId val="298898616"/>
        <c:axId val="298899008"/>
      </c:barChart>
      <c:catAx>
        <c:axId val="298898616"/>
        <c:scaling>
          <c:orientation val="minMax"/>
        </c:scaling>
        <c:delete val="0"/>
        <c:axPos val="l"/>
        <c:numFmt formatCode="General" sourceLinked="0"/>
        <c:majorTickMark val="none"/>
        <c:minorTickMark val="none"/>
        <c:tickLblPos val="nextTo"/>
        <c:crossAx val="298899008"/>
        <c:crosses val="autoZero"/>
        <c:auto val="1"/>
        <c:lblAlgn val="ctr"/>
        <c:lblOffset val="100"/>
        <c:noMultiLvlLbl val="0"/>
      </c:catAx>
      <c:valAx>
        <c:axId val="298899008"/>
        <c:scaling>
          <c:orientation val="minMax"/>
        </c:scaling>
        <c:delete val="1"/>
        <c:axPos val="b"/>
        <c:numFmt formatCode="0%" sourceLinked="1"/>
        <c:majorTickMark val="none"/>
        <c:minorTickMark val="none"/>
        <c:tickLblPos val="none"/>
        <c:crossAx val="2988986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718955052493439"/>
          <c:y val="3.437500000000001E-2"/>
          <c:w val="0.54943705312697977"/>
          <c:h val="0.70490305118110264"/>
        </c:manualLayout>
      </c:layout>
      <c:barChart>
        <c:barDir val="bar"/>
        <c:grouping val="clustered"/>
        <c:varyColors val="0"/>
        <c:ser>
          <c:idx val="0"/>
          <c:order val="0"/>
          <c:tx>
            <c:strRef>
              <c:f>Sheet1!$B$1</c:f>
              <c:strCache>
                <c:ptCount val="1"/>
                <c:pt idx="0">
                  <c:v>Small Companies</c:v>
                </c:pt>
              </c:strCache>
            </c:strRef>
          </c:tx>
          <c:spPr>
            <a:solidFill>
              <a:schemeClr val="accent1">
                <a:lumMod val="40000"/>
                <a:lumOff val="60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Not applicable</c:v>
                </c:pt>
                <c:pt idx="1">
                  <c:v>Not sure</c:v>
                </c:pt>
                <c:pt idx="2">
                  <c:v>No</c:v>
                </c:pt>
                <c:pt idx="3">
                  <c:v>Yes</c:v>
                </c:pt>
              </c:strCache>
            </c:strRef>
          </c:cat>
          <c:val>
            <c:numRef>
              <c:f>Sheet1!$B$2:$B$5</c:f>
              <c:numCache>
                <c:formatCode>0%</c:formatCode>
                <c:ptCount val="4"/>
                <c:pt idx="0">
                  <c:v>0.24000000000000021</c:v>
                </c:pt>
                <c:pt idx="1">
                  <c:v>0.35000000000000031</c:v>
                </c:pt>
                <c:pt idx="2">
                  <c:v>0.22</c:v>
                </c:pt>
                <c:pt idx="3">
                  <c:v>0.2</c:v>
                </c:pt>
              </c:numCache>
            </c:numRef>
          </c:val>
          <c:extLst>
            <c:ext xmlns:c16="http://schemas.microsoft.com/office/drawing/2014/chart" uri="{C3380CC4-5D6E-409C-BE32-E72D297353CC}">
              <c16:uniqueId val="{00000000-4576-4EA3-9455-61BDB3656802}"/>
            </c:ext>
          </c:extLst>
        </c:ser>
        <c:dLbls>
          <c:showLegendKey val="0"/>
          <c:showVal val="1"/>
          <c:showCatName val="0"/>
          <c:showSerName val="0"/>
          <c:showPercent val="0"/>
          <c:showBubbleSize val="0"/>
        </c:dLbls>
        <c:gapWidth val="75"/>
        <c:axId val="298899792"/>
        <c:axId val="298900184"/>
      </c:barChart>
      <c:catAx>
        <c:axId val="298899792"/>
        <c:scaling>
          <c:orientation val="minMax"/>
        </c:scaling>
        <c:delete val="1"/>
        <c:axPos val="l"/>
        <c:numFmt formatCode="General" sourceLinked="0"/>
        <c:majorTickMark val="none"/>
        <c:minorTickMark val="none"/>
        <c:tickLblPos val="none"/>
        <c:crossAx val="298900184"/>
        <c:crosses val="autoZero"/>
        <c:auto val="1"/>
        <c:lblAlgn val="ctr"/>
        <c:lblOffset val="100"/>
        <c:noMultiLvlLbl val="0"/>
      </c:catAx>
      <c:valAx>
        <c:axId val="298900184"/>
        <c:scaling>
          <c:orientation val="minMax"/>
        </c:scaling>
        <c:delete val="1"/>
        <c:axPos val="b"/>
        <c:numFmt formatCode="0%" sourceLinked="1"/>
        <c:majorTickMark val="none"/>
        <c:minorTickMark val="none"/>
        <c:tickLblPos val="none"/>
        <c:crossAx val="2988997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718955052493439"/>
          <c:y val="3.437500000000001E-2"/>
          <c:w val="0.54943705312697977"/>
          <c:h val="0.70490305118110264"/>
        </c:manualLayout>
      </c:layout>
      <c:barChart>
        <c:barDir val="bar"/>
        <c:grouping val="clustered"/>
        <c:varyColors val="0"/>
        <c:ser>
          <c:idx val="0"/>
          <c:order val="0"/>
          <c:tx>
            <c:strRef>
              <c:f>Sheet1!$B$1</c:f>
              <c:strCache>
                <c:ptCount val="1"/>
                <c:pt idx="0">
                  <c:v>Large Companies</c:v>
                </c:pt>
              </c:strCache>
            </c:strRef>
          </c:tx>
          <c:spPr>
            <a:solidFill>
              <a:schemeClr val="accent1">
                <a:lumMod val="40000"/>
                <a:lumOff val="60000"/>
              </a:schemeClr>
            </a:solidFill>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Not applicable</c:v>
                </c:pt>
                <c:pt idx="1">
                  <c:v>Not sure</c:v>
                </c:pt>
                <c:pt idx="2">
                  <c:v>No</c:v>
                </c:pt>
                <c:pt idx="3">
                  <c:v>Yes</c:v>
                </c:pt>
              </c:strCache>
            </c:strRef>
          </c:cat>
          <c:val>
            <c:numRef>
              <c:f>Sheet1!$B$2:$B$5</c:f>
              <c:numCache>
                <c:formatCode>0%</c:formatCode>
                <c:ptCount val="4"/>
                <c:pt idx="0">
                  <c:v>0.1</c:v>
                </c:pt>
                <c:pt idx="1">
                  <c:v>0.38000000000000239</c:v>
                </c:pt>
                <c:pt idx="2">
                  <c:v>0.19</c:v>
                </c:pt>
                <c:pt idx="3">
                  <c:v>0.33000000000000268</c:v>
                </c:pt>
              </c:numCache>
            </c:numRef>
          </c:val>
          <c:extLst>
            <c:ext xmlns:c16="http://schemas.microsoft.com/office/drawing/2014/chart" uri="{C3380CC4-5D6E-409C-BE32-E72D297353CC}">
              <c16:uniqueId val="{00000000-858C-4F4F-AF67-8FBE9CBBBAA1}"/>
            </c:ext>
          </c:extLst>
        </c:ser>
        <c:dLbls>
          <c:showLegendKey val="0"/>
          <c:showVal val="1"/>
          <c:showCatName val="0"/>
          <c:showSerName val="0"/>
          <c:showPercent val="0"/>
          <c:showBubbleSize val="0"/>
        </c:dLbls>
        <c:gapWidth val="75"/>
        <c:axId val="298900968"/>
        <c:axId val="298901360"/>
      </c:barChart>
      <c:catAx>
        <c:axId val="298900968"/>
        <c:scaling>
          <c:orientation val="minMax"/>
        </c:scaling>
        <c:delete val="1"/>
        <c:axPos val="l"/>
        <c:numFmt formatCode="General" sourceLinked="0"/>
        <c:majorTickMark val="none"/>
        <c:minorTickMark val="none"/>
        <c:tickLblPos val="none"/>
        <c:crossAx val="298901360"/>
        <c:crosses val="autoZero"/>
        <c:auto val="1"/>
        <c:lblAlgn val="ctr"/>
        <c:lblOffset val="100"/>
        <c:noMultiLvlLbl val="0"/>
      </c:catAx>
      <c:valAx>
        <c:axId val="298901360"/>
        <c:scaling>
          <c:orientation val="minMax"/>
        </c:scaling>
        <c:delete val="1"/>
        <c:axPos val="b"/>
        <c:numFmt formatCode="0%" sourceLinked="1"/>
        <c:majorTickMark val="none"/>
        <c:minorTickMark val="none"/>
        <c:tickLblPos val="none"/>
        <c:crossAx val="2989009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904F7-F599-46AF-AA10-8DF4D2FA1EC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DD7D6D34-98EC-49E6-B400-13A5817328E5}">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r>
            <a:rPr lang="en-US" sz="1600" dirty="0"/>
            <a:t>Government of Hong Kong</a:t>
          </a:r>
          <a:endParaRPr lang="de-DE" sz="1600" dirty="0"/>
        </a:p>
      </dgm:t>
    </dgm:pt>
    <dgm:pt modelId="{7FF17A3D-93A5-4C42-9F0A-842BFCB3EBF2}" type="parTrans" cxnId="{E08EF7BA-F366-470D-8917-89E06B6BB81D}">
      <dgm:prSet/>
      <dgm:spPr/>
      <dgm:t>
        <a:bodyPr/>
        <a:lstStyle/>
        <a:p>
          <a:endParaRPr lang="de-DE"/>
        </a:p>
      </dgm:t>
    </dgm:pt>
    <dgm:pt modelId="{4D2AE3FF-A222-404A-AA4B-148B74F59AED}" type="sibTrans" cxnId="{E08EF7BA-F366-470D-8917-89E06B6BB81D}">
      <dgm:prSet/>
      <dgm:spPr/>
      <dgm:t>
        <a:bodyPr/>
        <a:lstStyle/>
        <a:p>
          <a:endParaRPr lang="de-DE"/>
        </a:p>
      </dgm:t>
    </dgm:pt>
    <dgm:pt modelId="{3C0195D7-76B0-4491-BFB3-085407A7BECC}">
      <dgm:prSet phldrT="[Tex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r>
            <a:rPr lang="en-US" sz="1600" dirty="0"/>
            <a:t>MPF Schemes Authority</a:t>
          </a:r>
          <a:endParaRPr lang="de-DE" sz="1600" dirty="0"/>
        </a:p>
      </dgm:t>
    </dgm:pt>
    <dgm:pt modelId="{BA04A0F2-4307-4B57-93A0-13AAC84FAE54}" type="parTrans" cxnId="{89469A9A-75DE-4D25-989F-DE00AA674E29}">
      <dgm:prSet/>
      <dgm:spPr/>
      <dgm:t>
        <a:bodyPr/>
        <a:lstStyle/>
        <a:p>
          <a:endParaRPr lang="de-DE"/>
        </a:p>
      </dgm:t>
    </dgm:pt>
    <dgm:pt modelId="{6C4BF5FC-808A-449A-9601-3EBAA7EC647A}" type="sibTrans" cxnId="{89469A9A-75DE-4D25-989F-DE00AA674E29}">
      <dgm:prSet/>
      <dgm:spPr/>
      <dgm:t>
        <a:bodyPr/>
        <a:lstStyle/>
        <a:p>
          <a:endParaRPr lang="de-DE"/>
        </a:p>
      </dgm:t>
    </dgm:pt>
    <dgm:pt modelId="{38D7E7A6-71C4-4795-B677-E2723585F4B8}">
      <dgm:prSet custT="1">
        <dgm:style>
          <a:lnRef idx="1">
            <a:schemeClr val="accent1"/>
          </a:lnRef>
          <a:fillRef idx="2">
            <a:schemeClr val="accent1"/>
          </a:fillRef>
          <a:effectRef idx="1">
            <a:schemeClr val="accent1"/>
          </a:effectRef>
          <a:fontRef idx="minor">
            <a:schemeClr val="dk1"/>
          </a:fontRef>
        </dgm:style>
      </dgm:prSet>
      <dgm:spPr>
        <a:solidFill>
          <a:schemeClr val="accent3">
            <a:lumMod val="40000"/>
            <a:lumOff val="60000"/>
          </a:schemeClr>
        </a:solidFill>
        <a:ln>
          <a:noFill/>
        </a:ln>
      </dgm:spPr>
      <dgm:t>
        <a:bodyPr/>
        <a:lstStyle/>
        <a:p>
          <a:r>
            <a:rPr lang="en-US" sz="1600" dirty="0"/>
            <a:t>MPF Schemes</a:t>
          </a:r>
          <a:endParaRPr lang="de-DE" sz="1600" dirty="0"/>
        </a:p>
      </dgm:t>
    </dgm:pt>
    <dgm:pt modelId="{D6523119-72C9-4CC9-A2CB-60ECC604C96B}" type="parTrans" cxnId="{821FA538-F67C-479C-A870-04D0D7F643C0}">
      <dgm:prSet/>
      <dgm:spPr/>
      <dgm:t>
        <a:bodyPr/>
        <a:lstStyle/>
        <a:p>
          <a:endParaRPr lang="de-DE"/>
        </a:p>
      </dgm:t>
    </dgm:pt>
    <dgm:pt modelId="{8CDA9741-0389-4303-B10F-9E339447130D}" type="sibTrans" cxnId="{821FA538-F67C-479C-A870-04D0D7F643C0}">
      <dgm:prSet/>
      <dgm:spPr/>
      <dgm:t>
        <a:bodyPr/>
        <a:lstStyle/>
        <a:p>
          <a:endParaRPr lang="de-DE"/>
        </a:p>
      </dgm:t>
    </dgm:pt>
    <dgm:pt modelId="{4847ABF2-4B5E-4D04-9D5A-84480AD3728D}">
      <dgm:prSet custT="1">
        <dgm:style>
          <a:lnRef idx="1">
            <a:schemeClr val="accent1"/>
          </a:lnRef>
          <a:fillRef idx="2">
            <a:schemeClr val="accent1"/>
          </a:fillRef>
          <a:effectRef idx="1">
            <a:schemeClr val="accent1"/>
          </a:effectRef>
          <a:fontRef idx="minor">
            <a:schemeClr val="dk1"/>
          </a:fontRef>
        </dgm:style>
      </dgm:prSet>
      <dgm:spPr>
        <a:solidFill>
          <a:schemeClr val="accent4">
            <a:lumMod val="40000"/>
            <a:lumOff val="60000"/>
          </a:schemeClr>
        </a:solidFill>
        <a:ln>
          <a:noFill/>
        </a:ln>
      </dgm:spPr>
      <dgm:t>
        <a:bodyPr/>
        <a:lstStyle/>
        <a:p>
          <a:r>
            <a:rPr lang="en-US" sz="1600" dirty="0"/>
            <a:t>Occupational Retirement Schemes</a:t>
          </a:r>
          <a:endParaRPr lang="de-DE" sz="1600" dirty="0"/>
        </a:p>
      </dgm:t>
    </dgm:pt>
    <dgm:pt modelId="{0B481A19-84F9-4CF6-AAFE-AB9A09D4B28C}" type="parTrans" cxnId="{EADB923C-BE15-4DD5-8773-A81A63AAE849}">
      <dgm:prSet/>
      <dgm:spPr/>
      <dgm:t>
        <a:bodyPr/>
        <a:lstStyle/>
        <a:p>
          <a:endParaRPr lang="de-DE"/>
        </a:p>
      </dgm:t>
    </dgm:pt>
    <dgm:pt modelId="{BEBC39C9-CDCB-493E-9DC1-BE80D9A7D234}" type="sibTrans" cxnId="{EADB923C-BE15-4DD5-8773-A81A63AAE849}">
      <dgm:prSet/>
      <dgm:spPr/>
      <dgm:t>
        <a:bodyPr/>
        <a:lstStyle/>
        <a:p>
          <a:endParaRPr lang="de-DE"/>
        </a:p>
      </dgm:t>
    </dgm:pt>
    <dgm:pt modelId="{EA734F5C-9014-4014-89D1-19CC4877CB6B}">
      <dgm:prSet custT="1">
        <dgm:style>
          <a:lnRef idx="1">
            <a:schemeClr val="accent1"/>
          </a:lnRef>
          <a:fillRef idx="2">
            <a:schemeClr val="accent1"/>
          </a:fillRef>
          <a:effectRef idx="1">
            <a:schemeClr val="accent1"/>
          </a:effectRef>
          <a:fontRef idx="minor">
            <a:schemeClr val="dk1"/>
          </a:fontRef>
        </dgm:style>
      </dgm:prSet>
      <dgm:spPr>
        <a:solidFill>
          <a:schemeClr val="accent3">
            <a:lumMod val="20000"/>
            <a:lumOff val="80000"/>
          </a:schemeClr>
        </a:solidFill>
        <a:ln>
          <a:noFill/>
        </a:ln>
      </dgm:spPr>
      <dgm:t>
        <a:bodyPr/>
        <a:lstStyle/>
        <a:p>
          <a:r>
            <a:rPr lang="en-US" sz="1600" dirty="0"/>
            <a:t>MPF Trustees</a:t>
          </a:r>
          <a:endParaRPr lang="de-DE" sz="1600" dirty="0"/>
        </a:p>
      </dgm:t>
    </dgm:pt>
    <dgm:pt modelId="{4540AFA6-9309-4E17-AC23-C237E1D208C6}" type="parTrans" cxnId="{0101DA46-6430-4597-BED6-E92045A69489}">
      <dgm:prSet/>
      <dgm:spPr/>
      <dgm:t>
        <a:bodyPr/>
        <a:lstStyle/>
        <a:p>
          <a:endParaRPr lang="de-DE"/>
        </a:p>
      </dgm:t>
    </dgm:pt>
    <dgm:pt modelId="{F2BCF4EA-8061-4B37-9A5E-3C46F641698A}" type="sibTrans" cxnId="{0101DA46-6430-4597-BED6-E92045A69489}">
      <dgm:prSet/>
      <dgm:spPr/>
      <dgm:t>
        <a:bodyPr/>
        <a:lstStyle/>
        <a:p>
          <a:endParaRPr lang="de-DE"/>
        </a:p>
      </dgm:t>
    </dgm:pt>
    <dgm:pt modelId="{DB4641E8-93CF-47D2-8900-52BF1F71554F}">
      <dgm:prSet custT="1">
        <dgm:style>
          <a:lnRef idx="1">
            <a:schemeClr val="accent1"/>
          </a:lnRef>
          <a:fillRef idx="2">
            <a:schemeClr val="accent1"/>
          </a:fillRef>
          <a:effectRef idx="1">
            <a:schemeClr val="accent1"/>
          </a:effectRef>
          <a:fontRef idx="minor">
            <a:schemeClr val="dk1"/>
          </a:fontRef>
        </dgm:style>
      </dgm:prSet>
      <dgm:spPr>
        <a:solidFill>
          <a:schemeClr val="accent3">
            <a:lumMod val="20000"/>
            <a:lumOff val="80000"/>
          </a:schemeClr>
        </a:solidFill>
        <a:ln>
          <a:noFill/>
        </a:ln>
      </dgm:spPr>
      <dgm:t>
        <a:bodyPr/>
        <a:lstStyle/>
        <a:p>
          <a:r>
            <a:rPr lang="en-US" sz="1600" dirty="0"/>
            <a:t>MPF Intermediaries (in coordination with HKMA, Insurance Authority and Securities and Futures Commission)</a:t>
          </a:r>
          <a:endParaRPr lang="de-DE" sz="1600" dirty="0"/>
        </a:p>
      </dgm:t>
    </dgm:pt>
    <dgm:pt modelId="{6D94DF34-5BB7-4FD3-B73F-C57EBD54EC62}" type="parTrans" cxnId="{5E2BD391-41BA-46EE-B305-64AA1724EFAF}">
      <dgm:prSet/>
      <dgm:spPr/>
      <dgm:t>
        <a:bodyPr/>
        <a:lstStyle/>
        <a:p>
          <a:endParaRPr lang="de-DE"/>
        </a:p>
      </dgm:t>
    </dgm:pt>
    <dgm:pt modelId="{7053EFB9-CB15-4125-B259-9E7FC7FED57B}" type="sibTrans" cxnId="{5E2BD391-41BA-46EE-B305-64AA1724EFAF}">
      <dgm:prSet/>
      <dgm:spPr/>
      <dgm:t>
        <a:bodyPr/>
        <a:lstStyle/>
        <a:p>
          <a:endParaRPr lang="de-DE"/>
        </a:p>
      </dgm:t>
    </dgm:pt>
    <dgm:pt modelId="{81D06BE4-B1B0-4643-9707-B50914013B01}">
      <dgm:prSet custT="1">
        <dgm:style>
          <a:lnRef idx="1">
            <a:schemeClr val="accent1"/>
          </a:lnRef>
          <a:fillRef idx="2">
            <a:schemeClr val="accent1"/>
          </a:fillRef>
          <a:effectRef idx="1">
            <a:schemeClr val="accent1"/>
          </a:effectRef>
          <a:fontRef idx="minor">
            <a:schemeClr val="dk1"/>
          </a:fontRef>
        </dgm:style>
      </dgm:prSet>
      <dgm:spPr>
        <a:solidFill>
          <a:schemeClr val="accent3">
            <a:lumMod val="20000"/>
            <a:lumOff val="80000"/>
          </a:schemeClr>
        </a:solidFill>
        <a:ln>
          <a:noFill/>
        </a:ln>
      </dgm:spPr>
      <dgm:t>
        <a:bodyPr/>
        <a:lstStyle/>
        <a:p>
          <a:r>
            <a:rPr lang="en-US" sz="1600" dirty="0"/>
            <a:t>MPF Schemes and Products (in coordination with Securities and Futures Commission)</a:t>
          </a:r>
          <a:endParaRPr lang="de-DE" sz="1600" dirty="0"/>
        </a:p>
      </dgm:t>
    </dgm:pt>
    <dgm:pt modelId="{235FDE95-E1FC-4E6C-B081-8983531E95B8}" type="parTrans" cxnId="{41C28EFC-1406-499A-8FB2-03D20A4AD5A6}">
      <dgm:prSet/>
      <dgm:spPr/>
      <dgm:t>
        <a:bodyPr/>
        <a:lstStyle/>
        <a:p>
          <a:endParaRPr lang="de-DE"/>
        </a:p>
      </dgm:t>
    </dgm:pt>
    <dgm:pt modelId="{DF35489D-4541-44C7-9BB6-83D15D89F470}" type="sibTrans" cxnId="{41C28EFC-1406-499A-8FB2-03D20A4AD5A6}">
      <dgm:prSet/>
      <dgm:spPr/>
      <dgm:t>
        <a:bodyPr/>
        <a:lstStyle/>
        <a:p>
          <a:endParaRPr lang="de-DE"/>
        </a:p>
      </dgm:t>
    </dgm:pt>
    <dgm:pt modelId="{4F243353-8BEA-4DFB-8A97-27F559A0EB7E}" type="pres">
      <dgm:prSet presAssocID="{192904F7-F599-46AF-AA10-8DF4D2FA1EC1}" presName="hierChild1" presStyleCnt="0">
        <dgm:presLayoutVars>
          <dgm:orgChart val="1"/>
          <dgm:chPref val="1"/>
          <dgm:dir/>
          <dgm:animOne val="branch"/>
          <dgm:animLvl val="lvl"/>
          <dgm:resizeHandles/>
        </dgm:presLayoutVars>
      </dgm:prSet>
      <dgm:spPr/>
    </dgm:pt>
    <dgm:pt modelId="{4D01BF1C-C644-4889-8D08-8E7CABE43F2F}" type="pres">
      <dgm:prSet presAssocID="{DD7D6D34-98EC-49E6-B400-13A5817328E5}" presName="hierRoot1" presStyleCnt="0">
        <dgm:presLayoutVars>
          <dgm:hierBranch val="init"/>
        </dgm:presLayoutVars>
      </dgm:prSet>
      <dgm:spPr/>
    </dgm:pt>
    <dgm:pt modelId="{EBC897F0-7811-4FFC-836E-DC6552BAFD39}" type="pres">
      <dgm:prSet presAssocID="{DD7D6D34-98EC-49E6-B400-13A5817328E5}" presName="rootComposite1" presStyleCnt="0"/>
      <dgm:spPr/>
    </dgm:pt>
    <dgm:pt modelId="{CFCBA9CA-8415-42D5-87A9-1DD8A93688C1}" type="pres">
      <dgm:prSet presAssocID="{DD7D6D34-98EC-49E6-B400-13A5817328E5}" presName="rootText1" presStyleLbl="node0" presStyleIdx="0" presStyleCnt="1" custLinFactNeighborX="-60733">
        <dgm:presLayoutVars>
          <dgm:chPref val="3"/>
        </dgm:presLayoutVars>
      </dgm:prSet>
      <dgm:spPr/>
    </dgm:pt>
    <dgm:pt modelId="{B8971315-3505-4F52-A128-849950CFAB38}" type="pres">
      <dgm:prSet presAssocID="{DD7D6D34-98EC-49E6-B400-13A5817328E5}" presName="rootConnector1" presStyleLbl="node1" presStyleIdx="0" presStyleCnt="0"/>
      <dgm:spPr/>
    </dgm:pt>
    <dgm:pt modelId="{944A053B-E6A1-416D-AAA2-B8ADA49BF4FB}" type="pres">
      <dgm:prSet presAssocID="{DD7D6D34-98EC-49E6-B400-13A5817328E5}" presName="hierChild2" presStyleCnt="0"/>
      <dgm:spPr/>
    </dgm:pt>
    <dgm:pt modelId="{12A5A2CE-FD00-40A0-A6AA-EDD68F33A8C6}" type="pres">
      <dgm:prSet presAssocID="{BA04A0F2-4307-4B57-93A0-13AAC84FAE54}" presName="Name37" presStyleLbl="parChTrans1D2" presStyleIdx="0" presStyleCnt="1"/>
      <dgm:spPr/>
    </dgm:pt>
    <dgm:pt modelId="{55A4E744-303D-43B9-9D98-C44183589DC0}" type="pres">
      <dgm:prSet presAssocID="{3C0195D7-76B0-4491-BFB3-085407A7BECC}" presName="hierRoot2" presStyleCnt="0">
        <dgm:presLayoutVars>
          <dgm:hierBranch/>
        </dgm:presLayoutVars>
      </dgm:prSet>
      <dgm:spPr/>
    </dgm:pt>
    <dgm:pt modelId="{F8F2C94C-2884-4137-8AD3-CC1178E9A328}" type="pres">
      <dgm:prSet presAssocID="{3C0195D7-76B0-4491-BFB3-085407A7BECC}" presName="rootComposite" presStyleCnt="0"/>
      <dgm:spPr/>
    </dgm:pt>
    <dgm:pt modelId="{3ED75324-8FFF-4556-9DFD-A0468FD4F345}" type="pres">
      <dgm:prSet presAssocID="{3C0195D7-76B0-4491-BFB3-085407A7BECC}" presName="rootText" presStyleLbl="node2" presStyleIdx="0" presStyleCnt="1" custLinFactNeighborX="-60733">
        <dgm:presLayoutVars>
          <dgm:chPref val="3"/>
        </dgm:presLayoutVars>
      </dgm:prSet>
      <dgm:spPr/>
    </dgm:pt>
    <dgm:pt modelId="{0EDBA7D8-2418-41B2-8C72-804F33273079}" type="pres">
      <dgm:prSet presAssocID="{3C0195D7-76B0-4491-BFB3-085407A7BECC}" presName="rootConnector" presStyleLbl="node2" presStyleIdx="0" presStyleCnt="1"/>
      <dgm:spPr/>
    </dgm:pt>
    <dgm:pt modelId="{F2BDCD0A-C5FF-470D-8F16-1A444216A626}" type="pres">
      <dgm:prSet presAssocID="{3C0195D7-76B0-4491-BFB3-085407A7BECC}" presName="hierChild4" presStyleCnt="0"/>
      <dgm:spPr/>
    </dgm:pt>
    <dgm:pt modelId="{06E20E2C-99EB-4DAD-A906-0C1AEC5DFE95}" type="pres">
      <dgm:prSet presAssocID="{D6523119-72C9-4CC9-A2CB-60ECC604C96B}" presName="Name35" presStyleLbl="parChTrans1D3" presStyleIdx="0" presStyleCnt="2"/>
      <dgm:spPr/>
    </dgm:pt>
    <dgm:pt modelId="{3DB2CA0B-2F56-4EFF-A98D-ECB482D337B3}" type="pres">
      <dgm:prSet presAssocID="{38D7E7A6-71C4-4795-B677-E2723585F4B8}" presName="hierRoot2" presStyleCnt="0">
        <dgm:presLayoutVars>
          <dgm:hierBranch/>
        </dgm:presLayoutVars>
      </dgm:prSet>
      <dgm:spPr/>
    </dgm:pt>
    <dgm:pt modelId="{0382A2D2-1745-447B-B37F-2F16B60A1C7A}" type="pres">
      <dgm:prSet presAssocID="{38D7E7A6-71C4-4795-B677-E2723585F4B8}" presName="rootComposite" presStyleCnt="0"/>
      <dgm:spPr/>
    </dgm:pt>
    <dgm:pt modelId="{119F387A-AB96-43E5-B3D6-A4AAD8E01223}" type="pres">
      <dgm:prSet presAssocID="{38D7E7A6-71C4-4795-B677-E2723585F4B8}" presName="rootText" presStyleLbl="node3" presStyleIdx="0" presStyleCnt="2" custLinFactNeighborX="-60733">
        <dgm:presLayoutVars>
          <dgm:chPref val="3"/>
        </dgm:presLayoutVars>
      </dgm:prSet>
      <dgm:spPr/>
    </dgm:pt>
    <dgm:pt modelId="{FCAB7B0D-BC2E-44AD-95A4-6C4EA0A3A05E}" type="pres">
      <dgm:prSet presAssocID="{38D7E7A6-71C4-4795-B677-E2723585F4B8}" presName="rootConnector" presStyleLbl="node3" presStyleIdx="0" presStyleCnt="2"/>
      <dgm:spPr/>
    </dgm:pt>
    <dgm:pt modelId="{78D10661-F84E-476B-840D-C2631AA5058B}" type="pres">
      <dgm:prSet presAssocID="{38D7E7A6-71C4-4795-B677-E2723585F4B8}" presName="hierChild4" presStyleCnt="0"/>
      <dgm:spPr/>
    </dgm:pt>
    <dgm:pt modelId="{EF65F2A7-768D-4F69-83FD-68A0541D76A8}" type="pres">
      <dgm:prSet presAssocID="{4540AFA6-9309-4E17-AC23-C237E1D208C6}" presName="Name35" presStyleLbl="parChTrans1D4" presStyleIdx="0" presStyleCnt="3"/>
      <dgm:spPr/>
    </dgm:pt>
    <dgm:pt modelId="{3B2FD888-2641-47D8-9536-9F4E04F6B458}" type="pres">
      <dgm:prSet presAssocID="{EA734F5C-9014-4014-89D1-19CC4877CB6B}" presName="hierRoot2" presStyleCnt="0">
        <dgm:presLayoutVars>
          <dgm:hierBranch val="init"/>
        </dgm:presLayoutVars>
      </dgm:prSet>
      <dgm:spPr/>
    </dgm:pt>
    <dgm:pt modelId="{A54AAE96-41BB-4133-89F6-C0A74A10C945}" type="pres">
      <dgm:prSet presAssocID="{EA734F5C-9014-4014-89D1-19CC4877CB6B}" presName="rootComposite" presStyleCnt="0"/>
      <dgm:spPr/>
    </dgm:pt>
    <dgm:pt modelId="{34279186-4EE4-4A92-A17A-9B9CA5E70046}" type="pres">
      <dgm:prSet presAssocID="{EA734F5C-9014-4014-89D1-19CC4877CB6B}" presName="rootText" presStyleLbl="node4" presStyleIdx="0" presStyleCnt="3" custScaleX="81980" custScaleY="169749">
        <dgm:presLayoutVars>
          <dgm:chPref val="3"/>
        </dgm:presLayoutVars>
      </dgm:prSet>
      <dgm:spPr/>
    </dgm:pt>
    <dgm:pt modelId="{A782C7F6-E27C-4054-8D2D-EBBE7E861D7F}" type="pres">
      <dgm:prSet presAssocID="{EA734F5C-9014-4014-89D1-19CC4877CB6B}" presName="rootConnector" presStyleLbl="node4" presStyleIdx="0" presStyleCnt="3"/>
      <dgm:spPr/>
    </dgm:pt>
    <dgm:pt modelId="{CFC9CABF-0B00-4949-8D6C-CEFCF634690E}" type="pres">
      <dgm:prSet presAssocID="{EA734F5C-9014-4014-89D1-19CC4877CB6B}" presName="hierChild4" presStyleCnt="0"/>
      <dgm:spPr/>
    </dgm:pt>
    <dgm:pt modelId="{F085A00B-630D-493C-BA58-038E24E09BE8}" type="pres">
      <dgm:prSet presAssocID="{EA734F5C-9014-4014-89D1-19CC4877CB6B}" presName="hierChild5" presStyleCnt="0"/>
      <dgm:spPr/>
    </dgm:pt>
    <dgm:pt modelId="{08106563-1998-47B2-BB95-17A927F238DB}" type="pres">
      <dgm:prSet presAssocID="{6D94DF34-5BB7-4FD3-B73F-C57EBD54EC62}" presName="Name35" presStyleLbl="parChTrans1D4" presStyleIdx="1" presStyleCnt="3"/>
      <dgm:spPr/>
    </dgm:pt>
    <dgm:pt modelId="{3D60A07C-F46D-4C2F-8A63-0F895F2843F2}" type="pres">
      <dgm:prSet presAssocID="{DB4641E8-93CF-47D2-8900-52BF1F71554F}" presName="hierRoot2" presStyleCnt="0">
        <dgm:presLayoutVars>
          <dgm:hierBranch val="init"/>
        </dgm:presLayoutVars>
      </dgm:prSet>
      <dgm:spPr/>
    </dgm:pt>
    <dgm:pt modelId="{B1E46795-7E1B-4C8A-AAA8-1D75275D42FF}" type="pres">
      <dgm:prSet presAssocID="{DB4641E8-93CF-47D2-8900-52BF1F71554F}" presName="rootComposite" presStyleCnt="0"/>
      <dgm:spPr/>
    </dgm:pt>
    <dgm:pt modelId="{397FD89B-4719-4CC8-93E2-966ECDF54BCD}" type="pres">
      <dgm:prSet presAssocID="{DB4641E8-93CF-47D2-8900-52BF1F71554F}" presName="rootText" presStyleLbl="node4" presStyleIdx="1" presStyleCnt="3" custScaleX="150596" custScaleY="169749">
        <dgm:presLayoutVars>
          <dgm:chPref val="3"/>
        </dgm:presLayoutVars>
      </dgm:prSet>
      <dgm:spPr/>
    </dgm:pt>
    <dgm:pt modelId="{53C949C3-40A7-4C0B-BFC8-7C701C4419C1}" type="pres">
      <dgm:prSet presAssocID="{DB4641E8-93CF-47D2-8900-52BF1F71554F}" presName="rootConnector" presStyleLbl="node4" presStyleIdx="1" presStyleCnt="3"/>
      <dgm:spPr/>
    </dgm:pt>
    <dgm:pt modelId="{FEBF3EE2-7A3E-4F12-B375-DBAC5FA205CA}" type="pres">
      <dgm:prSet presAssocID="{DB4641E8-93CF-47D2-8900-52BF1F71554F}" presName="hierChild4" presStyleCnt="0"/>
      <dgm:spPr/>
    </dgm:pt>
    <dgm:pt modelId="{9B857E50-6A06-4526-91D7-7C0FF9419BD0}" type="pres">
      <dgm:prSet presAssocID="{DB4641E8-93CF-47D2-8900-52BF1F71554F}" presName="hierChild5" presStyleCnt="0"/>
      <dgm:spPr/>
    </dgm:pt>
    <dgm:pt modelId="{FD50D292-283B-436B-8BB2-0805E569FF67}" type="pres">
      <dgm:prSet presAssocID="{235FDE95-E1FC-4E6C-B081-8983531E95B8}" presName="Name35" presStyleLbl="parChTrans1D4" presStyleIdx="2" presStyleCnt="3"/>
      <dgm:spPr/>
    </dgm:pt>
    <dgm:pt modelId="{FFF8EA53-FD5F-40A1-9113-09154B0DDD4D}" type="pres">
      <dgm:prSet presAssocID="{81D06BE4-B1B0-4643-9707-B50914013B01}" presName="hierRoot2" presStyleCnt="0">
        <dgm:presLayoutVars>
          <dgm:hierBranch val="init"/>
        </dgm:presLayoutVars>
      </dgm:prSet>
      <dgm:spPr/>
    </dgm:pt>
    <dgm:pt modelId="{764C20EB-D4D5-41BA-A082-AD22146DB98E}" type="pres">
      <dgm:prSet presAssocID="{81D06BE4-B1B0-4643-9707-B50914013B01}" presName="rootComposite" presStyleCnt="0"/>
      <dgm:spPr/>
    </dgm:pt>
    <dgm:pt modelId="{A11EFA87-4353-4B77-9069-971F757131B0}" type="pres">
      <dgm:prSet presAssocID="{81D06BE4-B1B0-4643-9707-B50914013B01}" presName="rootText" presStyleLbl="node4" presStyleIdx="2" presStyleCnt="3" custScaleX="117242" custScaleY="169749">
        <dgm:presLayoutVars>
          <dgm:chPref val="3"/>
        </dgm:presLayoutVars>
      </dgm:prSet>
      <dgm:spPr/>
    </dgm:pt>
    <dgm:pt modelId="{30BC926E-1C06-4D35-8114-67A96AF09469}" type="pres">
      <dgm:prSet presAssocID="{81D06BE4-B1B0-4643-9707-B50914013B01}" presName="rootConnector" presStyleLbl="node4" presStyleIdx="2" presStyleCnt="3"/>
      <dgm:spPr/>
    </dgm:pt>
    <dgm:pt modelId="{B30231AA-73BE-4283-968F-F7C7211643D4}" type="pres">
      <dgm:prSet presAssocID="{81D06BE4-B1B0-4643-9707-B50914013B01}" presName="hierChild4" presStyleCnt="0"/>
      <dgm:spPr/>
    </dgm:pt>
    <dgm:pt modelId="{A753FA4E-6BE3-411A-BF0A-C507DB43EC78}" type="pres">
      <dgm:prSet presAssocID="{81D06BE4-B1B0-4643-9707-B50914013B01}" presName="hierChild5" presStyleCnt="0"/>
      <dgm:spPr/>
    </dgm:pt>
    <dgm:pt modelId="{E7AA76DF-48B0-462D-9997-A93521848D55}" type="pres">
      <dgm:prSet presAssocID="{38D7E7A6-71C4-4795-B677-E2723585F4B8}" presName="hierChild5" presStyleCnt="0"/>
      <dgm:spPr/>
    </dgm:pt>
    <dgm:pt modelId="{8ECE0FCF-193D-4B03-80E4-0C2F8E4C7538}" type="pres">
      <dgm:prSet presAssocID="{0B481A19-84F9-4CF6-AAFE-AB9A09D4B28C}" presName="Name35" presStyleLbl="parChTrans1D3" presStyleIdx="1" presStyleCnt="2"/>
      <dgm:spPr/>
    </dgm:pt>
    <dgm:pt modelId="{32EEA597-2780-4DA4-9C06-7DD6E5849536}" type="pres">
      <dgm:prSet presAssocID="{4847ABF2-4B5E-4D04-9D5A-84480AD3728D}" presName="hierRoot2" presStyleCnt="0">
        <dgm:presLayoutVars>
          <dgm:hierBranch val="init"/>
        </dgm:presLayoutVars>
      </dgm:prSet>
      <dgm:spPr/>
    </dgm:pt>
    <dgm:pt modelId="{ADA28B69-E9A1-4BB5-975C-126E7AF84E1F}" type="pres">
      <dgm:prSet presAssocID="{4847ABF2-4B5E-4D04-9D5A-84480AD3728D}" presName="rootComposite" presStyleCnt="0"/>
      <dgm:spPr/>
    </dgm:pt>
    <dgm:pt modelId="{19948360-9224-4A1B-8AF3-7A551B519836}" type="pres">
      <dgm:prSet presAssocID="{4847ABF2-4B5E-4D04-9D5A-84480AD3728D}" presName="rootText" presStyleLbl="node3" presStyleIdx="1" presStyleCnt="2" custLinFactNeighborX="-60733">
        <dgm:presLayoutVars>
          <dgm:chPref val="3"/>
        </dgm:presLayoutVars>
      </dgm:prSet>
      <dgm:spPr/>
    </dgm:pt>
    <dgm:pt modelId="{EB3F451B-B48C-4B1C-818D-3599F5179026}" type="pres">
      <dgm:prSet presAssocID="{4847ABF2-4B5E-4D04-9D5A-84480AD3728D}" presName="rootConnector" presStyleLbl="node3" presStyleIdx="1" presStyleCnt="2"/>
      <dgm:spPr/>
    </dgm:pt>
    <dgm:pt modelId="{5B96AB95-5F87-444E-9A65-B3082B5A5812}" type="pres">
      <dgm:prSet presAssocID="{4847ABF2-4B5E-4D04-9D5A-84480AD3728D}" presName="hierChild4" presStyleCnt="0"/>
      <dgm:spPr/>
    </dgm:pt>
    <dgm:pt modelId="{04DBB54C-3EC1-42F1-BA85-355F64F0BAB7}" type="pres">
      <dgm:prSet presAssocID="{4847ABF2-4B5E-4D04-9D5A-84480AD3728D}" presName="hierChild5" presStyleCnt="0"/>
      <dgm:spPr/>
    </dgm:pt>
    <dgm:pt modelId="{1D2C2A8C-6E91-49BC-A01F-CCD629F3A752}" type="pres">
      <dgm:prSet presAssocID="{3C0195D7-76B0-4491-BFB3-085407A7BECC}" presName="hierChild5" presStyleCnt="0"/>
      <dgm:spPr/>
    </dgm:pt>
    <dgm:pt modelId="{47D18EC6-2598-4423-9195-5F50E100479F}" type="pres">
      <dgm:prSet presAssocID="{DD7D6D34-98EC-49E6-B400-13A5817328E5}" presName="hierChild3" presStyleCnt="0"/>
      <dgm:spPr/>
    </dgm:pt>
  </dgm:ptLst>
  <dgm:cxnLst>
    <dgm:cxn modelId="{92C92202-C830-4BFA-B8F0-554BACBDEFAC}" type="presOf" srcId="{81D06BE4-B1B0-4643-9707-B50914013B01}" destId="{A11EFA87-4353-4B77-9069-971F757131B0}" srcOrd="0" destOrd="0" presId="urn:microsoft.com/office/officeart/2005/8/layout/orgChart1"/>
    <dgm:cxn modelId="{8C6FF304-9E40-4EDF-9B0C-ABCDEE00A74F}" type="presOf" srcId="{DD7D6D34-98EC-49E6-B400-13A5817328E5}" destId="{CFCBA9CA-8415-42D5-87A9-1DD8A93688C1}" srcOrd="0" destOrd="0" presId="urn:microsoft.com/office/officeart/2005/8/layout/orgChart1"/>
    <dgm:cxn modelId="{6195FD2B-90EB-4568-B3F6-237B99131CCD}" type="presOf" srcId="{0B481A19-84F9-4CF6-AAFE-AB9A09D4B28C}" destId="{8ECE0FCF-193D-4B03-80E4-0C2F8E4C7538}" srcOrd="0" destOrd="0" presId="urn:microsoft.com/office/officeart/2005/8/layout/orgChart1"/>
    <dgm:cxn modelId="{19C2C833-4478-4BFC-B72C-E281B9075DED}" type="presOf" srcId="{EA734F5C-9014-4014-89D1-19CC4877CB6B}" destId="{34279186-4EE4-4A92-A17A-9B9CA5E70046}" srcOrd="0" destOrd="0" presId="urn:microsoft.com/office/officeart/2005/8/layout/orgChart1"/>
    <dgm:cxn modelId="{27AC7135-2CA4-4893-9E9F-798EB5C94282}" type="presOf" srcId="{4847ABF2-4B5E-4D04-9D5A-84480AD3728D}" destId="{EB3F451B-B48C-4B1C-818D-3599F5179026}" srcOrd="1" destOrd="0" presId="urn:microsoft.com/office/officeart/2005/8/layout/orgChart1"/>
    <dgm:cxn modelId="{821FA538-F67C-479C-A870-04D0D7F643C0}" srcId="{3C0195D7-76B0-4491-BFB3-085407A7BECC}" destId="{38D7E7A6-71C4-4795-B677-E2723585F4B8}" srcOrd="0" destOrd="0" parTransId="{D6523119-72C9-4CC9-A2CB-60ECC604C96B}" sibTransId="{8CDA9741-0389-4303-B10F-9E339447130D}"/>
    <dgm:cxn modelId="{EADB923C-BE15-4DD5-8773-A81A63AAE849}" srcId="{3C0195D7-76B0-4491-BFB3-085407A7BECC}" destId="{4847ABF2-4B5E-4D04-9D5A-84480AD3728D}" srcOrd="1" destOrd="0" parTransId="{0B481A19-84F9-4CF6-AAFE-AB9A09D4B28C}" sibTransId="{BEBC39C9-CDCB-493E-9DC1-BE80D9A7D234}"/>
    <dgm:cxn modelId="{0101DA46-6430-4597-BED6-E92045A69489}" srcId="{38D7E7A6-71C4-4795-B677-E2723585F4B8}" destId="{EA734F5C-9014-4014-89D1-19CC4877CB6B}" srcOrd="0" destOrd="0" parTransId="{4540AFA6-9309-4E17-AC23-C237E1D208C6}" sibTransId="{F2BCF4EA-8061-4B37-9A5E-3C46F641698A}"/>
    <dgm:cxn modelId="{0127E15E-67DB-4484-A1AF-2B150298CB7F}" type="presOf" srcId="{DD7D6D34-98EC-49E6-B400-13A5817328E5}" destId="{B8971315-3505-4F52-A128-849950CFAB38}" srcOrd="1" destOrd="0" presId="urn:microsoft.com/office/officeart/2005/8/layout/orgChart1"/>
    <dgm:cxn modelId="{F42A7D6F-8AA3-4B31-91C9-152525D583A3}" type="presOf" srcId="{DB4641E8-93CF-47D2-8900-52BF1F71554F}" destId="{53C949C3-40A7-4C0B-BFC8-7C701C4419C1}" srcOrd="1" destOrd="0" presId="urn:microsoft.com/office/officeart/2005/8/layout/orgChart1"/>
    <dgm:cxn modelId="{9E5E1E71-061E-4102-8C82-6FAF30D7D2C6}" type="presOf" srcId="{BA04A0F2-4307-4B57-93A0-13AAC84FAE54}" destId="{12A5A2CE-FD00-40A0-A6AA-EDD68F33A8C6}" srcOrd="0" destOrd="0" presId="urn:microsoft.com/office/officeart/2005/8/layout/orgChart1"/>
    <dgm:cxn modelId="{8E6EC179-B3CB-4C3E-89A5-8FE49CE692EA}" type="presOf" srcId="{3C0195D7-76B0-4491-BFB3-085407A7BECC}" destId="{0EDBA7D8-2418-41B2-8C72-804F33273079}" srcOrd="1" destOrd="0" presId="urn:microsoft.com/office/officeart/2005/8/layout/orgChart1"/>
    <dgm:cxn modelId="{A892AB81-7133-4A49-944D-E87DC2B36033}" type="presOf" srcId="{D6523119-72C9-4CC9-A2CB-60ECC604C96B}" destId="{06E20E2C-99EB-4DAD-A906-0C1AEC5DFE95}" srcOrd="0" destOrd="0" presId="urn:microsoft.com/office/officeart/2005/8/layout/orgChart1"/>
    <dgm:cxn modelId="{997A6B90-8A92-438E-B5BC-0D379A16EF32}" type="presOf" srcId="{81D06BE4-B1B0-4643-9707-B50914013B01}" destId="{30BC926E-1C06-4D35-8114-67A96AF09469}" srcOrd="1" destOrd="0" presId="urn:microsoft.com/office/officeart/2005/8/layout/orgChart1"/>
    <dgm:cxn modelId="{D4363E91-288B-4D3B-BE1F-FD8E907CCE34}" type="presOf" srcId="{235FDE95-E1FC-4E6C-B081-8983531E95B8}" destId="{FD50D292-283B-436B-8BB2-0805E569FF67}" srcOrd="0" destOrd="0" presId="urn:microsoft.com/office/officeart/2005/8/layout/orgChart1"/>
    <dgm:cxn modelId="{5E2BD391-41BA-46EE-B305-64AA1724EFAF}" srcId="{38D7E7A6-71C4-4795-B677-E2723585F4B8}" destId="{DB4641E8-93CF-47D2-8900-52BF1F71554F}" srcOrd="1" destOrd="0" parTransId="{6D94DF34-5BB7-4FD3-B73F-C57EBD54EC62}" sibTransId="{7053EFB9-CB15-4125-B259-9E7FC7FED57B}"/>
    <dgm:cxn modelId="{89469A9A-75DE-4D25-989F-DE00AA674E29}" srcId="{DD7D6D34-98EC-49E6-B400-13A5817328E5}" destId="{3C0195D7-76B0-4491-BFB3-085407A7BECC}" srcOrd="0" destOrd="0" parTransId="{BA04A0F2-4307-4B57-93A0-13AAC84FAE54}" sibTransId="{6C4BF5FC-808A-449A-9601-3EBAA7EC647A}"/>
    <dgm:cxn modelId="{92C2059B-4F80-4736-923E-A625554E4697}" type="presOf" srcId="{192904F7-F599-46AF-AA10-8DF4D2FA1EC1}" destId="{4F243353-8BEA-4DFB-8A97-27F559A0EB7E}" srcOrd="0" destOrd="0" presId="urn:microsoft.com/office/officeart/2005/8/layout/orgChart1"/>
    <dgm:cxn modelId="{987AD19F-ACF9-4358-99FC-06D4CF0697BC}" type="presOf" srcId="{38D7E7A6-71C4-4795-B677-E2723585F4B8}" destId="{119F387A-AB96-43E5-B3D6-A4AAD8E01223}" srcOrd="0" destOrd="0" presId="urn:microsoft.com/office/officeart/2005/8/layout/orgChart1"/>
    <dgm:cxn modelId="{8A646AB6-B509-429D-8891-A6030C1A7CEB}" type="presOf" srcId="{4847ABF2-4B5E-4D04-9D5A-84480AD3728D}" destId="{19948360-9224-4A1B-8AF3-7A551B519836}" srcOrd="0" destOrd="0" presId="urn:microsoft.com/office/officeart/2005/8/layout/orgChart1"/>
    <dgm:cxn modelId="{E08EF7BA-F366-470D-8917-89E06B6BB81D}" srcId="{192904F7-F599-46AF-AA10-8DF4D2FA1EC1}" destId="{DD7D6D34-98EC-49E6-B400-13A5817328E5}" srcOrd="0" destOrd="0" parTransId="{7FF17A3D-93A5-4C42-9F0A-842BFCB3EBF2}" sibTransId="{4D2AE3FF-A222-404A-AA4B-148B74F59AED}"/>
    <dgm:cxn modelId="{D31FE2C9-57B0-43FF-ABDA-6C0EAFC9B35F}" type="presOf" srcId="{3C0195D7-76B0-4491-BFB3-085407A7BECC}" destId="{3ED75324-8FFF-4556-9DFD-A0468FD4F345}" srcOrd="0" destOrd="0" presId="urn:microsoft.com/office/officeart/2005/8/layout/orgChart1"/>
    <dgm:cxn modelId="{F68B6DCD-FBB2-4F01-A464-365459AFDEA5}" type="presOf" srcId="{6D94DF34-5BB7-4FD3-B73F-C57EBD54EC62}" destId="{08106563-1998-47B2-BB95-17A927F238DB}" srcOrd="0" destOrd="0" presId="urn:microsoft.com/office/officeart/2005/8/layout/orgChart1"/>
    <dgm:cxn modelId="{A55251D9-B146-4D84-8ADE-A031455C6BAC}" type="presOf" srcId="{EA734F5C-9014-4014-89D1-19CC4877CB6B}" destId="{A782C7F6-E27C-4054-8D2D-EBBE7E861D7F}" srcOrd="1" destOrd="0" presId="urn:microsoft.com/office/officeart/2005/8/layout/orgChart1"/>
    <dgm:cxn modelId="{3B4879DB-76CA-4839-B820-DB0D756CD9D4}" type="presOf" srcId="{DB4641E8-93CF-47D2-8900-52BF1F71554F}" destId="{397FD89B-4719-4CC8-93E2-966ECDF54BCD}" srcOrd="0" destOrd="0" presId="urn:microsoft.com/office/officeart/2005/8/layout/orgChart1"/>
    <dgm:cxn modelId="{85FD81E4-CE7B-4F1C-81CC-942E48323094}" type="presOf" srcId="{4540AFA6-9309-4E17-AC23-C237E1D208C6}" destId="{EF65F2A7-768D-4F69-83FD-68A0541D76A8}" srcOrd="0" destOrd="0" presId="urn:microsoft.com/office/officeart/2005/8/layout/orgChart1"/>
    <dgm:cxn modelId="{88AB43F9-13F6-4AE8-9030-20FE29091DDB}" type="presOf" srcId="{38D7E7A6-71C4-4795-B677-E2723585F4B8}" destId="{FCAB7B0D-BC2E-44AD-95A4-6C4EA0A3A05E}" srcOrd="1" destOrd="0" presId="urn:microsoft.com/office/officeart/2005/8/layout/orgChart1"/>
    <dgm:cxn modelId="{41C28EFC-1406-499A-8FB2-03D20A4AD5A6}" srcId="{38D7E7A6-71C4-4795-B677-E2723585F4B8}" destId="{81D06BE4-B1B0-4643-9707-B50914013B01}" srcOrd="2" destOrd="0" parTransId="{235FDE95-E1FC-4E6C-B081-8983531E95B8}" sibTransId="{DF35489D-4541-44C7-9BB6-83D15D89F470}"/>
    <dgm:cxn modelId="{8D62FCEC-29D0-462A-ACCB-7FE1F4DAFC15}" type="presParOf" srcId="{4F243353-8BEA-4DFB-8A97-27F559A0EB7E}" destId="{4D01BF1C-C644-4889-8D08-8E7CABE43F2F}" srcOrd="0" destOrd="0" presId="urn:microsoft.com/office/officeart/2005/8/layout/orgChart1"/>
    <dgm:cxn modelId="{A9F9CE09-80D1-459B-839C-D0DC682D532C}" type="presParOf" srcId="{4D01BF1C-C644-4889-8D08-8E7CABE43F2F}" destId="{EBC897F0-7811-4FFC-836E-DC6552BAFD39}" srcOrd="0" destOrd="0" presId="urn:microsoft.com/office/officeart/2005/8/layout/orgChart1"/>
    <dgm:cxn modelId="{397587A3-333E-42AA-BC8B-8DBD49125673}" type="presParOf" srcId="{EBC897F0-7811-4FFC-836E-DC6552BAFD39}" destId="{CFCBA9CA-8415-42D5-87A9-1DD8A93688C1}" srcOrd="0" destOrd="0" presId="urn:microsoft.com/office/officeart/2005/8/layout/orgChart1"/>
    <dgm:cxn modelId="{423DD6B2-1A4F-4A51-A4DA-B470EA4DE91C}" type="presParOf" srcId="{EBC897F0-7811-4FFC-836E-DC6552BAFD39}" destId="{B8971315-3505-4F52-A128-849950CFAB38}" srcOrd="1" destOrd="0" presId="urn:microsoft.com/office/officeart/2005/8/layout/orgChart1"/>
    <dgm:cxn modelId="{34D82E7B-763C-4B05-ACEE-4ED813586723}" type="presParOf" srcId="{4D01BF1C-C644-4889-8D08-8E7CABE43F2F}" destId="{944A053B-E6A1-416D-AAA2-B8ADA49BF4FB}" srcOrd="1" destOrd="0" presId="urn:microsoft.com/office/officeart/2005/8/layout/orgChart1"/>
    <dgm:cxn modelId="{65AE247A-BC97-41B9-912F-1EAD211D906E}" type="presParOf" srcId="{944A053B-E6A1-416D-AAA2-B8ADA49BF4FB}" destId="{12A5A2CE-FD00-40A0-A6AA-EDD68F33A8C6}" srcOrd="0" destOrd="0" presId="urn:microsoft.com/office/officeart/2005/8/layout/orgChart1"/>
    <dgm:cxn modelId="{ECEC04D5-E847-481B-8C2C-4BE3D522BE4B}" type="presParOf" srcId="{944A053B-E6A1-416D-AAA2-B8ADA49BF4FB}" destId="{55A4E744-303D-43B9-9D98-C44183589DC0}" srcOrd="1" destOrd="0" presId="urn:microsoft.com/office/officeart/2005/8/layout/orgChart1"/>
    <dgm:cxn modelId="{3048E4EF-F0BB-456F-9EDE-86A4771EAD33}" type="presParOf" srcId="{55A4E744-303D-43B9-9D98-C44183589DC0}" destId="{F8F2C94C-2884-4137-8AD3-CC1178E9A328}" srcOrd="0" destOrd="0" presId="urn:microsoft.com/office/officeart/2005/8/layout/orgChart1"/>
    <dgm:cxn modelId="{40A1418C-C308-4DEF-99C3-60CA1A43FF1A}" type="presParOf" srcId="{F8F2C94C-2884-4137-8AD3-CC1178E9A328}" destId="{3ED75324-8FFF-4556-9DFD-A0468FD4F345}" srcOrd="0" destOrd="0" presId="urn:microsoft.com/office/officeart/2005/8/layout/orgChart1"/>
    <dgm:cxn modelId="{DFC722A1-D27A-433F-B855-835ABB16ED28}" type="presParOf" srcId="{F8F2C94C-2884-4137-8AD3-CC1178E9A328}" destId="{0EDBA7D8-2418-41B2-8C72-804F33273079}" srcOrd="1" destOrd="0" presId="urn:microsoft.com/office/officeart/2005/8/layout/orgChart1"/>
    <dgm:cxn modelId="{E94B189A-A410-41FD-B2F0-DB05503F22A9}" type="presParOf" srcId="{55A4E744-303D-43B9-9D98-C44183589DC0}" destId="{F2BDCD0A-C5FF-470D-8F16-1A444216A626}" srcOrd="1" destOrd="0" presId="urn:microsoft.com/office/officeart/2005/8/layout/orgChart1"/>
    <dgm:cxn modelId="{E8FBE5DA-E73E-4BA1-B4D8-E03E314DE3EB}" type="presParOf" srcId="{F2BDCD0A-C5FF-470D-8F16-1A444216A626}" destId="{06E20E2C-99EB-4DAD-A906-0C1AEC5DFE95}" srcOrd="0" destOrd="0" presId="urn:microsoft.com/office/officeart/2005/8/layout/orgChart1"/>
    <dgm:cxn modelId="{8F44A5DC-5A62-4266-A39C-492FF1B93828}" type="presParOf" srcId="{F2BDCD0A-C5FF-470D-8F16-1A444216A626}" destId="{3DB2CA0B-2F56-4EFF-A98D-ECB482D337B3}" srcOrd="1" destOrd="0" presId="urn:microsoft.com/office/officeart/2005/8/layout/orgChart1"/>
    <dgm:cxn modelId="{8BEA2C75-BCFA-4BD0-A8BE-70D225D6E939}" type="presParOf" srcId="{3DB2CA0B-2F56-4EFF-A98D-ECB482D337B3}" destId="{0382A2D2-1745-447B-B37F-2F16B60A1C7A}" srcOrd="0" destOrd="0" presId="urn:microsoft.com/office/officeart/2005/8/layout/orgChart1"/>
    <dgm:cxn modelId="{7B0BB2F7-68C5-4694-9704-86ECA8367016}" type="presParOf" srcId="{0382A2D2-1745-447B-B37F-2F16B60A1C7A}" destId="{119F387A-AB96-43E5-B3D6-A4AAD8E01223}" srcOrd="0" destOrd="0" presId="urn:microsoft.com/office/officeart/2005/8/layout/orgChart1"/>
    <dgm:cxn modelId="{85508CCE-B1C5-4430-8B87-068697DA69D2}" type="presParOf" srcId="{0382A2D2-1745-447B-B37F-2F16B60A1C7A}" destId="{FCAB7B0D-BC2E-44AD-95A4-6C4EA0A3A05E}" srcOrd="1" destOrd="0" presId="urn:microsoft.com/office/officeart/2005/8/layout/orgChart1"/>
    <dgm:cxn modelId="{CB98609C-56FD-4CCC-9459-A369A87B0611}" type="presParOf" srcId="{3DB2CA0B-2F56-4EFF-A98D-ECB482D337B3}" destId="{78D10661-F84E-476B-840D-C2631AA5058B}" srcOrd="1" destOrd="0" presId="urn:microsoft.com/office/officeart/2005/8/layout/orgChart1"/>
    <dgm:cxn modelId="{9687CB09-22EE-46BC-8388-E4A83467D17E}" type="presParOf" srcId="{78D10661-F84E-476B-840D-C2631AA5058B}" destId="{EF65F2A7-768D-4F69-83FD-68A0541D76A8}" srcOrd="0" destOrd="0" presId="urn:microsoft.com/office/officeart/2005/8/layout/orgChart1"/>
    <dgm:cxn modelId="{ED66B00D-FEFA-47C5-BCB1-4B807E296375}" type="presParOf" srcId="{78D10661-F84E-476B-840D-C2631AA5058B}" destId="{3B2FD888-2641-47D8-9536-9F4E04F6B458}" srcOrd="1" destOrd="0" presId="urn:microsoft.com/office/officeart/2005/8/layout/orgChart1"/>
    <dgm:cxn modelId="{62CC1EB6-D8DA-4F2A-9062-DAA477B7F5D6}" type="presParOf" srcId="{3B2FD888-2641-47D8-9536-9F4E04F6B458}" destId="{A54AAE96-41BB-4133-89F6-C0A74A10C945}" srcOrd="0" destOrd="0" presId="urn:microsoft.com/office/officeart/2005/8/layout/orgChart1"/>
    <dgm:cxn modelId="{B71079F2-B8A8-4CC6-B0F5-704BA9A5CAC3}" type="presParOf" srcId="{A54AAE96-41BB-4133-89F6-C0A74A10C945}" destId="{34279186-4EE4-4A92-A17A-9B9CA5E70046}" srcOrd="0" destOrd="0" presId="urn:microsoft.com/office/officeart/2005/8/layout/orgChart1"/>
    <dgm:cxn modelId="{81A435CF-0741-42F5-91C7-047654CC2704}" type="presParOf" srcId="{A54AAE96-41BB-4133-89F6-C0A74A10C945}" destId="{A782C7F6-E27C-4054-8D2D-EBBE7E861D7F}" srcOrd="1" destOrd="0" presId="urn:microsoft.com/office/officeart/2005/8/layout/orgChart1"/>
    <dgm:cxn modelId="{D242FCBA-A946-4EA1-9E69-243F28E895B9}" type="presParOf" srcId="{3B2FD888-2641-47D8-9536-9F4E04F6B458}" destId="{CFC9CABF-0B00-4949-8D6C-CEFCF634690E}" srcOrd="1" destOrd="0" presId="urn:microsoft.com/office/officeart/2005/8/layout/orgChart1"/>
    <dgm:cxn modelId="{1D505AE2-EF4A-4DF3-AA62-8CAFD85BB33D}" type="presParOf" srcId="{3B2FD888-2641-47D8-9536-9F4E04F6B458}" destId="{F085A00B-630D-493C-BA58-038E24E09BE8}" srcOrd="2" destOrd="0" presId="urn:microsoft.com/office/officeart/2005/8/layout/orgChart1"/>
    <dgm:cxn modelId="{7CA7BB76-634D-4C55-96A4-3309668D4010}" type="presParOf" srcId="{78D10661-F84E-476B-840D-C2631AA5058B}" destId="{08106563-1998-47B2-BB95-17A927F238DB}" srcOrd="2" destOrd="0" presId="urn:microsoft.com/office/officeart/2005/8/layout/orgChart1"/>
    <dgm:cxn modelId="{D87382D6-D51D-43B7-A0DD-EB391768558B}" type="presParOf" srcId="{78D10661-F84E-476B-840D-C2631AA5058B}" destId="{3D60A07C-F46D-4C2F-8A63-0F895F2843F2}" srcOrd="3" destOrd="0" presId="urn:microsoft.com/office/officeart/2005/8/layout/orgChart1"/>
    <dgm:cxn modelId="{ED5BB715-9829-436E-A4F2-D267E2D837EC}" type="presParOf" srcId="{3D60A07C-F46D-4C2F-8A63-0F895F2843F2}" destId="{B1E46795-7E1B-4C8A-AAA8-1D75275D42FF}" srcOrd="0" destOrd="0" presId="urn:microsoft.com/office/officeart/2005/8/layout/orgChart1"/>
    <dgm:cxn modelId="{290B6316-7F31-47B0-904B-AADC8C19ACA2}" type="presParOf" srcId="{B1E46795-7E1B-4C8A-AAA8-1D75275D42FF}" destId="{397FD89B-4719-4CC8-93E2-966ECDF54BCD}" srcOrd="0" destOrd="0" presId="urn:microsoft.com/office/officeart/2005/8/layout/orgChart1"/>
    <dgm:cxn modelId="{2C6DA558-99A1-4594-BC83-79CA3FB05833}" type="presParOf" srcId="{B1E46795-7E1B-4C8A-AAA8-1D75275D42FF}" destId="{53C949C3-40A7-4C0B-BFC8-7C701C4419C1}" srcOrd="1" destOrd="0" presId="urn:microsoft.com/office/officeart/2005/8/layout/orgChart1"/>
    <dgm:cxn modelId="{DF5B710E-A9C4-4A7F-B2DF-3C56E2E0EA71}" type="presParOf" srcId="{3D60A07C-F46D-4C2F-8A63-0F895F2843F2}" destId="{FEBF3EE2-7A3E-4F12-B375-DBAC5FA205CA}" srcOrd="1" destOrd="0" presId="urn:microsoft.com/office/officeart/2005/8/layout/orgChart1"/>
    <dgm:cxn modelId="{B74EF387-45FD-455B-AAED-91639978896F}" type="presParOf" srcId="{3D60A07C-F46D-4C2F-8A63-0F895F2843F2}" destId="{9B857E50-6A06-4526-91D7-7C0FF9419BD0}" srcOrd="2" destOrd="0" presId="urn:microsoft.com/office/officeart/2005/8/layout/orgChart1"/>
    <dgm:cxn modelId="{6E0EF8C9-F0B1-40DD-943E-D2473D8884A5}" type="presParOf" srcId="{78D10661-F84E-476B-840D-C2631AA5058B}" destId="{FD50D292-283B-436B-8BB2-0805E569FF67}" srcOrd="4" destOrd="0" presId="urn:microsoft.com/office/officeart/2005/8/layout/orgChart1"/>
    <dgm:cxn modelId="{A57649F7-78BC-43FE-9746-D7D8D4ED3B2A}" type="presParOf" srcId="{78D10661-F84E-476B-840D-C2631AA5058B}" destId="{FFF8EA53-FD5F-40A1-9113-09154B0DDD4D}" srcOrd="5" destOrd="0" presId="urn:microsoft.com/office/officeart/2005/8/layout/orgChart1"/>
    <dgm:cxn modelId="{56D425E1-E41B-4085-BBE8-3561F997EE70}" type="presParOf" srcId="{FFF8EA53-FD5F-40A1-9113-09154B0DDD4D}" destId="{764C20EB-D4D5-41BA-A082-AD22146DB98E}" srcOrd="0" destOrd="0" presId="urn:microsoft.com/office/officeart/2005/8/layout/orgChart1"/>
    <dgm:cxn modelId="{7715FA54-1BB0-4765-9BA4-7EC6895CCA72}" type="presParOf" srcId="{764C20EB-D4D5-41BA-A082-AD22146DB98E}" destId="{A11EFA87-4353-4B77-9069-971F757131B0}" srcOrd="0" destOrd="0" presId="urn:microsoft.com/office/officeart/2005/8/layout/orgChart1"/>
    <dgm:cxn modelId="{7DC662D1-80B2-4AF1-A295-E2154663D099}" type="presParOf" srcId="{764C20EB-D4D5-41BA-A082-AD22146DB98E}" destId="{30BC926E-1C06-4D35-8114-67A96AF09469}" srcOrd="1" destOrd="0" presId="urn:microsoft.com/office/officeart/2005/8/layout/orgChart1"/>
    <dgm:cxn modelId="{1C6686AC-D49D-44D0-8429-2570F6B6F595}" type="presParOf" srcId="{FFF8EA53-FD5F-40A1-9113-09154B0DDD4D}" destId="{B30231AA-73BE-4283-968F-F7C7211643D4}" srcOrd="1" destOrd="0" presId="urn:microsoft.com/office/officeart/2005/8/layout/orgChart1"/>
    <dgm:cxn modelId="{9E828858-69F2-46D5-93B3-A3D495DF5403}" type="presParOf" srcId="{FFF8EA53-FD5F-40A1-9113-09154B0DDD4D}" destId="{A753FA4E-6BE3-411A-BF0A-C507DB43EC78}" srcOrd="2" destOrd="0" presId="urn:microsoft.com/office/officeart/2005/8/layout/orgChart1"/>
    <dgm:cxn modelId="{F40F6DB6-B45E-4F2D-8055-778BEBA3DC62}" type="presParOf" srcId="{3DB2CA0B-2F56-4EFF-A98D-ECB482D337B3}" destId="{E7AA76DF-48B0-462D-9997-A93521848D55}" srcOrd="2" destOrd="0" presId="urn:microsoft.com/office/officeart/2005/8/layout/orgChart1"/>
    <dgm:cxn modelId="{44446982-0427-4CC3-81CA-8F0B4F407AE2}" type="presParOf" srcId="{F2BDCD0A-C5FF-470D-8F16-1A444216A626}" destId="{8ECE0FCF-193D-4B03-80E4-0C2F8E4C7538}" srcOrd="2" destOrd="0" presId="urn:microsoft.com/office/officeart/2005/8/layout/orgChart1"/>
    <dgm:cxn modelId="{25FA23B9-532C-4B28-8ABC-B7170E103CCD}" type="presParOf" srcId="{F2BDCD0A-C5FF-470D-8F16-1A444216A626}" destId="{32EEA597-2780-4DA4-9C06-7DD6E5849536}" srcOrd="3" destOrd="0" presId="urn:microsoft.com/office/officeart/2005/8/layout/orgChart1"/>
    <dgm:cxn modelId="{5DD6DF9D-3784-46E5-B529-62417CC9B14F}" type="presParOf" srcId="{32EEA597-2780-4DA4-9C06-7DD6E5849536}" destId="{ADA28B69-E9A1-4BB5-975C-126E7AF84E1F}" srcOrd="0" destOrd="0" presId="urn:microsoft.com/office/officeart/2005/8/layout/orgChart1"/>
    <dgm:cxn modelId="{F8A52F09-A4B2-40BE-9E6E-926C8BEBA918}" type="presParOf" srcId="{ADA28B69-E9A1-4BB5-975C-126E7AF84E1F}" destId="{19948360-9224-4A1B-8AF3-7A551B519836}" srcOrd="0" destOrd="0" presId="urn:microsoft.com/office/officeart/2005/8/layout/orgChart1"/>
    <dgm:cxn modelId="{7AB90CBC-395D-46B2-817D-9758ACF29618}" type="presParOf" srcId="{ADA28B69-E9A1-4BB5-975C-126E7AF84E1F}" destId="{EB3F451B-B48C-4B1C-818D-3599F5179026}" srcOrd="1" destOrd="0" presId="urn:microsoft.com/office/officeart/2005/8/layout/orgChart1"/>
    <dgm:cxn modelId="{97B6AF81-09B1-460F-97DF-5A4512C97628}" type="presParOf" srcId="{32EEA597-2780-4DA4-9C06-7DD6E5849536}" destId="{5B96AB95-5F87-444E-9A65-B3082B5A5812}" srcOrd="1" destOrd="0" presId="urn:microsoft.com/office/officeart/2005/8/layout/orgChart1"/>
    <dgm:cxn modelId="{A47A72E1-E6C3-4DC5-8800-9805DA895521}" type="presParOf" srcId="{32EEA597-2780-4DA4-9C06-7DD6E5849536}" destId="{04DBB54C-3EC1-42F1-BA85-355F64F0BAB7}" srcOrd="2" destOrd="0" presId="urn:microsoft.com/office/officeart/2005/8/layout/orgChart1"/>
    <dgm:cxn modelId="{433B0637-4344-42DC-AE27-E348F5553A6E}" type="presParOf" srcId="{55A4E744-303D-43B9-9D98-C44183589DC0}" destId="{1D2C2A8C-6E91-49BC-A01F-CCD629F3A752}" srcOrd="2" destOrd="0" presId="urn:microsoft.com/office/officeart/2005/8/layout/orgChart1"/>
    <dgm:cxn modelId="{6FD31226-0CAC-4A45-8764-F55098A0A0C4}" type="presParOf" srcId="{4D01BF1C-C644-4889-8D08-8E7CABE43F2F}" destId="{47D18EC6-2598-4423-9195-5F50E100479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F516CD-DAC8-45AA-B608-6CD31AB2FF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de-DE"/>
        </a:p>
      </dgm:t>
    </dgm:pt>
    <dgm:pt modelId="{87C8F4B4-5A47-41B3-8B96-9C3B5FDCAA02}">
      <dgm:prSet phldrT="[Text]" custT="1"/>
      <dgm:spPr>
        <a:solidFill>
          <a:schemeClr val="accent1">
            <a:lumMod val="40000"/>
            <a:lumOff val="60000"/>
          </a:schemeClr>
        </a:solidFill>
      </dgm:spPr>
      <dgm:t>
        <a:bodyPr/>
        <a:lstStyle/>
        <a:p>
          <a:r>
            <a:rPr lang="en-US" sz="1100" dirty="0"/>
            <a:t>State Council</a:t>
          </a:r>
          <a:endParaRPr lang="de-DE" sz="1100" dirty="0"/>
        </a:p>
      </dgm:t>
    </dgm:pt>
    <dgm:pt modelId="{021347C1-2C38-4975-B712-8CCEF5B57D12}" type="parTrans" cxnId="{14C51B90-1823-4F15-8D2B-BF3BD32E0B2D}">
      <dgm:prSet/>
      <dgm:spPr/>
      <dgm:t>
        <a:bodyPr/>
        <a:lstStyle/>
        <a:p>
          <a:endParaRPr lang="de-DE" sz="3600"/>
        </a:p>
      </dgm:t>
    </dgm:pt>
    <dgm:pt modelId="{2ACC0E71-7968-4AA8-BAD0-2C13B8ED79FC}" type="sibTrans" cxnId="{14C51B90-1823-4F15-8D2B-BF3BD32E0B2D}">
      <dgm:prSet/>
      <dgm:spPr/>
      <dgm:t>
        <a:bodyPr/>
        <a:lstStyle/>
        <a:p>
          <a:endParaRPr lang="de-DE" sz="3600"/>
        </a:p>
      </dgm:t>
    </dgm:pt>
    <dgm:pt modelId="{EF938939-846C-4A3C-A610-BA3C036E4287}">
      <dgm:prSet phldrT="[Text]" custT="1"/>
      <dgm:spPr>
        <a:solidFill>
          <a:schemeClr val="accent1">
            <a:lumMod val="40000"/>
            <a:lumOff val="60000"/>
          </a:schemeClr>
        </a:solidFill>
      </dgm:spPr>
      <dgm:t>
        <a:bodyPr/>
        <a:lstStyle/>
        <a:p>
          <a:r>
            <a:rPr lang="en-US" sz="1100" dirty="0"/>
            <a:t>Special institutions directly under the State Council (1) </a:t>
          </a:r>
          <a:endParaRPr lang="de-DE" sz="1100" dirty="0"/>
        </a:p>
      </dgm:t>
    </dgm:pt>
    <dgm:pt modelId="{A3C67409-A0A6-43A5-BBCC-119E48A5EB31}" type="parTrans" cxnId="{784702B4-6993-4F45-871F-BBE7011BA139}">
      <dgm:prSet/>
      <dgm:spPr/>
      <dgm:t>
        <a:bodyPr/>
        <a:lstStyle/>
        <a:p>
          <a:endParaRPr lang="de-DE" sz="3600"/>
        </a:p>
      </dgm:t>
    </dgm:pt>
    <dgm:pt modelId="{E5D48613-3D6E-4F0C-B388-011AC7D20AB2}" type="sibTrans" cxnId="{784702B4-6993-4F45-871F-BBE7011BA139}">
      <dgm:prSet/>
      <dgm:spPr/>
      <dgm:t>
        <a:bodyPr/>
        <a:lstStyle/>
        <a:p>
          <a:endParaRPr lang="de-DE" sz="3600"/>
        </a:p>
      </dgm:t>
    </dgm:pt>
    <dgm:pt modelId="{838A2EC5-7BEA-4518-A221-F5F8797683D5}">
      <dgm:prSet phldrT="[Text]" custT="1"/>
      <dgm:spPr>
        <a:solidFill>
          <a:schemeClr val="accent1">
            <a:lumMod val="40000"/>
            <a:lumOff val="60000"/>
          </a:schemeClr>
        </a:solidFill>
      </dgm:spPr>
      <dgm:t>
        <a:bodyPr/>
        <a:lstStyle/>
        <a:p>
          <a:r>
            <a:rPr lang="en-US" sz="1100" dirty="0"/>
            <a:t>Organizations directly under the State Council (19)</a:t>
          </a:r>
          <a:endParaRPr lang="de-DE" sz="1100" dirty="0"/>
        </a:p>
      </dgm:t>
    </dgm:pt>
    <dgm:pt modelId="{DCD73FC7-D4E5-4F25-86EE-A54F4C5C928A}" type="parTrans" cxnId="{8FF61ABE-8945-4070-8DD7-4BB88B24B847}">
      <dgm:prSet/>
      <dgm:spPr/>
      <dgm:t>
        <a:bodyPr/>
        <a:lstStyle/>
        <a:p>
          <a:endParaRPr lang="de-DE" sz="3600"/>
        </a:p>
      </dgm:t>
    </dgm:pt>
    <dgm:pt modelId="{17215343-DF9B-4680-9515-FC762AEF0285}" type="sibTrans" cxnId="{8FF61ABE-8945-4070-8DD7-4BB88B24B847}">
      <dgm:prSet/>
      <dgm:spPr/>
      <dgm:t>
        <a:bodyPr/>
        <a:lstStyle/>
        <a:p>
          <a:endParaRPr lang="de-DE" sz="3600"/>
        </a:p>
      </dgm:t>
    </dgm:pt>
    <dgm:pt modelId="{72A0F8EA-1DD3-4ECB-A554-E90CDB57683C}">
      <dgm:prSet phldrT="[Text]" custT="1"/>
      <dgm:spPr>
        <a:solidFill>
          <a:schemeClr val="accent1">
            <a:lumMod val="40000"/>
            <a:lumOff val="60000"/>
          </a:schemeClr>
        </a:solidFill>
      </dgm:spPr>
      <dgm:t>
        <a:bodyPr/>
        <a:lstStyle/>
        <a:p>
          <a:r>
            <a:rPr lang="en-US" sz="1100" dirty="0"/>
            <a:t>Ministries and Commissions under the State Council (28)</a:t>
          </a:r>
        </a:p>
      </dgm:t>
    </dgm:pt>
    <dgm:pt modelId="{668D6967-09D0-46F0-8D20-9FF23A9856A3}" type="parTrans" cxnId="{7A47BAC3-E779-4595-BC12-4702DB0FB750}">
      <dgm:prSet/>
      <dgm:spPr/>
      <dgm:t>
        <a:bodyPr/>
        <a:lstStyle/>
        <a:p>
          <a:endParaRPr lang="de-DE" sz="3600"/>
        </a:p>
      </dgm:t>
    </dgm:pt>
    <dgm:pt modelId="{FD73855D-70F7-439F-AEC8-3A19320DA1DC}" type="sibTrans" cxnId="{7A47BAC3-E779-4595-BC12-4702DB0FB750}">
      <dgm:prSet/>
      <dgm:spPr/>
      <dgm:t>
        <a:bodyPr/>
        <a:lstStyle/>
        <a:p>
          <a:endParaRPr lang="de-DE" sz="3600"/>
        </a:p>
      </dgm:t>
    </dgm:pt>
    <dgm:pt modelId="{4CE385A2-1FA6-43C1-AE42-351D8B4FC6ED}">
      <dgm:prSet custT="1"/>
      <dgm:spPr>
        <a:solidFill>
          <a:schemeClr val="accent1">
            <a:lumMod val="40000"/>
            <a:lumOff val="60000"/>
          </a:schemeClr>
        </a:solidFill>
      </dgm:spPr>
      <dgm:t>
        <a:bodyPr/>
        <a:lstStyle/>
        <a:p>
          <a:r>
            <a:rPr lang="en-US" sz="1100" dirty="0"/>
            <a:t>Institutions directly under the State Council (14)</a:t>
          </a:r>
          <a:endParaRPr lang="de-DE" sz="1100" dirty="0"/>
        </a:p>
      </dgm:t>
    </dgm:pt>
    <dgm:pt modelId="{7248680F-5445-45E2-9AAF-C860EB3EB959}" type="parTrans" cxnId="{E9C5D4C3-BEA9-4C97-AAC8-A251C3495A93}">
      <dgm:prSet/>
      <dgm:spPr/>
      <dgm:t>
        <a:bodyPr/>
        <a:lstStyle/>
        <a:p>
          <a:endParaRPr lang="de-DE" sz="3600"/>
        </a:p>
      </dgm:t>
    </dgm:pt>
    <dgm:pt modelId="{09C39819-DAB7-40ED-B913-E9E583B3E617}" type="sibTrans" cxnId="{E9C5D4C3-BEA9-4C97-AAC8-A251C3495A93}">
      <dgm:prSet/>
      <dgm:spPr/>
      <dgm:t>
        <a:bodyPr/>
        <a:lstStyle/>
        <a:p>
          <a:endParaRPr lang="de-DE" sz="3600"/>
        </a:p>
      </dgm:t>
    </dgm:pt>
    <dgm:pt modelId="{A730E8FD-3D92-4616-B72E-3AE43C454536}">
      <dgm:prSet custT="1"/>
      <dgm:spPr>
        <a:solidFill>
          <a:schemeClr val="accent1">
            <a:lumMod val="20000"/>
            <a:lumOff val="80000"/>
          </a:schemeClr>
        </a:solidFill>
        <a:ln>
          <a:solidFill>
            <a:srgbClr val="FF0000"/>
          </a:solidFill>
        </a:ln>
      </dgm:spPr>
      <dgm:t>
        <a:bodyPr/>
        <a:lstStyle/>
        <a:p>
          <a:r>
            <a:rPr lang="en-US" sz="1100" dirty="0"/>
            <a:t>China Banking Regulatory Commission (CBRC)</a:t>
          </a:r>
          <a:endParaRPr lang="de-DE" sz="1100" dirty="0"/>
        </a:p>
      </dgm:t>
    </dgm:pt>
    <dgm:pt modelId="{73BCB8D1-C2D4-4464-B519-E3FB75647ACF}" type="parTrans" cxnId="{7188DC0C-CD6A-4214-992D-7BE142EDD9D8}">
      <dgm:prSet/>
      <dgm:spPr/>
      <dgm:t>
        <a:bodyPr/>
        <a:lstStyle/>
        <a:p>
          <a:endParaRPr lang="de-DE" sz="3600"/>
        </a:p>
      </dgm:t>
    </dgm:pt>
    <dgm:pt modelId="{FD46CA32-E3AB-4BC2-814A-F2A864B4BBFD}" type="sibTrans" cxnId="{7188DC0C-CD6A-4214-992D-7BE142EDD9D8}">
      <dgm:prSet/>
      <dgm:spPr/>
      <dgm:t>
        <a:bodyPr/>
        <a:lstStyle/>
        <a:p>
          <a:endParaRPr lang="de-DE" sz="3600"/>
        </a:p>
      </dgm:t>
    </dgm:pt>
    <dgm:pt modelId="{8E7FB48F-E94B-414B-A9FD-9A3508949F8A}">
      <dgm:prSet custT="1"/>
      <dgm:spPr>
        <a:solidFill>
          <a:schemeClr val="accent1">
            <a:lumMod val="20000"/>
            <a:lumOff val="80000"/>
          </a:schemeClr>
        </a:solidFill>
        <a:ln>
          <a:solidFill>
            <a:srgbClr val="FF0000"/>
          </a:solidFill>
        </a:ln>
      </dgm:spPr>
      <dgm:t>
        <a:bodyPr/>
        <a:lstStyle/>
        <a:p>
          <a:r>
            <a:rPr lang="en-US" sz="1100" dirty="0"/>
            <a:t>China Securities Regulatory Commission (CSRC)</a:t>
          </a:r>
          <a:endParaRPr lang="de-DE" sz="1100" dirty="0"/>
        </a:p>
      </dgm:t>
    </dgm:pt>
    <dgm:pt modelId="{5DEE374B-FE5A-4059-9AA4-60F83ACD3A4A}" type="parTrans" cxnId="{57B535D6-B7EB-43BE-A1F9-77F816A71248}">
      <dgm:prSet/>
      <dgm:spPr/>
      <dgm:t>
        <a:bodyPr/>
        <a:lstStyle/>
        <a:p>
          <a:endParaRPr lang="de-DE" sz="3600"/>
        </a:p>
      </dgm:t>
    </dgm:pt>
    <dgm:pt modelId="{EF9DCC40-1B37-43D7-98A9-CE3C57AF5D62}" type="sibTrans" cxnId="{57B535D6-B7EB-43BE-A1F9-77F816A71248}">
      <dgm:prSet/>
      <dgm:spPr/>
      <dgm:t>
        <a:bodyPr/>
        <a:lstStyle/>
        <a:p>
          <a:endParaRPr lang="de-DE" sz="3600"/>
        </a:p>
      </dgm:t>
    </dgm:pt>
    <dgm:pt modelId="{51BCBA65-A1FF-4D50-8C90-74786E050AB0}">
      <dgm:prSet custT="1"/>
      <dgm:spPr>
        <a:solidFill>
          <a:schemeClr val="accent1">
            <a:lumMod val="20000"/>
            <a:lumOff val="80000"/>
          </a:schemeClr>
        </a:solidFill>
        <a:ln>
          <a:solidFill>
            <a:srgbClr val="FF0000"/>
          </a:solidFill>
        </a:ln>
      </dgm:spPr>
      <dgm:t>
        <a:bodyPr/>
        <a:lstStyle/>
        <a:p>
          <a:r>
            <a:rPr lang="en-US" sz="1100" dirty="0"/>
            <a:t>China Insurance Regulatory Commission (CIRC)</a:t>
          </a:r>
          <a:endParaRPr lang="de-DE" sz="1100" dirty="0"/>
        </a:p>
      </dgm:t>
    </dgm:pt>
    <dgm:pt modelId="{97F6D89C-7D26-44F4-BD2C-B8461412A75E}" type="parTrans" cxnId="{A087D4E1-497D-4FD2-8FCB-439B944ECE7C}">
      <dgm:prSet/>
      <dgm:spPr/>
      <dgm:t>
        <a:bodyPr/>
        <a:lstStyle/>
        <a:p>
          <a:endParaRPr lang="de-DE" sz="3600"/>
        </a:p>
      </dgm:t>
    </dgm:pt>
    <dgm:pt modelId="{585436EE-D6E3-490F-9780-E6E86B29406D}" type="sibTrans" cxnId="{A087D4E1-497D-4FD2-8FCB-439B944ECE7C}">
      <dgm:prSet/>
      <dgm:spPr/>
      <dgm:t>
        <a:bodyPr/>
        <a:lstStyle/>
        <a:p>
          <a:endParaRPr lang="de-DE" sz="3600"/>
        </a:p>
      </dgm:t>
    </dgm:pt>
    <dgm:pt modelId="{246D6665-7CE3-48E2-9FE8-F3669E2C72FD}">
      <dgm:prSet custT="1"/>
      <dgm:spPr>
        <a:solidFill>
          <a:schemeClr val="accent1">
            <a:lumMod val="20000"/>
            <a:lumOff val="80000"/>
          </a:schemeClr>
        </a:solidFill>
        <a:ln>
          <a:noFill/>
        </a:ln>
      </dgm:spPr>
      <dgm:t>
        <a:bodyPr/>
        <a:lstStyle/>
        <a:p>
          <a:r>
            <a:rPr lang="en-US" sz="1100" dirty="0"/>
            <a:t>National Council for Social Security Fund</a:t>
          </a:r>
          <a:endParaRPr lang="de-DE" sz="1100" dirty="0"/>
        </a:p>
      </dgm:t>
    </dgm:pt>
    <dgm:pt modelId="{4A53E214-5793-46E5-937C-1ACB096CE643}" type="parTrans" cxnId="{97CFA2A2-A1EF-46C8-A13C-2B4163AE2376}">
      <dgm:prSet/>
      <dgm:spPr/>
      <dgm:t>
        <a:bodyPr/>
        <a:lstStyle/>
        <a:p>
          <a:endParaRPr lang="de-DE" sz="3600"/>
        </a:p>
      </dgm:t>
    </dgm:pt>
    <dgm:pt modelId="{E5384103-A215-49B6-ACCC-42B29FB0C8D6}" type="sibTrans" cxnId="{97CFA2A2-A1EF-46C8-A13C-2B4163AE2376}">
      <dgm:prSet/>
      <dgm:spPr/>
      <dgm:t>
        <a:bodyPr/>
        <a:lstStyle/>
        <a:p>
          <a:endParaRPr lang="de-DE" sz="3600"/>
        </a:p>
      </dgm:t>
    </dgm:pt>
    <dgm:pt modelId="{8372FD70-799D-4CCF-A033-9131C15CCACC}">
      <dgm:prSet custT="1"/>
      <dgm:spPr>
        <a:solidFill>
          <a:schemeClr val="accent1">
            <a:lumMod val="20000"/>
            <a:lumOff val="80000"/>
          </a:schemeClr>
        </a:solidFill>
        <a:ln>
          <a:noFill/>
        </a:ln>
      </dgm:spPr>
      <dgm:t>
        <a:bodyPr/>
        <a:lstStyle/>
        <a:p>
          <a:r>
            <a:rPr lang="en-US" sz="1100" dirty="0"/>
            <a:t>Ministry of Foreign Affairs</a:t>
          </a:r>
          <a:endParaRPr lang="de-DE" sz="1100" dirty="0"/>
        </a:p>
      </dgm:t>
    </dgm:pt>
    <dgm:pt modelId="{C073E957-D521-4EAE-9A26-85B63CB149BE}" type="parTrans" cxnId="{58A98A60-FD91-4A0D-9E1D-5EF9CA809D67}">
      <dgm:prSet/>
      <dgm:spPr/>
      <dgm:t>
        <a:bodyPr/>
        <a:lstStyle/>
        <a:p>
          <a:endParaRPr lang="de-DE" sz="3600"/>
        </a:p>
      </dgm:t>
    </dgm:pt>
    <dgm:pt modelId="{5F09716E-C332-482E-BB52-826271C2807A}" type="sibTrans" cxnId="{58A98A60-FD91-4A0D-9E1D-5EF9CA809D67}">
      <dgm:prSet/>
      <dgm:spPr/>
      <dgm:t>
        <a:bodyPr/>
        <a:lstStyle/>
        <a:p>
          <a:endParaRPr lang="de-DE" sz="3600"/>
        </a:p>
      </dgm:t>
    </dgm:pt>
    <dgm:pt modelId="{B4720831-92B9-44A5-BB39-3D5A9B1D2D0F}">
      <dgm:prSet custT="1"/>
      <dgm:spPr>
        <a:solidFill>
          <a:schemeClr val="accent1">
            <a:lumMod val="20000"/>
            <a:lumOff val="80000"/>
          </a:schemeClr>
        </a:solidFill>
        <a:ln>
          <a:noFill/>
        </a:ln>
      </dgm:spPr>
      <dgm:t>
        <a:bodyPr/>
        <a:lstStyle/>
        <a:p>
          <a:r>
            <a:rPr lang="en-US" sz="1100" dirty="0"/>
            <a:t>National Development and Reform Commission</a:t>
          </a:r>
          <a:endParaRPr lang="de-DE" sz="1100" dirty="0"/>
        </a:p>
      </dgm:t>
    </dgm:pt>
    <dgm:pt modelId="{224AAD7D-1927-4CB6-ABE1-82019EF2BD4E}" type="parTrans" cxnId="{35DF1C58-4A22-4CFB-9363-25EE3C22AE62}">
      <dgm:prSet/>
      <dgm:spPr/>
      <dgm:t>
        <a:bodyPr/>
        <a:lstStyle/>
        <a:p>
          <a:endParaRPr lang="de-DE" sz="3600"/>
        </a:p>
      </dgm:t>
    </dgm:pt>
    <dgm:pt modelId="{4919D3F7-88D7-40D7-93D3-C57B4089F854}" type="sibTrans" cxnId="{35DF1C58-4A22-4CFB-9363-25EE3C22AE62}">
      <dgm:prSet/>
      <dgm:spPr/>
      <dgm:t>
        <a:bodyPr/>
        <a:lstStyle/>
        <a:p>
          <a:endParaRPr lang="de-DE" sz="3600"/>
        </a:p>
      </dgm:t>
    </dgm:pt>
    <dgm:pt modelId="{50DD8D57-327E-42A0-8F3C-94FBB83DD08E}">
      <dgm:prSet custT="1"/>
      <dgm:spPr>
        <a:solidFill>
          <a:schemeClr val="accent1">
            <a:lumMod val="20000"/>
            <a:lumOff val="80000"/>
          </a:schemeClr>
        </a:solidFill>
        <a:ln>
          <a:noFill/>
        </a:ln>
      </dgm:spPr>
      <dgm:t>
        <a:bodyPr/>
        <a:lstStyle/>
        <a:p>
          <a:r>
            <a:rPr lang="en-US" sz="1100" dirty="0"/>
            <a:t>Ministry of Finance</a:t>
          </a:r>
          <a:endParaRPr lang="de-DE" sz="1100" dirty="0"/>
        </a:p>
      </dgm:t>
    </dgm:pt>
    <dgm:pt modelId="{7CDC9A8B-AB0D-4A1F-9375-95CC9E71341B}" type="parTrans" cxnId="{4C05B263-87C4-4186-9668-7394EA74F553}">
      <dgm:prSet/>
      <dgm:spPr/>
      <dgm:t>
        <a:bodyPr/>
        <a:lstStyle/>
        <a:p>
          <a:endParaRPr lang="de-DE" sz="3600"/>
        </a:p>
      </dgm:t>
    </dgm:pt>
    <dgm:pt modelId="{31EDAB7A-55CF-4B77-B9B3-7984A5FA8F76}" type="sibTrans" cxnId="{4C05B263-87C4-4186-9668-7394EA74F553}">
      <dgm:prSet/>
      <dgm:spPr/>
      <dgm:t>
        <a:bodyPr/>
        <a:lstStyle/>
        <a:p>
          <a:endParaRPr lang="de-DE" sz="3600"/>
        </a:p>
      </dgm:t>
    </dgm:pt>
    <dgm:pt modelId="{9441FEDA-935F-4FC0-BB54-A3C63F2803C0}">
      <dgm:prSet custT="1"/>
      <dgm:spPr>
        <a:solidFill>
          <a:schemeClr val="accent1">
            <a:lumMod val="20000"/>
            <a:lumOff val="80000"/>
          </a:schemeClr>
        </a:solidFill>
        <a:ln>
          <a:noFill/>
        </a:ln>
      </dgm:spPr>
      <dgm:t>
        <a:bodyPr/>
        <a:lstStyle/>
        <a:p>
          <a:r>
            <a:rPr lang="en-US" sz="1100" dirty="0"/>
            <a:t>Ministry of Labor and Social Security</a:t>
          </a:r>
          <a:endParaRPr lang="de-DE" sz="1100" dirty="0"/>
        </a:p>
      </dgm:t>
    </dgm:pt>
    <dgm:pt modelId="{1E65141D-1BD7-4A21-A437-DC5CE863BF99}" type="parTrans" cxnId="{4E254CBF-4331-4A10-8223-46BE075A01E1}">
      <dgm:prSet/>
      <dgm:spPr/>
      <dgm:t>
        <a:bodyPr/>
        <a:lstStyle/>
        <a:p>
          <a:endParaRPr lang="de-DE" sz="3600"/>
        </a:p>
      </dgm:t>
    </dgm:pt>
    <dgm:pt modelId="{AB8B6B22-4632-47F0-A8BC-64FF34B193EE}" type="sibTrans" cxnId="{4E254CBF-4331-4A10-8223-46BE075A01E1}">
      <dgm:prSet/>
      <dgm:spPr/>
      <dgm:t>
        <a:bodyPr/>
        <a:lstStyle/>
        <a:p>
          <a:endParaRPr lang="de-DE" sz="3600"/>
        </a:p>
      </dgm:t>
    </dgm:pt>
    <dgm:pt modelId="{1D5FCCD8-6F50-4380-B027-499D3487084F}">
      <dgm:prSet custT="1"/>
      <dgm:spPr>
        <a:solidFill>
          <a:schemeClr val="accent1">
            <a:lumMod val="20000"/>
            <a:lumOff val="80000"/>
          </a:schemeClr>
        </a:solidFill>
        <a:ln>
          <a:noFill/>
        </a:ln>
      </dgm:spPr>
      <dgm:t>
        <a:bodyPr/>
        <a:lstStyle/>
        <a:p>
          <a:r>
            <a:rPr lang="en-US" sz="1100" dirty="0"/>
            <a:t>Ministry of Commerce</a:t>
          </a:r>
          <a:endParaRPr lang="de-DE" sz="1100" dirty="0"/>
        </a:p>
      </dgm:t>
    </dgm:pt>
    <dgm:pt modelId="{C25D88C6-570F-44E5-8917-02902F2126D4}" type="parTrans" cxnId="{CCA2A843-3BA1-4BA1-9F76-15B814240752}">
      <dgm:prSet/>
      <dgm:spPr/>
      <dgm:t>
        <a:bodyPr/>
        <a:lstStyle/>
        <a:p>
          <a:endParaRPr lang="de-DE" sz="3600"/>
        </a:p>
      </dgm:t>
    </dgm:pt>
    <dgm:pt modelId="{5E9D7BC5-52B5-4C73-9A0E-A8FF7381E972}" type="sibTrans" cxnId="{CCA2A843-3BA1-4BA1-9F76-15B814240752}">
      <dgm:prSet/>
      <dgm:spPr/>
      <dgm:t>
        <a:bodyPr/>
        <a:lstStyle/>
        <a:p>
          <a:endParaRPr lang="de-DE" sz="3600"/>
        </a:p>
      </dgm:t>
    </dgm:pt>
    <dgm:pt modelId="{ED929B8B-87F6-4667-A2A9-85EFA1FE197E}">
      <dgm:prSet custT="1"/>
      <dgm:spPr>
        <a:solidFill>
          <a:schemeClr val="accent1">
            <a:lumMod val="20000"/>
            <a:lumOff val="80000"/>
          </a:schemeClr>
        </a:solidFill>
        <a:ln>
          <a:solidFill>
            <a:srgbClr val="FF0000"/>
          </a:solidFill>
        </a:ln>
      </dgm:spPr>
      <dgm:t>
        <a:bodyPr/>
        <a:lstStyle/>
        <a:p>
          <a:r>
            <a:rPr lang="en-US" sz="1100" dirty="0"/>
            <a:t>People’s Bank of China</a:t>
          </a:r>
          <a:endParaRPr lang="de-DE" sz="1100" dirty="0"/>
        </a:p>
      </dgm:t>
    </dgm:pt>
    <dgm:pt modelId="{CB93B01E-A53A-4E9A-8757-78F5914A12A2}" type="parTrans" cxnId="{4A253504-A1C8-4BBC-9C15-A7B79F056215}">
      <dgm:prSet/>
      <dgm:spPr/>
      <dgm:t>
        <a:bodyPr/>
        <a:lstStyle/>
        <a:p>
          <a:endParaRPr lang="de-DE" sz="3600"/>
        </a:p>
      </dgm:t>
    </dgm:pt>
    <dgm:pt modelId="{36E303B3-7359-4221-A8FE-32F69B8AF053}" type="sibTrans" cxnId="{4A253504-A1C8-4BBC-9C15-A7B79F056215}">
      <dgm:prSet/>
      <dgm:spPr/>
      <dgm:t>
        <a:bodyPr/>
        <a:lstStyle/>
        <a:p>
          <a:endParaRPr lang="de-DE" sz="3600"/>
        </a:p>
      </dgm:t>
    </dgm:pt>
    <dgm:pt modelId="{69E96E9A-2407-448D-932F-67E0353DBD1F}">
      <dgm:prSet custT="1"/>
      <dgm:spPr>
        <a:solidFill>
          <a:schemeClr val="accent1">
            <a:lumMod val="20000"/>
            <a:lumOff val="80000"/>
          </a:schemeClr>
        </a:solidFill>
        <a:ln>
          <a:noFill/>
        </a:ln>
      </dgm:spPr>
      <dgm:t>
        <a:bodyPr/>
        <a:lstStyle/>
        <a:p>
          <a:r>
            <a:rPr lang="en-US" sz="1100" dirty="0"/>
            <a:t>General Administration of Customs</a:t>
          </a:r>
          <a:endParaRPr lang="de-DE" sz="1100" dirty="0"/>
        </a:p>
      </dgm:t>
    </dgm:pt>
    <dgm:pt modelId="{7FE19D89-6EDB-4524-8CDB-5746F1FC4A40}" type="parTrans" cxnId="{623583EE-D598-40DC-BE88-5C691A9C5F46}">
      <dgm:prSet/>
      <dgm:spPr/>
      <dgm:t>
        <a:bodyPr/>
        <a:lstStyle/>
        <a:p>
          <a:endParaRPr lang="de-DE" sz="3600"/>
        </a:p>
      </dgm:t>
    </dgm:pt>
    <dgm:pt modelId="{996CAC3C-560E-4108-869D-9B00F0096E79}" type="sibTrans" cxnId="{623583EE-D598-40DC-BE88-5C691A9C5F46}">
      <dgm:prSet/>
      <dgm:spPr/>
      <dgm:t>
        <a:bodyPr/>
        <a:lstStyle/>
        <a:p>
          <a:endParaRPr lang="de-DE" sz="3600"/>
        </a:p>
      </dgm:t>
    </dgm:pt>
    <dgm:pt modelId="{A61D217E-56C5-4603-AB57-383664221B89}">
      <dgm:prSet custT="1"/>
      <dgm:spPr>
        <a:solidFill>
          <a:schemeClr val="accent1">
            <a:lumMod val="20000"/>
            <a:lumOff val="80000"/>
          </a:schemeClr>
        </a:solidFill>
        <a:ln>
          <a:noFill/>
        </a:ln>
      </dgm:spPr>
      <dgm:t>
        <a:bodyPr/>
        <a:lstStyle/>
        <a:p>
          <a:r>
            <a:rPr lang="en-US" sz="1100" dirty="0"/>
            <a:t>State Administration of Taxation</a:t>
          </a:r>
          <a:endParaRPr lang="de-DE" sz="1100" dirty="0"/>
        </a:p>
      </dgm:t>
    </dgm:pt>
    <dgm:pt modelId="{82A11E05-29E2-473F-B607-66EC83E22BBD}" type="parTrans" cxnId="{DB4D8832-A1FF-4048-AE4E-69F9F939195F}">
      <dgm:prSet/>
      <dgm:spPr/>
      <dgm:t>
        <a:bodyPr/>
        <a:lstStyle/>
        <a:p>
          <a:endParaRPr lang="de-DE" sz="3600"/>
        </a:p>
      </dgm:t>
    </dgm:pt>
    <dgm:pt modelId="{2F4BC5D9-351C-4F4A-ABE1-61AB004973C2}" type="sibTrans" cxnId="{DB4D8832-A1FF-4048-AE4E-69F9F939195F}">
      <dgm:prSet/>
      <dgm:spPr/>
      <dgm:t>
        <a:bodyPr/>
        <a:lstStyle/>
        <a:p>
          <a:endParaRPr lang="de-DE" sz="3600"/>
        </a:p>
      </dgm:t>
    </dgm:pt>
    <dgm:pt modelId="{E777ACFF-1768-4234-B21F-47BE6239DB5D}">
      <dgm:prSet custT="1"/>
      <dgm:spPr>
        <a:solidFill>
          <a:schemeClr val="accent1">
            <a:lumMod val="20000"/>
            <a:lumOff val="80000"/>
          </a:schemeClr>
        </a:solidFill>
        <a:ln>
          <a:noFill/>
        </a:ln>
      </dgm:spPr>
      <dgm:t>
        <a:bodyPr/>
        <a:lstStyle/>
        <a:p>
          <a:r>
            <a:rPr lang="en-US" sz="1100" dirty="0"/>
            <a:t>State Administration for Industry and Commerce</a:t>
          </a:r>
          <a:endParaRPr lang="de-DE" sz="1100" dirty="0"/>
        </a:p>
      </dgm:t>
    </dgm:pt>
    <dgm:pt modelId="{AA28BD88-8E52-42D3-A640-0A82BDFF2B38}" type="parTrans" cxnId="{A95BA8C1-B6E7-46D4-908A-0A1D7313998C}">
      <dgm:prSet/>
      <dgm:spPr/>
      <dgm:t>
        <a:bodyPr/>
        <a:lstStyle/>
        <a:p>
          <a:endParaRPr lang="de-DE" sz="3600"/>
        </a:p>
      </dgm:t>
    </dgm:pt>
    <dgm:pt modelId="{B5107079-9144-4A91-AEBA-58E549969D41}" type="sibTrans" cxnId="{A95BA8C1-B6E7-46D4-908A-0A1D7313998C}">
      <dgm:prSet/>
      <dgm:spPr/>
      <dgm:t>
        <a:bodyPr/>
        <a:lstStyle/>
        <a:p>
          <a:endParaRPr lang="de-DE" sz="3600"/>
        </a:p>
      </dgm:t>
    </dgm:pt>
    <dgm:pt modelId="{2AA92494-8891-4D48-A929-C7942D2CA7CF}">
      <dgm:prSet custT="1"/>
      <dgm:spPr>
        <a:solidFill>
          <a:schemeClr val="accent1">
            <a:lumMod val="20000"/>
            <a:lumOff val="80000"/>
          </a:schemeClr>
        </a:solidFill>
        <a:ln>
          <a:solidFill>
            <a:srgbClr val="FF0000"/>
          </a:solidFill>
        </a:ln>
      </dgm:spPr>
      <dgm:t>
        <a:bodyPr/>
        <a:lstStyle/>
        <a:p>
          <a:r>
            <a:rPr lang="en-US" sz="1100" dirty="0"/>
            <a:t>SAFE</a:t>
          </a:r>
          <a:endParaRPr lang="de-DE" sz="1100" dirty="0"/>
        </a:p>
      </dgm:t>
    </dgm:pt>
    <dgm:pt modelId="{5421C231-45FE-42AB-AAF6-8EE5BC124D32}" type="parTrans" cxnId="{473585DC-47A1-4137-A635-FB9D11A70917}">
      <dgm:prSet/>
      <dgm:spPr/>
      <dgm:t>
        <a:bodyPr/>
        <a:lstStyle/>
        <a:p>
          <a:endParaRPr lang="de-DE" sz="3600"/>
        </a:p>
      </dgm:t>
    </dgm:pt>
    <dgm:pt modelId="{1D0F0654-7D91-4B05-ACEB-CAE78D021DBC}" type="sibTrans" cxnId="{473585DC-47A1-4137-A635-FB9D11A70917}">
      <dgm:prSet/>
      <dgm:spPr/>
      <dgm:t>
        <a:bodyPr/>
        <a:lstStyle/>
        <a:p>
          <a:endParaRPr lang="de-DE" sz="3600"/>
        </a:p>
      </dgm:t>
    </dgm:pt>
    <dgm:pt modelId="{EEC6D54B-8DBB-4F23-BDA8-83E1EB37400B}">
      <dgm:prSet custT="1"/>
      <dgm:spPr>
        <a:solidFill>
          <a:schemeClr val="accent1">
            <a:lumMod val="20000"/>
            <a:lumOff val="80000"/>
          </a:schemeClr>
        </a:solidFill>
        <a:ln>
          <a:noFill/>
        </a:ln>
      </dgm:spPr>
      <dgm:t>
        <a:bodyPr/>
        <a:lstStyle/>
        <a:p>
          <a:r>
            <a:rPr lang="en-US" sz="1100" dirty="0"/>
            <a:t>State-owned Assets Supervision and Administration Commission</a:t>
          </a:r>
          <a:endParaRPr lang="de-DE" sz="1100" dirty="0"/>
        </a:p>
      </dgm:t>
    </dgm:pt>
    <dgm:pt modelId="{B6B3239C-99EA-4939-9FDC-DC91BF8A3CDF}" type="parTrans" cxnId="{810EE1C7-6ADE-41A7-9B5A-607BC6270752}">
      <dgm:prSet/>
      <dgm:spPr/>
      <dgm:t>
        <a:bodyPr/>
        <a:lstStyle/>
        <a:p>
          <a:endParaRPr lang="de-DE" sz="3600"/>
        </a:p>
      </dgm:t>
    </dgm:pt>
    <dgm:pt modelId="{AF33186C-FC10-47F6-B2F3-B7031436C9A6}" type="sibTrans" cxnId="{810EE1C7-6ADE-41A7-9B5A-607BC6270752}">
      <dgm:prSet/>
      <dgm:spPr/>
      <dgm:t>
        <a:bodyPr/>
        <a:lstStyle/>
        <a:p>
          <a:endParaRPr lang="de-DE" sz="3600"/>
        </a:p>
      </dgm:t>
    </dgm:pt>
    <dgm:pt modelId="{82F7774E-827D-48AB-BFB7-150B3C21142C}">
      <dgm:prSet custT="1"/>
      <dgm:spPr>
        <a:solidFill>
          <a:schemeClr val="accent1">
            <a:lumMod val="40000"/>
            <a:lumOff val="60000"/>
          </a:schemeClr>
        </a:solidFill>
      </dgm:spPr>
      <dgm:t>
        <a:bodyPr/>
        <a:lstStyle/>
        <a:p>
          <a:r>
            <a:rPr lang="en-US" sz="1100" dirty="0"/>
            <a:t>Working Orangs of the State Council (4)</a:t>
          </a:r>
          <a:endParaRPr lang="de-DE" sz="1100" dirty="0"/>
        </a:p>
      </dgm:t>
    </dgm:pt>
    <dgm:pt modelId="{3B9DDEC5-32D3-4238-8809-26BBCE6C1308}" type="parTrans" cxnId="{CE839FC4-F894-47D0-988E-86F11B933898}">
      <dgm:prSet/>
      <dgm:spPr/>
      <dgm:t>
        <a:bodyPr/>
        <a:lstStyle/>
        <a:p>
          <a:endParaRPr lang="de-DE" sz="3600"/>
        </a:p>
      </dgm:t>
    </dgm:pt>
    <dgm:pt modelId="{3A440831-706C-4DD1-BE07-1695799B325B}" type="sibTrans" cxnId="{CE839FC4-F894-47D0-988E-86F11B933898}">
      <dgm:prSet/>
      <dgm:spPr/>
      <dgm:t>
        <a:bodyPr/>
        <a:lstStyle/>
        <a:p>
          <a:endParaRPr lang="de-DE" sz="3600"/>
        </a:p>
      </dgm:t>
    </dgm:pt>
    <dgm:pt modelId="{1A0565BA-A6FB-47FC-AFBF-2DC722222439}">
      <dgm:prSet custT="1"/>
      <dgm:spPr>
        <a:solidFill>
          <a:schemeClr val="accent1">
            <a:lumMod val="20000"/>
            <a:lumOff val="80000"/>
          </a:schemeClr>
        </a:solidFill>
        <a:ln>
          <a:noFill/>
        </a:ln>
      </dgm:spPr>
      <dgm:t>
        <a:bodyPr/>
        <a:lstStyle/>
        <a:p>
          <a:r>
            <a:rPr lang="en-US" sz="1100" dirty="0"/>
            <a:t>Overseas Chinese Affairs Office of the State Council</a:t>
          </a:r>
          <a:endParaRPr lang="de-DE" sz="1100" dirty="0"/>
        </a:p>
      </dgm:t>
    </dgm:pt>
    <dgm:pt modelId="{55EA4ECF-D289-4CCC-A586-13DDD9EFBF44}" type="parTrans" cxnId="{2FEDB2C4-38B1-44D2-8427-DE624EB6E8D8}">
      <dgm:prSet/>
      <dgm:spPr/>
      <dgm:t>
        <a:bodyPr/>
        <a:lstStyle/>
        <a:p>
          <a:endParaRPr lang="de-DE" sz="3600"/>
        </a:p>
      </dgm:t>
    </dgm:pt>
    <dgm:pt modelId="{B13C25BA-6B62-4415-B94F-8411C17F2DBA}" type="sibTrans" cxnId="{2FEDB2C4-38B1-44D2-8427-DE624EB6E8D8}">
      <dgm:prSet/>
      <dgm:spPr/>
      <dgm:t>
        <a:bodyPr/>
        <a:lstStyle/>
        <a:p>
          <a:endParaRPr lang="de-DE" sz="3600"/>
        </a:p>
      </dgm:t>
    </dgm:pt>
    <dgm:pt modelId="{9DA09885-2F03-4502-B703-CFD6B549FE27}">
      <dgm:prSet custT="1"/>
      <dgm:spPr>
        <a:solidFill>
          <a:schemeClr val="accent1">
            <a:lumMod val="20000"/>
            <a:lumOff val="80000"/>
          </a:schemeClr>
        </a:solidFill>
        <a:ln>
          <a:noFill/>
        </a:ln>
      </dgm:spPr>
      <dgm:t>
        <a:bodyPr/>
        <a:lstStyle/>
        <a:p>
          <a:r>
            <a:rPr lang="en-US" sz="1100" dirty="0"/>
            <a:t>Hong Kong and Macao Office of the State Council</a:t>
          </a:r>
          <a:endParaRPr lang="de-DE" sz="1100" dirty="0"/>
        </a:p>
      </dgm:t>
    </dgm:pt>
    <dgm:pt modelId="{1130CF64-7169-4BBE-8AA9-84AD0EC427A0}" type="parTrans" cxnId="{B57C0F1A-9F38-4250-A4AC-78840EC46FE3}">
      <dgm:prSet/>
      <dgm:spPr/>
      <dgm:t>
        <a:bodyPr/>
        <a:lstStyle/>
        <a:p>
          <a:endParaRPr lang="de-DE" sz="3600"/>
        </a:p>
      </dgm:t>
    </dgm:pt>
    <dgm:pt modelId="{E60A821D-E2D2-48A5-827F-AD97B4CDD2D2}" type="sibTrans" cxnId="{B57C0F1A-9F38-4250-A4AC-78840EC46FE3}">
      <dgm:prSet/>
      <dgm:spPr/>
      <dgm:t>
        <a:bodyPr/>
        <a:lstStyle/>
        <a:p>
          <a:endParaRPr lang="de-DE" sz="3600"/>
        </a:p>
      </dgm:t>
    </dgm:pt>
    <dgm:pt modelId="{D306E891-DD97-4BE5-A4C3-647BED704A45}">
      <dgm:prSet custT="1"/>
      <dgm:spPr>
        <a:solidFill>
          <a:schemeClr val="accent1">
            <a:lumMod val="20000"/>
            <a:lumOff val="80000"/>
          </a:schemeClr>
        </a:solidFill>
        <a:ln>
          <a:noFill/>
        </a:ln>
      </dgm:spPr>
      <dgm:t>
        <a:bodyPr/>
        <a:lstStyle/>
        <a:p>
          <a:r>
            <a:rPr lang="en-US" sz="1100" dirty="0"/>
            <a:t>Legislative Affairs Office of the State Council</a:t>
          </a:r>
          <a:endParaRPr lang="de-DE" sz="1100" dirty="0"/>
        </a:p>
      </dgm:t>
    </dgm:pt>
    <dgm:pt modelId="{4249D4B6-ADFD-4AFC-AA8B-84CB824E129E}" type="parTrans" cxnId="{A2E9A5C1-9159-42AA-AB74-F1B0C1F793EA}">
      <dgm:prSet/>
      <dgm:spPr/>
      <dgm:t>
        <a:bodyPr/>
        <a:lstStyle/>
        <a:p>
          <a:endParaRPr lang="de-DE" sz="3600"/>
        </a:p>
      </dgm:t>
    </dgm:pt>
    <dgm:pt modelId="{42C4A6C4-B03D-4CC3-8B00-9B2B468B4079}" type="sibTrans" cxnId="{A2E9A5C1-9159-42AA-AB74-F1B0C1F793EA}">
      <dgm:prSet/>
      <dgm:spPr/>
      <dgm:t>
        <a:bodyPr/>
        <a:lstStyle/>
        <a:p>
          <a:endParaRPr lang="de-DE" sz="3600"/>
        </a:p>
      </dgm:t>
    </dgm:pt>
    <dgm:pt modelId="{D2900AE4-BBD1-4848-9FEB-E9D5494E8953}">
      <dgm:prSet custT="1"/>
      <dgm:spPr>
        <a:solidFill>
          <a:schemeClr val="accent1">
            <a:lumMod val="20000"/>
            <a:lumOff val="80000"/>
          </a:schemeClr>
        </a:solidFill>
        <a:ln>
          <a:noFill/>
        </a:ln>
      </dgm:spPr>
      <dgm:t>
        <a:bodyPr/>
        <a:lstStyle/>
        <a:p>
          <a:r>
            <a:rPr lang="en-US" sz="1100" dirty="0"/>
            <a:t>Research Office of the State Council</a:t>
          </a:r>
          <a:endParaRPr lang="de-DE" sz="1100" dirty="0"/>
        </a:p>
      </dgm:t>
    </dgm:pt>
    <dgm:pt modelId="{1DEECF78-4BC0-49BB-8E79-1BED088E9199}" type="parTrans" cxnId="{5E7CE30A-12F3-42BD-A835-5F3182A67FD9}">
      <dgm:prSet/>
      <dgm:spPr/>
      <dgm:t>
        <a:bodyPr/>
        <a:lstStyle/>
        <a:p>
          <a:endParaRPr lang="de-DE" sz="3600"/>
        </a:p>
      </dgm:t>
    </dgm:pt>
    <dgm:pt modelId="{88EB2A71-A08F-4113-90FA-E69C40D0432A}" type="sibTrans" cxnId="{5E7CE30A-12F3-42BD-A835-5F3182A67FD9}">
      <dgm:prSet/>
      <dgm:spPr/>
      <dgm:t>
        <a:bodyPr/>
        <a:lstStyle/>
        <a:p>
          <a:endParaRPr lang="de-DE" sz="3600"/>
        </a:p>
      </dgm:t>
    </dgm:pt>
    <dgm:pt modelId="{94BEA106-8726-4F16-A4D6-5BFBD2BFBD21}" type="pres">
      <dgm:prSet presAssocID="{75F516CD-DAC8-45AA-B608-6CD31AB2FF60}" presName="hierChild1" presStyleCnt="0">
        <dgm:presLayoutVars>
          <dgm:orgChart val="1"/>
          <dgm:chPref val="1"/>
          <dgm:dir/>
          <dgm:animOne val="branch"/>
          <dgm:animLvl val="lvl"/>
          <dgm:resizeHandles/>
        </dgm:presLayoutVars>
      </dgm:prSet>
      <dgm:spPr/>
    </dgm:pt>
    <dgm:pt modelId="{5C65D497-F9AD-4069-97E8-66751646BB1B}" type="pres">
      <dgm:prSet presAssocID="{87C8F4B4-5A47-41B3-8B96-9C3B5FDCAA02}" presName="hierRoot1" presStyleCnt="0">
        <dgm:presLayoutVars>
          <dgm:hierBranch val="init"/>
        </dgm:presLayoutVars>
      </dgm:prSet>
      <dgm:spPr/>
    </dgm:pt>
    <dgm:pt modelId="{569A6A47-697D-4C23-BF36-FD37E5A74A6A}" type="pres">
      <dgm:prSet presAssocID="{87C8F4B4-5A47-41B3-8B96-9C3B5FDCAA02}" presName="rootComposite1" presStyleCnt="0"/>
      <dgm:spPr/>
    </dgm:pt>
    <dgm:pt modelId="{5BCBAA55-CF5A-4BDE-889A-623FEFF84CA8}" type="pres">
      <dgm:prSet presAssocID="{87C8F4B4-5A47-41B3-8B96-9C3B5FDCAA02}" presName="rootText1" presStyleLbl="node0" presStyleIdx="0" presStyleCnt="1" custScaleX="149416">
        <dgm:presLayoutVars>
          <dgm:chPref val="3"/>
        </dgm:presLayoutVars>
      </dgm:prSet>
      <dgm:spPr/>
    </dgm:pt>
    <dgm:pt modelId="{5B388A8E-6C41-4281-ADE2-B616217174A8}" type="pres">
      <dgm:prSet presAssocID="{87C8F4B4-5A47-41B3-8B96-9C3B5FDCAA02}" presName="rootConnector1" presStyleLbl="node1" presStyleIdx="0" presStyleCnt="0"/>
      <dgm:spPr/>
    </dgm:pt>
    <dgm:pt modelId="{0223F230-018F-43CC-842F-5E0FDC4F6019}" type="pres">
      <dgm:prSet presAssocID="{87C8F4B4-5A47-41B3-8B96-9C3B5FDCAA02}" presName="hierChild2" presStyleCnt="0"/>
      <dgm:spPr/>
    </dgm:pt>
    <dgm:pt modelId="{6F8411A9-520B-434E-BEEE-71924C676BD2}" type="pres">
      <dgm:prSet presAssocID="{A3C67409-A0A6-43A5-BBCC-119E48A5EB31}" presName="Name37" presStyleLbl="parChTrans1D2" presStyleIdx="0" presStyleCnt="5"/>
      <dgm:spPr/>
    </dgm:pt>
    <dgm:pt modelId="{39254B88-285E-4191-858F-86F6FEF63249}" type="pres">
      <dgm:prSet presAssocID="{EF938939-846C-4A3C-A610-BA3C036E4287}" presName="hierRoot2" presStyleCnt="0">
        <dgm:presLayoutVars>
          <dgm:hierBranch val="init"/>
        </dgm:presLayoutVars>
      </dgm:prSet>
      <dgm:spPr/>
    </dgm:pt>
    <dgm:pt modelId="{2CCBD678-89AC-4F0B-929F-6F7BE2FD6C4C}" type="pres">
      <dgm:prSet presAssocID="{EF938939-846C-4A3C-A610-BA3C036E4287}" presName="rootComposite" presStyleCnt="0"/>
      <dgm:spPr/>
    </dgm:pt>
    <dgm:pt modelId="{1A4F8E42-218D-4485-BC01-D4CB49C79EF6}" type="pres">
      <dgm:prSet presAssocID="{EF938939-846C-4A3C-A610-BA3C036E4287}" presName="rootText" presStyleLbl="node2" presStyleIdx="0" presStyleCnt="5" custScaleX="149416" custScaleY="156369">
        <dgm:presLayoutVars>
          <dgm:chPref val="3"/>
        </dgm:presLayoutVars>
      </dgm:prSet>
      <dgm:spPr/>
    </dgm:pt>
    <dgm:pt modelId="{48F201CA-6216-4B49-B13A-178A7092C930}" type="pres">
      <dgm:prSet presAssocID="{EF938939-846C-4A3C-A610-BA3C036E4287}" presName="rootConnector" presStyleLbl="node2" presStyleIdx="0" presStyleCnt="5"/>
      <dgm:spPr/>
    </dgm:pt>
    <dgm:pt modelId="{340CD3F8-0D33-4DBC-A98E-FF3F8A6ED44A}" type="pres">
      <dgm:prSet presAssocID="{EF938939-846C-4A3C-A610-BA3C036E4287}" presName="hierChild4" presStyleCnt="0"/>
      <dgm:spPr/>
    </dgm:pt>
    <dgm:pt modelId="{F2AB1490-2114-4BFE-9A66-1480D929D0FE}" type="pres">
      <dgm:prSet presAssocID="{B6B3239C-99EA-4939-9FDC-DC91BF8A3CDF}" presName="Name37" presStyleLbl="parChTrans1D3" presStyleIdx="0" presStyleCnt="19"/>
      <dgm:spPr/>
    </dgm:pt>
    <dgm:pt modelId="{C9DF95E8-BBEA-40D8-BC30-46829F2D5C53}" type="pres">
      <dgm:prSet presAssocID="{EEC6D54B-8DBB-4F23-BDA8-83E1EB37400B}" presName="hierRoot2" presStyleCnt="0">
        <dgm:presLayoutVars>
          <dgm:hierBranch val="init"/>
        </dgm:presLayoutVars>
      </dgm:prSet>
      <dgm:spPr/>
    </dgm:pt>
    <dgm:pt modelId="{E8126B85-C3E6-484A-843F-F4549F958EAB}" type="pres">
      <dgm:prSet presAssocID="{EEC6D54B-8DBB-4F23-BDA8-83E1EB37400B}" presName="rootComposite" presStyleCnt="0"/>
      <dgm:spPr/>
    </dgm:pt>
    <dgm:pt modelId="{9CF3DA7A-E1AE-4DF5-9B6B-FAEE7EB3C4B9}" type="pres">
      <dgm:prSet presAssocID="{EEC6D54B-8DBB-4F23-BDA8-83E1EB37400B}" presName="rootText" presStyleLbl="node3" presStyleIdx="0" presStyleCnt="19" custScaleX="149416" custScaleY="162095">
        <dgm:presLayoutVars>
          <dgm:chPref val="3"/>
        </dgm:presLayoutVars>
      </dgm:prSet>
      <dgm:spPr/>
    </dgm:pt>
    <dgm:pt modelId="{89BD9C72-9C63-4180-9FF3-7104B60D697B}" type="pres">
      <dgm:prSet presAssocID="{EEC6D54B-8DBB-4F23-BDA8-83E1EB37400B}" presName="rootConnector" presStyleLbl="node3" presStyleIdx="0" presStyleCnt="19"/>
      <dgm:spPr/>
    </dgm:pt>
    <dgm:pt modelId="{019BF435-53FB-4327-A3FE-C0130A66AD81}" type="pres">
      <dgm:prSet presAssocID="{EEC6D54B-8DBB-4F23-BDA8-83E1EB37400B}" presName="hierChild4" presStyleCnt="0"/>
      <dgm:spPr/>
    </dgm:pt>
    <dgm:pt modelId="{640306E1-EEBC-4FD6-A6E6-169900D8F5DE}" type="pres">
      <dgm:prSet presAssocID="{EEC6D54B-8DBB-4F23-BDA8-83E1EB37400B}" presName="hierChild5" presStyleCnt="0"/>
      <dgm:spPr/>
    </dgm:pt>
    <dgm:pt modelId="{04B4F35A-1596-4DA6-A1BB-50835169DBA6}" type="pres">
      <dgm:prSet presAssocID="{EF938939-846C-4A3C-A610-BA3C036E4287}" presName="hierChild5" presStyleCnt="0"/>
      <dgm:spPr/>
    </dgm:pt>
    <dgm:pt modelId="{78B52757-DEF2-41B0-9995-825689D1414E}" type="pres">
      <dgm:prSet presAssocID="{DCD73FC7-D4E5-4F25-86EE-A54F4C5C928A}" presName="Name37" presStyleLbl="parChTrans1D2" presStyleIdx="1" presStyleCnt="5"/>
      <dgm:spPr/>
    </dgm:pt>
    <dgm:pt modelId="{D1198784-DE02-4515-BE9A-78FCC053CD11}" type="pres">
      <dgm:prSet presAssocID="{838A2EC5-7BEA-4518-A221-F5F8797683D5}" presName="hierRoot2" presStyleCnt="0">
        <dgm:presLayoutVars>
          <dgm:hierBranch val="init"/>
        </dgm:presLayoutVars>
      </dgm:prSet>
      <dgm:spPr/>
    </dgm:pt>
    <dgm:pt modelId="{4EA85F32-FDC0-44AA-A22D-19F00776CE20}" type="pres">
      <dgm:prSet presAssocID="{838A2EC5-7BEA-4518-A221-F5F8797683D5}" presName="rootComposite" presStyleCnt="0"/>
      <dgm:spPr/>
    </dgm:pt>
    <dgm:pt modelId="{49CE6444-FB98-4BD1-A79F-2840DE4CF47A}" type="pres">
      <dgm:prSet presAssocID="{838A2EC5-7BEA-4518-A221-F5F8797683D5}" presName="rootText" presStyleLbl="node2" presStyleIdx="1" presStyleCnt="5" custScaleX="149416" custScaleY="156369">
        <dgm:presLayoutVars>
          <dgm:chPref val="3"/>
        </dgm:presLayoutVars>
      </dgm:prSet>
      <dgm:spPr/>
    </dgm:pt>
    <dgm:pt modelId="{B7C89BF5-078D-4DC5-9B70-7D895B620EA5}" type="pres">
      <dgm:prSet presAssocID="{838A2EC5-7BEA-4518-A221-F5F8797683D5}" presName="rootConnector" presStyleLbl="node2" presStyleIdx="1" presStyleCnt="5"/>
      <dgm:spPr/>
    </dgm:pt>
    <dgm:pt modelId="{08C42694-0B6D-4A7A-8A28-94A412CBDD2D}" type="pres">
      <dgm:prSet presAssocID="{838A2EC5-7BEA-4518-A221-F5F8797683D5}" presName="hierChild4" presStyleCnt="0"/>
      <dgm:spPr/>
    </dgm:pt>
    <dgm:pt modelId="{315C8827-25CF-440D-BA4A-435E4DA29658}" type="pres">
      <dgm:prSet presAssocID="{7FE19D89-6EDB-4524-8CDB-5746F1FC4A40}" presName="Name37" presStyleLbl="parChTrans1D3" presStyleIdx="1" presStyleCnt="19"/>
      <dgm:spPr/>
    </dgm:pt>
    <dgm:pt modelId="{B2D167D7-AB24-49C2-AF51-A80E5FC2C493}" type="pres">
      <dgm:prSet presAssocID="{69E96E9A-2407-448D-932F-67E0353DBD1F}" presName="hierRoot2" presStyleCnt="0">
        <dgm:presLayoutVars>
          <dgm:hierBranch val="init"/>
        </dgm:presLayoutVars>
      </dgm:prSet>
      <dgm:spPr/>
    </dgm:pt>
    <dgm:pt modelId="{08A4172B-BEF3-418B-9A95-B46803521E61}" type="pres">
      <dgm:prSet presAssocID="{69E96E9A-2407-448D-932F-67E0353DBD1F}" presName="rootComposite" presStyleCnt="0"/>
      <dgm:spPr/>
    </dgm:pt>
    <dgm:pt modelId="{27DBE71B-85C9-4F64-A65E-75BB69D5A9B8}" type="pres">
      <dgm:prSet presAssocID="{69E96E9A-2407-448D-932F-67E0353DBD1F}" presName="rootText" presStyleLbl="node3" presStyleIdx="1" presStyleCnt="19" custScaleX="149416" custScaleY="134676">
        <dgm:presLayoutVars>
          <dgm:chPref val="3"/>
        </dgm:presLayoutVars>
      </dgm:prSet>
      <dgm:spPr/>
    </dgm:pt>
    <dgm:pt modelId="{03C2345F-6AE4-41F7-90A3-A46A4E6CE48B}" type="pres">
      <dgm:prSet presAssocID="{69E96E9A-2407-448D-932F-67E0353DBD1F}" presName="rootConnector" presStyleLbl="node3" presStyleIdx="1" presStyleCnt="19"/>
      <dgm:spPr/>
    </dgm:pt>
    <dgm:pt modelId="{1AD4F692-75BD-4F79-83EE-96B4B6D9B6CB}" type="pres">
      <dgm:prSet presAssocID="{69E96E9A-2407-448D-932F-67E0353DBD1F}" presName="hierChild4" presStyleCnt="0"/>
      <dgm:spPr/>
    </dgm:pt>
    <dgm:pt modelId="{3D139B55-EDDB-4DDE-A4B8-A4A433DFDCCF}" type="pres">
      <dgm:prSet presAssocID="{69E96E9A-2407-448D-932F-67E0353DBD1F}" presName="hierChild5" presStyleCnt="0"/>
      <dgm:spPr/>
    </dgm:pt>
    <dgm:pt modelId="{375E9065-C4F0-4736-800B-B764AD9B1ACA}" type="pres">
      <dgm:prSet presAssocID="{82A11E05-29E2-473F-B607-66EC83E22BBD}" presName="Name37" presStyleLbl="parChTrans1D3" presStyleIdx="2" presStyleCnt="19"/>
      <dgm:spPr/>
    </dgm:pt>
    <dgm:pt modelId="{7F156263-2F6A-4B8D-998B-56AC6C3B1520}" type="pres">
      <dgm:prSet presAssocID="{A61D217E-56C5-4603-AB57-383664221B89}" presName="hierRoot2" presStyleCnt="0">
        <dgm:presLayoutVars>
          <dgm:hierBranch val="init"/>
        </dgm:presLayoutVars>
      </dgm:prSet>
      <dgm:spPr/>
    </dgm:pt>
    <dgm:pt modelId="{10BD87A7-9A28-41E6-9226-8EBBB0A8967B}" type="pres">
      <dgm:prSet presAssocID="{A61D217E-56C5-4603-AB57-383664221B89}" presName="rootComposite" presStyleCnt="0"/>
      <dgm:spPr/>
    </dgm:pt>
    <dgm:pt modelId="{402B0957-F138-4880-8169-CF9D5D6230DA}" type="pres">
      <dgm:prSet presAssocID="{A61D217E-56C5-4603-AB57-383664221B89}" presName="rootText" presStyleLbl="node3" presStyleIdx="2" presStyleCnt="19" custScaleX="149416">
        <dgm:presLayoutVars>
          <dgm:chPref val="3"/>
        </dgm:presLayoutVars>
      </dgm:prSet>
      <dgm:spPr/>
    </dgm:pt>
    <dgm:pt modelId="{801F4E65-9FBE-4D49-AB5D-BBCBA781D1A0}" type="pres">
      <dgm:prSet presAssocID="{A61D217E-56C5-4603-AB57-383664221B89}" presName="rootConnector" presStyleLbl="node3" presStyleIdx="2" presStyleCnt="19"/>
      <dgm:spPr/>
    </dgm:pt>
    <dgm:pt modelId="{08C838FF-D0B8-4888-8769-AB62E0BE4C74}" type="pres">
      <dgm:prSet presAssocID="{A61D217E-56C5-4603-AB57-383664221B89}" presName="hierChild4" presStyleCnt="0"/>
      <dgm:spPr/>
    </dgm:pt>
    <dgm:pt modelId="{E0A6F5AD-4308-4C12-83D0-84351195525C}" type="pres">
      <dgm:prSet presAssocID="{A61D217E-56C5-4603-AB57-383664221B89}" presName="hierChild5" presStyleCnt="0"/>
      <dgm:spPr/>
    </dgm:pt>
    <dgm:pt modelId="{7EA7300A-4507-4D95-A1F6-B31EFE43FF6A}" type="pres">
      <dgm:prSet presAssocID="{AA28BD88-8E52-42D3-A640-0A82BDFF2B38}" presName="Name37" presStyleLbl="parChTrans1D3" presStyleIdx="3" presStyleCnt="19"/>
      <dgm:spPr/>
    </dgm:pt>
    <dgm:pt modelId="{55A0D292-C65D-478D-8D68-855E28CDD758}" type="pres">
      <dgm:prSet presAssocID="{E777ACFF-1768-4234-B21F-47BE6239DB5D}" presName="hierRoot2" presStyleCnt="0">
        <dgm:presLayoutVars>
          <dgm:hierBranch val="init"/>
        </dgm:presLayoutVars>
      </dgm:prSet>
      <dgm:spPr/>
    </dgm:pt>
    <dgm:pt modelId="{462820C3-9F86-465A-93C3-F33D2673B94B}" type="pres">
      <dgm:prSet presAssocID="{E777ACFF-1768-4234-B21F-47BE6239DB5D}" presName="rootComposite" presStyleCnt="0"/>
      <dgm:spPr/>
    </dgm:pt>
    <dgm:pt modelId="{F86D15E1-08A4-4CA4-B6B7-561981359946}" type="pres">
      <dgm:prSet presAssocID="{E777ACFF-1768-4234-B21F-47BE6239DB5D}" presName="rootText" presStyleLbl="node3" presStyleIdx="3" presStyleCnt="19" custScaleX="149416" custScaleY="134675">
        <dgm:presLayoutVars>
          <dgm:chPref val="3"/>
        </dgm:presLayoutVars>
      </dgm:prSet>
      <dgm:spPr/>
    </dgm:pt>
    <dgm:pt modelId="{D662D45F-24B2-4073-B9FF-1771510393DB}" type="pres">
      <dgm:prSet presAssocID="{E777ACFF-1768-4234-B21F-47BE6239DB5D}" presName="rootConnector" presStyleLbl="node3" presStyleIdx="3" presStyleCnt="19"/>
      <dgm:spPr/>
    </dgm:pt>
    <dgm:pt modelId="{B405C7C7-D712-4A1B-AE9D-E21B0E5BF20A}" type="pres">
      <dgm:prSet presAssocID="{E777ACFF-1768-4234-B21F-47BE6239DB5D}" presName="hierChild4" presStyleCnt="0"/>
      <dgm:spPr/>
    </dgm:pt>
    <dgm:pt modelId="{0BBB27FC-DB6E-401F-A499-D7E68F4072B1}" type="pres">
      <dgm:prSet presAssocID="{E777ACFF-1768-4234-B21F-47BE6239DB5D}" presName="hierChild5" presStyleCnt="0"/>
      <dgm:spPr/>
    </dgm:pt>
    <dgm:pt modelId="{8C2729EA-5132-4853-A000-1206FE24FF9A}" type="pres">
      <dgm:prSet presAssocID="{5421C231-45FE-42AB-AAF6-8EE5BC124D32}" presName="Name37" presStyleLbl="parChTrans1D3" presStyleIdx="4" presStyleCnt="19"/>
      <dgm:spPr/>
    </dgm:pt>
    <dgm:pt modelId="{F73076C8-B553-4247-BCCB-EC5DE732E6E0}" type="pres">
      <dgm:prSet presAssocID="{2AA92494-8891-4D48-A929-C7942D2CA7CF}" presName="hierRoot2" presStyleCnt="0">
        <dgm:presLayoutVars>
          <dgm:hierBranch val="init"/>
        </dgm:presLayoutVars>
      </dgm:prSet>
      <dgm:spPr/>
    </dgm:pt>
    <dgm:pt modelId="{6BD6BBDB-C59C-4AA2-85AE-8A5ABE0CA83E}" type="pres">
      <dgm:prSet presAssocID="{2AA92494-8891-4D48-A929-C7942D2CA7CF}" presName="rootComposite" presStyleCnt="0"/>
      <dgm:spPr/>
    </dgm:pt>
    <dgm:pt modelId="{A13ACBFC-C9F1-427D-86B9-0D031E338D6B}" type="pres">
      <dgm:prSet presAssocID="{2AA92494-8891-4D48-A929-C7942D2CA7CF}" presName="rootText" presStyleLbl="node3" presStyleIdx="4" presStyleCnt="19" custScaleX="149416">
        <dgm:presLayoutVars>
          <dgm:chPref val="3"/>
        </dgm:presLayoutVars>
      </dgm:prSet>
      <dgm:spPr/>
    </dgm:pt>
    <dgm:pt modelId="{2D66AC6E-8A67-4D14-BC1C-B1C871842118}" type="pres">
      <dgm:prSet presAssocID="{2AA92494-8891-4D48-A929-C7942D2CA7CF}" presName="rootConnector" presStyleLbl="node3" presStyleIdx="4" presStyleCnt="19"/>
      <dgm:spPr/>
    </dgm:pt>
    <dgm:pt modelId="{8C51A1D6-B5E5-455C-BA4E-26C18D6C33B2}" type="pres">
      <dgm:prSet presAssocID="{2AA92494-8891-4D48-A929-C7942D2CA7CF}" presName="hierChild4" presStyleCnt="0"/>
      <dgm:spPr/>
    </dgm:pt>
    <dgm:pt modelId="{21FBF452-536F-4B96-9832-AA21E63652B1}" type="pres">
      <dgm:prSet presAssocID="{2AA92494-8891-4D48-A929-C7942D2CA7CF}" presName="hierChild5" presStyleCnt="0"/>
      <dgm:spPr/>
    </dgm:pt>
    <dgm:pt modelId="{40B3976E-AF1D-4809-8881-9B827F1381E2}" type="pres">
      <dgm:prSet presAssocID="{838A2EC5-7BEA-4518-A221-F5F8797683D5}" presName="hierChild5" presStyleCnt="0"/>
      <dgm:spPr/>
    </dgm:pt>
    <dgm:pt modelId="{8825695D-9D8E-4FF4-A704-294829E9F234}" type="pres">
      <dgm:prSet presAssocID="{668D6967-09D0-46F0-8D20-9FF23A9856A3}" presName="Name37" presStyleLbl="parChTrans1D2" presStyleIdx="2" presStyleCnt="5"/>
      <dgm:spPr/>
    </dgm:pt>
    <dgm:pt modelId="{54053F18-85BC-43D2-B589-829A26C670B1}" type="pres">
      <dgm:prSet presAssocID="{72A0F8EA-1DD3-4ECB-A554-E90CDB57683C}" presName="hierRoot2" presStyleCnt="0">
        <dgm:presLayoutVars>
          <dgm:hierBranch val="init"/>
        </dgm:presLayoutVars>
      </dgm:prSet>
      <dgm:spPr/>
    </dgm:pt>
    <dgm:pt modelId="{E2F46B9A-F3D3-4862-87BB-73E84E24F03F}" type="pres">
      <dgm:prSet presAssocID="{72A0F8EA-1DD3-4ECB-A554-E90CDB57683C}" presName="rootComposite" presStyleCnt="0"/>
      <dgm:spPr/>
    </dgm:pt>
    <dgm:pt modelId="{AF9EB768-3DBF-4174-BA44-70AF7650AA55}" type="pres">
      <dgm:prSet presAssocID="{72A0F8EA-1DD3-4ECB-A554-E90CDB57683C}" presName="rootText" presStyleLbl="node2" presStyleIdx="2" presStyleCnt="5" custScaleX="149416" custScaleY="156369">
        <dgm:presLayoutVars>
          <dgm:chPref val="3"/>
        </dgm:presLayoutVars>
      </dgm:prSet>
      <dgm:spPr/>
    </dgm:pt>
    <dgm:pt modelId="{81EE6551-D057-4E9B-BFE5-AEF7B745127F}" type="pres">
      <dgm:prSet presAssocID="{72A0F8EA-1DD3-4ECB-A554-E90CDB57683C}" presName="rootConnector" presStyleLbl="node2" presStyleIdx="2" presStyleCnt="5"/>
      <dgm:spPr/>
    </dgm:pt>
    <dgm:pt modelId="{BB66B8F2-21E2-4283-BE0E-8D4792538C33}" type="pres">
      <dgm:prSet presAssocID="{72A0F8EA-1DD3-4ECB-A554-E90CDB57683C}" presName="hierChild4" presStyleCnt="0"/>
      <dgm:spPr/>
    </dgm:pt>
    <dgm:pt modelId="{1EF8600B-09E0-4506-A0E1-F006C395E564}" type="pres">
      <dgm:prSet presAssocID="{C073E957-D521-4EAE-9A26-85B63CB149BE}" presName="Name37" presStyleLbl="parChTrans1D3" presStyleIdx="5" presStyleCnt="19"/>
      <dgm:spPr/>
    </dgm:pt>
    <dgm:pt modelId="{E1FA6CCE-04D8-42CC-AF34-E393523F0204}" type="pres">
      <dgm:prSet presAssocID="{8372FD70-799D-4CCF-A033-9131C15CCACC}" presName="hierRoot2" presStyleCnt="0">
        <dgm:presLayoutVars>
          <dgm:hierBranch val="init"/>
        </dgm:presLayoutVars>
      </dgm:prSet>
      <dgm:spPr/>
    </dgm:pt>
    <dgm:pt modelId="{42B871D7-3CC2-45B0-9FC4-5892C3188347}" type="pres">
      <dgm:prSet presAssocID="{8372FD70-799D-4CCF-A033-9131C15CCACC}" presName="rootComposite" presStyleCnt="0"/>
      <dgm:spPr/>
    </dgm:pt>
    <dgm:pt modelId="{D5206384-59CB-4CCC-A2E4-2FBDC560678B}" type="pres">
      <dgm:prSet presAssocID="{8372FD70-799D-4CCF-A033-9131C15CCACC}" presName="rootText" presStyleLbl="node3" presStyleIdx="5" presStyleCnt="19" custScaleX="149416">
        <dgm:presLayoutVars>
          <dgm:chPref val="3"/>
        </dgm:presLayoutVars>
      </dgm:prSet>
      <dgm:spPr/>
    </dgm:pt>
    <dgm:pt modelId="{7656B64A-CF4B-4BE9-8319-D9D288D56D1F}" type="pres">
      <dgm:prSet presAssocID="{8372FD70-799D-4CCF-A033-9131C15CCACC}" presName="rootConnector" presStyleLbl="node3" presStyleIdx="5" presStyleCnt="19"/>
      <dgm:spPr/>
    </dgm:pt>
    <dgm:pt modelId="{7D3160B2-9984-4252-BCE7-E3273F11EE0B}" type="pres">
      <dgm:prSet presAssocID="{8372FD70-799D-4CCF-A033-9131C15CCACC}" presName="hierChild4" presStyleCnt="0"/>
      <dgm:spPr/>
    </dgm:pt>
    <dgm:pt modelId="{C25AB757-FCF9-466F-B398-3F540124EA22}" type="pres">
      <dgm:prSet presAssocID="{8372FD70-799D-4CCF-A033-9131C15CCACC}" presName="hierChild5" presStyleCnt="0"/>
      <dgm:spPr/>
    </dgm:pt>
    <dgm:pt modelId="{C6ABF95C-95DF-4A04-9C6A-7F94902E4AFD}" type="pres">
      <dgm:prSet presAssocID="{224AAD7D-1927-4CB6-ABE1-82019EF2BD4E}" presName="Name37" presStyleLbl="parChTrans1D3" presStyleIdx="6" presStyleCnt="19"/>
      <dgm:spPr/>
    </dgm:pt>
    <dgm:pt modelId="{919D16AA-6156-416B-8525-FC8CE570883F}" type="pres">
      <dgm:prSet presAssocID="{B4720831-92B9-44A5-BB39-3D5A9B1D2D0F}" presName="hierRoot2" presStyleCnt="0">
        <dgm:presLayoutVars>
          <dgm:hierBranch val="init"/>
        </dgm:presLayoutVars>
      </dgm:prSet>
      <dgm:spPr/>
    </dgm:pt>
    <dgm:pt modelId="{AD738CAC-3944-43C5-9BBB-4DEB52A28D0F}" type="pres">
      <dgm:prSet presAssocID="{B4720831-92B9-44A5-BB39-3D5A9B1D2D0F}" presName="rootComposite" presStyleCnt="0"/>
      <dgm:spPr/>
    </dgm:pt>
    <dgm:pt modelId="{37E55013-487B-498F-974A-3A816A34D456}" type="pres">
      <dgm:prSet presAssocID="{B4720831-92B9-44A5-BB39-3D5A9B1D2D0F}" presName="rootText" presStyleLbl="node3" presStyleIdx="6" presStyleCnt="19" custScaleX="149416" custScaleY="134785">
        <dgm:presLayoutVars>
          <dgm:chPref val="3"/>
        </dgm:presLayoutVars>
      </dgm:prSet>
      <dgm:spPr/>
    </dgm:pt>
    <dgm:pt modelId="{B5B98507-3D0B-489F-9B82-247350148FF2}" type="pres">
      <dgm:prSet presAssocID="{B4720831-92B9-44A5-BB39-3D5A9B1D2D0F}" presName="rootConnector" presStyleLbl="node3" presStyleIdx="6" presStyleCnt="19"/>
      <dgm:spPr/>
    </dgm:pt>
    <dgm:pt modelId="{8F1EFA17-769D-4116-8681-66A618EF3D3C}" type="pres">
      <dgm:prSet presAssocID="{B4720831-92B9-44A5-BB39-3D5A9B1D2D0F}" presName="hierChild4" presStyleCnt="0"/>
      <dgm:spPr/>
    </dgm:pt>
    <dgm:pt modelId="{82D5EF45-E140-4964-B018-4119FE52B1A8}" type="pres">
      <dgm:prSet presAssocID="{B4720831-92B9-44A5-BB39-3D5A9B1D2D0F}" presName="hierChild5" presStyleCnt="0"/>
      <dgm:spPr/>
    </dgm:pt>
    <dgm:pt modelId="{64F35BC4-CD0C-4A46-A023-B350FE2436CA}" type="pres">
      <dgm:prSet presAssocID="{7CDC9A8B-AB0D-4A1F-9375-95CC9E71341B}" presName="Name37" presStyleLbl="parChTrans1D3" presStyleIdx="7" presStyleCnt="19"/>
      <dgm:spPr/>
    </dgm:pt>
    <dgm:pt modelId="{A4C5CCDA-7EAA-4F9C-839F-153664CAA50C}" type="pres">
      <dgm:prSet presAssocID="{50DD8D57-327E-42A0-8F3C-94FBB83DD08E}" presName="hierRoot2" presStyleCnt="0">
        <dgm:presLayoutVars>
          <dgm:hierBranch val="init"/>
        </dgm:presLayoutVars>
      </dgm:prSet>
      <dgm:spPr/>
    </dgm:pt>
    <dgm:pt modelId="{1029B911-72A3-4CF4-840D-3078A2D3DE9E}" type="pres">
      <dgm:prSet presAssocID="{50DD8D57-327E-42A0-8F3C-94FBB83DD08E}" presName="rootComposite" presStyleCnt="0"/>
      <dgm:spPr/>
    </dgm:pt>
    <dgm:pt modelId="{DB0A92FD-A851-4C2A-A170-432C39871907}" type="pres">
      <dgm:prSet presAssocID="{50DD8D57-327E-42A0-8F3C-94FBB83DD08E}" presName="rootText" presStyleLbl="node3" presStyleIdx="7" presStyleCnt="19" custScaleX="149416">
        <dgm:presLayoutVars>
          <dgm:chPref val="3"/>
        </dgm:presLayoutVars>
      </dgm:prSet>
      <dgm:spPr/>
    </dgm:pt>
    <dgm:pt modelId="{13380A53-A726-40E7-AA4C-631B8534B921}" type="pres">
      <dgm:prSet presAssocID="{50DD8D57-327E-42A0-8F3C-94FBB83DD08E}" presName="rootConnector" presStyleLbl="node3" presStyleIdx="7" presStyleCnt="19"/>
      <dgm:spPr/>
    </dgm:pt>
    <dgm:pt modelId="{4CF0897B-7B97-4BE7-95D8-E51CCBEA8619}" type="pres">
      <dgm:prSet presAssocID="{50DD8D57-327E-42A0-8F3C-94FBB83DD08E}" presName="hierChild4" presStyleCnt="0"/>
      <dgm:spPr/>
    </dgm:pt>
    <dgm:pt modelId="{6FD214A6-C07F-4082-8A64-EDFB98B753EB}" type="pres">
      <dgm:prSet presAssocID="{50DD8D57-327E-42A0-8F3C-94FBB83DD08E}" presName="hierChild5" presStyleCnt="0"/>
      <dgm:spPr/>
    </dgm:pt>
    <dgm:pt modelId="{5C08BE7E-36D4-457A-A015-E301F9D11174}" type="pres">
      <dgm:prSet presAssocID="{1E65141D-1BD7-4A21-A437-DC5CE863BF99}" presName="Name37" presStyleLbl="parChTrans1D3" presStyleIdx="8" presStyleCnt="19"/>
      <dgm:spPr/>
    </dgm:pt>
    <dgm:pt modelId="{1BEB460A-5B6F-4805-838A-7F1C909812C0}" type="pres">
      <dgm:prSet presAssocID="{9441FEDA-935F-4FC0-BB54-A3C63F2803C0}" presName="hierRoot2" presStyleCnt="0">
        <dgm:presLayoutVars>
          <dgm:hierBranch val="init"/>
        </dgm:presLayoutVars>
      </dgm:prSet>
      <dgm:spPr/>
    </dgm:pt>
    <dgm:pt modelId="{9F13E9E0-5FEA-482A-84E0-BD5E867AF1DB}" type="pres">
      <dgm:prSet presAssocID="{9441FEDA-935F-4FC0-BB54-A3C63F2803C0}" presName="rootComposite" presStyleCnt="0"/>
      <dgm:spPr/>
    </dgm:pt>
    <dgm:pt modelId="{BD6987D4-ED61-4308-BCEB-9CF33EEB8BCB}" type="pres">
      <dgm:prSet presAssocID="{9441FEDA-935F-4FC0-BB54-A3C63F2803C0}" presName="rootText" presStyleLbl="node3" presStyleIdx="8" presStyleCnt="19" custScaleX="149416">
        <dgm:presLayoutVars>
          <dgm:chPref val="3"/>
        </dgm:presLayoutVars>
      </dgm:prSet>
      <dgm:spPr/>
    </dgm:pt>
    <dgm:pt modelId="{28234ABA-0D8F-4119-9C81-E9271BF90D84}" type="pres">
      <dgm:prSet presAssocID="{9441FEDA-935F-4FC0-BB54-A3C63F2803C0}" presName="rootConnector" presStyleLbl="node3" presStyleIdx="8" presStyleCnt="19"/>
      <dgm:spPr/>
    </dgm:pt>
    <dgm:pt modelId="{633FFF2F-96E4-42B8-A169-C18BB2EC29AC}" type="pres">
      <dgm:prSet presAssocID="{9441FEDA-935F-4FC0-BB54-A3C63F2803C0}" presName="hierChild4" presStyleCnt="0"/>
      <dgm:spPr/>
    </dgm:pt>
    <dgm:pt modelId="{19A4BDFE-16E2-4DF4-B9C7-FD618A63FBEB}" type="pres">
      <dgm:prSet presAssocID="{9441FEDA-935F-4FC0-BB54-A3C63F2803C0}" presName="hierChild5" presStyleCnt="0"/>
      <dgm:spPr/>
    </dgm:pt>
    <dgm:pt modelId="{F347769E-18B5-4276-917B-CA0B33717141}" type="pres">
      <dgm:prSet presAssocID="{C25D88C6-570F-44E5-8917-02902F2126D4}" presName="Name37" presStyleLbl="parChTrans1D3" presStyleIdx="9" presStyleCnt="19"/>
      <dgm:spPr/>
    </dgm:pt>
    <dgm:pt modelId="{18BDB59F-C701-4339-ACB9-C4E4369BFB08}" type="pres">
      <dgm:prSet presAssocID="{1D5FCCD8-6F50-4380-B027-499D3487084F}" presName="hierRoot2" presStyleCnt="0">
        <dgm:presLayoutVars>
          <dgm:hierBranch val="init"/>
        </dgm:presLayoutVars>
      </dgm:prSet>
      <dgm:spPr/>
    </dgm:pt>
    <dgm:pt modelId="{B36983E7-658C-4F55-8A73-02088B72211D}" type="pres">
      <dgm:prSet presAssocID="{1D5FCCD8-6F50-4380-B027-499D3487084F}" presName="rootComposite" presStyleCnt="0"/>
      <dgm:spPr/>
    </dgm:pt>
    <dgm:pt modelId="{82C57180-68E3-4D0A-B9C5-12A348E87C56}" type="pres">
      <dgm:prSet presAssocID="{1D5FCCD8-6F50-4380-B027-499D3487084F}" presName="rootText" presStyleLbl="node3" presStyleIdx="9" presStyleCnt="19" custScaleX="149416">
        <dgm:presLayoutVars>
          <dgm:chPref val="3"/>
        </dgm:presLayoutVars>
      </dgm:prSet>
      <dgm:spPr/>
    </dgm:pt>
    <dgm:pt modelId="{489D2E3F-AB20-4D38-947C-996FD604B236}" type="pres">
      <dgm:prSet presAssocID="{1D5FCCD8-6F50-4380-B027-499D3487084F}" presName="rootConnector" presStyleLbl="node3" presStyleIdx="9" presStyleCnt="19"/>
      <dgm:spPr/>
    </dgm:pt>
    <dgm:pt modelId="{A2046284-E8AB-44CF-BE2B-99A6BE580DCD}" type="pres">
      <dgm:prSet presAssocID="{1D5FCCD8-6F50-4380-B027-499D3487084F}" presName="hierChild4" presStyleCnt="0"/>
      <dgm:spPr/>
    </dgm:pt>
    <dgm:pt modelId="{5B334463-4CED-47BB-BCD3-EB23160BF7C6}" type="pres">
      <dgm:prSet presAssocID="{1D5FCCD8-6F50-4380-B027-499D3487084F}" presName="hierChild5" presStyleCnt="0"/>
      <dgm:spPr/>
    </dgm:pt>
    <dgm:pt modelId="{14620AE0-F78E-47F1-84E3-DDBA97497A9D}" type="pres">
      <dgm:prSet presAssocID="{CB93B01E-A53A-4E9A-8757-78F5914A12A2}" presName="Name37" presStyleLbl="parChTrans1D3" presStyleIdx="10" presStyleCnt="19"/>
      <dgm:spPr/>
    </dgm:pt>
    <dgm:pt modelId="{54261A41-3143-4637-A715-6485E3E57543}" type="pres">
      <dgm:prSet presAssocID="{ED929B8B-87F6-4667-A2A9-85EFA1FE197E}" presName="hierRoot2" presStyleCnt="0">
        <dgm:presLayoutVars>
          <dgm:hierBranch val="init"/>
        </dgm:presLayoutVars>
      </dgm:prSet>
      <dgm:spPr/>
    </dgm:pt>
    <dgm:pt modelId="{1B1858D9-FF92-4735-97AF-42FD385F6961}" type="pres">
      <dgm:prSet presAssocID="{ED929B8B-87F6-4667-A2A9-85EFA1FE197E}" presName="rootComposite" presStyleCnt="0"/>
      <dgm:spPr/>
    </dgm:pt>
    <dgm:pt modelId="{CC3B1DFE-B930-4596-A451-B6035C701253}" type="pres">
      <dgm:prSet presAssocID="{ED929B8B-87F6-4667-A2A9-85EFA1FE197E}" presName="rootText" presStyleLbl="node3" presStyleIdx="10" presStyleCnt="19" custScaleX="149416">
        <dgm:presLayoutVars>
          <dgm:chPref val="3"/>
        </dgm:presLayoutVars>
      </dgm:prSet>
      <dgm:spPr/>
    </dgm:pt>
    <dgm:pt modelId="{24E85DED-DFCE-40A0-9467-39573B1B3FF3}" type="pres">
      <dgm:prSet presAssocID="{ED929B8B-87F6-4667-A2A9-85EFA1FE197E}" presName="rootConnector" presStyleLbl="node3" presStyleIdx="10" presStyleCnt="19"/>
      <dgm:spPr/>
    </dgm:pt>
    <dgm:pt modelId="{DA8F61F9-267A-4C2D-B3BD-532E5AC8FFBF}" type="pres">
      <dgm:prSet presAssocID="{ED929B8B-87F6-4667-A2A9-85EFA1FE197E}" presName="hierChild4" presStyleCnt="0"/>
      <dgm:spPr/>
    </dgm:pt>
    <dgm:pt modelId="{6A6D0C54-668C-4E15-81B3-39884152152D}" type="pres">
      <dgm:prSet presAssocID="{ED929B8B-87F6-4667-A2A9-85EFA1FE197E}" presName="hierChild5" presStyleCnt="0"/>
      <dgm:spPr/>
    </dgm:pt>
    <dgm:pt modelId="{15CCA764-FE75-4812-A88F-A81B60C705B6}" type="pres">
      <dgm:prSet presAssocID="{72A0F8EA-1DD3-4ECB-A554-E90CDB57683C}" presName="hierChild5" presStyleCnt="0"/>
      <dgm:spPr/>
    </dgm:pt>
    <dgm:pt modelId="{9A59512A-2584-49C8-82BF-1E42635DAF36}" type="pres">
      <dgm:prSet presAssocID="{7248680F-5445-45E2-9AAF-C860EB3EB959}" presName="Name37" presStyleLbl="parChTrans1D2" presStyleIdx="3" presStyleCnt="5"/>
      <dgm:spPr/>
    </dgm:pt>
    <dgm:pt modelId="{AF1A645A-A112-4309-BFD8-27F7F5F3C39B}" type="pres">
      <dgm:prSet presAssocID="{4CE385A2-1FA6-43C1-AE42-351D8B4FC6ED}" presName="hierRoot2" presStyleCnt="0">
        <dgm:presLayoutVars>
          <dgm:hierBranch val="init"/>
        </dgm:presLayoutVars>
      </dgm:prSet>
      <dgm:spPr/>
    </dgm:pt>
    <dgm:pt modelId="{81C3A41E-D3F3-4BE8-A5F5-98411E1E69EF}" type="pres">
      <dgm:prSet presAssocID="{4CE385A2-1FA6-43C1-AE42-351D8B4FC6ED}" presName="rootComposite" presStyleCnt="0"/>
      <dgm:spPr/>
    </dgm:pt>
    <dgm:pt modelId="{2AA33CF4-4415-4756-B59A-1FC069FE2227}" type="pres">
      <dgm:prSet presAssocID="{4CE385A2-1FA6-43C1-AE42-351D8B4FC6ED}" presName="rootText" presStyleLbl="node2" presStyleIdx="3" presStyleCnt="5" custScaleX="149416" custScaleY="156369">
        <dgm:presLayoutVars>
          <dgm:chPref val="3"/>
        </dgm:presLayoutVars>
      </dgm:prSet>
      <dgm:spPr/>
    </dgm:pt>
    <dgm:pt modelId="{458443C9-00B7-43A2-B863-7E89745EB8BF}" type="pres">
      <dgm:prSet presAssocID="{4CE385A2-1FA6-43C1-AE42-351D8B4FC6ED}" presName="rootConnector" presStyleLbl="node2" presStyleIdx="3" presStyleCnt="5"/>
      <dgm:spPr/>
    </dgm:pt>
    <dgm:pt modelId="{9A59AFBC-64FD-497E-97B0-D73559CB81EB}" type="pres">
      <dgm:prSet presAssocID="{4CE385A2-1FA6-43C1-AE42-351D8B4FC6ED}" presName="hierChild4" presStyleCnt="0"/>
      <dgm:spPr/>
    </dgm:pt>
    <dgm:pt modelId="{47DF60B4-B559-4590-A060-151A89762AFC}" type="pres">
      <dgm:prSet presAssocID="{73BCB8D1-C2D4-4464-B519-E3FB75647ACF}" presName="Name37" presStyleLbl="parChTrans1D3" presStyleIdx="11" presStyleCnt="19"/>
      <dgm:spPr/>
    </dgm:pt>
    <dgm:pt modelId="{57C1DFE3-48D8-4561-AF06-01094D6C71D8}" type="pres">
      <dgm:prSet presAssocID="{A730E8FD-3D92-4616-B72E-3AE43C454536}" presName="hierRoot2" presStyleCnt="0">
        <dgm:presLayoutVars>
          <dgm:hierBranch val="init"/>
        </dgm:presLayoutVars>
      </dgm:prSet>
      <dgm:spPr/>
    </dgm:pt>
    <dgm:pt modelId="{1536D5AB-E176-4A79-8E4C-99C22384AF4C}" type="pres">
      <dgm:prSet presAssocID="{A730E8FD-3D92-4616-B72E-3AE43C454536}" presName="rootComposite" presStyleCnt="0"/>
      <dgm:spPr/>
    </dgm:pt>
    <dgm:pt modelId="{B54EE01D-549F-4996-98C5-A8A3E5B3D179}" type="pres">
      <dgm:prSet presAssocID="{A730E8FD-3D92-4616-B72E-3AE43C454536}" presName="rootText" presStyleLbl="node3" presStyleIdx="11" presStyleCnt="19" custScaleX="149416" custScaleY="154827">
        <dgm:presLayoutVars>
          <dgm:chPref val="3"/>
        </dgm:presLayoutVars>
      </dgm:prSet>
      <dgm:spPr/>
    </dgm:pt>
    <dgm:pt modelId="{C34898FB-4678-4FA5-B872-A4AED38403F4}" type="pres">
      <dgm:prSet presAssocID="{A730E8FD-3D92-4616-B72E-3AE43C454536}" presName="rootConnector" presStyleLbl="node3" presStyleIdx="11" presStyleCnt="19"/>
      <dgm:spPr/>
    </dgm:pt>
    <dgm:pt modelId="{36B10B06-0595-4EBB-B2C2-AF018F826A18}" type="pres">
      <dgm:prSet presAssocID="{A730E8FD-3D92-4616-B72E-3AE43C454536}" presName="hierChild4" presStyleCnt="0"/>
      <dgm:spPr/>
    </dgm:pt>
    <dgm:pt modelId="{9D5EBB80-6B3C-4A23-8A9F-6915D9F2FB73}" type="pres">
      <dgm:prSet presAssocID="{A730E8FD-3D92-4616-B72E-3AE43C454536}" presName="hierChild5" presStyleCnt="0"/>
      <dgm:spPr/>
    </dgm:pt>
    <dgm:pt modelId="{5560AB71-AE58-415C-91F9-7C8D95AFD3FC}" type="pres">
      <dgm:prSet presAssocID="{5DEE374B-FE5A-4059-9AA4-60F83ACD3A4A}" presName="Name37" presStyleLbl="parChTrans1D3" presStyleIdx="12" presStyleCnt="19"/>
      <dgm:spPr/>
    </dgm:pt>
    <dgm:pt modelId="{E23C2FEC-B20E-47BE-8EFE-D5BE861E75A9}" type="pres">
      <dgm:prSet presAssocID="{8E7FB48F-E94B-414B-A9FD-9A3508949F8A}" presName="hierRoot2" presStyleCnt="0">
        <dgm:presLayoutVars>
          <dgm:hierBranch val="init"/>
        </dgm:presLayoutVars>
      </dgm:prSet>
      <dgm:spPr/>
    </dgm:pt>
    <dgm:pt modelId="{04B27D50-7C18-43B4-B206-3071B27823F1}" type="pres">
      <dgm:prSet presAssocID="{8E7FB48F-E94B-414B-A9FD-9A3508949F8A}" presName="rootComposite" presStyleCnt="0"/>
      <dgm:spPr/>
    </dgm:pt>
    <dgm:pt modelId="{3D74AC44-0C5B-4ECD-9B43-D77546284FD3}" type="pres">
      <dgm:prSet presAssocID="{8E7FB48F-E94B-414B-A9FD-9A3508949F8A}" presName="rootText" presStyleLbl="node3" presStyleIdx="12" presStyleCnt="19" custScaleX="149416" custScaleY="134675">
        <dgm:presLayoutVars>
          <dgm:chPref val="3"/>
        </dgm:presLayoutVars>
      </dgm:prSet>
      <dgm:spPr/>
    </dgm:pt>
    <dgm:pt modelId="{B8FE2037-301E-40C0-AB87-F2403214F4AA}" type="pres">
      <dgm:prSet presAssocID="{8E7FB48F-E94B-414B-A9FD-9A3508949F8A}" presName="rootConnector" presStyleLbl="node3" presStyleIdx="12" presStyleCnt="19"/>
      <dgm:spPr/>
    </dgm:pt>
    <dgm:pt modelId="{C625A695-74DA-4827-87AC-1D8446DA1B56}" type="pres">
      <dgm:prSet presAssocID="{8E7FB48F-E94B-414B-A9FD-9A3508949F8A}" presName="hierChild4" presStyleCnt="0"/>
      <dgm:spPr/>
    </dgm:pt>
    <dgm:pt modelId="{AF528292-82E3-4ABA-86AF-F5E4BB9785BE}" type="pres">
      <dgm:prSet presAssocID="{8E7FB48F-E94B-414B-A9FD-9A3508949F8A}" presName="hierChild5" presStyleCnt="0"/>
      <dgm:spPr/>
    </dgm:pt>
    <dgm:pt modelId="{7A407C9C-4408-42A6-9215-C5905BEE107F}" type="pres">
      <dgm:prSet presAssocID="{97F6D89C-7D26-44F4-BD2C-B8461412A75E}" presName="Name37" presStyleLbl="parChTrans1D3" presStyleIdx="13" presStyleCnt="19"/>
      <dgm:spPr/>
    </dgm:pt>
    <dgm:pt modelId="{81B1DE48-1234-4AEF-9FC5-16053F682F2B}" type="pres">
      <dgm:prSet presAssocID="{51BCBA65-A1FF-4D50-8C90-74786E050AB0}" presName="hierRoot2" presStyleCnt="0">
        <dgm:presLayoutVars>
          <dgm:hierBranch val="init"/>
        </dgm:presLayoutVars>
      </dgm:prSet>
      <dgm:spPr/>
    </dgm:pt>
    <dgm:pt modelId="{07599117-1693-4FDA-B598-A5798B9E1231}" type="pres">
      <dgm:prSet presAssocID="{51BCBA65-A1FF-4D50-8C90-74786E050AB0}" presName="rootComposite" presStyleCnt="0"/>
      <dgm:spPr/>
    </dgm:pt>
    <dgm:pt modelId="{2DE059A1-6CF6-4547-BF6D-0F4F298B216C}" type="pres">
      <dgm:prSet presAssocID="{51BCBA65-A1FF-4D50-8C90-74786E050AB0}" presName="rootText" presStyleLbl="node3" presStyleIdx="13" presStyleCnt="19" custScaleX="149416" custScaleY="141630">
        <dgm:presLayoutVars>
          <dgm:chPref val="3"/>
        </dgm:presLayoutVars>
      </dgm:prSet>
      <dgm:spPr/>
    </dgm:pt>
    <dgm:pt modelId="{99DDF5ED-6410-4198-AFE9-2D5E4EDF65A6}" type="pres">
      <dgm:prSet presAssocID="{51BCBA65-A1FF-4D50-8C90-74786E050AB0}" presName="rootConnector" presStyleLbl="node3" presStyleIdx="13" presStyleCnt="19"/>
      <dgm:spPr/>
    </dgm:pt>
    <dgm:pt modelId="{FB71AA7F-6ABF-4CA3-8822-6E1D43D11F00}" type="pres">
      <dgm:prSet presAssocID="{51BCBA65-A1FF-4D50-8C90-74786E050AB0}" presName="hierChild4" presStyleCnt="0"/>
      <dgm:spPr/>
    </dgm:pt>
    <dgm:pt modelId="{1A8632B1-C06B-477A-96B5-23059EC7C2E9}" type="pres">
      <dgm:prSet presAssocID="{51BCBA65-A1FF-4D50-8C90-74786E050AB0}" presName="hierChild5" presStyleCnt="0"/>
      <dgm:spPr/>
    </dgm:pt>
    <dgm:pt modelId="{F4BED523-EFC5-4BEB-B0ED-13F5DA2C4F37}" type="pres">
      <dgm:prSet presAssocID="{4A53E214-5793-46E5-937C-1ACB096CE643}" presName="Name37" presStyleLbl="parChTrans1D3" presStyleIdx="14" presStyleCnt="19"/>
      <dgm:spPr/>
    </dgm:pt>
    <dgm:pt modelId="{EBD976AE-5971-41AD-A0F3-7C00D76C8936}" type="pres">
      <dgm:prSet presAssocID="{246D6665-7CE3-48E2-9FE8-F3669E2C72FD}" presName="hierRoot2" presStyleCnt="0">
        <dgm:presLayoutVars>
          <dgm:hierBranch val="init"/>
        </dgm:presLayoutVars>
      </dgm:prSet>
      <dgm:spPr/>
    </dgm:pt>
    <dgm:pt modelId="{F129BDAD-E2F9-41EF-8D2F-A3998988F0F4}" type="pres">
      <dgm:prSet presAssocID="{246D6665-7CE3-48E2-9FE8-F3669E2C72FD}" presName="rootComposite" presStyleCnt="0"/>
      <dgm:spPr/>
    </dgm:pt>
    <dgm:pt modelId="{4A59F7FD-0E8D-4D62-A526-6239600AD147}" type="pres">
      <dgm:prSet presAssocID="{246D6665-7CE3-48E2-9FE8-F3669E2C72FD}" presName="rootText" presStyleLbl="node3" presStyleIdx="14" presStyleCnt="19" custScaleX="149416">
        <dgm:presLayoutVars>
          <dgm:chPref val="3"/>
        </dgm:presLayoutVars>
      </dgm:prSet>
      <dgm:spPr/>
    </dgm:pt>
    <dgm:pt modelId="{24041687-FC34-4F6E-81C6-492237775420}" type="pres">
      <dgm:prSet presAssocID="{246D6665-7CE3-48E2-9FE8-F3669E2C72FD}" presName="rootConnector" presStyleLbl="node3" presStyleIdx="14" presStyleCnt="19"/>
      <dgm:spPr/>
    </dgm:pt>
    <dgm:pt modelId="{E33BC910-8A06-4261-A998-B98E762A0F9A}" type="pres">
      <dgm:prSet presAssocID="{246D6665-7CE3-48E2-9FE8-F3669E2C72FD}" presName="hierChild4" presStyleCnt="0"/>
      <dgm:spPr/>
    </dgm:pt>
    <dgm:pt modelId="{1116FBBA-7EFA-4A85-8701-325077EC8E2B}" type="pres">
      <dgm:prSet presAssocID="{246D6665-7CE3-48E2-9FE8-F3669E2C72FD}" presName="hierChild5" presStyleCnt="0"/>
      <dgm:spPr/>
    </dgm:pt>
    <dgm:pt modelId="{84DA5EDA-FADD-4560-A27C-CA818DC7594D}" type="pres">
      <dgm:prSet presAssocID="{4CE385A2-1FA6-43C1-AE42-351D8B4FC6ED}" presName="hierChild5" presStyleCnt="0"/>
      <dgm:spPr/>
    </dgm:pt>
    <dgm:pt modelId="{4C335445-6D45-4788-9208-5DFA8AF04CE0}" type="pres">
      <dgm:prSet presAssocID="{3B9DDEC5-32D3-4238-8809-26BBCE6C1308}" presName="Name37" presStyleLbl="parChTrans1D2" presStyleIdx="4" presStyleCnt="5"/>
      <dgm:spPr/>
    </dgm:pt>
    <dgm:pt modelId="{F17C5C42-CE1A-4873-8A3F-EA79C5169B15}" type="pres">
      <dgm:prSet presAssocID="{82F7774E-827D-48AB-BFB7-150B3C21142C}" presName="hierRoot2" presStyleCnt="0">
        <dgm:presLayoutVars>
          <dgm:hierBranch val="init"/>
        </dgm:presLayoutVars>
      </dgm:prSet>
      <dgm:spPr/>
    </dgm:pt>
    <dgm:pt modelId="{12DF0193-19AB-4152-B46B-ADD0BAEC4FB8}" type="pres">
      <dgm:prSet presAssocID="{82F7774E-827D-48AB-BFB7-150B3C21142C}" presName="rootComposite" presStyleCnt="0"/>
      <dgm:spPr/>
    </dgm:pt>
    <dgm:pt modelId="{B3AFF20F-6BFC-4612-8DBE-49FCF0E00B04}" type="pres">
      <dgm:prSet presAssocID="{82F7774E-827D-48AB-BFB7-150B3C21142C}" presName="rootText" presStyleLbl="node2" presStyleIdx="4" presStyleCnt="5" custScaleX="149416" custScaleY="156369">
        <dgm:presLayoutVars>
          <dgm:chPref val="3"/>
        </dgm:presLayoutVars>
      </dgm:prSet>
      <dgm:spPr/>
    </dgm:pt>
    <dgm:pt modelId="{F256614F-40D1-4B56-A68B-FF81FCDDE6F7}" type="pres">
      <dgm:prSet presAssocID="{82F7774E-827D-48AB-BFB7-150B3C21142C}" presName="rootConnector" presStyleLbl="node2" presStyleIdx="4" presStyleCnt="5"/>
      <dgm:spPr/>
    </dgm:pt>
    <dgm:pt modelId="{5A8F2CC0-7FEE-49F8-8B3F-8A91DE9B2F6B}" type="pres">
      <dgm:prSet presAssocID="{82F7774E-827D-48AB-BFB7-150B3C21142C}" presName="hierChild4" presStyleCnt="0"/>
      <dgm:spPr/>
    </dgm:pt>
    <dgm:pt modelId="{9BF6DCBD-7564-4DFB-9D71-C1C5EA1C48EF}" type="pres">
      <dgm:prSet presAssocID="{55EA4ECF-D289-4CCC-A586-13DDD9EFBF44}" presName="Name37" presStyleLbl="parChTrans1D3" presStyleIdx="15" presStyleCnt="19"/>
      <dgm:spPr/>
    </dgm:pt>
    <dgm:pt modelId="{EE8F2A7B-26FB-4163-9A81-C0E7CE2C6380}" type="pres">
      <dgm:prSet presAssocID="{1A0565BA-A6FB-47FC-AFBF-2DC722222439}" presName="hierRoot2" presStyleCnt="0">
        <dgm:presLayoutVars>
          <dgm:hierBranch val="init"/>
        </dgm:presLayoutVars>
      </dgm:prSet>
      <dgm:spPr/>
    </dgm:pt>
    <dgm:pt modelId="{649FFD3A-894E-47BE-9872-37AAF46C71A4}" type="pres">
      <dgm:prSet presAssocID="{1A0565BA-A6FB-47FC-AFBF-2DC722222439}" presName="rootComposite" presStyleCnt="0"/>
      <dgm:spPr/>
    </dgm:pt>
    <dgm:pt modelId="{F1880009-C2EE-4D35-9845-C53E019EB72F}" type="pres">
      <dgm:prSet presAssocID="{1A0565BA-A6FB-47FC-AFBF-2DC722222439}" presName="rootText" presStyleLbl="node3" presStyleIdx="15" presStyleCnt="19" custScaleX="149416" custScaleY="154827">
        <dgm:presLayoutVars>
          <dgm:chPref val="3"/>
        </dgm:presLayoutVars>
      </dgm:prSet>
      <dgm:spPr/>
    </dgm:pt>
    <dgm:pt modelId="{E951231F-F660-41B2-88A0-7300DE76C765}" type="pres">
      <dgm:prSet presAssocID="{1A0565BA-A6FB-47FC-AFBF-2DC722222439}" presName="rootConnector" presStyleLbl="node3" presStyleIdx="15" presStyleCnt="19"/>
      <dgm:spPr/>
    </dgm:pt>
    <dgm:pt modelId="{91EDC81B-839F-49B3-804E-C48267CCDAD5}" type="pres">
      <dgm:prSet presAssocID="{1A0565BA-A6FB-47FC-AFBF-2DC722222439}" presName="hierChild4" presStyleCnt="0"/>
      <dgm:spPr/>
    </dgm:pt>
    <dgm:pt modelId="{AC1B6147-C3BD-4E91-ABEB-6B30B8FEC294}" type="pres">
      <dgm:prSet presAssocID="{1A0565BA-A6FB-47FC-AFBF-2DC722222439}" presName="hierChild5" presStyleCnt="0"/>
      <dgm:spPr/>
    </dgm:pt>
    <dgm:pt modelId="{20561D8C-7D2C-4EDA-8692-B7B2FBDA2A7F}" type="pres">
      <dgm:prSet presAssocID="{1130CF64-7169-4BBE-8AA9-84AD0EC427A0}" presName="Name37" presStyleLbl="parChTrans1D3" presStyleIdx="16" presStyleCnt="19"/>
      <dgm:spPr/>
    </dgm:pt>
    <dgm:pt modelId="{18E8B942-4703-4178-8564-F57014315D07}" type="pres">
      <dgm:prSet presAssocID="{9DA09885-2F03-4502-B703-CFD6B549FE27}" presName="hierRoot2" presStyleCnt="0">
        <dgm:presLayoutVars>
          <dgm:hierBranch val="init"/>
        </dgm:presLayoutVars>
      </dgm:prSet>
      <dgm:spPr/>
    </dgm:pt>
    <dgm:pt modelId="{C23EFA61-A3C2-4666-BAE5-EFC7B48BE288}" type="pres">
      <dgm:prSet presAssocID="{9DA09885-2F03-4502-B703-CFD6B549FE27}" presName="rootComposite" presStyleCnt="0"/>
      <dgm:spPr/>
    </dgm:pt>
    <dgm:pt modelId="{3517DB58-C610-49DE-860D-39CA8DBAFBDA}" type="pres">
      <dgm:prSet presAssocID="{9DA09885-2F03-4502-B703-CFD6B549FE27}" presName="rootText" presStyleLbl="node3" presStyleIdx="16" presStyleCnt="19" custScaleX="149416" custScaleY="142600">
        <dgm:presLayoutVars>
          <dgm:chPref val="3"/>
        </dgm:presLayoutVars>
      </dgm:prSet>
      <dgm:spPr/>
    </dgm:pt>
    <dgm:pt modelId="{93E2D776-C2E5-459C-8369-648AF86225E1}" type="pres">
      <dgm:prSet presAssocID="{9DA09885-2F03-4502-B703-CFD6B549FE27}" presName="rootConnector" presStyleLbl="node3" presStyleIdx="16" presStyleCnt="19"/>
      <dgm:spPr/>
    </dgm:pt>
    <dgm:pt modelId="{79AFB8AA-DBB7-4AFC-A816-CAE079662EEB}" type="pres">
      <dgm:prSet presAssocID="{9DA09885-2F03-4502-B703-CFD6B549FE27}" presName="hierChild4" presStyleCnt="0"/>
      <dgm:spPr/>
    </dgm:pt>
    <dgm:pt modelId="{13CC3703-DE8A-44B5-ADC5-EEAD346B4BC6}" type="pres">
      <dgm:prSet presAssocID="{9DA09885-2F03-4502-B703-CFD6B549FE27}" presName="hierChild5" presStyleCnt="0"/>
      <dgm:spPr/>
    </dgm:pt>
    <dgm:pt modelId="{ADF72576-ED21-4366-8BDC-75A937E31F12}" type="pres">
      <dgm:prSet presAssocID="{4249D4B6-ADFD-4AFC-AA8B-84CB824E129E}" presName="Name37" presStyleLbl="parChTrans1D3" presStyleIdx="17" presStyleCnt="19"/>
      <dgm:spPr/>
    </dgm:pt>
    <dgm:pt modelId="{9A104623-2E9D-4362-8995-1F5DFD7CB1F3}" type="pres">
      <dgm:prSet presAssocID="{D306E891-DD97-4BE5-A4C3-647BED704A45}" presName="hierRoot2" presStyleCnt="0">
        <dgm:presLayoutVars>
          <dgm:hierBranch val="init"/>
        </dgm:presLayoutVars>
      </dgm:prSet>
      <dgm:spPr/>
    </dgm:pt>
    <dgm:pt modelId="{7806ED77-8AB7-4D75-8455-CBCBA2389350}" type="pres">
      <dgm:prSet presAssocID="{D306E891-DD97-4BE5-A4C3-647BED704A45}" presName="rootComposite" presStyleCnt="0"/>
      <dgm:spPr/>
    </dgm:pt>
    <dgm:pt modelId="{9B3D4294-DD53-4B06-8AA5-C8509044E337}" type="pres">
      <dgm:prSet presAssocID="{D306E891-DD97-4BE5-A4C3-647BED704A45}" presName="rootText" presStyleLbl="node3" presStyleIdx="17" presStyleCnt="19" custScaleX="149416" custScaleY="134676">
        <dgm:presLayoutVars>
          <dgm:chPref val="3"/>
        </dgm:presLayoutVars>
      </dgm:prSet>
      <dgm:spPr/>
    </dgm:pt>
    <dgm:pt modelId="{549EF63D-3CAB-4F18-9E8A-FD39E2C4184C}" type="pres">
      <dgm:prSet presAssocID="{D306E891-DD97-4BE5-A4C3-647BED704A45}" presName="rootConnector" presStyleLbl="node3" presStyleIdx="17" presStyleCnt="19"/>
      <dgm:spPr/>
    </dgm:pt>
    <dgm:pt modelId="{57BDE5C9-5F15-4700-BB62-02E83FF9A9D9}" type="pres">
      <dgm:prSet presAssocID="{D306E891-DD97-4BE5-A4C3-647BED704A45}" presName="hierChild4" presStyleCnt="0"/>
      <dgm:spPr/>
    </dgm:pt>
    <dgm:pt modelId="{20CB2F2A-FD5A-4B11-966D-A9DB4F227AF1}" type="pres">
      <dgm:prSet presAssocID="{D306E891-DD97-4BE5-A4C3-647BED704A45}" presName="hierChild5" presStyleCnt="0"/>
      <dgm:spPr/>
    </dgm:pt>
    <dgm:pt modelId="{5A33CAE4-2728-42C7-983A-9733359983E2}" type="pres">
      <dgm:prSet presAssocID="{1DEECF78-4BC0-49BB-8E79-1BED088E9199}" presName="Name37" presStyleLbl="parChTrans1D3" presStyleIdx="18" presStyleCnt="19"/>
      <dgm:spPr/>
    </dgm:pt>
    <dgm:pt modelId="{7EC7BFD7-9698-4C78-9F38-A6D1E11ABBB9}" type="pres">
      <dgm:prSet presAssocID="{D2900AE4-BBD1-4848-9FEB-E9D5494E8953}" presName="hierRoot2" presStyleCnt="0">
        <dgm:presLayoutVars>
          <dgm:hierBranch val="init"/>
        </dgm:presLayoutVars>
      </dgm:prSet>
      <dgm:spPr/>
    </dgm:pt>
    <dgm:pt modelId="{E59548F9-A65E-4EDF-A1B4-21DDF70A4F59}" type="pres">
      <dgm:prSet presAssocID="{D2900AE4-BBD1-4848-9FEB-E9D5494E8953}" presName="rootComposite" presStyleCnt="0"/>
      <dgm:spPr/>
    </dgm:pt>
    <dgm:pt modelId="{78E4098B-2BF4-4EAA-BC15-06503894E6C7}" type="pres">
      <dgm:prSet presAssocID="{D2900AE4-BBD1-4848-9FEB-E9D5494E8953}" presName="rootText" presStyleLbl="node3" presStyleIdx="18" presStyleCnt="19" custScaleX="149416">
        <dgm:presLayoutVars>
          <dgm:chPref val="3"/>
        </dgm:presLayoutVars>
      </dgm:prSet>
      <dgm:spPr/>
    </dgm:pt>
    <dgm:pt modelId="{8F55282D-5BE1-404D-83A9-FD75BF6F31A9}" type="pres">
      <dgm:prSet presAssocID="{D2900AE4-BBD1-4848-9FEB-E9D5494E8953}" presName="rootConnector" presStyleLbl="node3" presStyleIdx="18" presStyleCnt="19"/>
      <dgm:spPr/>
    </dgm:pt>
    <dgm:pt modelId="{B44CD2CC-38AC-426A-924A-5AA1D2038E77}" type="pres">
      <dgm:prSet presAssocID="{D2900AE4-BBD1-4848-9FEB-E9D5494E8953}" presName="hierChild4" presStyleCnt="0"/>
      <dgm:spPr/>
    </dgm:pt>
    <dgm:pt modelId="{EED22988-0BFA-4AD8-9B0B-8A0D29106D64}" type="pres">
      <dgm:prSet presAssocID="{D2900AE4-BBD1-4848-9FEB-E9D5494E8953}" presName="hierChild5" presStyleCnt="0"/>
      <dgm:spPr/>
    </dgm:pt>
    <dgm:pt modelId="{0D8EA498-252E-4DD9-96E8-6F978EA0586B}" type="pres">
      <dgm:prSet presAssocID="{82F7774E-827D-48AB-BFB7-150B3C21142C}" presName="hierChild5" presStyleCnt="0"/>
      <dgm:spPr/>
    </dgm:pt>
    <dgm:pt modelId="{FFD85708-B0E4-4DE7-A25A-F4C64E0AE49E}" type="pres">
      <dgm:prSet presAssocID="{87C8F4B4-5A47-41B3-8B96-9C3B5FDCAA02}" presName="hierChild3" presStyleCnt="0"/>
      <dgm:spPr/>
    </dgm:pt>
  </dgm:ptLst>
  <dgm:cxnLst>
    <dgm:cxn modelId="{4A253504-A1C8-4BBC-9C15-A7B79F056215}" srcId="{72A0F8EA-1DD3-4ECB-A554-E90CDB57683C}" destId="{ED929B8B-87F6-4667-A2A9-85EFA1FE197E}" srcOrd="5" destOrd="0" parTransId="{CB93B01E-A53A-4E9A-8757-78F5914A12A2}" sibTransId="{36E303B3-7359-4221-A8FE-32F69B8AF053}"/>
    <dgm:cxn modelId="{35C85206-F182-4507-A89E-50FB243A3CDC}" type="presOf" srcId="{7CDC9A8B-AB0D-4A1F-9375-95CC9E71341B}" destId="{64F35BC4-CD0C-4A46-A023-B350FE2436CA}" srcOrd="0" destOrd="0" presId="urn:microsoft.com/office/officeart/2005/8/layout/orgChart1"/>
    <dgm:cxn modelId="{5E7CE30A-12F3-42BD-A835-5F3182A67FD9}" srcId="{82F7774E-827D-48AB-BFB7-150B3C21142C}" destId="{D2900AE4-BBD1-4848-9FEB-E9D5494E8953}" srcOrd="3" destOrd="0" parTransId="{1DEECF78-4BC0-49BB-8E79-1BED088E9199}" sibTransId="{88EB2A71-A08F-4113-90FA-E69C40D0432A}"/>
    <dgm:cxn modelId="{7188DC0C-CD6A-4214-992D-7BE142EDD9D8}" srcId="{4CE385A2-1FA6-43C1-AE42-351D8B4FC6ED}" destId="{A730E8FD-3D92-4616-B72E-3AE43C454536}" srcOrd="0" destOrd="0" parTransId="{73BCB8D1-C2D4-4464-B519-E3FB75647ACF}" sibTransId="{FD46CA32-E3AB-4BC2-814A-F2A864B4BBFD}"/>
    <dgm:cxn modelId="{450B530D-C93D-4950-BD71-5F52D2112FEE}" type="presOf" srcId="{D2900AE4-BBD1-4848-9FEB-E9D5494E8953}" destId="{8F55282D-5BE1-404D-83A9-FD75BF6F31A9}" srcOrd="1" destOrd="0" presId="urn:microsoft.com/office/officeart/2005/8/layout/orgChart1"/>
    <dgm:cxn modelId="{4D58AC17-C5DD-4226-8A37-6F55E8CB876A}" type="presOf" srcId="{82A11E05-29E2-473F-B607-66EC83E22BBD}" destId="{375E9065-C4F0-4736-800B-B764AD9B1ACA}" srcOrd="0" destOrd="0" presId="urn:microsoft.com/office/officeart/2005/8/layout/orgChart1"/>
    <dgm:cxn modelId="{31AC4518-323C-4F20-8EA0-01130254F2A1}" type="presOf" srcId="{D306E891-DD97-4BE5-A4C3-647BED704A45}" destId="{549EF63D-3CAB-4F18-9E8A-FD39E2C4184C}" srcOrd="1" destOrd="0" presId="urn:microsoft.com/office/officeart/2005/8/layout/orgChart1"/>
    <dgm:cxn modelId="{6FE2FA18-9908-4C75-89F3-F11A2867AB27}" type="presOf" srcId="{1D5FCCD8-6F50-4380-B027-499D3487084F}" destId="{82C57180-68E3-4D0A-B9C5-12A348E87C56}" srcOrd="0" destOrd="0" presId="urn:microsoft.com/office/officeart/2005/8/layout/orgChart1"/>
    <dgm:cxn modelId="{B57C0F1A-9F38-4250-A4AC-78840EC46FE3}" srcId="{82F7774E-827D-48AB-BFB7-150B3C21142C}" destId="{9DA09885-2F03-4502-B703-CFD6B549FE27}" srcOrd="1" destOrd="0" parTransId="{1130CF64-7169-4BBE-8AA9-84AD0EC427A0}" sibTransId="{E60A821D-E2D2-48A5-827F-AD97B4CDD2D2}"/>
    <dgm:cxn modelId="{A291DA21-6EFC-4793-9FDD-DE72FBA05BC5}" type="presOf" srcId="{C25D88C6-570F-44E5-8917-02902F2126D4}" destId="{F347769E-18B5-4276-917B-CA0B33717141}" srcOrd="0" destOrd="0" presId="urn:microsoft.com/office/officeart/2005/8/layout/orgChart1"/>
    <dgm:cxn modelId="{CC2B632F-758E-4F4D-86C4-9D585ACF2F01}" type="presOf" srcId="{C073E957-D521-4EAE-9A26-85B63CB149BE}" destId="{1EF8600B-09E0-4506-A0E1-F006C395E564}" srcOrd="0" destOrd="0" presId="urn:microsoft.com/office/officeart/2005/8/layout/orgChart1"/>
    <dgm:cxn modelId="{DB4D8832-A1FF-4048-AE4E-69F9F939195F}" srcId="{838A2EC5-7BEA-4518-A221-F5F8797683D5}" destId="{A61D217E-56C5-4603-AB57-383664221B89}" srcOrd="1" destOrd="0" parTransId="{82A11E05-29E2-473F-B607-66EC83E22BBD}" sibTransId="{2F4BC5D9-351C-4F4A-ABE1-61AB004973C2}"/>
    <dgm:cxn modelId="{A1F56033-84E2-43EF-A306-D8505F2E8F1A}" type="presOf" srcId="{EF938939-846C-4A3C-A610-BA3C036E4287}" destId="{1A4F8E42-218D-4485-BC01-D4CB49C79EF6}" srcOrd="0" destOrd="0" presId="urn:microsoft.com/office/officeart/2005/8/layout/orgChart1"/>
    <dgm:cxn modelId="{CCA2A843-3BA1-4BA1-9F76-15B814240752}" srcId="{72A0F8EA-1DD3-4ECB-A554-E90CDB57683C}" destId="{1D5FCCD8-6F50-4380-B027-499D3487084F}" srcOrd="4" destOrd="0" parTransId="{C25D88C6-570F-44E5-8917-02902F2126D4}" sibTransId="{5E9D7BC5-52B5-4C73-9A0E-A8FF7381E972}"/>
    <dgm:cxn modelId="{5919ED45-AE23-4C8A-B214-5FC5151226B9}" type="presOf" srcId="{EF938939-846C-4A3C-A610-BA3C036E4287}" destId="{48F201CA-6216-4B49-B13A-178A7092C930}" srcOrd="1" destOrd="0" presId="urn:microsoft.com/office/officeart/2005/8/layout/orgChart1"/>
    <dgm:cxn modelId="{D93D8246-7481-4C51-B113-248131B54C95}" type="presOf" srcId="{8E7FB48F-E94B-414B-A9FD-9A3508949F8A}" destId="{B8FE2037-301E-40C0-AB87-F2403214F4AA}" srcOrd="1" destOrd="0" presId="urn:microsoft.com/office/officeart/2005/8/layout/orgChart1"/>
    <dgm:cxn modelId="{17B10449-FB33-4636-A584-31A0A97C8700}" type="presOf" srcId="{3B9DDEC5-32D3-4238-8809-26BBCE6C1308}" destId="{4C335445-6D45-4788-9208-5DFA8AF04CE0}" srcOrd="0" destOrd="0" presId="urn:microsoft.com/office/officeart/2005/8/layout/orgChart1"/>
    <dgm:cxn modelId="{BFBB7A4D-8CBD-41F7-8DBA-9ACBE3683DF2}" type="presOf" srcId="{8372FD70-799D-4CCF-A033-9131C15CCACC}" destId="{7656B64A-CF4B-4BE9-8319-D9D288D56D1F}" srcOrd="1" destOrd="0" presId="urn:microsoft.com/office/officeart/2005/8/layout/orgChart1"/>
    <dgm:cxn modelId="{8F7D0A50-777F-429B-94E0-57F411C95414}" type="presOf" srcId="{A3C67409-A0A6-43A5-BBCC-119E48A5EB31}" destId="{6F8411A9-520B-434E-BEEE-71924C676BD2}" srcOrd="0" destOrd="0" presId="urn:microsoft.com/office/officeart/2005/8/layout/orgChart1"/>
    <dgm:cxn modelId="{489D9251-D378-4B20-B809-0CE32D83C77D}" type="presOf" srcId="{72A0F8EA-1DD3-4ECB-A554-E90CDB57683C}" destId="{81EE6551-D057-4E9B-BFE5-AEF7B745127F}" srcOrd="1" destOrd="0" presId="urn:microsoft.com/office/officeart/2005/8/layout/orgChart1"/>
    <dgm:cxn modelId="{35DF1C58-4A22-4CFB-9363-25EE3C22AE62}" srcId="{72A0F8EA-1DD3-4ECB-A554-E90CDB57683C}" destId="{B4720831-92B9-44A5-BB39-3D5A9B1D2D0F}" srcOrd="1" destOrd="0" parTransId="{224AAD7D-1927-4CB6-ABE1-82019EF2BD4E}" sibTransId="{4919D3F7-88D7-40D7-93D3-C57B4089F854}"/>
    <dgm:cxn modelId="{CC61075C-45BF-4D5E-B2F7-7C27B5D9964B}" type="presOf" srcId="{1A0565BA-A6FB-47FC-AFBF-2DC722222439}" destId="{E951231F-F660-41B2-88A0-7300DE76C765}" srcOrd="1" destOrd="0" presId="urn:microsoft.com/office/officeart/2005/8/layout/orgChart1"/>
    <dgm:cxn modelId="{58A98A60-FD91-4A0D-9E1D-5EF9CA809D67}" srcId="{72A0F8EA-1DD3-4ECB-A554-E90CDB57683C}" destId="{8372FD70-799D-4CCF-A033-9131C15CCACC}" srcOrd="0" destOrd="0" parTransId="{C073E957-D521-4EAE-9A26-85B63CB149BE}" sibTransId="{5F09716E-C332-482E-BB52-826271C2807A}"/>
    <dgm:cxn modelId="{4C05B263-87C4-4186-9668-7394EA74F553}" srcId="{72A0F8EA-1DD3-4ECB-A554-E90CDB57683C}" destId="{50DD8D57-327E-42A0-8F3C-94FBB83DD08E}" srcOrd="2" destOrd="0" parTransId="{7CDC9A8B-AB0D-4A1F-9375-95CC9E71341B}" sibTransId="{31EDAB7A-55CF-4B77-B9B3-7984A5FA8F76}"/>
    <dgm:cxn modelId="{FCE7A567-AAFE-4F56-9807-F48E9666CB86}" type="presOf" srcId="{7FE19D89-6EDB-4524-8CDB-5746F1FC4A40}" destId="{315C8827-25CF-440D-BA4A-435E4DA29658}" srcOrd="0" destOrd="0" presId="urn:microsoft.com/office/officeart/2005/8/layout/orgChart1"/>
    <dgm:cxn modelId="{E0B19A68-E616-413E-981F-8061E6D884B7}" type="presOf" srcId="{EEC6D54B-8DBB-4F23-BDA8-83E1EB37400B}" destId="{89BD9C72-9C63-4180-9FF3-7104B60D697B}" srcOrd="1" destOrd="0" presId="urn:microsoft.com/office/officeart/2005/8/layout/orgChart1"/>
    <dgm:cxn modelId="{2A961F6D-7AAA-4C57-93AB-808B8F34F3E6}" type="presOf" srcId="{9DA09885-2F03-4502-B703-CFD6B549FE27}" destId="{3517DB58-C610-49DE-860D-39CA8DBAFBDA}" srcOrd="0" destOrd="0" presId="urn:microsoft.com/office/officeart/2005/8/layout/orgChart1"/>
    <dgm:cxn modelId="{B71BB56E-21D6-4741-A89D-8C994AF845B0}" type="presOf" srcId="{55EA4ECF-D289-4CCC-A586-13DDD9EFBF44}" destId="{9BF6DCBD-7564-4DFB-9D71-C1C5EA1C48EF}" srcOrd="0" destOrd="0" presId="urn:microsoft.com/office/officeart/2005/8/layout/orgChart1"/>
    <dgm:cxn modelId="{62A5B675-7C79-4F0A-B437-86B09F241468}" type="presOf" srcId="{246D6665-7CE3-48E2-9FE8-F3669E2C72FD}" destId="{24041687-FC34-4F6E-81C6-492237775420}" srcOrd="1" destOrd="0" presId="urn:microsoft.com/office/officeart/2005/8/layout/orgChart1"/>
    <dgm:cxn modelId="{E8BAA576-A95A-4A72-BC9A-71EC23CA24C6}" type="presOf" srcId="{4A53E214-5793-46E5-937C-1ACB096CE643}" destId="{F4BED523-EFC5-4BEB-B0ED-13F5DA2C4F37}" srcOrd="0" destOrd="0" presId="urn:microsoft.com/office/officeart/2005/8/layout/orgChart1"/>
    <dgm:cxn modelId="{21546D77-EDD8-49B4-A6A3-72104EFE6CD4}" type="presOf" srcId="{97F6D89C-7D26-44F4-BD2C-B8461412A75E}" destId="{7A407C9C-4408-42A6-9215-C5905BEE107F}" srcOrd="0" destOrd="0" presId="urn:microsoft.com/office/officeart/2005/8/layout/orgChart1"/>
    <dgm:cxn modelId="{5F6E3979-92B5-421F-887D-90D17CFF22E1}" type="presOf" srcId="{4CE385A2-1FA6-43C1-AE42-351D8B4FC6ED}" destId="{2AA33CF4-4415-4756-B59A-1FC069FE2227}" srcOrd="0" destOrd="0" presId="urn:microsoft.com/office/officeart/2005/8/layout/orgChart1"/>
    <dgm:cxn modelId="{9A39197C-0342-4C67-A2D4-8575F2C01E1E}" type="presOf" srcId="{8372FD70-799D-4CCF-A033-9131C15CCACC}" destId="{D5206384-59CB-4CCC-A2E4-2FBDC560678B}" srcOrd="0" destOrd="0" presId="urn:microsoft.com/office/officeart/2005/8/layout/orgChart1"/>
    <dgm:cxn modelId="{77F59484-319C-44E7-A5E4-2863DA13A816}" type="presOf" srcId="{50DD8D57-327E-42A0-8F3C-94FBB83DD08E}" destId="{DB0A92FD-A851-4C2A-A170-432C39871907}" srcOrd="0" destOrd="0" presId="urn:microsoft.com/office/officeart/2005/8/layout/orgChart1"/>
    <dgm:cxn modelId="{68916E88-56CB-4723-8F1E-7FCD5F122D2E}" type="presOf" srcId="{D306E891-DD97-4BE5-A4C3-647BED704A45}" destId="{9B3D4294-DD53-4B06-8AA5-C8509044E337}" srcOrd="0" destOrd="0" presId="urn:microsoft.com/office/officeart/2005/8/layout/orgChart1"/>
    <dgm:cxn modelId="{47E7128B-4AA2-48E9-9C54-39B30ADC2897}" type="presOf" srcId="{50DD8D57-327E-42A0-8F3C-94FBB83DD08E}" destId="{13380A53-A726-40E7-AA4C-631B8534B921}" srcOrd="1" destOrd="0" presId="urn:microsoft.com/office/officeart/2005/8/layout/orgChart1"/>
    <dgm:cxn modelId="{431FFB8B-0408-4E2F-ABEC-5F48C5141292}" type="presOf" srcId="{838A2EC5-7BEA-4518-A221-F5F8797683D5}" destId="{49CE6444-FB98-4BD1-A79F-2840DE4CF47A}" srcOrd="0" destOrd="0" presId="urn:microsoft.com/office/officeart/2005/8/layout/orgChart1"/>
    <dgm:cxn modelId="{6A46C38C-9468-44BE-9386-8D1F9283A401}" type="presOf" srcId="{B6B3239C-99EA-4939-9FDC-DC91BF8A3CDF}" destId="{F2AB1490-2114-4BFE-9A66-1480D929D0FE}" srcOrd="0" destOrd="0" presId="urn:microsoft.com/office/officeart/2005/8/layout/orgChart1"/>
    <dgm:cxn modelId="{53DEFC8C-F002-4202-960B-ED4B127C35A8}" type="presOf" srcId="{B4720831-92B9-44A5-BB39-3D5A9B1D2D0F}" destId="{37E55013-487B-498F-974A-3A816A34D456}" srcOrd="0" destOrd="0" presId="urn:microsoft.com/office/officeart/2005/8/layout/orgChart1"/>
    <dgm:cxn modelId="{4FEA438D-119C-4EE7-A579-F43487879532}" type="presOf" srcId="{ED929B8B-87F6-4667-A2A9-85EFA1FE197E}" destId="{24E85DED-DFCE-40A0-9467-39573B1B3FF3}" srcOrd="1" destOrd="0" presId="urn:microsoft.com/office/officeart/2005/8/layout/orgChart1"/>
    <dgm:cxn modelId="{14C51B90-1823-4F15-8D2B-BF3BD32E0B2D}" srcId="{75F516CD-DAC8-45AA-B608-6CD31AB2FF60}" destId="{87C8F4B4-5A47-41B3-8B96-9C3B5FDCAA02}" srcOrd="0" destOrd="0" parTransId="{021347C1-2C38-4975-B712-8CCEF5B57D12}" sibTransId="{2ACC0E71-7968-4AA8-BAD0-2C13B8ED79FC}"/>
    <dgm:cxn modelId="{EC71E191-6612-46F0-9B7F-0BB7994D1A0D}" type="presOf" srcId="{9441FEDA-935F-4FC0-BB54-A3C63F2803C0}" destId="{28234ABA-0D8F-4119-9C81-E9271BF90D84}" srcOrd="1" destOrd="0" presId="urn:microsoft.com/office/officeart/2005/8/layout/orgChart1"/>
    <dgm:cxn modelId="{BDB39F93-4D11-4464-8232-ADCB02C3725F}" type="presOf" srcId="{5DEE374B-FE5A-4059-9AA4-60F83ACD3A4A}" destId="{5560AB71-AE58-415C-91F9-7C8D95AFD3FC}" srcOrd="0" destOrd="0" presId="urn:microsoft.com/office/officeart/2005/8/layout/orgChart1"/>
    <dgm:cxn modelId="{BCFB5D94-1277-424E-B9B0-2CCFA00F2562}" type="presOf" srcId="{838A2EC5-7BEA-4518-A221-F5F8797683D5}" destId="{B7C89BF5-078D-4DC5-9B70-7D895B620EA5}" srcOrd="1" destOrd="0" presId="urn:microsoft.com/office/officeart/2005/8/layout/orgChart1"/>
    <dgm:cxn modelId="{11141C98-F943-4736-8B7C-FB71C4D54CA2}" type="presOf" srcId="{51BCBA65-A1FF-4D50-8C90-74786E050AB0}" destId="{99DDF5ED-6410-4198-AFE9-2D5E4EDF65A6}" srcOrd="1" destOrd="0" presId="urn:microsoft.com/office/officeart/2005/8/layout/orgChart1"/>
    <dgm:cxn modelId="{A98EDC9C-CA7D-4F28-BAB1-599CE24453B2}" type="presOf" srcId="{DCD73FC7-D4E5-4F25-86EE-A54F4C5C928A}" destId="{78B52757-DEF2-41B0-9995-825689D1414E}" srcOrd="0" destOrd="0" presId="urn:microsoft.com/office/officeart/2005/8/layout/orgChart1"/>
    <dgm:cxn modelId="{7778009F-E280-446F-B675-D353EA027712}" type="presOf" srcId="{69E96E9A-2407-448D-932F-67E0353DBD1F}" destId="{03C2345F-6AE4-41F7-90A3-A46A4E6CE48B}" srcOrd="1" destOrd="0" presId="urn:microsoft.com/office/officeart/2005/8/layout/orgChart1"/>
    <dgm:cxn modelId="{BB090EA0-99C2-4A5B-B442-311E9FEBE5B0}" type="presOf" srcId="{82F7774E-827D-48AB-BFB7-150B3C21142C}" destId="{B3AFF20F-6BFC-4612-8DBE-49FCF0E00B04}" srcOrd="0" destOrd="0" presId="urn:microsoft.com/office/officeart/2005/8/layout/orgChart1"/>
    <dgm:cxn modelId="{0BDE6EA0-2256-48B0-A792-7556CD2FAFD3}" type="presOf" srcId="{ED929B8B-87F6-4667-A2A9-85EFA1FE197E}" destId="{CC3B1DFE-B930-4596-A451-B6035C701253}" srcOrd="0" destOrd="0" presId="urn:microsoft.com/office/officeart/2005/8/layout/orgChart1"/>
    <dgm:cxn modelId="{97CFA2A2-A1EF-46C8-A13C-2B4163AE2376}" srcId="{4CE385A2-1FA6-43C1-AE42-351D8B4FC6ED}" destId="{246D6665-7CE3-48E2-9FE8-F3669E2C72FD}" srcOrd="3" destOrd="0" parTransId="{4A53E214-5793-46E5-937C-1ACB096CE643}" sibTransId="{E5384103-A215-49B6-ACCC-42B29FB0C8D6}"/>
    <dgm:cxn modelId="{1F851EA4-6FAD-401F-ABDE-5944F2F2B0FA}" type="presOf" srcId="{87C8F4B4-5A47-41B3-8B96-9C3B5FDCAA02}" destId="{5B388A8E-6C41-4281-ADE2-B616217174A8}" srcOrd="1" destOrd="0" presId="urn:microsoft.com/office/officeart/2005/8/layout/orgChart1"/>
    <dgm:cxn modelId="{26929BA6-475B-470B-81C4-98617B3FD8DB}" type="presOf" srcId="{73BCB8D1-C2D4-4464-B519-E3FB75647ACF}" destId="{47DF60B4-B559-4590-A060-151A89762AFC}" srcOrd="0" destOrd="0" presId="urn:microsoft.com/office/officeart/2005/8/layout/orgChart1"/>
    <dgm:cxn modelId="{A3C11AA8-2A07-40C6-A86E-796F143043E2}" type="presOf" srcId="{1E65141D-1BD7-4A21-A437-DC5CE863BF99}" destId="{5C08BE7E-36D4-457A-A015-E301F9D11174}" srcOrd="0" destOrd="0" presId="urn:microsoft.com/office/officeart/2005/8/layout/orgChart1"/>
    <dgm:cxn modelId="{B468D1A8-1AA5-4D04-9F93-382706BE579B}" type="presOf" srcId="{A730E8FD-3D92-4616-B72E-3AE43C454536}" destId="{C34898FB-4678-4FA5-B872-A4AED38403F4}" srcOrd="1" destOrd="0" presId="urn:microsoft.com/office/officeart/2005/8/layout/orgChart1"/>
    <dgm:cxn modelId="{BB5B05AA-0FDA-4625-A789-A625880684EE}" type="presOf" srcId="{1A0565BA-A6FB-47FC-AFBF-2DC722222439}" destId="{F1880009-C2EE-4D35-9845-C53E019EB72F}" srcOrd="0" destOrd="0" presId="urn:microsoft.com/office/officeart/2005/8/layout/orgChart1"/>
    <dgm:cxn modelId="{80A218AB-F902-4952-8842-B74909D12882}" type="presOf" srcId="{1130CF64-7169-4BBE-8AA9-84AD0EC427A0}" destId="{20561D8C-7D2C-4EDA-8692-B7B2FBDA2A7F}" srcOrd="0" destOrd="0" presId="urn:microsoft.com/office/officeart/2005/8/layout/orgChart1"/>
    <dgm:cxn modelId="{E2BED5AD-A939-4FE3-A0E7-E080CA19FB46}" type="presOf" srcId="{69E96E9A-2407-448D-932F-67E0353DBD1F}" destId="{27DBE71B-85C9-4F64-A65E-75BB69D5A9B8}" srcOrd="0" destOrd="0" presId="urn:microsoft.com/office/officeart/2005/8/layout/orgChart1"/>
    <dgm:cxn modelId="{D77D7CAE-ED7A-4893-9FE5-D2DCBDFCA479}" type="presOf" srcId="{82F7774E-827D-48AB-BFB7-150B3C21142C}" destId="{F256614F-40D1-4B56-A68B-FF81FCDDE6F7}" srcOrd="1" destOrd="0" presId="urn:microsoft.com/office/officeart/2005/8/layout/orgChart1"/>
    <dgm:cxn modelId="{F5D063AF-C362-4E1F-AF4E-F265CB7A4BE1}" type="presOf" srcId="{5421C231-45FE-42AB-AAF6-8EE5BC124D32}" destId="{8C2729EA-5132-4853-A000-1206FE24FF9A}" srcOrd="0" destOrd="0" presId="urn:microsoft.com/office/officeart/2005/8/layout/orgChart1"/>
    <dgm:cxn modelId="{E41180AF-2D85-4405-92B6-561D7D25384A}" type="presOf" srcId="{668D6967-09D0-46F0-8D20-9FF23A9856A3}" destId="{8825695D-9D8E-4FF4-A704-294829E9F234}" srcOrd="0" destOrd="0" presId="urn:microsoft.com/office/officeart/2005/8/layout/orgChart1"/>
    <dgm:cxn modelId="{F703DCB0-D6BB-4852-9346-42507331F620}" type="presOf" srcId="{AA28BD88-8E52-42D3-A640-0A82BDFF2B38}" destId="{7EA7300A-4507-4D95-A1F6-B31EFE43FF6A}" srcOrd="0" destOrd="0" presId="urn:microsoft.com/office/officeart/2005/8/layout/orgChart1"/>
    <dgm:cxn modelId="{784702B4-6993-4F45-871F-BBE7011BA139}" srcId="{87C8F4B4-5A47-41B3-8B96-9C3B5FDCAA02}" destId="{EF938939-846C-4A3C-A610-BA3C036E4287}" srcOrd="0" destOrd="0" parTransId="{A3C67409-A0A6-43A5-BBCC-119E48A5EB31}" sibTransId="{E5D48613-3D6E-4F0C-B388-011AC7D20AB2}"/>
    <dgm:cxn modelId="{3D671DBD-3542-47D4-9120-B38E1A81E505}" type="presOf" srcId="{E777ACFF-1768-4234-B21F-47BE6239DB5D}" destId="{F86D15E1-08A4-4CA4-B6B7-561981359946}" srcOrd="0" destOrd="0" presId="urn:microsoft.com/office/officeart/2005/8/layout/orgChart1"/>
    <dgm:cxn modelId="{BFCBD5BD-CA02-4521-8920-832D450D75D4}" type="presOf" srcId="{4CE385A2-1FA6-43C1-AE42-351D8B4FC6ED}" destId="{458443C9-00B7-43A2-B863-7E89745EB8BF}" srcOrd="1" destOrd="0" presId="urn:microsoft.com/office/officeart/2005/8/layout/orgChart1"/>
    <dgm:cxn modelId="{8FF61ABE-8945-4070-8DD7-4BB88B24B847}" srcId="{87C8F4B4-5A47-41B3-8B96-9C3B5FDCAA02}" destId="{838A2EC5-7BEA-4518-A221-F5F8797683D5}" srcOrd="1" destOrd="0" parTransId="{DCD73FC7-D4E5-4F25-86EE-A54F4C5C928A}" sibTransId="{17215343-DF9B-4680-9515-FC762AEF0285}"/>
    <dgm:cxn modelId="{CA21A4BE-AC1C-4F3E-9620-A1A71CEDE095}" type="presOf" srcId="{2AA92494-8891-4D48-A929-C7942D2CA7CF}" destId="{A13ACBFC-C9F1-427D-86B9-0D031E338D6B}" srcOrd="0" destOrd="0" presId="urn:microsoft.com/office/officeart/2005/8/layout/orgChart1"/>
    <dgm:cxn modelId="{4E254CBF-4331-4A10-8223-46BE075A01E1}" srcId="{72A0F8EA-1DD3-4ECB-A554-E90CDB57683C}" destId="{9441FEDA-935F-4FC0-BB54-A3C63F2803C0}" srcOrd="3" destOrd="0" parTransId="{1E65141D-1BD7-4A21-A437-DC5CE863BF99}" sibTransId="{AB8B6B22-4632-47F0-A8BC-64FF34B193EE}"/>
    <dgm:cxn modelId="{0E3E95C1-CD61-4F7C-8A76-1AAD12608D21}" type="presOf" srcId="{8E7FB48F-E94B-414B-A9FD-9A3508949F8A}" destId="{3D74AC44-0C5B-4ECD-9B43-D77546284FD3}" srcOrd="0" destOrd="0" presId="urn:microsoft.com/office/officeart/2005/8/layout/orgChart1"/>
    <dgm:cxn modelId="{A2E9A5C1-9159-42AA-AB74-F1B0C1F793EA}" srcId="{82F7774E-827D-48AB-BFB7-150B3C21142C}" destId="{D306E891-DD97-4BE5-A4C3-647BED704A45}" srcOrd="2" destOrd="0" parTransId="{4249D4B6-ADFD-4AFC-AA8B-84CB824E129E}" sibTransId="{42C4A6C4-B03D-4CC3-8B00-9B2B468B4079}"/>
    <dgm:cxn modelId="{A95BA8C1-B6E7-46D4-908A-0A1D7313998C}" srcId="{838A2EC5-7BEA-4518-A221-F5F8797683D5}" destId="{E777ACFF-1768-4234-B21F-47BE6239DB5D}" srcOrd="2" destOrd="0" parTransId="{AA28BD88-8E52-42D3-A640-0A82BDFF2B38}" sibTransId="{B5107079-9144-4A91-AEBA-58E549969D41}"/>
    <dgm:cxn modelId="{7A47BAC3-E779-4595-BC12-4702DB0FB750}" srcId="{87C8F4B4-5A47-41B3-8B96-9C3B5FDCAA02}" destId="{72A0F8EA-1DD3-4ECB-A554-E90CDB57683C}" srcOrd="2" destOrd="0" parTransId="{668D6967-09D0-46F0-8D20-9FF23A9856A3}" sibTransId="{FD73855D-70F7-439F-AEC8-3A19320DA1DC}"/>
    <dgm:cxn modelId="{E9C5D4C3-BEA9-4C97-AAC8-A251C3495A93}" srcId="{87C8F4B4-5A47-41B3-8B96-9C3B5FDCAA02}" destId="{4CE385A2-1FA6-43C1-AE42-351D8B4FC6ED}" srcOrd="3" destOrd="0" parTransId="{7248680F-5445-45E2-9AAF-C860EB3EB959}" sibTransId="{09C39819-DAB7-40ED-B913-E9E583B3E617}"/>
    <dgm:cxn modelId="{CE839FC4-F894-47D0-988E-86F11B933898}" srcId="{87C8F4B4-5A47-41B3-8B96-9C3B5FDCAA02}" destId="{82F7774E-827D-48AB-BFB7-150B3C21142C}" srcOrd="4" destOrd="0" parTransId="{3B9DDEC5-32D3-4238-8809-26BBCE6C1308}" sibTransId="{3A440831-706C-4DD1-BE07-1695799B325B}"/>
    <dgm:cxn modelId="{2FEDB2C4-38B1-44D2-8427-DE624EB6E8D8}" srcId="{82F7774E-827D-48AB-BFB7-150B3C21142C}" destId="{1A0565BA-A6FB-47FC-AFBF-2DC722222439}" srcOrd="0" destOrd="0" parTransId="{55EA4ECF-D289-4CCC-A586-13DDD9EFBF44}" sibTransId="{B13C25BA-6B62-4415-B94F-8411C17F2DBA}"/>
    <dgm:cxn modelId="{2CC103C7-6942-4B4B-9BFF-88839C0469C3}" type="presOf" srcId="{A61D217E-56C5-4603-AB57-383664221B89}" destId="{801F4E65-9FBE-4D49-AB5D-BBCBA781D1A0}" srcOrd="1" destOrd="0" presId="urn:microsoft.com/office/officeart/2005/8/layout/orgChart1"/>
    <dgm:cxn modelId="{810EE1C7-6ADE-41A7-9B5A-607BC6270752}" srcId="{EF938939-846C-4A3C-A610-BA3C036E4287}" destId="{EEC6D54B-8DBB-4F23-BDA8-83E1EB37400B}" srcOrd="0" destOrd="0" parTransId="{B6B3239C-99EA-4939-9FDC-DC91BF8A3CDF}" sibTransId="{AF33186C-FC10-47F6-B2F3-B7031436C9A6}"/>
    <dgm:cxn modelId="{11BBEEC7-4126-42D9-8072-C5863D33380C}" type="presOf" srcId="{CB93B01E-A53A-4E9A-8757-78F5914A12A2}" destId="{14620AE0-F78E-47F1-84E3-DDBA97497A9D}" srcOrd="0" destOrd="0" presId="urn:microsoft.com/office/officeart/2005/8/layout/orgChart1"/>
    <dgm:cxn modelId="{8CE1FFCB-6057-4BF0-9768-F6EF75B7430A}" type="presOf" srcId="{72A0F8EA-1DD3-4ECB-A554-E90CDB57683C}" destId="{AF9EB768-3DBF-4174-BA44-70AF7650AA55}" srcOrd="0" destOrd="0" presId="urn:microsoft.com/office/officeart/2005/8/layout/orgChart1"/>
    <dgm:cxn modelId="{544A53CD-EF7F-4B3D-9011-A7B55ABBBB75}" type="presOf" srcId="{51BCBA65-A1FF-4D50-8C90-74786E050AB0}" destId="{2DE059A1-6CF6-4547-BF6D-0F4F298B216C}" srcOrd="0" destOrd="0" presId="urn:microsoft.com/office/officeart/2005/8/layout/orgChart1"/>
    <dgm:cxn modelId="{D18D0BD3-7C38-4FCB-86D4-D5E46AF627DB}" type="presOf" srcId="{9DA09885-2F03-4502-B703-CFD6B549FE27}" destId="{93E2D776-C2E5-459C-8369-648AF86225E1}" srcOrd="1" destOrd="0" presId="urn:microsoft.com/office/officeart/2005/8/layout/orgChart1"/>
    <dgm:cxn modelId="{69EF8CD5-EA2A-4131-A5F0-943278BF0C9D}" type="presOf" srcId="{1DEECF78-4BC0-49BB-8E79-1BED088E9199}" destId="{5A33CAE4-2728-42C7-983A-9733359983E2}" srcOrd="0" destOrd="0" presId="urn:microsoft.com/office/officeart/2005/8/layout/orgChart1"/>
    <dgm:cxn modelId="{57B535D6-B7EB-43BE-A1F9-77F816A71248}" srcId="{4CE385A2-1FA6-43C1-AE42-351D8B4FC6ED}" destId="{8E7FB48F-E94B-414B-A9FD-9A3508949F8A}" srcOrd="1" destOrd="0" parTransId="{5DEE374B-FE5A-4059-9AA4-60F83ACD3A4A}" sibTransId="{EF9DCC40-1B37-43D7-98A9-CE3C57AF5D62}"/>
    <dgm:cxn modelId="{3B60A1D7-3CB6-4F97-9728-7FA59B847DC9}" type="presOf" srcId="{9441FEDA-935F-4FC0-BB54-A3C63F2803C0}" destId="{BD6987D4-ED61-4308-BCEB-9CF33EEB8BCB}" srcOrd="0" destOrd="0" presId="urn:microsoft.com/office/officeart/2005/8/layout/orgChart1"/>
    <dgm:cxn modelId="{4AFDE0D8-7F9F-483B-87EB-4C151BE0477B}" type="presOf" srcId="{A61D217E-56C5-4603-AB57-383664221B89}" destId="{402B0957-F138-4880-8169-CF9D5D6230DA}" srcOrd="0" destOrd="0" presId="urn:microsoft.com/office/officeart/2005/8/layout/orgChart1"/>
    <dgm:cxn modelId="{6C5559DC-A1DD-4252-B33A-5402FE659FFD}" type="presOf" srcId="{B4720831-92B9-44A5-BB39-3D5A9B1D2D0F}" destId="{B5B98507-3D0B-489F-9B82-247350148FF2}" srcOrd="1" destOrd="0" presId="urn:microsoft.com/office/officeart/2005/8/layout/orgChart1"/>
    <dgm:cxn modelId="{473585DC-47A1-4137-A635-FB9D11A70917}" srcId="{838A2EC5-7BEA-4518-A221-F5F8797683D5}" destId="{2AA92494-8891-4D48-A929-C7942D2CA7CF}" srcOrd="3" destOrd="0" parTransId="{5421C231-45FE-42AB-AAF6-8EE5BC124D32}" sibTransId="{1D0F0654-7D91-4B05-ACEB-CAE78D021DBC}"/>
    <dgm:cxn modelId="{155535DF-72B4-4A68-BE96-ADE6A9E04AC5}" type="presOf" srcId="{246D6665-7CE3-48E2-9FE8-F3669E2C72FD}" destId="{4A59F7FD-0E8D-4D62-A526-6239600AD147}" srcOrd="0" destOrd="0" presId="urn:microsoft.com/office/officeart/2005/8/layout/orgChart1"/>
    <dgm:cxn modelId="{AD6D80E1-CA8C-446A-9DC8-1606059F68E9}" type="presOf" srcId="{E777ACFF-1768-4234-B21F-47BE6239DB5D}" destId="{D662D45F-24B2-4073-B9FF-1771510393DB}" srcOrd="1" destOrd="0" presId="urn:microsoft.com/office/officeart/2005/8/layout/orgChart1"/>
    <dgm:cxn modelId="{A087D4E1-497D-4FD2-8FCB-439B944ECE7C}" srcId="{4CE385A2-1FA6-43C1-AE42-351D8B4FC6ED}" destId="{51BCBA65-A1FF-4D50-8C90-74786E050AB0}" srcOrd="2" destOrd="0" parTransId="{97F6D89C-7D26-44F4-BD2C-B8461412A75E}" sibTransId="{585436EE-D6E3-490F-9780-E6E86B29406D}"/>
    <dgm:cxn modelId="{CBC3D6E5-C423-4500-95AC-961C2FC2EB81}" type="presOf" srcId="{75F516CD-DAC8-45AA-B608-6CD31AB2FF60}" destId="{94BEA106-8726-4F16-A4D6-5BFBD2BFBD21}" srcOrd="0" destOrd="0" presId="urn:microsoft.com/office/officeart/2005/8/layout/orgChart1"/>
    <dgm:cxn modelId="{6D87FFE5-CEDA-4F81-9550-8B332C9D4F97}" type="presOf" srcId="{2AA92494-8891-4D48-A929-C7942D2CA7CF}" destId="{2D66AC6E-8A67-4D14-BC1C-B1C871842118}" srcOrd="1" destOrd="0" presId="urn:microsoft.com/office/officeart/2005/8/layout/orgChart1"/>
    <dgm:cxn modelId="{8060C9E6-87A1-484A-9A89-81D272D7C663}" type="presOf" srcId="{87C8F4B4-5A47-41B3-8B96-9C3B5FDCAA02}" destId="{5BCBAA55-CF5A-4BDE-889A-623FEFF84CA8}" srcOrd="0" destOrd="0" presId="urn:microsoft.com/office/officeart/2005/8/layout/orgChart1"/>
    <dgm:cxn modelId="{A09753E8-8C37-463F-880D-ADF923058D28}" type="presOf" srcId="{EEC6D54B-8DBB-4F23-BDA8-83E1EB37400B}" destId="{9CF3DA7A-E1AE-4DF5-9B6B-FAEE7EB3C4B9}" srcOrd="0" destOrd="0" presId="urn:microsoft.com/office/officeart/2005/8/layout/orgChart1"/>
    <dgm:cxn modelId="{5DF311EA-3607-442A-B197-37E4DAA74876}" type="presOf" srcId="{D2900AE4-BBD1-4848-9FEB-E9D5494E8953}" destId="{78E4098B-2BF4-4EAA-BC15-06503894E6C7}" srcOrd="0" destOrd="0" presId="urn:microsoft.com/office/officeart/2005/8/layout/orgChart1"/>
    <dgm:cxn modelId="{623583EE-D598-40DC-BE88-5C691A9C5F46}" srcId="{838A2EC5-7BEA-4518-A221-F5F8797683D5}" destId="{69E96E9A-2407-448D-932F-67E0353DBD1F}" srcOrd="0" destOrd="0" parTransId="{7FE19D89-6EDB-4524-8CDB-5746F1FC4A40}" sibTransId="{996CAC3C-560E-4108-869D-9B00F0096E79}"/>
    <dgm:cxn modelId="{105684F2-0BB8-478D-B85E-FBBC1C25CA0F}" type="presOf" srcId="{1D5FCCD8-6F50-4380-B027-499D3487084F}" destId="{489D2E3F-AB20-4D38-947C-996FD604B236}" srcOrd="1" destOrd="0" presId="urn:microsoft.com/office/officeart/2005/8/layout/orgChart1"/>
    <dgm:cxn modelId="{A9C493F2-BFA0-478D-AA71-DD3E0621A175}" type="presOf" srcId="{4249D4B6-ADFD-4AFC-AA8B-84CB824E129E}" destId="{ADF72576-ED21-4366-8BDC-75A937E31F12}" srcOrd="0" destOrd="0" presId="urn:microsoft.com/office/officeart/2005/8/layout/orgChart1"/>
    <dgm:cxn modelId="{67CA3DF5-7584-416A-8FFC-D421A2D22873}" type="presOf" srcId="{A730E8FD-3D92-4616-B72E-3AE43C454536}" destId="{B54EE01D-549F-4996-98C5-A8A3E5B3D179}" srcOrd="0" destOrd="0" presId="urn:microsoft.com/office/officeart/2005/8/layout/orgChart1"/>
    <dgm:cxn modelId="{E59423F9-1F3B-40F5-B6BA-D8CDB920A9D3}" type="presOf" srcId="{7248680F-5445-45E2-9AAF-C860EB3EB959}" destId="{9A59512A-2584-49C8-82BF-1E42635DAF36}" srcOrd="0" destOrd="0" presId="urn:microsoft.com/office/officeart/2005/8/layout/orgChart1"/>
    <dgm:cxn modelId="{E19CBEFF-DD3B-45AA-B102-091DF87F3318}" type="presOf" srcId="{224AAD7D-1927-4CB6-ABE1-82019EF2BD4E}" destId="{C6ABF95C-95DF-4A04-9C6A-7F94902E4AFD}" srcOrd="0" destOrd="0" presId="urn:microsoft.com/office/officeart/2005/8/layout/orgChart1"/>
    <dgm:cxn modelId="{BCB983C0-9EFB-4FF4-BB7E-E48FD78978E1}" type="presParOf" srcId="{94BEA106-8726-4F16-A4D6-5BFBD2BFBD21}" destId="{5C65D497-F9AD-4069-97E8-66751646BB1B}" srcOrd="0" destOrd="0" presId="urn:microsoft.com/office/officeart/2005/8/layout/orgChart1"/>
    <dgm:cxn modelId="{EA3A4DDA-60B6-4B0D-ABC4-E263ACD940ED}" type="presParOf" srcId="{5C65D497-F9AD-4069-97E8-66751646BB1B}" destId="{569A6A47-697D-4C23-BF36-FD37E5A74A6A}" srcOrd="0" destOrd="0" presId="urn:microsoft.com/office/officeart/2005/8/layout/orgChart1"/>
    <dgm:cxn modelId="{BC030174-E8D2-4E13-9F95-6C61D9A3F1A8}" type="presParOf" srcId="{569A6A47-697D-4C23-BF36-FD37E5A74A6A}" destId="{5BCBAA55-CF5A-4BDE-889A-623FEFF84CA8}" srcOrd="0" destOrd="0" presId="urn:microsoft.com/office/officeart/2005/8/layout/orgChart1"/>
    <dgm:cxn modelId="{0EAD81C4-80A4-4F70-97AB-1BFB63B7DA4E}" type="presParOf" srcId="{569A6A47-697D-4C23-BF36-FD37E5A74A6A}" destId="{5B388A8E-6C41-4281-ADE2-B616217174A8}" srcOrd="1" destOrd="0" presId="urn:microsoft.com/office/officeart/2005/8/layout/orgChart1"/>
    <dgm:cxn modelId="{FA8C8901-B384-433C-B704-344432EC94CA}" type="presParOf" srcId="{5C65D497-F9AD-4069-97E8-66751646BB1B}" destId="{0223F230-018F-43CC-842F-5E0FDC4F6019}" srcOrd="1" destOrd="0" presId="urn:microsoft.com/office/officeart/2005/8/layout/orgChart1"/>
    <dgm:cxn modelId="{9F203F56-24D9-472C-BED1-96B1D87CF27E}" type="presParOf" srcId="{0223F230-018F-43CC-842F-5E0FDC4F6019}" destId="{6F8411A9-520B-434E-BEEE-71924C676BD2}" srcOrd="0" destOrd="0" presId="urn:microsoft.com/office/officeart/2005/8/layout/orgChart1"/>
    <dgm:cxn modelId="{95549746-05E3-4A8F-93D3-410B37867952}" type="presParOf" srcId="{0223F230-018F-43CC-842F-5E0FDC4F6019}" destId="{39254B88-285E-4191-858F-86F6FEF63249}" srcOrd="1" destOrd="0" presId="urn:microsoft.com/office/officeart/2005/8/layout/orgChart1"/>
    <dgm:cxn modelId="{011E249F-63B0-4BA2-BD4B-9F9E612F1B5F}" type="presParOf" srcId="{39254B88-285E-4191-858F-86F6FEF63249}" destId="{2CCBD678-89AC-4F0B-929F-6F7BE2FD6C4C}" srcOrd="0" destOrd="0" presId="urn:microsoft.com/office/officeart/2005/8/layout/orgChart1"/>
    <dgm:cxn modelId="{E0F54174-B00C-4FCF-9F42-B91D1604BAF7}" type="presParOf" srcId="{2CCBD678-89AC-4F0B-929F-6F7BE2FD6C4C}" destId="{1A4F8E42-218D-4485-BC01-D4CB49C79EF6}" srcOrd="0" destOrd="0" presId="urn:microsoft.com/office/officeart/2005/8/layout/orgChart1"/>
    <dgm:cxn modelId="{2BB41BA0-E22D-4933-83B5-1C95EB2CDED1}" type="presParOf" srcId="{2CCBD678-89AC-4F0B-929F-6F7BE2FD6C4C}" destId="{48F201CA-6216-4B49-B13A-178A7092C930}" srcOrd="1" destOrd="0" presId="urn:microsoft.com/office/officeart/2005/8/layout/orgChart1"/>
    <dgm:cxn modelId="{40BEF843-A9F1-4290-8551-78EF95545186}" type="presParOf" srcId="{39254B88-285E-4191-858F-86F6FEF63249}" destId="{340CD3F8-0D33-4DBC-A98E-FF3F8A6ED44A}" srcOrd="1" destOrd="0" presId="urn:microsoft.com/office/officeart/2005/8/layout/orgChart1"/>
    <dgm:cxn modelId="{392CE2CF-618B-42EE-BAAA-8EC20EE4F17A}" type="presParOf" srcId="{340CD3F8-0D33-4DBC-A98E-FF3F8A6ED44A}" destId="{F2AB1490-2114-4BFE-9A66-1480D929D0FE}" srcOrd="0" destOrd="0" presId="urn:microsoft.com/office/officeart/2005/8/layout/orgChart1"/>
    <dgm:cxn modelId="{A9A68623-7DDE-4FE3-82B2-C29B0B9CC819}" type="presParOf" srcId="{340CD3F8-0D33-4DBC-A98E-FF3F8A6ED44A}" destId="{C9DF95E8-BBEA-40D8-BC30-46829F2D5C53}" srcOrd="1" destOrd="0" presId="urn:microsoft.com/office/officeart/2005/8/layout/orgChart1"/>
    <dgm:cxn modelId="{8E6357B2-7A75-4F44-A1D8-904F28634DC3}" type="presParOf" srcId="{C9DF95E8-BBEA-40D8-BC30-46829F2D5C53}" destId="{E8126B85-C3E6-484A-843F-F4549F958EAB}" srcOrd="0" destOrd="0" presId="urn:microsoft.com/office/officeart/2005/8/layout/orgChart1"/>
    <dgm:cxn modelId="{4CB62EBE-842C-4BB0-A20D-481CD9F3D3CF}" type="presParOf" srcId="{E8126B85-C3E6-484A-843F-F4549F958EAB}" destId="{9CF3DA7A-E1AE-4DF5-9B6B-FAEE7EB3C4B9}" srcOrd="0" destOrd="0" presId="urn:microsoft.com/office/officeart/2005/8/layout/orgChart1"/>
    <dgm:cxn modelId="{B73996AE-C9B6-47C0-B382-A04AE411C164}" type="presParOf" srcId="{E8126B85-C3E6-484A-843F-F4549F958EAB}" destId="{89BD9C72-9C63-4180-9FF3-7104B60D697B}" srcOrd="1" destOrd="0" presId="urn:microsoft.com/office/officeart/2005/8/layout/orgChart1"/>
    <dgm:cxn modelId="{BFCB4E7B-36AB-440E-87C2-67F59D3B3247}" type="presParOf" srcId="{C9DF95E8-BBEA-40D8-BC30-46829F2D5C53}" destId="{019BF435-53FB-4327-A3FE-C0130A66AD81}" srcOrd="1" destOrd="0" presId="urn:microsoft.com/office/officeart/2005/8/layout/orgChart1"/>
    <dgm:cxn modelId="{E9DD322C-BE61-4792-9507-CCD20A8372DD}" type="presParOf" srcId="{C9DF95E8-BBEA-40D8-BC30-46829F2D5C53}" destId="{640306E1-EEBC-4FD6-A6E6-169900D8F5DE}" srcOrd="2" destOrd="0" presId="urn:microsoft.com/office/officeart/2005/8/layout/orgChart1"/>
    <dgm:cxn modelId="{BA46066F-0555-4CFB-BE88-C2BB1DDABB8E}" type="presParOf" srcId="{39254B88-285E-4191-858F-86F6FEF63249}" destId="{04B4F35A-1596-4DA6-A1BB-50835169DBA6}" srcOrd="2" destOrd="0" presId="urn:microsoft.com/office/officeart/2005/8/layout/orgChart1"/>
    <dgm:cxn modelId="{E8159A5B-E1B5-47D5-B4D6-8CFA3FAEDFC2}" type="presParOf" srcId="{0223F230-018F-43CC-842F-5E0FDC4F6019}" destId="{78B52757-DEF2-41B0-9995-825689D1414E}" srcOrd="2" destOrd="0" presId="urn:microsoft.com/office/officeart/2005/8/layout/orgChart1"/>
    <dgm:cxn modelId="{DBAB3899-A610-4F0B-958E-86EF0D08AE6A}" type="presParOf" srcId="{0223F230-018F-43CC-842F-5E0FDC4F6019}" destId="{D1198784-DE02-4515-BE9A-78FCC053CD11}" srcOrd="3" destOrd="0" presId="urn:microsoft.com/office/officeart/2005/8/layout/orgChart1"/>
    <dgm:cxn modelId="{4BAB1640-F5FD-4500-BE24-F70BF847312E}" type="presParOf" srcId="{D1198784-DE02-4515-BE9A-78FCC053CD11}" destId="{4EA85F32-FDC0-44AA-A22D-19F00776CE20}" srcOrd="0" destOrd="0" presId="urn:microsoft.com/office/officeart/2005/8/layout/orgChart1"/>
    <dgm:cxn modelId="{0DFCBB3C-819F-4C58-8124-3F9829770DE7}" type="presParOf" srcId="{4EA85F32-FDC0-44AA-A22D-19F00776CE20}" destId="{49CE6444-FB98-4BD1-A79F-2840DE4CF47A}" srcOrd="0" destOrd="0" presId="urn:microsoft.com/office/officeart/2005/8/layout/orgChart1"/>
    <dgm:cxn modelId="{F2986670-F5C4-4F86-9BC7-1748F98418F6}" type="presParOf" srcId="{4EA85F32-FDC0-44AA-A22D-19F00776CE20}" destId="{B7C89BF5-078D-4DC5-9B70-7D895B620EA5}" srcOrd="1" destOrd="0" presId="urn:microsoft.com/office/officeart/2005/8/layout/orgChart1"/>
    <dgm:cxn modelId="{67BFD003-6F29-4E71-88A9-78D31371E196}" type="presParOf" srcId="{D1198784-DE02-4515-BE9A-78FCC053CD11}" destId="{08C42694-0B6D-4A7A-8A28-94A412CBDD2D}" srcOrd="1" destOrd="0" presId="urn:microsoft.com/office/officeart/2005/8/layout/orgChart1"/>
    <dgm:cxn modelId="{0B3A1FFF-49C7-41BB-A5C0-749C2872267F}" type="presParOf" srcId="{08C42694-0B6D-4A7A-8A28-94A412CBDD2D}" destId="{315C8827-25CF-440D-BA4A-435E4DA29658}" srcOrd="0" destOrd="0" presId="urn:microsoft.com/office/officeart/2005/8/layout/orgChart1"/>
    <dgm:cxn modelId="{5ECBD769-7FF4-421F-93DF-D34FE7BA0B2F}" type="presParOf" srcId="{08C42694-0B6D-4A7A-8A28-94A412CBDD2D}" destId="{B2D167D7-AB24-49C2-AF51-A80E5FC2C493}" srcOrd="1" destOrd="0" presId="urn:microsoft.com/office/officeart/2005/8/layout/orgChart1"/>
    <dgm:cxn modelId="{32DE9AF0-6655-4F60-ABF5-A98FF0EEFBEF}" type="presParOf" srcId="{B2D167D7-AB24-49C2-AF51-A80E5FC2C493}" destId="{08A4172B-BEF3-418B-9A95-B46803521E61}" srcOrd="0" destOrd="0" presId="urn:microsoft.com/office/officeart/2005/8/layout/orgChart1"/>
    <dgm:cxn modelId="{6BE6119F-901D-4D43-B148-E6AD3A6CAC84}" type="presParOf" srcId="{08A4172B-BEF3-418B-9A95-B46803521E61}" destId="{27DBE71B-85C9-4F64-A65E-75BB69D5A9B8}" srcOrd="0" destOrd="0" presId="urn:microsoft.com/office/officeart/2005/8/layout/orgChart1"/>
    <dgm:cxn modelId="{53C4FC9F-5EA4-4FF4-97A6-C4D6C89923A2}" type="presParOf" srcId="{08A4172B-BEF3-418B-9A95-B46803521E61}" destId="{03C2345F-6AE4-41F7-90A3-A46A4E6CE48B}" srcOrd="1" destOrd="0" presId="urn:microsoft.com/office/officeart/2005/8/layout/orgChart1"/>
    <dgm:cxn modelId="{F0A3C576-3BC1-4830-95BA-6C8E526D6B89}" type="presParOf" srcId="{B2D167D7-AB24-49C2-AF51-A80E5FC2C493}" destId="{1AD4F692-75BD-4F79-83EE-96B4B6D9B6CB}" srcOrd="1" destOrd="0" presId="urn:microsoft.com/office/officeart/2005/8/layout/orgChart1"/>
    <dgm:cxn modelId="{D163766F-09DC-4A4F-91CA-451501BEBBBD}" type="presParOf" srcId="{B2D167D7-AB24-49C2-AF51-A80E5FC2C493}" destId="{3D139B55-EDDB-4DDE-A4B8-A4A433DFDCCF}" srcOrd="2" destOrd="0" presId="urn:microsoft.com/office/officeart/2005/8/layout/orgChart1"/>
    <dgm:cxn modelId="{DEEBE6D6-58A7-42F8-84A1-7D9F67170275}" type="presParOf" srcId="{08C42694-0B6D-4A7A-8A28-94A412CBDD2D}" destId="{375E9065-C4F0-4736-800B-B764AD9B1ACA}" srcOrd="2" destOrd="0" presId="urn:microsoft.com/office/officeart/2005/8/layout/orgChart1"/>
    <dgm:cxn modelId="{AB1FAD74-FA1B-4B31-87F5-A393167C5989}" type="presParOf" srcId="{08C42694-0B6D-4A7A-8A28-94A412CBDD2D}" destId="{7F156263-2F6A-4B8D-998B-56AC6C3B1520}" srcOrd="3" destOrd="0" presId="urn:microsoft.com/office/officeart/2005/8/layout/orgChart1"/>
    <dgm:cxn modelId="{93D0D8AA-BF43-45BF-8B5A-EE44B940FD0D}" type="presParOf" srcId="{7F156263-2F6A-4B8D-998B-56AC6C3B1520}" destId="{10BD87A7-9A28-41E6-9226-8EBBB0A8967B}" srcOrd="0" destOrd="0" presId="urn:microsoft.com/office/officeart/2005/8/layout/orgChart1"/>
    <dgm:cxn modelId="{AE4255E7-F5B7-4B44-BE2E-8A3A50079F85}" type="presParOf" srcId="{10BD87A7-9A28-41E6-9226-8EBBB0A8967B}" destId="{402B0957-F138-4880-8169-CF9D5D6230DA}" srcOrd="0" destOrd="0" presId="urn:microsoft.com/office/officeart/2005/8/layout/orgChart1"/>
    <dgm:cxn modelId="{3734EBB1-6020-4FB8-8BB6-D3F8DA70D7B3}" type="presParOf" srcId="{10BD87A7-9A28-41E6-9226-8EBBB0A8967B}" destId="{801F4E65-9FBE-4D49-AB5D-BBCBA781D1A0}" srcOrd="1" destOrd="0" presId="urn:microsoft.com/office/officeart/2005/8/layout/orgChart1"/>
    <dgm:cxn modelId="{1E3D113C-5A7C-4BE2-9F1C-E02D068FFFED}" type="presParOf" srcId="{7F156263-2F6A-4B8D-998B-56AC6C3B1520}" destId="{08C838FF-D0B8-4888-8769-AB62E0BE4C74}" srcOrd="1" destOrd="0" presId="urn:microsoft.com/office/officeart/2005/8/layout/orgChart1"/>
    <dgm:cxn modelId="{11272932-CF82-4328-9D78-F591F1B88350}" type="presParOf" srcId="{7F156263-2F6A-4B8D-998B-56AC6C3B1520}" destId="{E0A6F5AD-4308-4C12-83D0-84351195525C}" srcOrd="2" destOrd="0" presId="urn:microsoft.com/office/officeart/2005/8/layout/orgChart1"/>
    <dgm:cxn modelId="{DAECDE41-16C1-48FA-869D-8A07966FFAAE}" type="presParOf" srcId="{08C42694-0B6D-4A7A-8A28-94A412CBDD2D}" destId="{7EA7300A-4507-4D95-A1F6-B31EFE43FF6A}" srcOrd="4" destOrd="0" presId="urn:microsoft.com/office/officeart/2005/8/layout/orgChart1"/>
    <dgm:cxn modelId="{B3B8C8E9-B803-44A9-8AD7-A66D5FAFD6CD}" type="presParOf" srcId="{08C42694-0B6D-4A7A-8A28-94A412CBDD2D}" destId="{55A0D292-C65D-478D-8D68-855E28CDD758}" srcOrd="5" destOrd="0" presId="urn:microsoft.com/office/officeart/2005/8/layout/orgChart1"/>
    <dgm:cxn modelId="{215CCB23-BB55-41C3-8AB0-65ED2D45737D}" type="presParOf" srcId="{55A0D292-C65D-478D-8D68-855E28CDD758}" destId="{462820C3-9F86-465A-93C3-F33D2673B94B}" srcOrd="0" destOrd="0" presId="urn:microsoft.com/office/officeart/2005/8/layout/orgChart1"/>
    <dgm:cxn modelId="{7D2F7EF0-52C2-4663-B7B4-2301A31F6D08}" type="presParOf" srcId="{462820C3-9F86-465A-93C3-F33D2673B94B}" destId="{F86D15E1-08A4-4CA4-B6B7-561981359946}" srcOrd="0" destOrd="0" presId="urn:microsoft.com/office/officeart/2005/8/layout/orgChart1"/>
    <dgm:cxn modelId="{ACD59D53-23D5-4D87-BF02-9F4BA6D79062}" type="presParOf" srcId="{462820C3-9F86-465A-93C3-F33D2673B94B}" destId="{D662D45F-24B2-4073-B9FF-1771510393DB}" srcOrd="1" destOrd="0" presId="urn:microsoft.com/office/officeart/2005/8/layout/orgChart1"/>
    <dgm:cxn modelId="{F33077ED-4AF4-467E-89C4-1AEB98185B51}" type="presParOf" srcId="{55A0D292-C65D-478D-8D68-855E28CDD758}" destId="{B405C7C7-D712-4A1B-AE9D-E21B0E5BF20A}" srcOrd="1" destOrd="0" presId="urn:microsoft.com/office/officeart/2005/8/layout/orgChart1"/>
    <dgm:cxn modelId="{5B365350-F17C-4461-B43C-6ED96502785F}" type="presParOf" srcId="{55A0D292-C65D-478D-8D68-855E28CDD758}" destId="{0BBB27FC-DB6E-401F-A499-D7E68F4072B1}" srcOrd="2" destOrd="0" presId="urn:microsoft.com/office/officeart/2005/8/layout/orgChart1"/>
    <dgm:cxn modelId="{7DD75F25-7CE5-4BA2-B286-555CD228C206}" type="presParOf" srcId="{08C42694-0B6D-4A7A-8A28-94A412CBDD2D}" destId="{8C2729EA-5132-4853-A000-1206FE24FF9A}" srcOrd="6" destOrd="0" presId="urn:microsoft.com/office/officeart/2005/8/layout/orgChart1"/>
    <dgm:cxn modelId="{686E5CF9-3133-4979-B6C7-8F446CDF55A8}" type="presParOf" srcId="{08C42694-0B6D-4A7A-8A28-94A412CBDD2D}" destId="{F73076C8-B553-4247-BCCB-EC5DE732E6E0}" srcOrd="7" destOrd="0" presId="urn:microsoft.com/office/officeart/2005/8/layout/orgChart1"/>
    <dgm:cxn modelId="{578EADDB-7D82-4646-BF48-3E55C5A1C44C}" type="presParOf" srcId="{F73076C8-B553-4247-BCCB-EC5DE732E6E0}" destId="{6BD6BBDB-C59C-4AA2-85AE-8A5ABE0CA83E}" srcOrd="0" destOrd="0" presId="urn:microsoft.com/office/officeart/2005/8/layout/orgChart1"/>
    <dgm:cxn modelId="{E0F1C89B-FE8E-4432-A0D7-A296AD465854}" type="presParOf" srcId="{6BD6BBDB-C59C-4AA2-85AE-8A5ABE0CA83E}" destId="{A13ACBFC-C9F1-427D-86B9-0D031E338D6B}" srcOrd="0" destOrd="0" presId="urn:microsoft.com/office/officeart/2005/8/layout/orgChart1"/>
    <dgm:cxn modelId="{53E3C807-6549-4465-8A1A-296370F7AE8F}" type="presParOf" srcId="{6BD6BBDB-C59C-4AA2-85AE-8A5ABE0CA83E}" destId="{2D66AC6E-8A67-4D14-BC1C-B1C871842118}" srcOrd="1" destOrd="0" presId="urn:microsoft.com/office/officeart/2005/8/layout/orgChart1"/>
    <dgm:cxn modelId="{0A440433-01C2-4754-91AE-FECFC0CC36D1}" type="presParOf" srcId="{F73076C8-B553-4247-BCCB-EC5DE732E6E0}" destId="{8C51A1D6-B5E5-455C-BA4E-26C18D6C33B2}" srcOrd="1" destOrd="0" presId="urn:microsoft.com/office/officeart/2005/8/layout/orgChart1"/>
    <dgm:cxn modelId="{03E59F45-3CBD-48D3-B052-3743DAD8179A}" type="presParOf" srcId="{F73076C8-B553-4247-BCCB-EC5DE732E6E0}" destId="{21FBF452-536F-4B96-9832-AA21E63652B1}" srcOrd="2" destOrd="0" presId="urn:microsoft.com/office/officeart/2005/8/layout/orgChart1"/>
    <dgm:cxn modelId="{5BABE329-88B9-48AB-9815-3DE6D0125FD0}" type="presParOf" srcId="{D1198784-DE02-4515-BE9A-78FCC053CD11}" destId="{40B3976E-AF1D-4809-8881-9B827F1381E2}" srcOrd="2" destOrd="0" presId="urn:microsoft.com/office/officeart/2005/8/layout/orgChart1"/>
    <dgm:cxn modelId="{00B127E0-9E83-452E-AE66-EEB9B90F03E6}" type="presParOf" srcId="{0223F230-018F-43CC-842F-5E0FDC4F6019}" destId="{8825695D-9D8E-4FF4-A704-294829E9F234}" srcOrd="4" destOrd="0" presId="urn:microsoft.com/office/officeart/2005/8/layout/orgChart1"/>
    <dgm:cxn modelId="{D580809B-150B-481E-B8AF-66B8559246F7}" type="presParOf" srcId="{0223F230-018F-43CC-842F-5E0FDC4F6019}" destId="{54053F18-85BC-43D2-B589-829A26C670B1}" srcOrd="5" destOrd="0" presId="urn:microsoft.com/office/officeart/2005/8/layout/orgChart1"/>
    <dgm:cxn modelId="{9DE31E7A-0419-460D-B734-2FFB7CE2229B}" type="presParOf" srcId="{54053F18-85BC-43D2-B589-829A26C670B1}" destId="{E2F46B9A-F3D3-4862-87BB-73E84E24F03F}" srcOrd="0" destOrd="0" presId="urn:microsoft.com/office/officeart/2005/8/layout/orgChart1"/>
    <dgm:cxn modelId="{2C4850F9-6FBF-46DE-B6B4-A5EA0EAB1A29}" type="presParOf" srcId="{E2F46B9A-F3D3-4862-87BB-73E84E24F03F}" destId="{AF9EB768-3DBF-4174-BA44-70AF7650AA55}" srcOrd="0" destOrd="0" presId="urn:microsoft.com/office/officeart/2005/8/layout/orgChart1"/>
    <dgm:cxn modelId="{D25AAFBE-FAF5-4839-A9CF-9066E79F170D}" type="presParOf" srcId="{E2F46B9A-F3D3-4862-87BB-73E84E24F03F}" destId="{81EE6551-D057-4E9B-BFE5-AEF7B745127F}" srcOrd="1" destOrd="0" presId="urn:microsoft.com/office/officeart/2005/8/layout/orgChart1"/>
    <dgm:cxn modelId="{5FA099C1-FB5B-4315-87AF-A288912C74C9}" type="presParOf" srcId="{54053F18-85BC-43D2-B589-829A26C670B1}" destId="{BB66B8F2-21E2-4283-BE0E-8D4792538C33}" srcOrd="1" destOrd="0" presId="urn:microsoft.com/office/officeart/2005/8/layout/orgChart1"/>
    <dgm:cxn modelId="{9D2216A9-A683-4099-AA3D-B2F0D8986D28}" type="presParOf" srcId="{BB66B8F2-21E2-4283-BE0E-8D4792538C33}" destId="{1EF8600B-09E0-4506-A0E1-F006C395E564}" srcOrd="0" destOrd="0" presId="urn:microsoft.com/office/officeart/2005/8/layout/orgChart1"/>
    <dgm:cxn modelId="{A4551849-7F6B-4921-9FD6-5027C41D88B6}" type="presParOf" srcId="{BB66B8F2-21E2-4283-BE0E-8D4792538C33}" destId="{E1FA6CCE-04D8-42CC-AF34-E393523F0204}" srcOrd="1" destOrd="0" presId="urn:microsoft.com/office/officeart/2005/8/layout/orgChart1"/>
    <dgm:cxn modelId="{A291FE7E-6EAB-4F11-BCA3-21E2A66D2F34}" type="presParOf" srcId="{E1FA6CCE-04D8-42CC-AF34-E393523F0204}" destId="{42B871D7-3CC2-45B0-9FC4-5892C3188347}" srcOrd="0" destOrd="0" presId="urn:microsoft.com/office/officeart/2005/8/layout/orgChart1"/>
    <dgm:cxn modelId="{DD715893-4F0D-4B70-A637-DB83BA8813B5}" type="presParOf" srcId="{42B871D7-3CC2-45B0-9FC4-5892C3188347}" destId="{D5206384-59CB-4CCC-A2E4-2FBDC560678B}" srcOrd="0" destOrd="0" presId="urn:microsoft.com/office/officeart/2005/8/layout/orgChart1"/>
    <dgm:cxn modelId="{6720D5A9-15C8-4F9C-94EE-8416243D127A}" type="presParOf" srcId="{42B871D7-3CC2-45B0-9FC4-5892C3188347}" destId="{7656B64A-CF4B-4BE9-8319-D9D288D56D1F}" srcOrd="1" destOrd="0" presId="urn:microsoft.com/office/officeart/2005/8/layout/orgChart1"/>
    <dgm:cxn modelId="{541F5F47-40D1-4C92-AF9D-DCD1B49C9EC4}" type="presParOf" srcId="{E1FA6CCE-04D8-42CC-AF34-E393523F0204}" destId="{7D3160B2-9984-4252-BCE7-E3273F11EE0B}" srcOrd="1" destOrd="0" presId="urn:microsoft.com/office/officeart/2005/8/layout/orgChart1"/>
    <dgm:cxn modelId="{645DDD8C-4774-4D2F-89B5-428CA08C762A}" type="presParOf" srcId="{E1FA6CCE-04D8-42CC-AF34-E393523F0204}" destId="{C25AB757-FCF9-466F-B398-3F540124EA22}" srcOrd="2" destOrd="0" presId="urn:microsoft.com/office/officeart/2005/8/layout/orgChart1"/>
    <dgm:cxn modelId="{BB476DDA-E756-4CCC-8220-009A5E4211B9}" type="presParOf" srcId="{BB66B8F2-21E2-4283-BE0E-8D4792538C33}" destId="{C6ABF95C-95DF-4A04-9C6A-7F94902E4AFD}" srcOrd="2" destOrd="0" presId="urn:microsoft.com/office/officeart/2005/8/layout/orgChart1"/>
    <dgm:cxn modelId="{1651871A-7405-490E-84CE-24D77D5BC0D9}" type="presParOf" srcId="{BB66B8F2-21E2-4283-BE0E-8D4792538C33}" destId="{919D16AA-6156-416B-8525-FC8CE570883F}" srcOrd="3" destOrd="0" presId="urn:microsoft.com/office/officeart/2005/8/layout/orgChart1"/>
    <dgm:cxn modelId="{919EE434-94F6-4208-A940-D91AE477BBD0}" type="presParOf" srcId="{919D16AA-6156-416B-8525-FC8CE570883F}" destId="{AD738CAC-3944-43C5-9BBB-4DEB52A28D0F}" srcOrd="0" destOrd="0" presId="urn:microsoft.com/office/officeart/2005/8/layout/orgChart1"/>
    <dgm:cxn modelId="{B02E8286-4206-4382-8E78-DF7335F7397C}" type="presParOf" srcId="{AD738CAC-3944-43C5-9BBB-4DEB52A28D0F}" destId="{37E55013-487B-498F-974A-3A816A34D456}" srcOrd="0" destOrd="0" presId="urn:microsoft.com/office/officeart/2005/8/layout/orgChart1"/>
    <dgm:cxn modelId="{AA3EFE73-7054-4557-958D-55B67199BFB3}" type="presParOf" srcId="{AD738CAC-3944-43C5-9BBB-4DEB52A28D0F}" destId="{B5B98507-3D0B-489F-9B82-247350148FF2}" srcOrd="1" destOrd="0" presId="urn:microsoft.com/office/officeart/2005/8/layout/orgChart1"/>
    <dgm:cxn modelId="{601047BB-3C77-4783-BB83-8115737D49E5}" type="presParOf" srcId="{919D16AA-6156-416B-8525-FC8CE570883F}" destId="{8F1EFA17-769D-4116-8681-66A618EF3D3C}" srcOrd="1" destOrd="0" presId="urn:microsoft.com/office/officeart/2005/8/layout/orgChart1"/>
    <dgm:cxn modelId="{E651BC82-BD82-4F4E-87DE-65A07309EC18}" type="presParOf" srcId="{919D16AA-6156-416B-8525-FC8CE570883F}" destId="{82D5EF45-E140-4964-B018-4119FE52B1A8}" srcOrd="2" destOrd="0" presId="urn:microsoft.com/office/officeart/2005/8/layout/orgChart1"/>
    <dgm:cxn modelId="{062F8BE9-658C-4D04-ACF1-B646301B1341}" type="presParOf" srcId="{BB66B8F2-21E2-4283-BE0E-8D4792538C33}" destId="{64F35BC4-CD0C-4A46-A023-B350FE2436CA}" srcOrd="4" destOrd="0" presId="urn:microsoft.com/office/officeart/2005/8/layout/orgChart1"/>
    <dgm:cxn modelId="{0A505A3A-DADE-4286-8867-369BF691EAA1}" type="presParOf" srcId="{BB66B8F2-21E2-4283-BE0E-8D4792538C33}" destId="{A4C5CCDA-7EAA-4F9C-839F-153664CAA50C}" srcOrd="5" destOrd="0" presId="urn:microsoft.com/office/officeart/2005/8/layout/orgChart1"/>
    <dgm:cxn modelId="{3CCDA660-69B9-4BF3-87CB-19E09C689331}" type="presParOf" srcId="{A4C5CCDA-7EAA-4F9C-839F-153664CAA50C}" destId="{1029B911-72A3-4CF4-840D-3078A2D3DE9E}" srcOrd="0" destOrd="0" presId="urn:microsoft.com/office/officeart/2005/8/layout/orgChart1"/>
    <dgm:cxn modelId="{08A2FE84-6C3E-47AA-A7B0-E2E987DA0C01}" type="presParOf" srcId="{1029B911-72A3-4CF4-840D-3078A2D3DE9E}" destId="{DB0A92FD-A851-4C2A-A170-432C39871907}" srcOrd="0" destOrd="0" presId="urn:microsoft.com/office/officeart/2005/8/layout/orgChart1"/>
    <dgm:cxn modelId="{46999E3D-18E1-4AFF-9194-11D9A6AA8BC0}" type="presParOf" srcId="{1029B911-72A3-4CF4-840D-3078A2D3DE9E}" destId="{13380A53-A726-40E7-AA4C-631B8534B921}" srcOrd="1" destOrd="0" presId="urn:microsoft.com/office/officeart/2005/8/layout/orgChart1"/>
    <dgm:cxn modelId="{8D8C5543-699E-42D7-A568-1A33D3025BFF}" type="presParOf" srcId="{A4C5CCDA-7EAA-4F9C-839F-153664CAA50C}" destId="{4CF0897B-7B97-4BE7-95D8-E51CCBEA8619}" srcOrd="1" destOrd="0" presId="urn:microsoft.com/office/officeart/2005/8/layout/orgChart1"/>
    <dgm:cxn modelId="{6BF2FF8B-DBD9-4D6A-8515-D120247E453C}" type="presParOf" srcId="{A4C5CCDA-7EAA-4F9C-839F-153664CAA50C}" destId="{6FD214A6-C07F-4082-8A64-EDFB98B753EB}" srcOrd="2" destOrd="0" presId="urn:microsoft.com/office/officeart/2005/8/layout/orgChart1"/>
    <dgm:cxn modelId="{3FB7A9B6-6F49-46F1-94CD-5AA6597DAF40}" type="presParOf" srcId="{BB66B8F2-21E2-4283-BE0E-8D4792538C33}" destId="{5C08BE7E-36D4-457A-A015-E301F9D11174}" srcOrd="6" destOrd="0" presId="urn:microsoft.com/office/officeart/2005/8/layout/orgChart1"/>
    <dgm:cxn modelId="{4F7AAA71-B53E-4051-BB6B-06798F7A8A63}" type="presParOf" srcId="{BB66B8F2-21E2-4283-BE0E-8D4792538C33}" destId="{1BEB460A-5B6F-4805-838A-7F1C909812C0}" srcOrd="7" destOrd="0" presId="urn:microsoft.com/office/officeart/2005/8/layout/orgChart1"/>
    <dgm:cxn modelId="{7958CC7D-1646-448A-8BE0-411DEF264390}" type="presParOf" srcId="{1BEB460A-5B6F-4805-838A-7F1C909812C0}" destId="{9F13E9E0-5FEA-482A-84E0-BD5E867AF1DB}" srcOrd="0" destOrd="0" presId="urn:microsoft.com/office/officeart/2005/8/layout/orgChart1"/>
    <dgm:cxn modelId="{E7174B5D-EE71-4ED2-BFCC-B150546DBF69}" type="presParOf" srcId="{9F13E9E0-5FEA-482A-84E0-BD5E867AF1DB}" destId="{BD6987D4-ED61-4308-BCEB-9CF33EEB8BCB}" srcOrd="0" destOrd="0" presId="urn:microsoft.com/office/officeart/2005/8/layout/orgChart1"/>
    <dgm:cxn modelId="{BB2BF17F-BDF3-463E-9823-75A384CD8F0D}" type="presParOf" srcId="{9F13E9E0-5FEA-482A-84E0-BD5E867AF1DB}" destId="{28234ABA-0D8F-4119-9C81-E9271BF90D84}" srcOrd="1" destOrd="0" presId="urn:microsoft.com/office/officeart/2005/8/layout/orgChart1"/>
    <dgm:cxn modelId="{D7349069-36A0-4188-8B98-EFF376519E8F}" type="presParOf" srcId="{1BEB460A-5B6F-4805-838A-7F1C909812C0}" destId="{633FFF2F-96E4-42B8-A169-C18BB2EC29AC}" srcOrd="1" destOrd="0" presId="urn:microsoft.com/office/officeart/2005/8/layout/orgChart1"/>
    <dgm:cxn modelId="{7240968C-F2B2-4270-BF09-5C7C31992D8C}" type="presParOf" srcId="{1BEB460A-5B6F-4805-838A-7F1C909812C0}" destId="{19A4BDFE-16E2-4DF4-B9C7-FD618A63FBEB}" srcOrd="2" destOrd="0" presId="urn:microsoft.com/office/officeart/2005/8/layout/orgChart1"/>
    <dgm:cxn modelId="{B36500C5-07B5-48A4-B664-68564E6E15DA}" type="presParOf" srcId="{BB66B8F2-21E2-4283-BE0E-8D4792538C33}" destId="{F347769E-18B5-4276-917B-CA0B33717141}" srcOrd="8" destOrd="0" presId="urn:microsoft.com/office/officeart/2005/8/layout/orgChart1"/>
    <dgm:cxn modelId="{B5C61506-2881-4870-B6F3-35C31C33F981}" type="presParOf" srcId="{BB66B8F2-21E2-4283-BE0E-8D4792538C33}" destId="{18BDB59F-C701-4339-ACB9-C4E4369BFB08}" srcOrd="9" destOrd="0" presId="urn:microsoft.com/office/officeart/2005/8/layout/orgChart1"/>
    <dgm:cxn modelId="{77BBB851-2ECD-4DB6-BBA9-F81C91FD0147}" type="presParOf" srcId="{18BDB59F-C701-4339-ACB9-C4E4369BFB08}" destId="{B36983E7-658C-4F55-8A73-02088B72211D}" srcOrd="0" destOrd="0" presId="urn:microsoft.com/office/officeart/2005/8/layout/orgChart1"/>
    <dgm:cxn modelId="{FA52EB96-FB10-48FD-9CBF-4525AFDDE769}" type="presParOf" srcId="{B36983E7-658C-4F55-8A73-02088B72211D}" destId="{82C57180-68E3-4D0A-B9C5-12A348E87C56}" srcOrd="0" destOrd="0" presId="urn:microsoft.com/office/officeart/2005/8/layout/orgChart1"/>
    <dgm:cxn modelId="{1725B228-CE9D-4BC9-8BA5-0F0B93790C41}" type="presParOf" srcId="{B36983E7-658C-4F55-8A73-02088B72211D}" destId="{489D2E3F-AB20-4D38-947C-996FD604B236}" srcOrd="1" destOrd="0" presId="urn:microsoft.com/office/officeart/2005/8/layout/orgChart1"/>
    <dgm:cxn modelId="{DFF4D9D1-EC48-4F8D-8045-ED3291DA8AA7}" type="presParOf" srcId="{18BDB59F-C701-4339-ACB9-C4E4369BFB08}" destId="{A2046284-E8AB-44CF-BE2B-99A6BE580DCD}" srcOrd="1" destOrd="0" presId="urn:microsoft.com/office/officeart/2005/8/layout/orgChart1"/>
    <dgm:cxn modelId="{036127A7-9F42-4061-9F67-7D17A248B9B7}" type="presParOf" srcId="{18BDB59F-C701-4339-ACB9-C4E4369BFB08}" destId="{5B334463-4CED-47BB-BCD3-EB23160BF7C6}" srcOrd="2" destOrd="0" presId="urn:microsoft.com/office/officeart/2005/8/layout/orgChart1"/>
    <dgm:cxn modelId="{1AD4001C-A357-4C98-B589-88F1A8175E90}" type="presParOf" srcId="{BB66B8F2-21E2-4283-BE0E-8D4792538C33}" destId="{14620AE0-F78E-47F1-84E3-DDBA97497A9D}" srcOrd="10" destOrd="0" presId="urn:microsoft.com/office/officeart/2005/8/layout/orgChart1"/>
    <dgm:cxn modelId="{EADFD2EE-2197-4653-8E0C-6264DEA887B6}" type="presParOf" srcId="{BB66B8F2-21E2-4283-BE0E-8D4792538C33}" destId="{54261A41-3143-4637-A715-6485E3E57543}" srcOrd="11" destOrd="0" presId="urn:microsoft.com/office/officeart/2005/8/layout/orgChart1"/>
    <dgm:cxn modelId="{CFE4E88F-154C-462A-899C-425B55668FAD}" type="presParOf" srcId="{54261A41-3143-4637-A715-6485E3E57543}" destId="{1B1858D9-FF92-4735-97AF-42FD385F6961}" srcOrd="0" destOrd="0" presId="urn:microsoft.com/office/officeart/2005/8/layout/orgChart1"/>
    <dgm:cxn modelId="{C8C21C78-A87E-44AA-82E3-6DE19B7A2FDB}" type="presParOf" srcId="{1B1858D9-FF92-4735-97AF-42FD385F6961}" destId="{CC3B1DFE-B930-4596-A451-B6035C701253}" srcOrd="0" destOrd="0" presId="urn:microsoft.com/office/officeart/2005/8/layout/orgChart1"/>
    <dgm:cxn modelId="{B5D256CA-C8FF-4BC3-8588-73CBD021DC66}" type="presParOf" srcId="{1B1858D9-FF92-4735-97AF-42FD385F6961}" destId="{24E85DED-DFCE-40A0-9467-39573B1B3FF3}" srcOrd="1" destOrd="0" presId="urn:microsoft.com/office/officeart/2005/8/layout/orgChart1"/>
    <dgm:cxn modelId="{B6EDC9DB-6EDD-4953-84E8-726801FDCC37}" type="presParOf" srcId="{54261A41-3143-4637-A715-6485E3E57543}" destId="{DA8F61F9-267A-4C2D-B3BD-532E5AC8FFBF}" srcOrd="1" destOrd="0" presId="urn:microsoft.com/office/officeart/2005/8/layout/orgChart1"/>
    <dgm:cxn modelId="{16E0D6EC-5770-45B1-804D-969C1C00192A}" type="presParOf" srcId="{54261A41-3143-4637-A715-6485E3E57543}" destId="{6A6D0C54-668C-4E15-81B3-39884152152D}" srcOrd="2" destOrd="0" presId="urn:microsoft.com/office/officeart/2005/8/layout/orgChart1"/>
    <dgm:cxn modelId="{13C8F10F-DD3F-4B38-B104-93A15AB6E7D1}" type="presParOf" srcId="{54053F18-85BC-43D2-B589-829A26C670B1}" destId="{15CCA764-FE75-4812-A88F-A81B60C705B6}" srcOrd="2" destOrd="0" presId="urn:microsoft.com/office/officeart/2005/8/layout/orgChart1"/>
    <dgm:cxn modelId="{AFF88646-3366-4EFC-9FFC-52B598B42974}" type="presParOf" srcId="{0223F230-018F-43CC-842F-5E0FDC4F6019}" destId="{9A59512A-2584-49C8-82BF-1E42635DAF36}" srcOrd="6" destOrd="0" presId="urn:microsoft.com/office/officeart/2005/8/layout/orgChart1"/>
    <dgm:cxn modelId="{444FBF0E-74B9-4D29-A28D-50DEEE82044D}" type="presParOf" srcId="{0223F230-018F-43CC-842F-5E0FDC4F6019}" destId="{AF1A645A-A112-4309-BFD8-27F7F5F3C39B}" srcOrd="7" destOrd="0" presId="urn:microsoft.com/office/officeart/2005/8/layout/orgChart1"/>
    <dgm:cxn modelId="{2D1E57BB-543C-41C8-891E-80B5ABEE8475}" type="presParOf" srcId="{AF1A645A-A112-4309-BFD8-27F7F5F3C39B}" destId="{81C3A41E-D3F3-4BE8-A5F5-98411E1E69EF}" srcOrd="0" destOrd="0" presId="urn:microsoft.com/office/officeart/2005/8/layout/orgChart1"/>
    <dgm:cxn modelId="{B4366D88-4153-43D2-B9AF-2E0E885DDA13}" type="presParOf" srcId="{81C3A41E-D3F3-4BE8-A5F5-98411E1E69EF}" destId="{2AA33CF4-4415-4756-B59A-1FC069FE2227}" srcOrd="0" destOrd="0" presId="urn:microsoft.com/office/officeart/2005/8/layout/orgChart1"/>
    <dgm:cxn modelId="{DF99D0F9-AA3E-453B-9180-53CAC3CC4336}" type="presParOf" srcId="{81C3A41E-D3F3-4BE8-A5F5-98411E1E69EF}" destId="{458443C9-00B7-43A2-B863-7E89745EB8BF}" srcOrd="1" destOrd="0" presId="urn:microsoft.com/office/officeart/2005/8/layout/orgChart1"/>
    <dgm:cxn modelId="{8DB9C551-A949-4316-B8A2-CD50C4B95B0A}" type="presParOf" srcId="{AF1A645A-A112-4309-BFD8-27F7F5F3C39B}" destId="{9A59AFBC-64FD-497E-97B0-D73559CB81EB}" srcOrd="1" destOrd="0" presId="urn:microsoft.com/office/officeart/2005/8/layout/orgChart1"/>
    <dgm:cxn modelId="{5E56F51F-C7B3-439E-97AD-394CB0A56961}" type="presParOf" srcId="{9A59AFBC-64FD-497E-97B0-D73559CB81EB}" destId="{47DF60B4-B559-4590-A060-151A89762AFC}" srcOrd="0" destOrd="0" presId="urn:microsoft.com/office/officeart/2005/8/layout/orgChart1"/>
    <dgm:cxn modelId="{3036044D-76FA-4CD8-B828-F2BA1263A23C}" type="presParOf" srcId="{9A59AFBC-64FD-497E-97B0-D73559CB81EB}" destId="{57C1DFE3-48D8-4561-AF06-01094D6C71D8}" srcOrd="1" destOrd="0" presId="urn:microsoft.com/office/officeart/2005/8/layout/orgChart1"/>
    <dgm:cxn modelId="{7189FBE2-AC68-41E2-AAF4-49986D1B65B5}" type="presParOf" srcId="{57C1DFE3-48D8-4561-AF06-01094D6C71D8}" destId="{1536D5AB-E176-4A79-8E4C-99C22384AF4C}" srcOrd="0" destOrd="0" presId="urn:microsoft.com/office/officeart/2005/8/layout/orgChart1"/>
    <dgm:cxn modelId="{42D763EA-A4A2-4365-B171-1B123A3C6F4B}" type="presParOf" srcId="{1536D5AB-E176-4A79-8E4C-99C22384AF4C}" destId="{B54EE01D-549F-4996-98C5-A8A3E5B3D179}" srcOrd="0" destOrd="0" presId="urn:microsoft.com/office/officeart/2005/8/layout/orgChart1"/>
    <dgm:cxn modelId="{806DFAEE-C659-4A34-97F9-8A461B30FD7F}" type="presParOf" srcId="{1536D5AB-E176-4A79-8E4C-99C22384AF4C}" destId="{C34898FB-4678-4FA5-B872-A4AED38403F4}" srcOrd="1" destOrd="0" presId="urn:microsoft.com/office/officeart/2005/8/layout/orgChart1"/>
    <dgm:cxn modelId="{8E974A05-8E27-4CB9-9B1D-9829E8797F71}" type="presParOf" srcId="{57C1DFE3-48D8-4561-AF06-01094D6C71D8}" destId="{36B10B06-0595-4EBB-B2C2-AF018F826A18}" srcOrd="1" destOrd="0" presId="urn:microsoft.com/office/officeart/2005/8/layout/orgChart1"/>
    <dgm:cxn modelId="{2AEB8B87-2DAD-4495-901A-77F078DFFA07}" type="presParOf" srcId="{57C1DFE3-48D8-4561-AF06-01094D6C71D8}" destId="{9D5EBB80-6B3C-4A23-8A9F-6915D9F2FB73}" srcOrd="2" destOrd="0" presId="urn:microsoft.com/office/officeart/2005/8/layout/orgChart1"/>
    <dgm:cxn modelId="{D9FB09FF-A031-4C3C-AA32-46991B084969}" type="presParOf" srcId="{9A59AFBC-64FD-497E-97B0-D73559CB81EB}" destId="{5560AB71-AE58-415C-91F9-7C8D95AFD3FC}" srcOrd="2" destOrd="0" presId="urn:microsoft.com/office/officeart/2005/8/layout/orgChart1"/>
    <dgm:cxn modelId="{C017E919-F3BC-4838-96E8-A4418F0869C6}" type="presParOf" srcId="{9A59AFBC-64FD-497E-97B0-D73559CB81EB}" destId="{E23C2FEC-B20E-47BE-8EFE-D5BE861E75A9}" srcOrd="3" destOrd="0" presId="urn:microsoft.com/office/officeart/2005/8/layout/orgChart1"/>
    <dgm:cxn modelId="{C1C0A0D7-976E-4935-907B-744F4B9B612C}" type="presParOf" srcId="{E23C2FEC-B20E-47BE-8EFE-D5BE861E75A9}" destId="{04B27D50-7C18-43B4-B206-3071B27823F1}" srcOrd="0" destOrd="0" presId="urn:microsoft.com/office/officeart/2005/8/layout/orgChart1"/>
    <dgm:cxn modelId="{EA54E45B-39CF-405E-BD80-3A2618040E45}" type="presParOf" srcId="{04B27D50-7C18-43B4-B206-3071B27823F1}" destId="{3D74AC44-0C5B-4ECD-9B43-D77546284FD3}" srcOrd="0" destOrd="0" presId="urn:microsoft.com/office/officeart/2005/8/layout/orgChart1"/>
    <dgm:cxn modelId="{35777DC9-1344-4B85-AE32-3A4CEA18909A}" type="presParOf" srcId="{04B27D50-7C18-43B4-B206-3071B27823F1}" destId="{B8FE2037-301E-40C0-AB87-F2403214F4AA}" srcOrd="1" destOrd="0" presId="urn:microsoft.com/office/officeart/2005/8/layout/orgChart1"/>
    <dgm:cxn modelId="{61B9FB48-EF1E-44A0-AB2F-7AD6B80C44DD}" type="presParOf" srcId="{E23C2FEC-B20E-47BE-8EFE-D5BE861E75A9}" destId="{C625A695-74DA-4827-87AC-1D8446DA1B56}" srcOrd="1" destOrd="0" presId="urn:microsoft.com/office/officeart/2005/8/layout/orgChart1"/>
    <dgm:cxn modelId="{E46EB8DE-F39F-4BF7-8368-64131082AD83}" type="presParOf" srcId="{E23C2FEC-B20E-47BE-8EFE-D5BE861E75A9}" destId="{AF528292-82E3-4ABA-86AF-F5E4BB9785BE}" srcOrd="2" destOrd="0" presId="urn:microsoft.com/office/officeart/2005/8/layout/orgChart1"/>
    <dgm:cxn modelId="{A29C5C1E-3846-4107-9DAA-3AF5008576B2}" type="presParOf" srcId="{9A59AFBC-64FD-497E-97B0-D73559CB81EB}" destId="{7A407C9C-4408-42A6-9215-C5905BEE107F}" srcOrd="4" destOrd="0" presId="urn:microsoft.com/office/officeart/2005/8/layout/orgChart1"/>
    <dgm:cxn modelId="{1F0A589D-4160-46A2-ADE0-5D60D6CB3C35}" type="presParOf" srcId="{9A59AFBC-64FD-497E-97B0-D73559CB81EB}" destId="{81B1DE48-1234-4AEF-9FC5-16053F682F2B}" srcOrd="5" destOrd="0" presId="urn:microsoft.com/office/officeart/2005/8/layout/orgChart1"/>
    <dgm:cxn modelId="{D75C7C2B-6E0E-4638-B945-AB8D5A03AD72}" type="presParOf" srcId="{81B1DE48-1234-4AEF-9FC5-16053F682F2B}" destId="{07599117-1693-4FDA-B598-A5798B9E1231}" srcOrd="0" destOrd="0" presId="urn:microsoft.com/office/officeart/2005/8/layout/orgChart1"/>
    <dgm:cxn modelId="{E1490691-0DA5-4A02-8423-6042C84CFCB7}" type="presParOf" srcId="{07599117-1693-4FDA-B598-A5798B9E1231}" destId="{2DE059A1-6CF6-4547-BF6D-0F4F298B216C}" srcOrd="0" destOrd="0" presId="urn:microsoft.com/office/officeart/2005/8/layout/orgChart1"/>
    <dgm:cxn modelId="{1C2E4BE8-B1B9-4098-8977-B9E7CB091F85}" type="presParOf" srcId="{07599117-1693-4FDA-B598-A5798B9E1231}" destId="{99DDF5ED-6410-4198-AFE9-2D5E4EDF65A6}" srcOrd="1" destOrd="0" presId="urn:microsoft.com/office/officeart/2005/8/layout/orgChart1"/>
    <dgm:cxn modelId="{9E84617B-4E8C-49F3-A145-25C47DBFCEE1}" type="presParOf" srcId="{81B1DE48-1234-4AEF-9FC5-16053F682F2B}" destId="{FB71AA7F-6ABF-4CA3-8822-6E1D43D11F00}" srcOrd="1" destOrd="0" presId="urn:microsoft.com/office/officeart/2005/8/layout/orgChart1"/>
    <dgm:cxn modelId="{613588CC-8019-4C57-91FC-091C03A74692}" type="presParOf" srcId="{81B1DE48-1234-4AEF-9FC5-16053F682F2B}" destId="{1A8632B1-C06B-477A-96B5-23059EC7C2E9}" srcOrd="2" destOrd="0" presId="urn:microsoft.com/office/officeart/2005/8/layout/orgChart1"/>
    <dgm:cxn modelId="{D3E02AAB-84F0-4756-9375-6637944DD483}" type="presParOf" srcId="{9A59AFBC-64FD-497E-97B0-D73559CB81EB}" destId="{F4BED523-EFC5-4BEB-B0ED-13F5DA2C4F37}" srcOrd="6" destOrd="0" presId="urn:microsoft.com/office/officeart/2005/8/layout/orgChart1"/>
    <dgm:cxn modelId="{C7959158-8762-4418-B97D-D56EBB451F0C}" type="presParOf" srcId="{9A59AFBC-64FD-497E-97B0-D73559CB81EB}" destId="{EBD976AE-5971-41AD-A0F3-7C00D76C8936}" srcOrd="7" destOrd="0" presId="urn:microsoft.com/office/officeart/2005/8/layout/orgChart1"/>
    <dgm:cxn modelId="{6CC20F55-6173-484C-A3CD-811144807259}" type="presParOf" srcId="{EBD976AE-5971-41AD-A0F3-7C00D76C8936}" destId="{F129BDAD-E2F9-41EF-8D2F-A3998988F0F4}" srcOrd="0" destOrd="0" presId="urn:microsoft.com/office/officeart/2005/8/layout/orgChart1"/>
    <dgm:cxn modelId="{0998D908-85D9-4D61-99CF-881FD4361F80}" type="presParOf" srcId="{F129BDAD-E2F9-41EF-8D2F-A3998988F0F4}" destId="{4A59F7FD-0E8D-4D62-A526-6239600AD147}" srcOrd="0" destOrd="0" presId="urn:microsoft.com/office/officeart/2005/8/layout/orgChart1"/>
    <dgm:cxn modelId="{6D7FD1F8-AE4F-4F64-994B-0762D8F07EFF}" type="presParOf" srcId="{F129BDAD-E2F9-41EF-8D2F-A3998988F0F4}" destId="{24041687-FC34-4F6E-81C6-492237775420}" srcOrd="1" destOrd="0" presId="urn:microsoft.com/office/officeart/2005/8/layout/orgChart1"/>
    <dgm:cxn modelId="{E4098BFE-15D9-4497-9AB0-4B1BF66FBFEB}" type="presParOf" srcId="{EBD976AE-5971-41AD-A0F3-7C00D76C8936}" destId="{E33BC910-8A06-4261-A998-B98E762A0F9A}" srcOrd="1" destOrd="0" presId="urn:microsoft.com/office/officeart/2005/8/layout/orgChart1"/>
    <dgm:cxn modelId="{08A1BDCD-F16F-45BC-B6BA-9ABB9B639A3E}" type="presParOf" srcId="{EBD976AE-5971-41AD-A0F3-7C00D76C8936}" destId="{1116FBBA-7EFA-4A85-8701-325077EC8E2B}" srcOrd="2" destOrd="0" presId="urn:microsoft.com/office/officeart/2005/8/layout/orgChart1"/>
    <dgm:cxn modelId="{967844E7-DB14-4C5C-8F08-A6B19FB08758}" type="presParOf" srcId="{AF1A645A-A112-4309-BFD8-27F7F5F3C39B}" destId="{84DA5EDA-FADD-4560-A27C-CA818DC7594D}" srcOrd="2" destOrd="0" presId="urn:microsoft.com/office/officeart/2005/8/layout/orgChart1"/>
    <dgm:cxn modelId="{69357896-8342-430E-8424-A1FD38777FDD}" type="presParOf" srcId="{0223F230-018F-43CC-842F-5E0FDC4F6019}" destId="{4C335445-6D45-4788-9208-5DFA8AF04CE0}" srcOrd="8" destOrd="0" presId="urn:microsoft.com/office/officeart/2005/8/layout/orgChart1"/>
    <dgm:cxn modelId="{18D17E5E-6F81-42D6-9308-E9A0DD951B40}" type="presParOf" srcId="{0223F230-018F-43CC-842F-5E0FDC4F6019}" destId="{F17C5C42-CE1A-4873-8A3F-EA79C5169B15}" srcOrd="9" destOrd="0" presId="urn:microsoft.com/office/officeart/2005/8/layout/orgChart1"/>
    <dgm:cxn modelId="{0E2EBEEB-6448-45F6-A974-D6DA73117BE8}" type="presParOf" srcId="{F17C5C42-CE1A-4873-8A3F-EA79C5169B15}" destId="{12DF0193-19AB-4152-B46B-ADD0BAEC4FB8}" srcOrd="0" destOrd="0" presId="urn:microsoft.com/office/officeart/2005/8/layout/orgChart1"/>
    <dgm:cxn modelId="{E8D46077-301E-4568-9386-C27AB15A87BC}" type="presParOf" srcId="{12DF0193-19AB-4152-B46B-ADD0BAEC4FB8}" destId="{B3AFF20F-6BFC-4612-8DBE-49FCF0E00B04}" srcOrd="0" destOrd="0" presId="urn:microsoft.com/office/officeart/2005/8/layout/orgChart1"/>
    <dgm:cxn modelId="{8EEA0ED7-3628-4A0C-B0C2-94FF6FD778A7}" type="presParOf" srcId="{12DF0193-19AB-4152-B46B-ADD0BAEC4FB8}" destId="{F256614F-40D1-4B56-A68B-FF81FCDDE6F7}" srcOrd="1" destOrd="0" presId="urn:microsoft.com/office/officeart/2005/8/layout/orgChart1"/>
    <dgm:cxn modelId="{51D431BA-880F-4D7A-807E-1E4C461443EF}" type="presParOf" srcId="{F17C5C42-CE1A-4873-8A3F-EA79C5169B15}" destId="{5A8F2CC0-7FEE-49F8-8B3F-8A91DE9B2F6B}" srcOrd="1" destOrd="0" presId="urn:microsoft.com/office/officeart/2005/8/layout/orgChart1"/>
    <dgm:cxn modelId="{02CEF02A-BBC5-4A86-8D4E-44EC64932FDD}" type="presParOf" srcId="{5A8F2CC0-7FEE-49F8-8B3F-8A91DE9B2F6B}" destId="{9BF6DCBD-7564-4DFB-9D71-C1C5EA1C48EF}" srcOrd="0" destOrd="0" presId="urn:microsoft.com/office/officeart/2005/8/layout/orgChart1"/>
    <dgm:cxn modelId="{A0FFF806-2DE7-4D71-AE7F-D7D56C29A771}" type="presParOf" srcId="{5A8F2CC0-7FEE-49F8-8B3F-8A91DE9B2F6B}" destId="{EE8F2A7B-26FB-4163-9A81-C0E7CE2C6380}" srcOrd="1" destOrd="0" presId="urn:microsoft.com/office/officeart/2005/8/layout/orgChart1"/>
    <dgm:cxn modelId="{8B44B91A-C400-4E49-BCB3-42CD7049A4F1}" type="presParOf" srcId="{EE8F2A7B-26FB-4163-9A81-C0E7CE2C6380}" destId="{649FFD3A-894E-47BE-9872-37AAF46C71A4}" srcOrd="0" destOrd="0" presId="urn:microsoft.com/office/officeart/2005/8/layout/orgChart1"/>
    <dgm:cxn modelId="{A2C47304-65F0-4027-BDE3-F22D84E9E23D}" type="presParOf" srcId="{649FFD3A-894E-47BE-9872-37AAF46C71A4}" destId="{F1880009-C2EE-4D35-9845-C53E019EB72F}" srcOrd="0" destOrd="0" presId="urn:microsoft.com/office/officeart/2005/8/layout/orgChart1"/>
    <dgm:cxn modelId="{DEC29C7D-375E-4CE4-AFCC-C3D3AB359DC3}" type="presParOf" srcId="{649FFD3A-894E-47BE-9872-37AAF46C71A4}" destId="{E951231F-F660-41B2-88A0-7300DE76C765}" srcOrd="1" destOrd="0" presId="urn:microsoft.com/office/officeart/2005/8/layout/orgChart1"/>
    <dgm:cxn modelId="{C2E0EC77-7168-4BEA-B90B-E4F634F84084}" type="presParOf" srcId="{EE8F2A7B-26FB-4163-9A81-C0E7CE2C6380}" destId="{91EDC81B-839F-49B3-804E-C48267CCDAD5}" srcOrd="1" destOrd="0" presId="urn:microsoft.com/office/officeart/2005/8/layout/orgChart1"/>
    <dgm:cxn modelId="{59E381E3-AE28-4C95-9BDB-BA32C969A60E}" type="presParOf" srcId="{EE8F2A7B-26FB-4163-9A81-C0E7CE2C6380}" destId="{AC1B6147-C3BD-4E91-ABEB-6B30B8FEC294}" srcOrd="2" destOrd="0" presId="urn:microsoft.com/office/officeart/2005/8/layout/orgChart1"/>
    <dgm:cxn modelId="{7C1227ED-8EFF-4CED-888C-2AFED8C22EF1}" type="presParOf" srcId="{5A8F2CC0-7FEE-49F8-8B3F-8A91DE9B2F6B}" destId="{20561D8C-7D2C-4EDA-8692-B7B2FBDA2A7F}" srcOrd="2" destOrd="0" presId="urn:microsoft.com/office/officeart/2005/8/layout/orgChart1"/>
    <dgm:cxn modelId="{008481E2-128E-48EA-9DF1-7F16E7495B60}" type="presParOf" srcId="{5A8F2CC0-7FEE-49F8-8B3F-8A91DE9B2F6B}" destId="{18E8B942-4703-4178-8564-F57014315D07}" srcOrd="3" destOrd="0" presId="urn:microsoft.com/office/officeart/2005/8/layout/orgChart1"/>
    <dgm:cxn modelId="{E5541CD7-25BD-42E4-A5B2-7C329FDA8CF9}" type="presParOf" srcId="{18E8B942-4703-4178-8564-F57014315D07}" destId="{C23EFA61-A3C2-4666-BAE5-EFC7B48BE288}" srcOrd="0" destOrd="0" presId="urn:microsoft.com/office/officeart/2005/8/layout/orgChart1"/>
    <dgm:cxn modelId="{25CF268A-17D7-4197-B711-0DE5243773A2}" type="presParOf" srcId="{C23EFA61-A3C2-4666-BAE5-EFC7B48BE288}" destId="{3517DB58-C610-49DE-860D-39CA8DBAFBDA}" srcOrd="0" destOrd="0" presId="urn:microsoft.com/office/officeart/2005/8/layout/orgChart1"/>
    <dgm:cxn modelId="{96BC6610-EB88-4861-A5B8-0E013BBA9197}" type="presParOf" srcId="{C23EFA61-A3C2-4666-BAE5-EFC7B48BE288}" destId="{93E2D776-C2E5-459C-8369-648AF86225E1}" srcOrd="1" destOrd="0" presId="urn:microsoft.com/office/officeart/2005/8/layout/orgChart1"/>
    <dgm:cxn modelId="{DDD5B29F-162C-4550-9021-C2A4E5252760}" type="presParOf" srcId="{18E8B942-4703-4178-8564-F57014315D07}" destId="{79AFB8AA-DBB7-4AFC-A816-CAE079662EEB}" srcOrd="1" destOrd="0" presId="urn:microsoft.com/office/officeart/2005/8/layout/orgChart1"/>
    <dgm:cxn modelId="{9F425D16-1D8A-4B0D-8256-805C3ED3AB76}" type="presParOf" srcId="{18E8B942-4703-4178-8564-F57014315D07}" destId="{13CC3703-DE8A-44B5-ADC5-EEAD346B4BC6}" srcOrd="2" destOrd="0" presId="urn:microsoft.com/office/officeart/2005/8/layout/orgChart1"/>
    <dgm:cxn modelId="{2FC28EE3-11E7-4E35-B326-E9C9B959BB3F}" type="presParOf" srcId="{5A8F2CC0-7FEE-49F8-8B3F-8A91DE9B2F6B}" destId="{ADF72576-ED21-4366-8BDC-75A937E31F12}" srcOrd="4" destOrd="0" presId="urn:microsoft.com/office/officeart/2005/8/layout/orgChart1"/>
    <dgm:cxn modelId="{0D5DACAB-AAF6-4F16-9AC5-C408091A1FA1}" type="presParOf" srcId="{5A8F2CC0-7FEE-49F8-8B3F-8A91DE9B2F6B}" destId="{9A104623-2E9D-4362-8995-1F5DFD7CB1F3}" srcOrd="5" destOrd="0" presId="urn:microsoft.com/office/officeart/2005/8/layout/orgChart1"/>
    <dgm:cxn modelId="{E5F1D8E9-5162-4848-8185-F5CE8761A860}" type="presParOf" srcId="{9A104623-2E9D-4362-8995-1F5DFD7CB1F3}" destId="{7806ED77-8AB7-4D75-8455-CBCBA2389350}" srcOrd="0" destOrd="0" presId="urn:microsoft.com/office/officeart/2005/8/layout/orgChart1"/>
    <dgm:cxn modelId="{32D46CBC-AF37-4407-9C81-C080B7B9E39A}" type="presParOf" srcId="{7806ED77-8AB7-4D75-8455-CBCBA2389350}" destId="{9B3D4294-DD53-4B06-8AA5-C8509044E337}" srcOrd="0" destOrd="0" presId="urn:microsoft.com/office/officeart/2005/8/layout/orgChart1"/>
    <dgm:cxn modelId="{E81C029A-3839-49BF-B320-41BE9AF4EFEF}" type="presParOf" srcId="{7806ED77-8AB7-4D75-8455-CBCBA2389350}" destId="{549EF63D-3CAB-4F18-9E8A-FD39E2C4184C}" srcOrd="1" destOrd="0" presId="urn:microsoft.com/office/officeart/2005/8/layout/orgChart1"/>
    <dgm:cxn modelId="{4BFA5A56-F28B-4920-B3E5-69CC4C3459FC}" type="presParOf" srcId="{9A104623-2E9D-4362-8995-1F5DFD7CB1F3}" destId="{57BDE5C9-5F15-4700-BB62-02E83FF9A9D9}" srcOrd="1" destOrd="0" presId="urn:microsoft.com/office/officeart/2005/8/layout/orgChart1"/>
    <dgm:cxn modelId="{43307736-736E-4600-96DB-C1CA5957C7CD}" type="presParOf" srcId="{9A104623-2E9D-4362-8995-1F5DFD7CB1F3}" destId="{20CB2F2A-FD5A-4B11-966D-A9DB4F227AF1}" srcOrd="2" destOrd="0" presId="urn:microsoft.com/office/officeart/2005/8/layout/orgChart1"/>
    <dgm:cxn modelId="{6CEF30FD-EDE6-4044-BC38-15575FF72E00}" type="presParOf" srcId="{5A8F2CC0-7FEE-49F8-8B3F-8A91DE9B2F6B}" destId="{5A33CAE4-2728-42C7-983A-9733359983E2}" srcOrd="6" destOrd="0" presId="urn:microsoft.com/office/officeart/2005/8/layout/orgChart1"/>
    <dgm:cxn modelId="{A21BC735-EB86-4110-AC6C-9F9BF00214F6}" type="presParOf" srcId="{5A8F2CC0-7FEE-49F8-8B3F-8A91DE9B2F6B}" destId="{7EC7BFD7-9698-4C78-9F38-A6D1E11ABBB9}" srcOrd="7" destOrd="0" presId="urn:microsoft.com/office/officeart/2005/8/layout/orgChart1"/>
    <dgm:cxn modelId="{4C2F823C-1DFE-4E9D-A33D-EBA1831249DC}" type="presParOf" srcId="{7EC7BFD7-9698-4C78-9F38-A6D1E11ABBB9}" destId="{E59548F9-A65E-4EDF-A1B4-21DDF70A4F59}" srcOrd="0" destOrd="0" presId="urn:microsoft.com/office/officeart/2005/8/layout/orgChart1"/>
    <dgm:cxn modelId="{FB3D1AD4-A1AA-4F93-83C4-3B9F4DFBE0A6}" type="presParOf" srcId="{E59548F9-A65E-4EDF-A1B4-21DDF70A4F59}" destId="{78E4098B-2BF4-4EAA-BC15-06503894E6C7}" srcOrd="0" destOrd="0" presId="urn:microsoft.com/office/officeart/2005/8/layout/orgChart1"/>
    <dgm:cxn modelId="{6C7AA461-08FE-4B79-8B53-7908368B489D}" type="presParOf" srcId="{E59548F9-A65E-4EDF-A1B4-21DDF70A4F59}" destId="{8F55282D-5BE1-404D-83A9-FD75BF6F31A9}" srcOrd="1" destOrd="0" presId="urn:microsoft.com/office/officeart/2005/8/layout/orgChart1"/>
    <dgm:cxn modelId="{FB524AF7-E3BC-4C92-8981-75E37E745529}" type="presParOf" srcId="{7EC7BFD7-9698-4C78-9F38-A6D1E11ABBB9}" destId="{B44CD2CC-38AC-426A-924A-5AA1D2038E77}" srcOrd="1" destOrd="0" presId="urn:microsoft.com/office/officeart/2005/8/layout/orgChart1"/>
    <dgm:cxn modelId="{43E65B44-C7E0-4304-8EDA-6F5C1D784C5F}" type="presParOf" srcId="{7EC7BFD7-9698-4C78-9F38-A6D1E11ABBB9}" destId="{EED22988-0BFA-4AD8-9B0B-8A0D29106D64}" srcOrd="2" destOrd="0" presId="urn:microsoft.com/office/officeart/2005/8/layout/orgChart1"/>
    <dgm:cxn modelId="{4A34DE3A-5F39-4DBF-A516-50CDF82768FF}" type="presParOf" srcId="{F17C5C42-CE1A-4873-8A3F-EA79C5169B15}" destId="{0D8EA498-252E-4DD9-96E8-6F978EA0586B}" srcOrd="2" destOrd="0" presId="urn:microsoft.com/office/officeart/2005/8/layout/orgChart1"/>
    <dgm:cxn modelId="{09AB025D-7ED1-4511-B401-84640841CEEC}" type="presParOf" srcId="{5C65D497-F9AD-4069-97E8-66751646BB1B}" destId="{FFD85708-B0E4-4DE7-A25A-F4C64E0AE49E}"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6854C-5B55-4924-A761-26EE8F6BE16A}" type="doc">
      <dgm:prSet loTypeId="urn:microsoft.com/office/officeart/2005/8/layout/orgChart1" loCatId="hierarchy" qsTypeId="urn:microsoft.com/office/officeart/2005/8/quickstyle/simple1" qsCatId="simple" csTypeId="urn:microsoft.com/office/officeart/2005/8/colors/accent1_2" csCatId="accent1" phldr="1"/>
      <dgm:spPr/>
    </dgm:pt>
    <dgm:pt modelId="{F2541CB3-13BC-4F0D-A289-322E4C1EFC1C}">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Mutual Funds</a:t>
          </a:r>
        </a:p>
      </dgm:t>
    </dgm:pt>
    <dgm:pt modelId="{AB71769C-32E8-40C6-A416-5B570CA5122B}" type="parTrans" cxnId="{F1D71903-D29C-4CC5-AEF4-6DF701B5D6E1}">
      <dgm:prSet/>
      <dgm:spPr/>
      <dgm:t>
        <a:bodyPr/>
        <a:lstStyle/>
        <a:p>
          <a:endParaRPr lang="de-DE"/>
        </a:p>
      </dgm:t>
    </dgm:pt>
    <dgm:pt modelId="{A25A6DE4-BC21-4F3E-9098-EE44E99B8A3F}" type="sibTrans" cxnId="{F1D71903-D29C-4CC5-AEF4-6DF701B5D6E1}">
      <dgm:prSet/>
      <dgm:spPr/>
      <dgm:t>
        <a:bodyPr/>
        <a:lstStyle/>
        <a:p>
          <a:endParaRPr lang="de-DE"/>
        </a:p>
      </dgm:t>
    </dgm:pt>
    <dgm:pt modelId="{6A15C9AA-92C2-428D-AC54-EC26A6531DFB}">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Short Term</a:t>
          </a:r>
        </a:p>
      </dgm:t>
    </dgm:pt>
    <dgm:pt modelId="{68E4D5D5-5EB5-435D-8187-7249223FE9BF}" type="parTrans" cxnId="{E7207799-044B-4DA0-9BF4-B21141BE4FD2}">
      <dgm:prSet/>
      <dgm:spPr>
        <a:ln>
          <a:solidFill>
            <a:schemeClr val="accent2">
              <a:lumMod val="75000"/>
            </a:schemeClr>
          </a:solidFill>
        </a:ln>
      </dgm:spPr>
      <dgm:t>
        <a:bodyPr/>
        <a:lstStyle/>
        <a:p>
          <a:endParaRPr lang="de-DE"/>
        </a:p>
      </dgm:t>
    </dgm:pt>
    <dgm:pt modelId="{080F3628-D12D-459D-8DE2-6C0D8A790E77}" type="sibTrans" cxnId="{E7207799-044B-4DA0-9BF4-B21141BE4FD2}">
      <dgm:prSet/>
      <dgm:spPr/>
      <dgm:t>
        <a:bodyPr/>
        <a:lstStyle/>
        <a:p>
          <a:endParaRPr lang="de-DE"/>
        </a:p>
      </dgm:t>
    </dgm:pt>
    <dgm:pt modelId="{F17AE643-32E2-463A-A653-1048F56C515C}">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Taxable MMMF</a:t>
          </a:r>
        </a:p>
      </dgm:t>
    </dgm:pt>
    <dgm:pt modelId="{161F4353-7906-433F-A2DB-262C6B3ED816}" type="parTrans" cxnId="{0F470BD4-EE34-4747-A7F2-E481FB7927A5}">
      <dgm:prSet/>
      <dgm:spPr>
        <a:ln>
          <a:solidFill>
            <a:schemeClr val="accent2">
              <a:lumMod val="75000"/>
            </a:schemeClr>
          </a:solidFill>
        </a:ln>
      </dgm:spPr>
      <dgm:t>
        <a:bodyPr/>
        <a:lstStyle/>
        <a:p>
          <a:endParaRPr lang="de-DE"/>
        </a:p>
      </dgm:t>
    </dgm:pt>
    <dgm:pt modelId="{B1B7AA5E-5F07-4119-A4A9-A3A560EDD073}" type="sibTrans" cxnId="{0F470BD4-EE34-4747-A7F2-E481FB7927A5}">
      <dgm:prSet/>
      <dgm:spPr/>
      <dgm:t>
        <a:bodyPr/>
        <a:lstStyle/>
        <a:p>
          <a:endParaRPr lang="de-DE"/>
        </a:p>
      </dgm:t>
    </dgm:pt>
    <dgm:pt modelId="{FA4DB32F-C62A-4A3F-A6C0-D690BD133F1E}">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Tax-Exempt MMMF</a:t>
          </a:r>
        </a:p>
      </dgm:t>
    </dgm:pt>
    <dgm:pt modelId="{214D4A32-9643-4DBD-B7F0-00B1341952BA}" type="parTrans" cxnId="{B1BAA36D-51EF-45CD-897D-92C885C48589}">
      <dgm:prSet/>
      <dgm:spPr>
        <a:ln>
          <a:solidFill>
            <a:schemeClr val="accent2">
              <a:lumMod val="75000"/>
            </a:schemeClr>
          </a:solidFill>
        </a:ln>
      </dgm:spPr>
      <dgm:t>
        <a:bodyPr/>
        <a:lstStyle/>
        <a:p>
          <a:endParaRPr lang="de-DE"/>
        </a:p>
      </dgm:t>
    </dgm:pt>
    <dgm:pt modelId="{ECBAF12F-8FD8-4097-8F5B-A09C1A3DDC79}" type="sibTrans" cxnId="{B1BAA36D-51EF-45CD-897D-92C885C48589}">
      <dgm:prSet/>
      <dgm:spPr/>
      <dgm:t>
        <a:bodyPr/>
        <a:lstStyle/>
        <a:p>
          <a:endParaRPr lang="de-DE"/>
        </a:p>
      </dgm:t>
    </dgm:pt>
    <dgm:pt modelId="{D7B34903-05F3-47A3-A7E3-E381EDF6B104}">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Medium/Long Term</a:t>
          </a:r>
        </a:p>
      </dgm:t>
    </dgm:pt>
    <dgm:pt modelId="{53B69850-3979-41AA-9EB2-B35D201D7D0A}" type="parTrans" cxnId="{64F0FE2C-E192-40BC-922D-F02AC1AD5F6D}">
      <dgm:prSet/>
      <dgm:spPr>
        <a:ln>
          <a:solidFill>
            <a:schemeClr val="accent2">
              <a:lumMod val="75000"/>
            </a:schemeClr>
          </a:solidFill>
        </a:ln>
      </dgm:spPr>
      <dgm:t>
        <a:bodyPr/>
        <a:lstStyle/>
        <a:p>
          <a:endParaRPr lang="de-DE"/>
        </a:p>
      </dgm:t>
    </dgm:pt>
    <dgm:pt modelId="{DF27A131-DF4C-48F8-8156-7BDE05E94FA5}" type="sibTrans" cxnId="{64F0FE2C-E192-40BC-922D-F02AC1AD5F6D}">
      <dgm:prSet/>
      <dgm:spPr/>
      <dgm:t>
        <a:bodyPr/>
        <a:lstStyle/>
        <a:p>
          <a:endParaRPr lang="de-DE"/>
        </a:p>
      </dgm:t>
    </dgm:pt>
    <dgm:pt modelId="{B18536E8-B425-42A8-9547-1FED1B609E85}">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Bond Funds</a:t>
          </a:r>
        </a:p>
      </dgm:t>
    </dgm:pt>
    <dgm:pt modelId="{36E6B0AD-46AC-4486-87AE-22D10ECD10FE}" type="parTrans" cxnId="{9FD32C6A-488B-48F7-AF2D-B4B07247B8B4}">
      <dgm:prSet/>
      <dgm:spPr>
        <a:ln>
          <a:solidFill>
            <a:schemeClr val="accent2">
              <a:lumMod val="75000"/>
            </a:schemeClr>
          </a:solidFill>
        </a:ln>
      </dgm:spPr>
      <dgm:t>
        <a:bodyPr/>
        <a:lstStyle/>
        <a:p>
          <a:endParaRPr lang="de-DE"/>
        </a:p>
      </dgm:t>
    </dgm:pt>
    <dgm:pt modelId="{DB2D642F-9492-4AF5-A29C-B73DAD9CAB60}" type="sibTrans" cxnId="{9FD32C6A-488B-48F7-AF2D-B4B07247B8B4}">
      <dgm:prSet/>
      <dgm:spPr/>
      <dgm:t>
        <a:bodyPr/>
        <a:lstStyle/>
        <a:p>
          <a:endParaRPr lang="de-DE"/>
        </a:p>
      </dgm:t>
    </dgm:pt>
    <dgm:pt modelId="{31D50A33-F243-4CE5-B9C5-6A246F97626C}">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Equity Funds</a:t>
          </a:r>
        </a:p>
      </dgm:t>
    </dgm:pt>
    <dgm:pt modelId="{C2C6880E-6132-4826-8AB9-392C04AD7AC7}" type="parTrans" cxnId="{2D9059C7-1EDA-40F7-82EC-21FDC6727E46}">
      <dgm:prSet/>
      <dgm:spPr>
        <a:ln>
          <a:solidFill>
            <a:schemeClr val="accent2">
              <a:lumMod val="75000"/>
            </a:schemeClr>
          </a:solidFill>
        </a:ln>
      </dgm:spPr>
      <dgm:t>
        <a:bodyPr/>
        <a:lstStyle/>
        <a:p>
          <a:endParaRPr lang="de-DE"/>
        </a:p>
      </dgm:t>
    </dgm:pt>
    <dgm:pt modelId="{60A2550E-B483-40AB-9441-AA9135086D93}" type="sibTrans" cxnId="{2D9059C7-1EDA-40F7-82EC-21FDC6727E46}">
      <dgm:prSet/>
      <dgm:spPr/>
      <dgm:t>
        <a:bodyPr/>
        <a:lstStyle/>
        <a:p>
          <a:endParaRPr lang="de-DE"/>
        </a:p>
      </dgm:t>
    </dgm:pt>
    <dgm:pt modelId="{8D90DD07-9196-4420-9A25-C432A1550343}">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Index Funds</a:t>
          </a:r>
        </a:p>
      </dgm:t>
    </dgm:pt>
    <dgm:pt modelId="{3B6E3857-2104-4B9C-9798-120AAD065F8A}" type="parTrans" cxnId="{4E913418-4CC5-46B4-BFE8-4663A447CFD4}">
      <dgm:prSet/>
      <dgm:spPr>
        <a:ln>
          <a:solidFill>
            <a:schemeClr val="accent2">
              <a:lumMod val="75000"/>
            </a:schemeClr>
          </a:solidFill>
        </a:ln>
      </dgm:spPr>
      <dgm:t>
        <a:bodyPr/>
        <a:lstStyle/>
        <a:p>
          <a:endParaRPr lang="de-DE"/>
        </a:p>
      </dgm:t>
    </dgm:pt>
    <dgm:pt modelId="{DCC20ADD-558C-43F9-8CD8-FD206B3FCB85}" type="sibTrans" cxnId="{4E913418-4CC5-46B4-BFE8-4663A447CFD4}">
      <dgm:prSet/>
      <dgm:spPr/>
      <dgm:t>
        <a:bodyPr/>
        <a:lstStyle/>
        <a:p>
          <a:endParaRPr lang="de-DE"/>
        </a:p>
      </dgm:t>
    </dgm:pt>
    <dgm:pt modelId="{F9877076-D4DA-4D98-9A9B-C0C60FD84A0F}">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Hybrid Funds</a:t>
          </a:r>
        </a:p>
      </dgm:t>
    </dgm:pt>
    <dgm:pt modelId="{EA644ED2-6BB4-424B-81F8-0A82DA041A14}" type="parTrans" cxnId="{151B9964-6571-438C-B1DB-D0F3C4611A11}">
      <dgm:prSet/>
      <dgm:spPr>
        <a:ln>
          <a:solidFill>
            <a:schemeClr val="accent2">
              <a:lumMod val="75000"/>
            </a:schemeClr>
          </a:solidFill>
        </a:ln>
      </dgm:spPr>
      <dgm:t>
        <a:bodyPr/>
        <a:lstStyle/>
        <a:p>
          <a:endParaRPr lang="de-DE"/>
        </a:p>
      </dgm:t>
    </dgm:pt>
    <dgm:pt modelId="{930BE310-983A-4E49-9619-56D303476EC1}" type="sibTrans" cxnId="{151B9964-6571-438C-B1DB-D0F3C4611A11}">
      <dgm:prSet/>
      <dgm:spPr/>
      <dgm:t>
        <a:bodyPr/>
        <a:lstStyle/>
        <a:p>
          <a:endParaRPr lang="de-DE"/>
        </a:p>
      </dgm:t>
    </dgm:pt>
    <dgm:pt modelId="{D0E1B233-A783-46D8-933C-5A32A72B2BD4}">
      <dgm:prSet custT="1">
        <dgm:style>
          <a:lnRef idx="1">
            <a:schemeClr val="accent1"/>
          </a:lnRef>
          <a:fillRef idx="2">
            <a:schemeClr val="accent1"/>
          </a:fillRef>
          <a:effectRef idx="1">
            <a:schemeClr val="accent1"/>
          </a:effectRef>
          <a:fontRef idx="minor">
            <a:schemeClr val="dk1"/>
          </a:fontRef>
        </dgm:style>
      </dgm:prSet>
      <dgm:spPr>
        <a:solidFill>
          <a:schemeClr val="accent1">
            <a:lumMod val="40000"/>
            <a:lumOff val="60000"/>
          </a:schemeClr>
        </a:solidFill>
        <a:ln>
          <a:noFill/>
        </a:ln>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a:ln>
                <a:noFill/>
              </a:ln>
              <a:solidFill>
                <a:schemeClr val="tx1"/>
              </a:solidFill>
              <a:effectLst/>
              <a:latin typeface="+mn-lt"/>
              <a:ea typeface="PMingLiU" pitchFamily="18" charset="-120"/>
              <a:cs typeface="Arial" charset="0"/>
            </a:rPr>
            <a:t>Specialised funds</a:t>
          </a:r>
        </a:p>
      </dgm:t>
    </dgm:pt>
    <dgm:pt modelId="{1D2E2193-2027-424A-A04D-C74B29311FED}" type="parTrans" cxnId="{E6F43443-F0A5-4B01-8812-D7F839BBDB20}">
      <dgm:prSet/>
      <dgm:spPr>
        <a:ln>
          <a:solidFill>
            <a:schemeClr val="accent2">
              <a:lumMod val="75000"/>
            </a:schemeClr>
          </a:solidFill>
        </a:ln>
      </dgm:spPr>
      <dgm:t>
        <a:bodyPr/>
        <a:lstStyle/>
        <a:p>
          <a:endParaRPr lang="de-DE"/>
        </a:p>
      </dgm:t>
    </dgm:pt>
    <dgm:pt modelId="{E32614F5-5DA0-40A0-8F90-27A8BDC92712}" type="sibTrans" cxnId="{E6F43443-F0A5-4B01-8812-D7F839BBDB20}">
      <dgm:prSet/>
      <dgm:spPr/>
      <dgm:t>
        <a:bodyPr/>
        <a:lstStyle/>
        <a:p>
          <a:endParaRPr lang="de-DE"/>
        </a:p>
      </dgm:t>
    </dgm:pt>
    <dgm:pt modelId="{549ABBD8-34DA-48FC-9B8A-EAEBFDD62DE9}" type="pres">
      <dgm:prSet presAssocID="{04A6854C-5B55-4924-A761-26EE8F6BE16A}" presName="hierChild1" presStyleCnt="0">
        <dgm:presLayoutVars>
          <dgm:orgChart val="1"/>
          <dgm:chPref val="1"/>
          <dgm:dir/>
          <dgm:animOne val="branch"/>
          <dgm:animLvl val="lvl"/>
          <dgm:resizeHandles/>
        </dgm:presLayoutVars>
      </dgm:prSet>
      <dgm:spPr/>
    </dgm:pt>
    <dgm:pt modelId="{F9FD70C3-6FCB-4EF5-B61A-D4EC5DA14AE3}" type="pres">
      <dgm:prSet presAssocID="{F2541CB3-13BC-4F0D-A289-322E4C1EFC1C}" presName="hierRoot1" presStyleCnt="0">
        <dgm:presLayoutVars>
          <dgm:hierBranch val="hang"/>
        </dgm:presLayoutVars>
      </dgm:prSet>
      <dgm:spPr/>
    </dgm:pt>
    <dgm:pt modelId="{0A5EA219-0F64-4828-AC4E-D085640AC91F}" type="pres">
      <dgm:prSet presAssocID="{F2541CB3-13BC-4F0D-A289-322E4C1EFC1C}" presName="rootComposite1" presStyleCnt="0"/>
      <dgm:spPr/>
    </dgm:pt>
    <dgm:pt modelId="{BA55FD8C-BBDD-4289-8D58-64AA10B16860}" type="pres">
      <dgm:prSet presAssocID="{F2541CB3-13BC-4F0D-A289-322E4C1EFC1C}" presName="rootText1" presStyleLbl="node0" presStyleIdx="0" presStyleCnt="1" custScaleX="279883">
        <dgm:presLayoutVars>
          <dgm:chPref val="3"/>
        </dgm:presLayoutVars>
      </dgm:prSet>
      <dgm:spPr/>
    </dgm:pt>
    <dgm:pt modelId="{700B93DB-6B30-4485-ACBB-CF0B71CA5C0D}" type="pres">
      <dgm:prSet presAssocID="{F2541CB3-13BC-4F0D-A289-322E4C1EFC1C}" presName="rootConnector1" presStyleLbl="node1" presStyleIdx="0" presStyleCnt="0"/>
      <dgm:spPr/>
    </dgm:pt>
    <dgm:pt modelId="{230FE22B-6EBC-4FE3-9F17-9CE2BAD67CE7}" type="pres">
      <dgm:prSet presAssocID="{F2541CB3-13BC-4F0D-A289-322E4C1EFC1C}" presName="hierChild2" presStyleCnt="0"/>
      <dgm:spPr/>
    </dgm:pt>
    <dgm:pt modelId="{5FFAAD73-E4FA-481E-8924-C22AD2339513}" type="pres">
      <dgm:prSet presAssocID="{68E4D5D5-5EB5-435D-8187-7249223FE9BF}" presName="Name48" presStyleLbl="parChTrans1D2" presStyleIdx="0" presStyleCnt="2"/>
      <dgm:spPr/>
    </dgm:pt>
    <dgm:pt modelId="{E6373447-1B5F-48FB-8914-092FC02747A3}" type="pres">
      <dgm:prSet presAssocID="{6A15C9AA-92C2-428D-AC54-EC26A6531DFB}" presName="hierRoot2" presStyleCnt="0">
        <dgm:presLayoutVars>
          <dgm:hierBranch val="l"/>
        </dgm:presLayoutVars>
      </dgm:prSet>
      <dgm:spPr/>
    </dgm:pt>
    <dgm:pt modelId="{816F280A-3ED7-49B8-AFBB-419945680B9B}" type="pres">
      <dgm:prSet presAssocID="{6A15C9AA-92C2-428D-AC54-EC26A6531DFB}" presName="rootComposite" presStyleCnt="0"/>
      <dgm:spPr/>
    </dgm:pt>
    <dgm:pt modelId="{3BE54988-C79B-4A24-8EFD-F1B108F0B757}" type="pres">
      <dgm:prSet presAssocID="{6A15C9AA-92C2-428D-AC54-EC26A6531DFB}" presName="rootText" presStyleLbl="node2" presStyleIdx="0" presStyleCnt="2" custScaleX="279883">
        <dgm:presLayoutVars>
          <dgm:chPref val="3"/>
        </dgm:presLayoutVars>
      </dgm:prSet>
      <dgm:spPr/>
    </dgm:pt>
    <dgm:pt modelId="{38A3F3A0-A7B2-4BD2-A363-1C95B41787D0}" type="pres">
      <dgm:prSet presAssocID="{6A15C9AA-92C2-428D-AC54-EC26A6531DFB}" presName="rootConnector" presStyleLbl="node2" presStyleIdx="0" presStyleCnt="2"/>
      <dgm:spPr/>
    </dgm:pt>
    <dgm:pt modelId="{8F2D471F-757E-4456-AC21-BAFF9FA906E9}" type="pres">
      <dgm:prSet presAssocID="{6A15C9AA-92C2-428D-AC54-EC26A6531DFB}" presName="hierChild4" presStyleCnt="0"/>
      <dgm:spPr/>
    </dgm:pt>
    <dgm:pt modelId="{D63DD4D3-553C-4EAF-86F3-F4B759643346}" type="pres">
      <dgm:prSet presAssocID="{161F4353-7906-433F-A2DB-262C6B3ED816}" presName="Name50" presStyleLbl="parChTrans1D3" presStyleIdx="0" presStyleCnt="6"/>
      <dgm:spPr/>
    </dgm:pt>
    <dgm:pt modelId="{FFFBFF11-7190-4A08-8A2C-E45BD946D708}" type="pres">
      <dgm:prSet presAssocID="{F17AE643-32E2-463A-A653-1048F56C515C}" presName="hierRoot2" presStyleCnt="0">
        <dgm:presLayoutVars>
          <dgm:hierBranch val="r"/>
        </dgm:presLayoutVars>
      </dgm:prSet>
      <dgm:spPr/>
    </dgm:pt>
    <dgm:pt modelId="{D3A7CBBE-7147-4871-B6C7-333AA1B24CBD}" type="pres">
      <dgm:prSet presAssocID="{F17AE643-32E2-463A-A653-1048F56C515C}" presName="rootComposite" presStyleCnt="0"/>
      <dgm:spPr/>
    </dgm:pt>
    <dgm:pt modelId="{6F2FE2DC-E2CB-4CBE-8214-48B014F63862}" type="pres">
      <dgm:prSet presAssocID="{F17AE643-32E2-463A-A653-1048F56C515C}" presName="rootText" presStyleLbl="node3" presStyleIdx="0" presStyleCnt="6" custScaleX="279883">
        <dgm:presLayoutVars>
          <dgm:chPref val="3"/>
        </dgm:presLayoutVars>
      </dgm:prSet>
      <dgm:spPr/>
    </dgm:pt>
    <dgm:pt modelId="{BA707719-60F1-4D80-B975-87CF90331D45}" type="pres">
      <dgm:prSet presAssocID="{F17AE643-32E2-463A-A653-1048F56C515C}" presName="rootConnector" presStyleLbl="node3" presStyleIdx="0" presStyleCnt="6"/>
      <dgm:spPr/>
    </dgm:pt>
    <dgm:pt modelId="{31EF3CFA-93F7-48E0-8172-8717FEAB7865}" type="pres">
      <dgm:prSet presAssocID="{F17AE643-32E2-463A-A653-1048F56C515C}" presName="hierChild4" presStyleCnt="0"/>
      <dgm:spPr/>
    </dgm:pt>
    <dgm:pt modelId="{C0EBE5E9-3ECC-4845-9F1A-FD003FB25246}" type="pres">
      <dgm:prSet presAssocID="{F17AE643-32E2-463A-A653-1048F56C515C}" presName="hierChild5" presStyleCnt="0"/>
      <dgm:spPr/>
    </dgm:pt>
    <dgm:pt modelId="{BF153A82-DC97-48D0-AC80-B2CAC65479E6}" type="pres">
      <dgm:prSet presAssocID="{214D4A32-9643-4DBD-B7F0-00B1341952BA}" presName="Name50" presStyleLbl="parChTrans1D3" presStyleIdx="1" presStyleCnt="6"/>
      <dgm:spPr/>
    </dgm:pt>
    <dgm:pt modelId="{CDAC8BEC-A4E0-442B-B5E6-ABB0D2070FCA}" type="pres">
      <dgm:prSet presAssocID="{FA4DB32F-C62A-4A3F-A6C0-D690BD133F1E}" presName="hierRoot2" presStyleCnt="0">
        <dgm:presLayoutVars>
          <dgm:hierBranch val="r"/>
        </dgm:presLayoutVars>
      </dgm:prSet>
      <dgm:spPr/>
    </dgm:pt>
    <dgm:pt modelId="{2A7CACBA-92DF-478F-A6E0-534EC4537675}" type="pres">
      <dgm:prSet presAssocID="{FA4DB32F-C62A-4A3F-A6C0-D690BD133F1E}" presName="rootComposite" presStyleCnt="0"/>
      <dgm:spPr/>
    </dgm:pt>
    <dgm:pt modelId="{F9E47D2D-38FA-4B63-95E3-AF2795189E30}" type="pres">
      <dgm:prSet presAssocID="{FA4DB32F-C62A-4A3F-A6C0-D690BD133F1E}" presName="rootText" presStyleLbl="node3" presStyleIdx="1" presStyleCnt="6" custScaleX="279883">
        <dgm:presLayoutVars>
          <dgm:chPref val="3"/>
        </dgm:presLayoutVars>
      </dgm:prSet>
      <dgm:spPr/>
    </dgm:pt>
    <dgm:pt modelId="{C0BBC906-1F27-4D57-877B-961E40B2272F}" type="pres">
      <dgm:prSet presAssocID="{FA4DB32F-C62A-4A3F-A6C0-D690BD133F1E}" presName="rootConnector" presStyleLbl="node3" presStyleIdx="1" presStyleCnt="6"/>
      <dgm:spPr/>
    </dgm:pt>
    <dgm:pt modelId="{4F7A11F3-7785-4B30-A5E1-DFEBD44AFE6E}" type="pres">
      <dgm:prSet presAssocID="{FA4DB32F-C62A-4A3F-A6C0-D690BD133F1E}" presName="hierChild4" presStyleCnt="0"/>
      <dgm:spPr/>
    </dgm:pt>
    <dgm:pt modelId="{9FEAF9FE-E0FB-4587-922F-7D59E3506856}" type="pres">
      <dgm:prSet presAssocID="{FA4DB32F-C62A-4A3F-A6C0-D690BD133F1E}" presName="hierChild5" presStyleCnt="0"/>
      <dgm:spPr/>
    </dgm:pt>
    <dgm:pt modelId="{819603EF-4C0A-4242-88F3-D600E00C6C1C}" type="pres">
      <dgm:prSet presAssocID="{6A15C9AA-92C2-428D-AC54-EC26A6531DFB}" presName="hierChild5" presStyleCnt="0"/>
      <dgm:spPr/>
    </dgm:pt>
    <dgm:pt modelId="{D9E57C59-817E-4337-A479-1AC9487C7BFA}" type="pres">
      <dgm:prSet presAssocID="{53B69850-3979-41AA-9EB2-B35D201D7D0A}" presName="Name48" presStyleLbl="parChTrans1D2" presStyleIdx="1" presStyleCnt="2"/>
      <dgm:spPr/>
    </dgm:pt>
    <dgm:pt modelId="{B08EFE3B-3235-4CC0-9A9C-E36E4BB3BD81}" type="pres">
      <dgm:prSet presAssocID="{D7B34903-05F3-47A3-A7E3-E381EDF6B104}" presName="hierRoot2" presStyleCnt="0">
        <dgm:presLayoutVars>
          <dgm:hierBranch val="r"/>
        </dgm:presLayoutVars>
      </dgm:prSet>
      <dgm:spPr/>
    </dgm:pt>
    <dgm:pt modelId="{96336C42-C811-45A7-9EAA-7FBF88AF39AF}" type="pres">
      <dgm:prSet presAssocID="{D7B34903-05F3-47A3-A7E3-E381EDF6B104}" presName="rootComposite" presStyleCnt="0"/>
      <dgm:spPr/>
    </dgm:pt>
    <dgm:pt modelId="{86F732E6-8B07-4AA1-AD48-4C356CE1420E}" type="pres">
      <dgm:prSet presAssocID="{D7B34903-05F3-47A3-A7E3-E381EDF6B104}" presName="rootText" presStyleLbl="node2" presStyleIdx="1" presStyleCnt="2" custScaleX="279883">
        <dgm:presLayoutVars>
          <dgm:chPref val="3"/>
        </dgm:presLayoutVars>
      </dgm:prSet>
      <dgm:spPr/>
    </dgm:pt>
    <dgm:pt modelId="{CFCE1AE6-57E6-4986-8F12-51F0804E75D1}" type="pres">
      <dgm:prSet presAssocID="{D7B34903-05F3-47A3-A7E3-E381EDF6B104}" presName="rootConnector" presStyleLbl="node2" presStyleIdx="1" presStyleCnt="2"/>
      <dgm:spPr/>
    </dgm:pt>
    <dgm:pt modelId="{C73AC9EA-0CB2-482F-A9B7-DFDF509628E1}" type="pres">
      <dgm:prSet presAssocID="{D7B34903-05F3-47A3-A7E3-E381EDF6B104}" presName="hierChild4" presStyleCnt="0"/>
      <dgm:spPr/>
    </dgm:pt>
    <dgm:pt modelId="{EF39D796-A88B-4764-B134-5A7A320A180B}" type="pres">
      <dgm:prSet presAssocID="{36E6B0AD-46AC-4486-87AE-22D10ECD10FE}" presName="Name50" presStyleLbl="parChTrans1D3" presStyleIdx="2" presStyleCnt="6"/>
      <dgm:spPr/>
    </dgm:pt>
    <dgm:pt modelId="{36B976AC-6AA1-46A7-B653-8D1BFDE30D26}" type="pres">
      <dgm:prSet presAssocID="{B18536E8-B425-42A8-9547-1FED1B609E85}" presName="hierRoot2" presStyleCnt="0">
        <dgm:presLayoutVars>
          <dgm:hierBranch val="r"/>
        </dgm:presLayoutVars>
      </dgm:prSet>
      <dgm:spPr/>
    </dgm:pt>
    <dgm:pt modelId="{4703BE41-5F22-4EB4-8094-00F9DF0B7BDD}" type="pres">
      <dgm:prSet presAssocID="{B18536E8-B425-42A8-9547-1FED1B609E85}" presName="rootComposite" presStyleCnt="0"/>
      <dgm:spPr/>
    </dgm:pt>
    <dgm:pt modelId="{7478BF57-5D73-4F24-9C5B-7B5E2D5F2825}" type="pres">
      <dgm:prSet presAssocID="{B18536E8-B425-42A8-9547-1FED1B609E85}" presName="rootText" presStyleLbl="node3" presStyleIdx="2" presStyleCnt="6" custScaleX="279883">
        <dgm:presLayoutVars>
          <dgm:chPref val="3"/>
        </dgm:presLayoutVars>
      </dgm:prSet>
      <dgm:spPr/>
    </dgm:pt>
    <dgm:pt modelId="{AC245B27-7393-4162-8F50-0D628C085307}" type="pres">
      <dgm:prSet presAssocID="{B18536E8-B425-42A8-9547-1FED1B609E85}" presName="rootConnector" presStyleLbl="node3" presStyleIdx="2" presStyleCnt="6"/>
      <dgm:spPr/>
    </dgm:pt>
    <dgm:pt modelId="{208BC5CE-DCE1-4BDA-98D5-4FC566BECF3C}" type="pres">
      <dgm:prSet presAssocID="{B18536E8-B425-42A8-9547-1FED1B609E85}" presName="hierChild4" presStyleCnt="0"/>
      <dgm:spPr/>
    </dgm:pt>
    <dgm:pt modelId="{AA2B3A61-ACF4-44B6-ADE6-7A6A321CFBC1}" type="pres">
      <dgm:prSet presAssocID="{B18536E8-B425-42A8-9547-1FED1B609E85}" presName="hierChild5" presStyleCnt="0"/>
      <dgm:spPr/>
    </dgm:pt>
    <dgm:pt modelId="{148EA7D4-93BC-4DD5-92F3-6F80ED0F5351}" type="pres">
      <dgm:prSet presAssocID="{C2C6880E-6132-4826-8AB9-392C04AD7AC7}" presName="Name50" presStyleLbl="parChTrans1D3" presStyleIdx="3" presStyleCnt="6"/>
      <dgm:spPr/>
    </dgm:pt>
    <dgm:pt modelId="{66C21B8D-726A-4783-97AA-7569B85D7682}" type="pres">
      <dgm:prSet presAssocID="{31D50A33-F243-4CE5-B9C5-6A246F97626C}" presName="hierRoot2" presStyleCnt="0">
        <dgm:presLayoutVars>
          <dgm:hierBranch/>
        </dgm:presLayoutVars>
      </dgm:prSet>
      <dgm:spPr/>
    </dgm:pt>
    <dgm:pt modelId="{DF2D586C-279D-4540-9492-7C5B69CF4673}" type="pres">
      <dgm:prSet presAssocID="{31D50A33-F243-4CE5-B9C5-6A246F97626C}" presName="rootComposite" presStyleCnt="0"/>
      <dgm:spPr/>
    </dgm:pt>
    <dgm:pt modelId="{8E6307C7-C7DE-415F-AC95-8A62D5B119B2}" type="pres">
      <dgm:prSet presAssocID="{31D50A33-F243-4CE5-B9C5-6A246F97626C}" presName="rootText" presStyleLbl="node3" presStyleIdx="3" presStyleCnt="6" custScaleX="279883">
        <dgm:presLayoutVars>
          <dgm:chPref val="3"/>
        </dgm:presLayoutVars>
      </dgm:prSet>
      <dgm:spPr/>
    </dgm:pt>
    <dgm:pt modelId="{E65FFEEA-AB28-4F5E-AD6D-A99C2D4370C3}" type="pres">
      <dgm:prSet presAssocID="{31D50A33-F243-4CE5-B9C5-6A246F97626C}" presName="rootConnector" presStyleLbl="node3" presStyleIdx="3" presStyleCnt="6"/>
      <dgm:spPr/>
    </dgm:pt>
    <dgm:pt modelId="{6886AA20-FC89-4823-BD5E-05C4C6853CA1}" type="pres">
      <dgm:prSet presAssocID="{31D50A33-F243-4CE5-B9C5-6A246F97626C}" presName="hierChild4" presStyleCnt="0"/>
      <dgm:spPr/>
    </dgm:pt>
    <dgm:pt modelId="{B9A601DC-CDDF-4C0F-BBC0-4F7B67D0FBBD}" type="pres">
      <dgm:prSet presAssocID="{3B6E3857-2104-4B9C-9798-120AAD065F8A}" presName="Name35" presStyleLbl="parChTrans1D4" presStyleIdx="0" presStyleCnt="1"/>
      <dgm:spPr/>
    </dgm:pt>
    <dgm:pt modelId="{4EC7D5E4-3EBD-483A-B523-B8D87610A654}" type="pres">
      <dgm:prSet presAssocID="{8D90DD07-9196-4420-9A25-C432A1550343}" presName="hierRoot2" presStyleCnt="0">
        <dgm:presLayoutVars>
          <dgm:hierBranch val="r"/>
        </dgm:presLayoutVars>
      </dgm:prSet>
      <dgm:spPr/>
    </dgm:pt>
    <dgm:pt modelId="{189E4DF5-392A-4EC7-BC3C-3C067E30C409}" type="pres">
      <dgm:prSet presAssocID="{8D90DD07-9196-4420-9A25-C432A1550343}" presName="rootComposite" presStyleCnt="0"/>
      <dgm:spPr/>
    </dgm:pt>
    <dgm:pt modelId="{F247D473-2BB3-4C5C-A2E0-6B1E049379BE}" type="pres">
      <dgm:prSet presAssocID="{8D90DD07-9196-4420-9A25-C432A1550343}" presName="rootText" presStyleLbl="node4" presStyleIdx="0" presStyleCnt="1" custScaleX="279883">
        <dgm:presLayoutVars>
          <dgm:chPref val="3"/>
        </dgm:presLayoutVars>
      </dgm:prSet>
      <dgm:spPr/>
    </dgm:pt>
    <dgm:pt modelId="{A6416198-F32F-4DA3-8B0B-F6F66E6EB596}" type="pres">
      <dgm:prSet presAssocID="{8D90DD07-9196-4420-9A25-C432A1550343}" presName="rootConnector" presStyleLbl="node4" presStyleIdx="0" presStyleCnt="1"/>
      <dgm:spPr/>
    </dgm:pt>
    <dgm:pt modelId="{3EB39103-6967-4D42-BD86-9772D53F657D}" type="pres">
      <dgm:prSet presAssocID="{8D90DD07-9196-4420-9A25-C432A1550343}" presName="hierChild4" presStyleCnt="0"/>
      <dgm:spPr/>
    </dgm:pt>
    <dgm:pt modelId="{A03BBA56-21E3-46B6-B3C2-C24CE322CD54}" type="pres">
      <dgm:prSet presAssocID="{8D90DD07-9196-4420-9A25-C432A1550343}" presName="hierChild5" presStyleCnt="0"/>
      <dgm:spPr/>
    </dgm:pt>
    <dgm:pt modelId="{2783C2BD-1C35-44CB-B708-8E62355744D9}" type="pres">
      <dgm:prSet presAssocID="{31D50A33-F243-4CE5-B9C5-6A246F97626C}" presName="hierChild5" presStyleCnt="0"/>
      <dgm:spPr/>
    </dgm:pt>
    <dgm:pt modelId="{4CC4765D-4A24-4A39-8236-C5AFC7EC830F}" type="pres">
      <dgm:prSet presAssocID="{EA644ED2-6BB4-424B-81F8-0A82DA041A14}" presName="Name50" presStyleLbl="parChTrans1D3" presStyleIdx="4" presStyleCnt="6"/>
      <dgm:spPr/>
    </dgm:pt>
    <dgm:pt modelId="{CACBAF8A-E10B-45DE-B174-717CEE9AE6A1}" type="pres">
      <dgm:prSet presAssocID="{F9877076-D4DA-4D98-9A9B-C0C60FD84A0F}" presName="hierRoot2" presStyleCnt="0">
        <dgm:presLayoutVars>
          <dgm:hierBranch/>
        </dgm:presLayoutVars>
      </dgm:prSet>
      <dgm:spPr/>
    </dgm:pt>
    <dgm:pt modelId="{C3E6336F-7828-47CE-9157-7182557155F0}" type="pres">
      <dgm:prSet presAssocID="{F9877076-D4DA-4D98-9A9B-C0C60FD84A0F}" presName="rootComposite" presStyleCnt="0"/>
      <dgm:spPr/>
    </dgm:pt>
    <dgm:pt modelId="{FE33B9EF-58ED-4ED9-9305-1E2FB2552A07}" type="pres">
      <dgm:prSet presAssocID="{F9877076-D4DA-4D98-9A9B-C0C60FD84A0F}" presName="rootText" presStyleLbl="node3" presStyleIdx="4" presStyleCnt="6" custScaleX="279883">
        <dgm:presLayoutVars>
          <dgm:chPref val="3"/>
        </dgm:presLayoutVars>
      </dgm:prSet>
      <dgm:spPr/>
    </dgm:pt>
    <dgm:pt modelId="{C8B68A31-EFCD-4023-9653-6E0118DBE9BB}" type="pres">
      <dgm:prSet presAssocID="{F9877076-D4DA-4D98-9A9B-C0C60FD84A0F}" presName="rootConnector" presStyleLbl="node3" presStyleIdx="4" presStyleCnt="6"/>
      <dgm:spPr/>
    </dgm:pt>
    <dgm:pt modelId="{386152C1-0EF9-4D80-BB0F-4B097D4948B8}" type="pres">
      <dgm:prSet presAssocID="{F9877076-D4DA-4D98-9A9B-C0C60FD84A0F}" presName="hierChild4" presStyleCnt="0"/>
      <dgm:spPr/>
    </dgm:pt>
    <dgm:pt modelId="{0AEF8D7C-88BB-4BE5-B2D1-BBB2487DB65F}" type="pres">
      <dgm:prSet presAssocID="{F9877076-D4DA-4D98-9A9B-C0C60FD84A0F}" presName="hierChild5" presStyleCnt="0"/>
      <dgm:spPr/>
    </dgm:pt>
    <dgm:pt modelId="{0BD54271-10B4-4C9E-A112-C8F39694D52F}" type="pres">
      <dgm:prSet presAssocID="{1D2E2193-2027-424A-A04D-C74B29311FED}" presName="Name50" presStyleLbl="parChTrans1D3" presStyleIdx="5" presStyleCnt="6"/>
      <dgm:spPr/>
    </dgm:pt>
    <dgm:pt modelId="{5FC76B92-C638-4714-92D9-BD32B3168627}" type="pres">
      <dgm:prSet presAssocID="{D0E1B233-A783-46D8-933C-5A32A72B2BD4}" presName="hierRoot2" presStyleCnt="0">
        <dgm:presLayoutVars>
          <dgm:hierBranch/>
        </dgm:presLayoutVars>
      </dgm:prSet>
      <dgm:spPr/>
    </dgm:pt>
    <dgm:pt modelId="{47E219AC-DE25-4EEA-8450-82B122862259}" type="pres">
      <dgm:prSet presAssocID="{D0E1B233-A783-46D8-933C-5A32A72B2BD4}" presName="rootComposite" presStyleCnt="0"/>
      <dgm:spPr/>
    </dgm:pt>
    <dgm:pt modelId="{F3495C96-AC77-42BF-9FD3-AC7125A846FD}" type="pres">
      <dgm:prSet presAssocID="{D0E1B233-A783-46D8-933C-5A32A72B2BD4}" presName="rootText" presStyleLbl="node3" presStyleIdx="5" presStyleCnt="6" custScaleX="279883">
        <dgm:presLayoutVars>
          <dgm:chPref val="3"/>
        </dgm:presLayoutVars>
      </dgm:prSet>
      <dgm:spPr/>
    </dgm:pt>
    <dgm:pt modelId="{E101D816-E1E4-4574-B509-EC2EAED559B5}" type="pres">
      <dgm:prSet presAssocID="{D0E1B233-A783-46D8-933C-5A32A72B2BD4}" presName="rootConnector" presStyleLbl="node3" presStyleIdx="5" presStyleCnt="6"/>
      <dgm:spPr/>
    </dgm:pt>
    <dgm:pt modelId="{9B5897FC-6349-4BC9-A137-7A45F0B2B85B}" type="pres">
      <dgm:prSet presAssocID="{D0E1B233-A783-46D8-933C-5A32A72B2BD4}" presName="hierChild4" presStyleCnt="0"/>
      <dgm:spPr/>
    </dgm:pt>
    <dgm:pt modelId="{B61B1F94-EACE-401A-81FE-D0D003E339BB}" type="pres">
      <dgm:prSet presAssocID="{D0E1B233-A783-46D8-933C-5A32A72B2BD4}" presName="hierChild5" presStyleCnt="0"/>
      <dgm:spPr/>
    </dgm:pt>
    <dgm:pt modelId="{E0C0EA23-E79D-4401-A6B7-DEFA9F7E9D78}" type="pres">
      <dgm:prSet presAssocID="{D7B34903-05F3-47A3-A7E3-E381EDF6B104}" presName="hierChild5" presStyleCnt="0"/>
      <dgm:spPr/>
    </dgm:pt>
    <dgm:pt modelId="{DE9DF47D-20D1-4A50-9954-27C9FB908BF6}" type="pres">
      <dgm:prSet presAssocID="{F2541CB3-13BC-4F0D-A289-322E4C1EFC1C}" presName="hierChild3" presStyleCnt="0"/>
      <dgm:spPr/>
    </dgm:pt>
  </dgm:ptLst>
  <dgm:cxnLst>
    <dgm:cxn modelId="{1E890E01-5267-4184-A3FF-52ECD8E80811}" type="presOf" srcId="{04A6854C-5B55-4924-A761-26EE8F6BE16A}" destId="{549ABBD8-34DA-48FC-9B8A-EAEBFDD62DE9}" srcOrd="0" destOrd="0" presId="urn:microsoft.com/office/officeart/2005/8/layout/orgChart1"/>
    <dgm:cxn modelId="{F1D71903-D29C-4CC5-AEF4-6DF701B5D6E1}" srcId="{04A6854C-5B55-4924-A761-26EE8F6BE16A}" destId="{F2541CB3-13BC-4F0D-A289-322E4C1EFC1C}" srcOrd="0" destOrd="0" parTransId="{AB71769C-32E8-40C6-A416-5B570CA5122B}" sibTransId="{A25A6DE4-BC21-4F3E-9098-EE44E99B8A3F}"/>
    <dgm:cxn modelId="{FF006605-E24D-4947-A05C-B65CD93D7F30}" type="presOf" srcId="{EA644ED2-6BB4-424B-81F8-0A82DA041A14}" destId="{4CC4765D-4A24-4A39-8236-C5AFC7EC830F}" srcOrd="0" destOrd="0" presId="urn:microsoft.com/office/officeart/2005/8/layout/orgChart1"/>
    <dgm:cxn modelId="{88DCD80A-1FAA-4335-866E-E210B7B86E25}" type="presOf" srcId="{3B6E3857-2104-4B9C-9798-120AAD065F8A}" destId="{B9A601DC-CDDF-4C0F-BBC0-4F7B67D0FBBD}" srcOrd="0" destOrd="0" presId="urn:microsoft.com/office/officeart/2005/8/layout/orgChart1"/>
    <dgm:cxn modelId="{62CEE412-B07F-4D42-A1E9-CC9C26D5ADE8}" type="presOf" srcId="{C2C6880E-6132-4826-8AB9-392C04AD7AC7}" destId="{148EA7D4-93BC-4DD5-92F3-6F80ED0F5351}" srcOrd="0" destOrd="0" presId="urn:microsoft.com/office/officeart/2005/8/layout/orgChart1"/>
    <dgm:cxn modelId="{4E913418-4CC5-46B4-BFE8-4663A447CFD4}" srcId="{31D50A33-F243-4CE5-B9C5-6A246F97626C}" destId="{8D90DD07-9196-4420-9A25-C432A1550343}" srcOrd="0" destOrd="0" parTransId="{3B6E3857-2104-4B9C-9798-120AAD065F8A}" sibTransId="{DCC20ADD-558C-43F9-8CD8-FD206B3FCB85}"/>
    <dgm:cxn modelId="{325AAF1B-4D37-49B6-B134-27D0E194DAA8}" type="presOf" srcId="{D0E1B233-A783-46D8-933C-5A32A72B2BD4}" destId="{E101D816-E1E4-4574-B509-EC2EAED559B5}" srcOrd="1" destOrd="0" presId="urn:microsoft.com/office/officeart/2005/8/layout/orgChart1"/>
    <dgm:cxn modelId="{64F0FE2C-E192-40BC-922D-F02AC1AD5F6D}" srcId="{F2541CB3-13BC-4F0D-A289-322E4C1EFC1C}" destId="{D7B34903-05F3-47A3-A7E3-E381EDF6B104}" srcOrd="1" destOrd="0" parTransId="{53B69850-3979-41AA-9EB2-B35D201D7D0A}" sibTransId="{DF27A131-DF4C-48F8-8156-7BDE05E94FA5}"/>
    <dgm:cxn modelId="{EEC62034-5F3E-419A-9711-9F24267A8C9F}" type="presOf" srcId="{F2541CB3-13BC-4F0D-A289-322E4C1EFC1C}" destId="{BA55FD8C-BBDD-4289-8D58-64AA10B16860}" srcOrd="0" destOrd="0" presId="urn:microsoft.com/office/officeart/2005/8/layout/orgChart1"/>
    <dgm:cxn modelId="{EE2A863A-7779-41F0-86B5-C9B38F14D9F5}" type="presOf" srcId="{F9877076-D4DA-4D98-9A9B-C0C60FD84A0F}" destId="{FE33B9EF-58ED-4ED9-9305-1E2FB2552A07}" srcOrd="0" destOrd="0" presId="urn:microsoft.com/office/officeart/2005/8/layout/orgChart1"/>
    <dgm:cxn modelId="{4CA5C73C-6950-400E-8B88-BBEF1750F6F6}" type="presOf" srcId="{1D2E2193-2027-424A-A04D-C74B29311FED}" destId="{0BD54271-10B4-4C9E-A112-C8F39694D52F}" srcOrd="0" destOrd="0" presId="urn:microsoft.com/office/officeart/2005/8/layout/orgChart1"/>
    <dgm:cxn modelId="{E6F43443-F0A5-4B01-8812-D7F839BBDB20}" srcId="{D7B34903-05F3-47A3-A7E3-E381EDF6B104}" destId="{D0E1B233-A783-46D8-933C-5A32A72B2BD4}" srcOrd="3" destOrd="0" parTransId="{1D2E2193-2027-424A-A04D-C74B29311FED}" sibTransId="{E32614F5-5DA0-40A0-8F90-27A8BDC92712}"/>
    <dgm:cxn modelId="{151B9964-6571-438C-B1DB-D0F3C4611A11}" srcId="{D7B34903-05F3-47A3-A7E3-E381EDF6B104}" destId="{F9877076-D4DA-4D98-9A9B-C0C60FD84A0F}" srcOrd="2" destOrd="0" parTransId="{EA644ED2-6BB4-424B-81F8-0A82DA041A14}" sibTransId="{930BE310-983A-4E49-9619-56D303476EC1}"/>
    <dgm:cxn modelId="{9FD32C6A-488B-48F7-AF2D-B4B07247B8B4}" srcId="{D7B34903-05F3-47A3-A7E3-E381EDF6B104}" destId="{B18536E8-B425-42A8-9547-1FED1B609E85}" srcOrd="0" destOrd="0" parTransId="{36E6B0AD-46AC-4486-87AE-22D10ECD10FE}" sibTransId="{DB2D642F-9492-4AF5-A29C-B73DAD9CAB60}"/>
    <dgm:cxn modelId="{6CEE4A6C-195A-48A0-8C81-3EDBF167CAAE}" type="presOf" srcId="{D7B34903-05F3-47A3-A7E3-E381EDF6B104}" destId="{CFCE1AE6-57E6-4986-8F12-51F0804E75D1}" srcOrd="1" destOrd="0" presId="urn:microsoft.com/office/officeart/2005/8/layout/orgChart1"/>
    <dgm:cxn modelId="{B1BAA36D-51EF-45CD-897D-92C885C48589}" srcId="{6A15C9AA-92C2-428D-AC54-EC26A6531DFB}" destId="{FA4DB32F-C62A-4A3F-A6C0-D690BD133F1E}" srcOrd="1" destOrd="0" parTransId="{214D4A32-9643-4DBD-B7F0-00B1341952BA}" sibTransId="{ECBAF12F-8FD8-4097-8F5B-A09C1A3DDC79}"/>
    <dgm:cxn modelId="{46651D70-6442-4A9E-86A2-0CADD290E86A}" type="presOf" srcId="{8D90DD07-9196-4420-9A25-C432A1550343}" destId="{A6416198-F32F-4DA3-8B0B-F6F66E6EB596}" srcOrd="1" destOrd="0" presId="urn:microsoft.com/office/officeart/2005/8/layout/orgChart1"/>
    <dgm:cxn modelId="{40B6D371-33D6-4F89-997A-315C4E1D9113}" type="presOf" srcId="{F17AE643-32E2-463A-A653-1048F56C515C}" destId="{6F2FE2DC-E2CB-4CBE-8214-48B014F63862}" srcOrd="0" destOrd="0" presId="urn:microsoft.com/office/officeart/2005/8/layout/orgChart1"/>
    <dgm:cxn modelId="{567E0574-034C-420C-B971-04389D1A73DA}" type="presOf" srcId="{6A15C9AA-92C2-428D-AC54-EC26A6531DFB}" destId="{38A3F3A0-A7B2-4BD2-A363-1C95B41787D0}" srcOrd="1" destOrd="0" presId="urn:microsoft.com/office/officeart/2005/8/layout/orgChart1"/>
    <dgm:cxn modelId="{E3550F8D-C2F7-40BA-A1BB-ADDD2D7F2610}" type="presOf" srcId="{F9877076-D4DA-4D98-9A9B-C0C60FD84A0F}" destId="{C8B68A31-EFCD-4023-9653-6E0118DBE9BB}" srcOrd="1" destOrd="0" presId="urn:microsoft.com/office/officeart/2005/8/layout/orgChart1"/>
    <dgm:cxn modelId="{ED44848D-2B28-4C21-81BB-534DC3CDB2D1}" type="presOf" srcId="{31D50A33-F243-4CE5-B9C5-6A246F97626C}" destId="{E65FFEEA-AB28-4F5E-AD6D-A99C2D4370C3}" srcOrd="1" destOrd="0" presId="urn:microsoft.com/office/officeart/2005/8/layout/orgChart1"/>
    <dgm:cxn modelId="{AF4B0492-5DB4-4B96-B1E1-74DAB2EE5F63}" type="presOf" srcId="{6A15C9AA-92C2-428D-AC54-EC26A6531DFB}" destId="{3BE54988-C79B-4A24-8EFD-F1B108F0B757}" srcOrd="0" destOrd="0" presId="urn:microsoft.com/office/officeart/2005/8/layout/orgChart1"/>
    <dgm:cxn modelId="{25F68892-FFD9-44F9-BB70-735F39CCB516}" type="presOf" srcId="{68E4D5D5-5EB5-435D-8187-7249223FE9BF}" destId="{5FFAAD73-E4FA-481E-8924-C22AD2339513}" srcOrd="0" destOrd="0" presId="urn:microsoft.com/office/officeart/2005/8/layout/orgChart1"/>
    <dgm:cxn modelId="{E985F895-7481-4855-90A7-D8663027661F}" type="presOf" srcId="{8D90DD07-9196-4420-9A25-C432A1550343}" destId="{F247D473-2BB3-4C5C-A2E0-6B1E049379BE}" srcOrd="0" destOrd="0" presId="urn:microsoft.com/office/officeart/2005/8/layout/orgChart1"/>
    <dgm:cxn modelId="{E7207799-044B-4DA0-9BF4-B21141BE4FD2}" srcId="{F2541CB3-13BC-4F0D-A289-322E4C1EFC1C}" destId="{6A15C9AA-92C2-428D-AC54-EC26A6531DFB}" srcOrd="0" destOrd="0" parTransId="{68E4D5D5-5EB5-435D-8187-7249223FE9BF}" sibTransId="{080F3628-D12D-459D-8DE2-6C0D8A790E77}"/>
    <dgm:cxn modelId="{2059589A-DFA7-47C2-A569-42EBDDF765DE}" type="presOf" srcId="{FA4DB32F-C62A-4A3F-A6C0-D690BD133F1E}" destId="{F9E47D2D-38FA-4B63-95E3-AF2795189E30}" srcOrd="0" destOrd="0" presId="urn:microsoft.com/office/officeart/2005/8/layout/orgChart1"/>
    <dgm:cxn modelId="{830042A0-BFEC-462D-AFAA-17A245E13207}" type="presOf" srcId="{D7B34903-05F3-47A3-A7E3-E381EDF6B104}" destId="{86F732E6-8B07-4AA1-AD48-4C356CE1420E}" srcOrd="0" destOrd="0" presId="urn:microsoft.com/office/officeart/2005/8/layout/orgChart1"/>
    <dgm:cxn modelId="{60F961A1-9BB8-443F-9AF7-16AD7733F4CB}" type="presOf" srcId="{FA4DB32F-C62A-4A3F-A6C0-D690BD133F1E}" destId="{C0BBC906-1F27-4D57-877B-961E40B2272F}" srcOrd="1" destOrd="0" presId="urn:microsoft.com/office/officeart/2005/8/layout/orgChart1"/>
    <dgm:cxn modelId="{1A57FEA7-CDB3-4D79-B63D-B6A22AFC7E78}" type="presOf" srcId="{F2541CB3-13BC-4F0D-A289-322E4C1EFC1C}" destId="{700B93DB-6B30-4485-ACBB-CF0B71CA5C0D}" srcOrd="1" destOrd="0" presId="urn:microsoft.com/office/officeart/2005/8/layout/orgChart1"/>
    <dgm:cxn modelId="{215340AC-721F-408C-A90A-105540320653}" type="presOf" srcId="{F17AE643-32E2-463A-A653-1048F56C515C}" destId="{BA707719-60F1-4D80-B975-87CF90331D45}" srcOrd="1" destOrd="0" presId="urn:microsoft.com/office/officeart/2005/8/layout/orgChart1"/>
    <dgm:cxn modelId="{A05DFBC2-E5BA-4047-8DED-CC9466B9DF00}" type="presOf" srcId="{214D4A32-9643-4DBD-B7F0-00B1341952BA}" destId="{BF153A82-DC97-48D0-AC80-B2CAC65479E6}" srcOrd="0" destOrd="0" presId="urn:microsoft.com/office/officeart/2005/8/layout/orgChart1"/>
    <dgm:cxn modelId="{2D9059C7-1EDA-40F7-82EC-21FDC6727E46}" srcId="{D7B34903-05F3-47A3-A7E3-E381EDF6B104}" destId="{31D50A33-F243-4CE5-B9C5-6A246F97626C}" srcOrd="1" destOrd="0" parTransId="{C2C6880E-6132-4826-8AB9-392C04AD7AC7}" sibTransId="{60A2550E-B483-40AB-9441-AA9135086D93}"/>
    <dgm:cxn modelId="{E57F27C9-64FF-49F1-86DA-862B53E82EDA}" type="presOf" srcId="{D0E1B233-A783-46D8-933C-5A32A72B2BD4}" destId="{F3495C96-AC77-42BF-9FD3-AC7125A846FD}" srcOrd="0" destOrd="0" presId="urn:microsoft.com/office/officeart/2005/8/layout/orgChart1"/>
    <dgm:cxn modelId="{8E5474CB-5873-4394-AD27-3BCA5B49FA62}" type="presOf" srcId="{B18536E8-B425-42A8-9547-1FED1B609E85}" destId="{7478BF57-5D73-4F24-9C5B-7B5E2D5F2825}" srcOrd="0" destOrd="0" presId="urn:microsoft.com/office/officeart/2005/8/layout/orgChart1"/>
    <dgm:cxn modelId="{1EBF5CCD-DF2E-4B35-970D-D16DD873E3E9}" type="presOf" srcId="{53B69850-3979-41AA-9EB2-B35D201D7D0A}" destId="{D9E57C59-817E-4337-A479-1AC9487C7BFA}" srcOrd="0" destOrd="0" presId="urn:microsoft.com/office/officeart/2005/8/layout/orgChart1"/>
    <dgm:cxn modelId="{0F470BD4-EE34-4747-A7F2-E481FB7927A5}" srcId="{6A15C9AA-92C2-428D-AC54-EC26A6531DFB}" destId="{F17AE643-32E2-463A-A653-1048F56C515C}" srcOrd="0" destOrd="0" parTransId="{161F4353-7906-433F-A2DB-262C6B3ED816}" sibTransId="{B1B7AA5E-5F07-4119-A4A9-A3A560EDD073}"/>
    <dgm:cxn modelId="{8EF294D7-C37B-4EF5-83CD-807B1E5F50C2}" type="presOf" srcId="{161F4353-7906-433F-A2DB-262C6B3ED816}" destId="{D63DD4D3-553C-4EAF-86F3-F4B759643346}" srcOrd="0" destOrd="0" presId="urn:microsoft.com/office/officeart/2005/8/layout/orgChart1"/>
    <dgm:cxn modelId="{584B7FE6-168B-4A95-86E2-A3C0EAD1C9C1}" type="presOf" srcId="{36E6B0AD-46AC-4486-87AE-22D10ECD10FE}" destId="{EF39D796-A88B-4764-B134-5A7A320A180B}" srcOrd="0" destOrd="0" presId="urn:microsoft.com/office/officeart/2005/8/layout/orgChart1"/>
    <dgm:cxn modelId="{268B14EB-75D6-4DBD-9ECA-4B621D9D50F6}" type="presOf" srcId="{B18536E8-B425-42A8-9547-1FED1B609E85}" destId="{AC245B27-7393-4162-8F50-0D628C085307}" srcOrd="1" destOrd="0" presId="urn:microsoft.com/office/officeart/2005/8/layout/orgChart1"/>
    <dgm:cxn modelId="{D0F9F9F7-4AB3-420C-9BFA-83B38453E9D5}" type="presOf" srcId="{31D50A33-F243-4CE5-B9C5-6A246F97626C}" destId="{8E6307C7-C7DE-415F-AC95-8A62D5B119B2}" srcOrd="0" destOrd="0" presId="urn:microsoft.com/office/officeart/2005/8/layout/orgChart1"/>
    <dgm:cxn modelId="{47CA361F-0D57-4386-B391-4735026301F6}" type="presParOf" srcId="{549ABBD8-34DA-48FC-9B8A-EAEBFDD62DE9}" destId="{F9FD70C3-6FCB-4EF5-B61A-D4EC5DA14AE3}" srcOrd="0" destOrd="0" presId="urn:microsoft.com/office/officeart/2005/8/layout/orgChart1"/>
    <dgm:cxn modelId="{03ED542A-0F3E-45DE-BAEC-15B7AB585E2C}" type="presParOf" srcId="{F9FD70C3-6FCB-4EF5-B61A-D4EC5DA14AE3}" destId="{0A5EA219-0F64-4828-AC4E-D085640AC91F}" srcOrd="0" destOrd="0" presId="urn:microsoft.com/office/officeart/2005/8/layout/orgChart1"/>
    <dgm:cxn modelId="{5F03F7ED-F7BE-4365-B548-D4992513CDE5}" type="presParOf" srcId="{0A5EA219-0F64-4828-AC4E-D085640AC91F}" destId="{BA55FD8C-BBDD-4289-8D58-64AA10B16860}" srcOrd="0" destOrd="0" presId="urn:microsoft.com/office/officeart/2005/8/layout/orgChart1"/>
    <dgm:cxn modelId="{9565F479-8E3F-48AC-B329-8D381655ECF2}" type="presParOf" srcId="{0A5EA219-0F64-4828-AC4E-D085640AC91F}" destId="{700B93DB-6B30-4485-ACBB-CF0B71CA5C0D}" srcOrd="1" destOrd="0" presId="urn:microsoft.com/office/officeart/2005/8/layout/orgChart1"/>
    <dgm:cxn modelId="{59970F47-37EF-4B98-B01C-CFA57CE96252}" type="presParOf" srcId="{F9FD70C3-6FCB-4EF5-B61A-D4EC5DA14AE3}" destId="{230FE22B-6EBC-4FE3-9F17-9CE2BAD67CE7}" srcOrd="1" destOrd="0" presId="urn:microsoft.com/office/officeart/2005/8/layout/orgChart1"/>
    <dgm:cxn modelId="{65EC592B-D45E-4C75-B612-808E73576B86}" type="presParOf" srcId="{230FE22B-6EBC-4FE3-9F17-9CE2BAD67CE7}" destId="{5FFAAD73-E4FA-481E-8924-C22AD2339513}" srcOrd="0" destOrd="0" presId="urn:microsoft.com/office/officeart/2005/8/layout/orgChart1"/>
    <dgm:cxn modelId="{09640062-4ED2-4CF5-A8D2-B6D681306799}" type="presParOf" srcId="{230FE22B-6EBC-4FE3-9F17-9CE2BAD67CE7}" destId="{E6373447-1B5F-48FB-8914-092FC02747A3}" srcOrd="1" destOrd="0" presId="urn:microsoft.com/office/officeart/2005/8/layout/orgChart1"/>
    <dgm:cxn modelId="{6992D7CB-C588-4A4D-91EA-673C1B089CEF}" type="presParOf" srcId="{E6373447-1B5F-48FB-8914-092FC02747A3}" destId="{816F280A-3ED7-49B8-AFBB-419945680B9B}" srcOrd="0" destOrd="0" presId="urn:microsoft.com/office/officeart/2005/8/layout/orgChart1"/>
    <dgm:cxn modelId="{C059B36C-33B8-45F5-9768-7FC8F71EFDB4}" type="presParOf" srcId="{816F280A-3ED7-49B8-AFBB-419945680B9B}" destId="{3BE54988-C79B-4A24-8EFD-F1B108F0B757}" srcOrd="0" destOrd="0" presId="urn:microsoft.com/office/officeart/2005/8/layout/orgChart1"/>
    <dgm:cxn modelId="{13C8D279-E95D-4A72-8712-2BD28C1C61EB}" type="presParOf" srcId="{816F280A-3ED7-49B8-AFBB-419945680B9B}" destId="{38A3F3A0-A7B2-4BD2-A363-1C95B41787D0}" srcOrd="1" destOrd="0" presId="urn:microsoft.com/office/officeart/2005/8/layout/orgChart1"/>
    <dgm:cxn modelId="{BAC4462B-387A-43E5-A52D-C2BC8BFA8D9F}" type="presParOf" srcId="{E6373447-1B5F-48FB-8914-092FC02747A3}" destId="{8F2D471F-757E-4456-AC21-BAFF9FA906E9}" srcOrd="1" destOrd="0" presId="urn:microsoft.com/office/officeart/2005/8/layout/orgChart1"/>
    <dgm:cxn modelId="{9D4E0270-DB0A-41FB-A46C-78ACE04EB3B3}" type="presParOf" srcId="{8F2D471F-757E-4456-AC21-BAFF9FA906E9}" destId="{D63DD4D3-553C-4EAF-86F3-F4B759643346}" srcOrd="0" destOrd="0" presId="urn:microsoft.com/office/officeart/2005/8/layout/orgChart1"/>
    <dgm:cxn modelId="{F23929BB-33BA-4881-9B77-4A836BE0165B}" type="presParOf" srcId="{8F2D471F-757E-4456-AC21-BAFF9FA906E9}" destId="{FFFBFF11-7190-4A08-8A2C-E45BD946D708}" srcOrd="1" destOrd="0" presId="urn:microsoft.com/office/officeart/2005/8/layout/orgChart1"/>
    <dgm:cxn modelId="{115A02D3-09BE-4B9D-A484-E873EBDB8AE3}" type="presParOf" srcId="{FFFBFF11-7190-4A08-8A2C-E45BD946D708}" destId="{D3A7CBBE-7147-4871-B6C7-333AA1B24CBD}" srcOrd="0" destOrd="0" presId="urn:microsoft.com/office/officeart/2005/8/layout/orgChart1"/>
    <dgm:cxn modelId="{1E80EB92-6BAB-459E-8443-8B56BFE7B28D}" type="presParOf" srcId="{D3A7CBBE-7147-4871-B6C7-333AA1B24CBD}" destId="{6F2FE2DC-E2CB-4CBE-8214-48B014F63862}" srcOrd="0" destOrd="0" presId="urn:microsoft.com/office/officeart/2005/8/layout/orgChart1"/>
    <dgm:cxn modelId="{8A643968-99F7-406F-8DF4-202D42A716D6}" type="presParOf" srcId="{D3A7CBBE-7147-4871-B6C7-333AA1B24CBD}" destId="{BA707719-60F1-4D80-B975-87CF90331D45}" srcOrd="1" destOrd="0" presId="urn:microsoft.com/office/officeart/2005/8/layout/orgChart1"/>
    <dgm:cxn modelId="{D4809130-EFF6-4538-B531-D3EE9BCBB590}" type="presParOf" srcId="{FFFBFF11-7190-4A08-8A2C-E45BD946D708}" destId="{31EF3CFA-93F7-48E0-8172-8717FEAB7865}" srcOrd="1" destOrd="0" presId="urn:microsoft.com/office/officeart/2005/8/layout/orgChart1"/>
    <dgm:cxn modelId="{7B4D2C23-1CD3-4B53-8BB2-0380CA8ADF34}" type="presParOf" srcId="{FFFBFF11-7190-4A08-8A2C-E45BD946D708}" destId="{C0EBE5E9-3ECC-4845-9F1A-FD003FB25246}" srcOrd="2" destOrd="0" presId="urn:microsoft.com/office/officeart/2005/8/layout/orgChart1"/>
    <dgm:cxn modelId="{59B42BE9-1C3D-44C6-94F4-9AA3A44CF3C0}" type="presParOf" srcId="{8F2D471F-757E-4456-AC21-BAFF9FA906E9}" destId="{BF153A82-DC97-48D0-AC80-B2CAC65479E6}" srcOrd="2" destOrd="0" presId="urn:microsoft.com/office/officeart/2005/8/layout/orgChart1"/>
    <dgm:cxn modelId="{BF8D5C80-641C-4256-9CFD-4D2A77E48D4D}" type="presParOf" srcId="{8F2D471F-757E-4456-AC21-BAFF9FA906E9}" destId="{CDAC8BEC-A4E0-442B-B5E6-ABB0D2070FCA}" srcOrd="3" destOrd="0" presId="urn:microsoft.com/office/officeart/2005/8/layout/orgChart1"/>
    <dgm:cxn modelId="{E40081AE-90D7-4F83-BDB4-715FC546818F}" type="presParOf" srcId="{CDAC8BEC-A4E0-442B-B5E6-ABB0D2070FCA}" destId="{2A7CACBA-92DF-478F-A6E0-534EC4537675}" srcOrd="0" destOrd="0" presId="urn:microsoft.com/office/officeart/2005/8/layout/orgChart1"/>
    <dgm:cxn modelId="{7055266A-EB2D-407F-ABA8-387E390CADF9}" type="presParOf" srcId="{2A7CACBA-92DF-478F-A6E0-534EC4537675}" destId="{F9E47D2D-38FA-4B63-95E3-AF2795189E30}" srcOrd="0" destOrd="0" presId="urn:microsoft.com/office/officeart/2005/8/layout/orgChart1"/>
    <dgm:cxn modelId="{1FB0B318-CD3C-4510-88A2-5DA7552CEAE9}" type="presParOf" srcId="{2A7CACBA-92DF-478F-A6E0-534EC4537675}" destId="{C0BBC906-1F27-4D57-877B-961E40B2272F}" srcOrd="1" destOrd="0" presId="urn:microsoft.com/office/officeart/2005/8/layout/orgChart1"/>
    <dgm:cxn modelId="{5FBB691E-56FC-4189-A24C-6FA2D3D4747D}" type="presParOf" srcId="{CDAC8BEC-A4E0-442B-B5E6-ABB0D2070FCA}" destId="{4F7A11F3-7785-4B30-A5E1-DFEBD44AFE6E}" srcOrd="1" destOrd="0" presId="urn:microsoft.com/office/officeart/2005/8/layout/orgChart1"/>
    <dgm:cxn modelId="{5BB5D250-0524-4F45-A43A-6D3C31101AF4}" type="presParOf" srcId="{CDAC8BEC-A4E0-442B-B5E6-ABB0D2070FCA}" destId="{9FEAF9FE-E0FB-4587-922F-7D59E3506856}" srcOrd="2" destOrd="0" presId="urn:microsoft.com/office/officeart/2005/8/layout/orgChart1"/>
    <dgm:cxn modelId="{BE8A1B0B-B36F-41E3-92AA-F371F1664F5A}" type="presParOf" srcId="{E6373447-1B5F-48FB-8914-092FC02747A3}" destId="{819603EF-4C0A-4242-88F3-D600E00C6C1C}" srcOrd="2" destOrd="0" presId="urn:microsoft.com/office/officeart/2005/8/layout/orgChart1"/>
    <dgm:cxn modelId="{F935EB6F-8EF0-4B66-9A1F-D4707919A7D8}" type="presParOf" srcId="{230FE22B-6EBC-4FE3-9F17-9CE2BAD67CE7}" destId="{D9E57C59-817E-4337-A479-1AC9487C7BFA}" srcOrd="2" destOrd="0" presId="urn:microsoft.com/office/officeart/2005/8/layout/orgChart1"/>
    <dgm:cxn modelId="{1CD8336D-A619-4E22-90A9-78600EFD9668}" type="presParOf" srcId="{230FE22B-6EBC-4FE3-9F17-9CE2BAD67CE7}" destId="{B08EFE3B-3235-4CC0-9A9C-E36E4BB3BD81}" srcOrd="3" destOrd="0" presId="urn:microsoft.com/office/officeart/2005/8/layout/orgChart1"/>
    <dgm:cxn modelId="{08D3F163-085C-4005-B95F-6D420B645EFA}" type="presParOf" srcId="{B08EFE3B-3235-4CC0-9A9C-E36E4BB3BD81}" destId="{96336C42-C811-45A7-9EAA-7FBF88AF39AF}" srcOrd="0" destOrd="0" presId="urn:microsoft.com/office/officeart/2005/8/layout/orgChart1"/>
    <dgm:cxn modelId="{8A563B66-D59D-4EFC-BD4C-A04813F89AD4}" type="presParOf" srcId="{96336C42-C811-45A7-9EAA-7FBF88AF39AF}" destId="{86F732E6-8B07-4AA1-AD48-4C356CE1420E}" srcOrd="0" destOrd="0" presId="urn:microsoft.com/office/officeart/2005/8/layout/orgChart1"/>
    <dgm:cxn modelId="{47CA1C92-7BEE-45DF-B106-3116D41788B4}" type="presParOf" srcId="{96336C42-C811-45A7-9EAA-7FBF88AF39AF}" destId="{CFCE1AE6-57E6-4986-8F12-51F0804E75D1}" srcOrd="1" destOrd="0" presId="urn:microsoft.com/office/officeart/2005/8/layout/orgChart1"/>
    <dgm:cxn modelId="{E07C5FAF-40ED-4B41-A20A-A9CD842AF271}" type="presParOf" srcId="{B08EFE3B-3235-4CC0-9A9C-E36E4BB3BD81}" destId="{C73AC9EA-0CB2-482F-A9B7-DFDF509628E1}" srcOrd="1" destOrd="0" presId="urn:microsoft.com/office/officeart/2005/8/layout/orgChart1"/>
    <dgm:cxn modelId="{60D94B91-1987-490F-874A-081492022F97}" type="presParOf" srcId="{C73AC9EA-0CB2-482F-A9B7-DFDF509628E1}" destId="{EF39D796-A88B-4764-B134-5A7A320A180B}" srcOrd="0" destOrd="0" presId="urn:microsoft.com/office/officeart/2005/8/layout/orgChart1"/>
    <dgm:cxn modelId="{9C78559A-0E36-4456-93CA-07824773DE5F}" type="presParOf" srcId="{C73AC9EA-0CB2-482F-A9B7-DFDF509628E1}" destId="{36B976AC-6AA1-46A7-B653-8D1BFDE30D26}" srcOrd="1" destOrd="0" presId="urn:microsoft.com/office/officeart/2005/8/layout/orgChart1"/>
    <dgm:cxn modelId="{15BAF352-0FB0-4FA3-9926-98AC35BA530E}" type="presParOf" srcId="{36B976AC-6AA1-46A7-B653-8D1BFDE30D26}" destId="{4703BE41-5F22-4EB4-8094-00F9DF0B7BDD}" srcOrd="0" destOrd="0" presId="urn:microsoft.com/office/officeart/2005/8/layout/orgChart1"/>
    <dgm:cxn modelId="{46FD4013-798C-4114-9B5E-601F3B6BCE1E}" type="presParOf" srcId="{4703BE41-5F22-4EB4-8094-00F9DF0B7BDD}" destId="{7478BF57-5D73-4F24-9C5B-7B5E2D5F2825}" srcOrd="0" destOrd="0" presId="urn:microsoft.com/office/officeart/2005/8/layout/orgChart1"/>
    <dgm:cxn modelId="{B2612CC4-73CD-44D1-B420-829DACBC82AB}" type="presParOf" srcId="{4703BE41-5F22-4EB4-8094-00F9DF0B7BDD}" destId="{AC245B27-7393-4162-8F50-0D628C085307}" srcOrd="1" destOrd="0" presId="urn:microsoft.com/office/officeart/2005/8/layout/orgChart1"/>
    <dgm:cxn modelId="{2976376A-E6F4-4114-B3C5-E9235345146D}" type="presParOf" srcId="{36B976AC-6AA1-46A7-B653-8D1BFDE30D26}" destId="{208BC5CE-DCE1-4BDA-98D5-4FC566BECF3C}" srcOrd="1" destOrd="0" presId="urn:microsoft.com/office/officeart/2005/8/layout/orgChart1"/>
    <dgm:cxn modelId="{6E6B7994-8209-42F3-A4FE-918FB447BAAA}" type="presParOf" srcId="{36B976AC-6AA1-46A7-B653-8D1BFDE30D26}" destId="{AA2B3A61-ACF4-44B6-ADE6-7A6A321CFBC1}" srcOrd="2" destOrd="0" presId="urn:microsoft.com/office/officeart/2005/8/layout/orgChart1"/>
    <dgm:cxn modelId="{BDC05CC1-1872-4543-BA7C-FB438802323B}" type="presParOf" srcId="{C73AC9EA-0CB2-482F-A9B7-DFDF509628E1}" destId="{148EA7D4-93BC-4DD5-92F3-6F80ED0F5351}" srcOrd="2" destOrd="0" presId="urn:microsoft.com/office/officeart/2005/8/layout/orgChart1"/>
    <dgm:cxn modelId="{87F26A56-9A18-4BDA-B7AB-70F486DC3E1C}" type="presParOf" srcId="{C73AC9EA-0CB2-482F-A9B7-DFDF509628E1}" destId="{66C21B8D-726A-4783-97AA-7569B85D7682}" srcOrd="3" destOrd="0" presId="urn:microsoft.com/office/officeart/2005/8/layout/orgChart1"/>
    <dgm:cxn modelId="{BB3588BE-977F-4FE5-9B3A-DA89CA2A5225}" type="presParOf" srcId="{66C21B8D-726A-4783-97AA-7569B85D7682}" destId="{DF2D586C-279D-4540-9492-7C5B69CF4673}" srcOrd="0" destOrd="0" presId="urn:microsoft.com/office/officeart/2005/8/layout/orgChart1"/>
    <dgm:cxn modelId="{F468F78C-7484-4B0B-A00F-E2D190572FD8}" type="presParOf" srcId="{DF2D586C-279D-4540-9492-7C5B69CF4673}" destId="{8E6307C7-C7DE-415F-AC95-8A62D5B119B2}" srcOrd="0" destOrd="0" presId="urn:microsoft.com/office/officeart/2005/8/layout/orgChart1"/>
    <dgm:cxn modelId="{F87E4C18-EFC5-4DE8-9DC4-23B8E2D069FF}" type="presParOf" srcId="{DF2D586C-279D-4540-9492-7C5B69CF4673}" destId="{E65FFEEA-AB28-4F5E-AD6D-A99C2D4370C3}" srcOrd="1" destOrd="0" presId="urn:microsoft.com/office/officeart/2005/8/layout/orgChart1"/>
    <dgm:cxn modelId="{0E3B261E-EF44-441D-9744-2C11E5F3C5EC}" type="presParOf" srcId="{66C21B8D-726A-4783-97AA-7569B85D7682}" destId="{6886AA20-FC89-4823-BD5E-05C4C6853CA1}" srcOrd="1" destOrd="0" presId="urn:microsoft.com/office/officeart/2005/8/layout/orgChart1"/>
    <dgm:cxn modelId="{B3EAC67B-A414-4B9F-A63D-69D64D361A4F}" type="presParOf" srcId="{6886AA20-FC89-4823-BD5E-05C4C6853CA1}" destId="{B9A601DC-CDDF-4C0F-BBC0-4F7B67D0FBBD}" srcOrd="0" destOrd="0" presId="urn:microsoft.com/office/officeart/2005/8/layout/orgChart1"/>
    <dgm:cxn modelId="{F989C500-B883-4E62-A631-1857DE2DDC1C}" type="presParOf" srcId="{6886AA20-FC89-4823-BD5E-05C4C6853CA1}" destId="{4EC7D5E4-3EBD-483A-B523-B8D87610A654}" srcOrd="1" destOrd="0" presId="urn:microsoft.com/office/officeart/2005/8/layout/orgChart1"/>
    <dgm:cxn modelId="{D23F3B6C-F25D-4A7A-B8C4-521CCE16C01D}" type="presParOf" srcId="{4EC7D5E4-3EBD-483A-B523-B8D87610A654}" destId="{189E4DF5-392A-4EC7-BC3C-3C067E30C409}" srcOrd="0" destOrd="0" presId="urn:microsoft.com/office/officeart/2005/8/layout/orgChart1"/>
    <dgm:cxn modelId="{E5CDC876-EAE2-4170-A840-08F82C9DD68D}" type="presParOf" srcId="{189E4DF5-392A-4EC7-BC3C-3C067E30C409}" destId="{F247D473-2BB3-4C5C-A2E0-6B1E049379BE}" srcOrd="0" destOrd="0" presId="urn:microsoft.com/office/officeart/2005/8/layout/orgChart1"/>
    <dgm:cxn modelId="{96034D61-E3DC-4C56-99FB-475950971414}" type="presParOf" srcId="{189E4DF5-392A-4EC7-BC3C-3C067E30C409}" destId="{A6416198-F32F-4DA3-8B0B-F6F66E6EB596}" srcOrd="1" destOrd="0" presId="urn:microsoft.com/office/officeart/2005/8/layout/orgChart1"/>
    <dgm:cxn modelId="{81CD2DB7-9F39-40FE-898F-3CFE39444721}" type="presParOf" srcId="{4EC7D5E4-3EBD-483A-B523-B8D87610A654}" destId="{3EB39103-6967-4D42-BD86-9772D53F657D}" srcOrd="1" destOrd="0" presId="urn:microsoft.com/office/officeart/2005/8/layout/orgChart1"/>
    <dgm:cxn modelId="{340F3574-D7DD-4026-95F5-CD6E2F18292C}" type="presParOf" srcId="{4EC7D5E4-3EBD-483A-B523-B8D87610A654}" destId="{A03BBA56-21E3-46B6-B3C2-C24CE322CD54}" srcOrd="2" destOrd="0" presId="urn:microsoft.com/office/officeart/2005/8/layout/orgChart1"/>
    <dgm:cxn modelId="{16093074-B1EC-4ABA-B56F-C668F66EDA98}" type="presParOf" srcId="{66C21B8D-726A-4783-97AA-7569B85D7682}" destId="{2783C2BD-1C35-44CB-B708-8E62355744D9}" srcOrd="2" destOrd="0" presId="urn:microsoft.com/office/officeart/2005/8/layout/orgChart1"/>
    <dgm:cxn modelId="{3D473EF5-3C9A-492D-BC81-B0F0858F5721}" type="presParOf" srcId="{C73AC9EA-0CB2-482F-A9B7-DFDF509628E1}" destId="{4CC4765D-4A24-4A39-8236-C5AFC7EC830F}" srcOrd="4" destOrd="0" presId="urn:microsoft.com/office/officeart/2005/8/layout/orgChart1"/>
    <dgm:cxn modelId="{E23DF116-AD04-4C67-97E0-919F719321F4}" type="presParOf" srcId="{C73AC9EA-0CB2-482F-A9B7-DFDF509628E1}" destId="{CACBAF8A-E10B-45DE-B174-717CEE9AE6A1}" srcOrd="5" destOrd="0" presId="urn:microsoft.com/office/officeart/2005/8/layout/orgChart1"/>
    <dgm:cxn modelId="{E2CDFE08-083E-417E-80A1-513E183FA6E6}" type="presParOf" srcId="{CACBAF8A-E10B-45DE-B174-717CEE9AE6A1}" destId="{C3E6336F-7828-47CE-9157-7182557155F0}" srcOrd="0" destOrd="0" presId="urn:microsoft.com/office/officeart/2005/8/layout/orgChart1"/>
    <dgm:cxn modelId="{37928D4A-2E87-42C6-B093-486BC734731D}" type="presParOf" srcId="{C3E6336F-7828-47CE-9157-7182557155F0}" destId="{FE33B9EF-58ED-4ED9-9305-1E2FB2552A07}" srcOrd="0" destOrd="0" presId="urn:microsoft.com/office/officeart/2005/8/layout/orgChart1"/>
    <dgm:cxn modelId="{9E526D8B-6C31-4042-B7CE-1A47507D7423}" type="presParOf" srcId="{C3E6336F-7828-47CE-9157-7182557155F0}" destId="{C8B68A31-EFCD-4023-9653-6E0118DBE9BB}" srcOrd="1" destOrd="0" presId="urn:microsoft.com/office/officeart/2005/8/layout/orgChart1"/>
    <dgm:cxn modelId="{494CA531-CFA1-4843-8528-91CC61C39B86}" type="presParOf" srcId="{CACBAF8A-E10B-45DE-B174-717CEE9AE6A1}" destId="{386152C1-0EF9-4D80-BB0F-4B097D4948B8}" srcOrd="1" destOrd="0" presId="urn:microsoft.com/office/officeart/2005/8/layout/orgChart1"/>
    <dgm:cxn modelId="{2F68E2EE-D549-40FF-8549-10F0E9564A84}" type="presParOf" srcId="{CACBAF8A-E10B-45DE-B174-717CEE9AE6A1}" destId="{0AEF8D7C-88BB-4BE5-B2D1-BBB2487DB65F}" srcOrd="2" destOrd="0" presId="urn:microsoft.com/office/officeart/2005/8/layout/orgChart1"/>
    <dgm:cxn modelId="{B719302A-0856-4580-BB08-28A0392D6D89}" type="presParOf" srcId="{C73AC9EA-0CB2-482F-A9B7-DFDF509628E1}" destId="{0BD54271-10B4-4C9E-A112-C8F39694D52F}" srcOrd="6" destOrd="0" presId="urn:microsoft.com/office/officeart/2005/8/layout/orgChart1"/>
    <dgm:cxn modelId="{3D5ED93A-83D9-4D1B-BFE3-38251C5763BB}" type="presParOf" srcId="{C73AC9EA-0CB2-482F-A9B7-DFDF509628E1}" destId="{5FC76B92-C638-4714-92D9-BD32B3168627}" srcOrd="7" destOrd="0" presId="urn:microsoft.com/office/officeart/2005/8/layout/orgChart1"/>
    <dgm:cxn modelId="{0DC14736-60DF-4364-91FE-05D777D68A6E}" type="presParOf" srcId="{5FC76B92-C638-4714-92D9-BD32B3168627}" destId="{47E219AC-DE25-4EEA-8450-82B122862259}" srcOrd="0" destOrd="0" presId="urn:microsoft.com/office/officeart/2005/8/layout/orgChart1"/>
    <dgm:cxn modelId="{B7AA36AB-9E50-475F-A16D-3AD1F6B071D5}" type="presParOf" srcId="{47E219AC-DE25-4EEA-8450-82B122862259}" destId="{F3495C96-AC77-42BF-9FD3-AC7125A846FD}" srcOrd="0" destOrd="0" presId="urn:microsoft.com/office/officeart/2005/8/layout/orgChart1"/>
    <dgm:cxn modelId="{6932C3D7-45A9-4FCB-88D9-47FD6B6BD881}" type="presParOf" srcId="{47E219AC-DE25-4EEA-8450-82B122862259}" destId="{E101D816-E1E4-4574-B509-EC2EAED559B5}" srcOrd="1" destOrd="0" presId="urn:microsoft.com/office/officeart/2005/8/layout/orgChart1"/>
    <dgm:cxn modelId="{3487D5FE-191D-4AB6-8701-CF4525CBB494}" type="presParOf" srcId="{5FC76B92-C638-4714-92D9-BD32B3168627}" destId="{9B5897FC-6349-4BC9-A137-7A45F0B2B85B}" srcOrd="1" destOrd="0" presId="urn:microsoft.com/office/officeart/2005/8/layout/orgChart1"/>
    <dgm:cxn modelId="{CB5FFA21-DAAA-4A1D-AA5D-D0E99423D11F}" type="presParOf" srcId="{5FC76B92-C638-4714-92D9-BD32B3168627}" destId="{B61B1F94-EACE-401A-81FE-D0D003E339BB}" srcOrd="2" destOrd="0" presId="urn:microsoft.com/office/officeart/2005/8/layout/orgChart1"/>
    <dgm:cxn modelId="{E9133091-E822-42AE-937F-BDE6BB53FB78}" type="presParOf" srcId="{B08EFE3B-3235-4CC0-9A9C-E36E4BB3BD81}" destId="{E0C0EA23-E79D-4401-A6B7-DEFA9F7E9D78}" srcOrd="2" destOrd="0" presId="urn:microsoft.com/office/officeart/2005/8/layout/orgChart1"/>
    <dgm:cxn modelId="{55037AFE-9DBF-49FE-AFAD-8B7D9CE76E05}" type="presParOf" srcId="{F9FD70C3-6FCB-4EF5-B61A-D4EC5DA14AE3}" destId="{DE9DF47D-20D1-4A50-9954-27C9FB908BF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BB03C-7ECC-DF4A-860B-078E484252BB}" type="doc">
      <dgm:prSet loTypeId="urn:microsoft.com/office/officeart/2005/8/layout/pyramid2" loCatId="" qsTypeId="urn:microsoft.com/office/officeart/2005/8/quickstyle/simple5" qsCatId="simple" csTypeId="urn:microsoft.com/office/officeart/2005/8/colors/accent6_1" csCatId="accent6" phldr="1"/>
      <dgm:spPr/>
      <dgm:t>
        <a:bodyPr/>
        <a:lstStyle/>
        <a:p>
          <a:endParaRPr lang="en-US"/>
        </a:p>
      </dgm:t>
    </dgm:pt>
    <dgm:pt modelId="{DBA474FC-DCF0-D745-8E45-23E011DC715C}">
      <dgm:prSet phldrT="[Text]"/>
      <dgm:spPr/>
      <dgm:t>
        <a:bodyPr/>
        <a:lstStyle/>
        <a:p>
          <a:r>
            <a:rPr lang="en-US" dirty="0"/>
            <a:t>ICOs</a:t>
          </a:r>
        </a:p>
      </dgm:t>
    </dgm:pt>
    <dgm:pt modelId="{5EE16255-0661-984C-8854-6FC0BD0DF20C}" type="parTrans" cxnId="{3111E688-10AE-6848-B5F8-B0BAA16239C1}">
      <dgm:prSet/>
      <dgm:spPr/>
      <dgm:t>
        <a:bodyPr/>
        <a:lstStyle/>
        <a:p>
          <a:endParaRPr lang="en-US"/>
        </a:p>
      </dgm:t>
    </dgm:pt>
    <dgm:pt modelId="{A910BC77-DC7E-EB4B-997B-73D83A0E309D}" type="sibTrans" cxnId="{3111E688-10AE-6848-B5F8-B0BAA16239C1}">
      <dgm:prSet/>
      <dgm:spPr/>
      <dgm:t>
        <a:bodyPr/>
        <a:lstStyle/>
        <a:p>
          <a:endParaRPr lang="en-US"/>
        </a:p>
      </dgm:t>
    </dgm:pt>
    <dgm:pt modelId="{884F50AC-34C4-A949-9A61-7D4EBBD08F78}">
      <dgm:prSet phldrT="[Text]"/>
      <dgm:spPr/>
      <dgm:t>
        <a:bodyPr/>
        <a:lstStyle/>
        <a:p>
          <a:r>
            <a:rPr lang="en-US" dirty="0"/>
            <a:t>Family Offices</a:t>
          </a:r>
        </a:p>
      </dgm:t>
    </dgm:pt>
    <dgm:pt modelId="{A0FB9EED-DB98-8542-90D7-45A7B38820BF}" type="parTrans" cxnId="{CFF29E7B-1955-8545-B1CE-4DEE4EE207BC}">
      <dgm:prSet/>
      <dgm:spPr/>
      <dgm:t>
        <a:bodyPr/>
        <a:lstStyle/>
        <a:p>
          <a:endParaRPr lang="en-US"/>
        </a:p>
      </dgm:t>
    </dgm:pt>
    <dgm:pt modelId="{95E5AD8A-3C32-0141-BEDA-36CC8B45C4AC}" type="sibTrans" cxnId="{CFF29E7B-1955-8545-B1CE-4DEE4EE207BC}">
      <dgm:prSet/>
      <dgm:spPr/>
      <dgm:t>
        <a:bodyPr/>
        <a:lstStyle/>
        <a:p>
          <a:endParaRPr lang="en-US"/>
        </a:p>
      </dgm:t>
    </dgm:pt>
    <dgm:pt modelId="{BA5C6516-292D-8B42-AEE0-10E454E47FEC}">
      <dgm:prSet phldrT="[Text]"/>
      <dgm:spPr/>
      <dgm:t>
        <a:bodyPr/>
        <a:lstStyle/>
        <a:p>
          <a:r>
            <a:rPr lang="en-US" dirty="0"/>
            <a:t>Angel Investors</a:t>
          </a:r>
        </a:p>
      </dgm:t>
    </dgm:pt>
    <dgm:pt modelId="{F485CDA6-7EB6-9E47-9814-1605344B0DB9}" type="parTrans" cxnId="{D4D4F200-EF65-DC42-9967-B51FDF261EB6}">
      <dgm:prSet/>
      <dgm:spPr/>
      <dgm:t>
        <a:bodyPr/>
        <a:lstStyle/>
        <a:p>
          <a:endParaRPr lang="en-US"/>
        </a:p>
      </dgm:t>
    </dgm:pt>
    <dgm:pt modelId="{8900F56E-8C6B-F244-92E4-B898EF5AAED3}" type="sibTrans" cxnId="{D4D4F200-EF65-DC42-9967-B51FDF261EB6}">
      <dgm:prSet/>
      <dgm:spPr/>
      <dgm:t>
        <a:bodyPr/>
        <a:lstStyle/>
        <a:p>
          <a:endParaRPr lang="en-US"/>
        </a:p>
      </dgm:t>
    </dgm:pt>
    <dgm:pt modelId="{F307274E-E292-494A-A1CC-175DB3338C8E}">
      <dgm:prSet/>
      <dgm:spPr/>
      <dgm:t>
        <a:bodyPr/>
        <a:lstStyle/>
        <a:p>
          <a:r>
            <a:rPr lang="en-US" dirty="0"/>
            <a:t>Venture Capital Firms</a:t>
          </a:r>
        </a:p>
      </dgm:t>
    </dgm:pt>
    <dgm:pt modelId="{8C0E7144-75EB-E34C-923E-934C46155E07}" type="parTrans" cxnId="{B9865256-BBEE-AF4A-82A4-C7F9A9BE5F8B}">
      <dgm:prSet/>
      <dgm:spPr/>
      <dgm:t>
        <a:bodyPr/>
        <a:lstStyle/>
        <a:p>
          <a:endParaRPr lang="en-US"/>
        </a:p>
      </dgm:t>
    </dgm:pt>
    <dgm:pt modelId="{26E74CB2-A3DF-8346-AA41-9F952BBF1CBE}" type="sibTrans" cxnId="{B9865256-BBEE-AF4A-82A4-C7F9A9BE5F8B}">
      <dgm:prSet/>
      <dgm:spPr/>
      <dgm:t>
        <a:bodyPr/>
        <a:lstStyle/>
        <a:p>
          <a:endParaRPr lang="en-US"/>
        </a:p>
      </dgm:t>
    </dgm:pt>
    <dgm:pt modelId="{3D0CEE83-9158-F64E-8E42-B781977FAC0F}">
      <dgm:prSet/>
      <dgm:spPr/>
      <dgm:t>
        <a:bodyPr/>
        <a:lstStyle/>
        <a:p>
          <a:r>
            <a:rPr lang="en-US" dirty="0"/>
            <a:t>Incubators/Accelerators</a:t>
          </a:r>
        </a:p>
      </dgm:t>
    </dgm:pt>
    <dgm:pt modelId="{3FB01349-B7AC-A444-AD2A-B2823B79D5D3}" type="parTrans" cxnId="{354A4355-E61C-1B4E-AA17-A0C8561C76B1}">
      <dgm:prSet/>
      <dgm:spPr/>
      <dgm:t>
        <a:bodyPr/>
        <a:lstStyle/>
        <a:p>
          <a:endParaRPr lang="en-US"/>
        </a:p>
      </dgm:t>
    </dgm:pt>
    <dgm:pt modelId="{69467F29-71D5-C643-832D-8999712E3B39}" type="sibTrans" cxnId="{354A4355-E61C-1B4E-AA17-A0C8561C76B1}">
      <dgm:prSet/>
      <dgm:spPr/>
      <dgm:t>
        <a:bodyPr/>
        <a:lstStyle/>
        <a:p>
          <a:endParaRPr lang="en-US"/>
        </a:p>
      </dgm:t>
    </dgm:pt>
    <dgm:pt modelId="{5D886827-E5E2-5348-BAD2-BE7F74C9EE63}">
      <dgm:prSet/>
      <dgm:spPr/>
      <dgm:t>
        <a:bodyPr/>
        <a:lstStyle/>
        <a:p>
          <a:r>
            <a:rPr lang="en-US" dirty="0"/>
            <a:t>Corporates</a:t>
          </a:r>
        </a:p>
      </dgm:t>
    </dgm:pt>
    <dgm:pt modelId="{96008C87-E6AF-CB40-86F1-D3090E99FA4D}" type="parTrans" cxnId="{BB6EF2A9-3C2C-E348-956D-DC5C41004FAF}">
      <dgm:prSet/>
      <dgm:spPr/>
      <dgm:t>
        <a:bodyPr/>
        <a:lstStyle/>
        <a:p>
          <a:endParaRPr lang="en-US"/>
        </a:p>
      </dgm:t>
    </dgm:pt>
    <dgm:pt modelId="{06779EB2-C571-9C40-A60A-9C90C0CC73FB}" type="sibTrans" cxnId="{BB6EF2A9-3C2C-E348-956D-DC5C41004FAF}">
      <dgm:prSet/>
      <dgm:spPr/>
      <dgm:t>
        <a:bodyPr/>
        <a:lstStyle/>
        <a:p>
          <a:endParaRPr lang="en-US"/>
        </a:p>
      </dgm:t>
    </dgm:pt>
    <dgm:pt modelId="{CE5B8EF0-F3BB-C948-93B8-4792170ECFE8}">
      <dgm:prSet/>
      <dgm:spPr/>
      <dgm:t>
        <a:bodyPr/>
        <a:lstStyle/>
        <a:p>
          <a:r>
            <a:rPr lang="en-US" dirty="0"/>
            <a:t>Private Equity</a:t>
          </a:r>
        </a:p>
      </dgm:t>
    </dgm:pt>
    <dgm:pt modelId="{7F32D7D3-62E9-4448-807C-EC1708916265}" type="parTrans" cxnId="{5EF22D7B-B3A2-904E-AC0C-F742F782C0EF}">
      <dgm:prSet/>
      <dgm:spPr/>
      <dgm:t>
        <a:bodyPr/>
        <a:lstStyle/>
        <a:p>
          <a:endParaRPr lang="en-US"/>
        </a:p>
      </dgm:t>
    </dgm:pt>
    <dgm:pt modelId="{25598812-612F-E24E-BA7F-331125AFD606}" type="sibTrans" cxnId="{5EF22D7B-B3A2-904E-AC0C-F742F782C0EF}">
      <dgm:prSet/>
      <dgm:spPr/>
      <dgm:t>
        <a:bodyPr/>
        <a:lstStyle/>
        <a:p>
          <a:endParaRPr lang="en-US"/>
        </a:p>
      </dgm:t>
    </dgm:pt>
    <dgm:pt modelId="{754864F4-02E3-5C40-9A12-9432D371A590}">
      <dgm:prSet/>
      <dgm:spPr/>
      <dgm:t>
        <a:bodyPr/>
        <a:lstStyle/>
        <a:p>
          <a:r>
            <a:rPr lang="en-US" dirty="0"/>
            <a:t>Capital Markets</a:t>
          </a:r>
        </a:p>
      </dgm:t>
    </dgm:pt>
    <dgm:pt modelId="{A1B992F7-38BB-5243-B84A-E5B2C4C12D0A}" type="parTrans" cxnId="{36824A7E-21BD-A240-94CC-75FCE1535786}">
      <dgm:prSet/>
      <dgm:spPr/>
      <dgm:t>
        <a:bodyPr/>
        <a:lstStyle/>
        <a:p>
          <a:endParaRPr lang="en-US"/>
        </a:p>
      </dgm:t>
    </dgm:pt>
    <dgm:pt modelId="{74F9BE4E-9599-4146-A381-BF36A204ED02}" type="sibTrans" cxnId="{36824A7E-21BD-A240-94CC-75FCE1535786}">
      <dgm:prSet/>
      <dgm:spPr/>
      <dgm:t>
        <a:bodyPr/>
        <a:lstStyle/>
        <a:p>
          <a:endParaRPr lang="en-US"/>
        </a:p>
      </dgm:t>
    </dgm:pt>
    <dgm:pt modelId="{F723D32C-9E21-C04C-8318-14684DD69AC0}">
      <dgm:prSet/>
      <dgm:spPr/>
      <dgm:t>
        <a:bodyPr/>
        <a:lstStyle/>
        <a:p>
          <a:r>
            <a:rPr lang="en-US" dirty="0"/>
            <a:t>Venture Debt</a:t>
          </a:r>
        </a:p>
      </dgm:t>
    </dgm:pt>
    <dgm:pt modelId="{52E0FDD0-E472-E04A-A77E-BD8538BCC9C5}" type="parTrans" cxnId="{C52FA431-C66C-8A4A-845D-15E7F6C1D89D}">
      <dgm:prSet/>
      <dgm:spPr/>
      <dgm:t>
        <a:bodyPr/>
        <a:lstStyle/>
        <a:p>
          <a:endParaRPr lang="en-US"/>
        </a:p>
      </dgm:t>
    </dgm:pt>
    <dgm:pt modelId="{DE489B6E-1844-0649-892A-1CC4943B6C43}" type="sibTrans" cxnId="{C52FA431-C66C-8A4A-845D-15E7F6C1D89D}">
      <dgm:prSet/>
      <dgm:spPr/>
      <dgm:t>
        <a:bodyPr/>
        <a:lstStyle/>
        <a:p>
          <a:endParaRPr lang="en-US"/>
        </a:p>
      </dgm:t>
    </dgm:pt>
    <dgm:pt modelId="{EC3EF508-D314-5749-A42D-F7ADDB046F22}" type="pres">
      <dgm:prSet presAssocID="{69DBB03C-7ECC-DF4A-860B-078E484252BB}" presName="compositeShape" presStyleCnt="0">
        <dgm:presLayoutVars>
          <dgm:dir/>
          <dgm:resizeHandles/>
        </dgm:presLayoutVars>
      </dgm:prSet>
      <dgm:spPr/>
    </dgm:pt>
    <dgm:pt modelId="{112C437B-4451-CE4F-A7F0-4A701362B3C6}" type="pres">
      <dgm:prSet presAssocID="{69DBB03C-7ECC-DF4A-860B-078E484252BB}" presName="pyramid" presStyleLbl="node1" presStyleIdx="0" presStyleCnt="1"/>
      <dgm:spPr/>
    </dgm:pt>
    <dgm:pt modelId="{83381F8A-CF76-7344-AF8F-25B05719ED2F}" type="pres">
      <dgm:prSet presAssocID="{69DBB03C-7ECC-DF4A-860B-078E484252BB}" presName="theList" presStyleCnt="0"/>
      <dgm:spPr/>
    </dgm:pt>
    <dgm:pt modelId="{F3F640BC-426C-E34E-84FB-8647375A8CC9}" type="pres">
      <dgm:prSet presAssocID="{754864F4-02E3-5C40-9A12-9432D371A590}" presName="aNode" presStyleLbl="fgAcc1" presStyleIdx="0" presStyleCnt="9">
        <dgm:presLayoutVars>
          <dgm:bulletEnabled val="1"/>
        </dgm:presLayoutVars>
      </dgm:prSet>
      <dgm:spPr/>
    </dgm:pt>
    <dgm:pt modelId="{98C0C028-A449-BA48-BEE4-0CE78689D3BE}" type="pres">
      <dgm:prSet presAssocID="{754864F4-02E3-5C40-9A12-9432D371A590}" presName="aSpace" presStyleCnt="0"/>
      <dgm:spPr/>
    </dgm:pt>
    <dgm:pt modelId="{094E27D3-5E63-CA49-8014-68DE9A8A0F67}" type="pres">
      <dgm:prSet presAssocID="{CE5B8EF0-F3BB-C948-93B8-4792170ECFE8}" presName="aNode" presStyleLbl="fgAcc1" presStyleIdx="1" presStyleCnt="9">
        <dgm:presLayoutVars>
          <dgm:bulletEnabled val="1"/>
        </dgm:presLayoutVars>
      </dgm:prSet>
      <dgm:spPr/>
    </dgm:pt>
    <dgm:pt modelId="{43EC871E-AD19-9344-AF1E-DDB4758A6DE2}" type="pres">
      <dgm:prSet presAssocID="{CE5B8EF0-F3BB-C948-93B8-4792170ECFE8}" presName="aSpace" presStyleCnt="0"/>
      <dgm:spPr/>
    </dgm:pt>
    <dgm:pt modelId="{23A2352E-27E2-8247-A821-577C773052D8}" type="pres">
      <dgm:prSet presAssocID="{5D886827-E5E2-5348-BAD2-BE7F74C9EE63}" presName="aNode" presStyleLbl="fgAcc1" presStyleIdx="2" presStyleCnt="9">
        <dgm:presLayoutVars>
          <dgm:bulletEnabled val="1"/>
        </dgm:presLayoutVars>
      </dgm:prSet>
      <dgm:spPr/>
    </dgm:pt>
    <dgm:pt modelId="{BEE801AB-09DA-AE42-A4B2-89F82EA60DE9}" type="pres">
      <dgm:prSet presAssocID="{5D886827-E5E2-5348-BAD2-BE7F74C9EE63}" presName="aSpace" presStyleCnt="0"/>
      <dgm:spPr/>
    </dgm:pt>
    <dgm:pt modelId="{52EC8BA8-04CE-B943-971A-83DAC02FBC90}" type="pres">
      <dgm:prSet presAssocID="{F723D32C-9E21-C04C-8318-14684DD69AC0}" presName="aNode" presStyleLbl="fgAcc1" presStyleIdx="3" presStyleCnt="9">
        <dgm:presLayoutVars>
          <dgm:bulletEnabled val="1"/>
        </dgm:presLayoutVars>
      </dgm:prSet>
      <dgm:spPr/>
    </dgm:pt>
    <dgm:pt modelId="{D9D05A91-2B62-E046-B945-1D362CBF0CD9}" type="pres">
      <dgm:prSet presAssocID="{F723D32C-9E21-C04C-8318-14684DD69AC0}" presName="aSpace" presStyleCnt="0"/>
      <dgm:spPr/>
    </dgm:pt>
    <dgm:pt modelId="{68D4E092-61FC-984E-8BE4-4BC35FC4935D}" type="pres">
      <dgm:prSet presAssocID="{F307274E-E292-494A-A1CC-175DB3338C8E}" presName="aNode" presStyleLbl="fgAcc1" presStyleIdx="4" presStyleCnt="9">
        <dgm:presLayoutVars>
          <dgm:bulletEnabled val="1"/>
        </dgm:presLayoutVars>
      </dgm:prSet>
      <dgm:spPr/>
    </dgm:pt>
    <dgm:pt modelId="{F2FFE811-7EDA-F449-982D-7F4D12623885}" type="pres">
      <dgm:prSet presAssocID="{F307274E-E292-494A-A1CC-175DB3338C8E}" presName="aSpace" presStyleCnt="0"/>
      <dgm:spPr/>
    </dgm:pt>
    <dgm:pt modelId="{8ED0C7EA-D50E-5A40-B2FF-D1E8F9EBEEFA}" type="pres">
      <dgm:prSet presAssocID="{3D0CEE83-9158-F64E-8E42-B781977FAC0F}" presName="aNode" presStyleLbl="fgAcc1" presStyleIdx="5" presStyleCnt="9">
        <dgm:presLayoutVars>
          <dgm:bulletEnabled val="1"/>
        </dgm:presLayoutVars>
      </dgm:prSet>
      <dgm:spPr/>
    </dgm:pt>
    <dgm:pt modelId="{DDD3B236-8745-0142-B288-F746EBEC7C20}" type="pres">
      <dgm:prSet presAssocID="{3D0CEE83-9158-F64E-8E42-B781977FAC0F}" presName="aSpace" presStyleCnt="0"/>
      <dgm:spPr/>
    </dgm:pt>
    <dgm:pt modelId="{0800A628-02CD-3648-9564-F06393DE8D19}" type="pres">
      <dgm:prSet presAssocID="{DBA474FC-DCF0-D745-8E45-23E011DC715C}" presName="aNode" presStyleLbl="fgAcc1" presStyleIdx="6" presStyleCnt="9">
        <dgm:presLayoutVars>
          <dgm:bulletEnabled val="1"/>
        </dgm:presLayoutVars>
      </dgm:prSet>
      <dgm:spPr/>
    </dgm:pt>
    <dgm:pt modelId="{041D032C-420B-3D4D-8749-EC1084238C08}" type="pres">
      <dgm:prSet presAssocID="{DBA474FC-DCF0-D745-8E45-23E011DC715C}" presName="aSpace" presStyleCnt="0"/>
      <dgm:spPr/>
    </dgm:pt>
    <dgm:pt modelId="{5AD71808-8AE2-B641-B96B-18446EA83E56}" type="pres">
      <dgm:prSet presAssocID="{884F50AC-34C4-A949-9A61-7D4EBBD08F78}" presName="aNode" presStyleLbl="fgAcc1" presStyleIdx="7" presStyleCnt="9">
        <dgm:presLayoutVars>
          <dgm:bulletEnabled val="1"/>
        </dgm:presLayoutVars>
      </dgm:prSet>
      <dgm:spPr/>
    </dgm:pt>
    <dgm:pt modelId="{75BB9B5D-237A-2C48-B1F5-F27164A4A130}" type="pres">
      <dgm:prSet presAssocID="{884F50AC-34C4-A949-9A61-7D4EBBD08F78}" presName="aSpace" presStyleCnt="0"/>
      <dgm:spPr/>
    </dgm:pt>
    <dgm:pt modelId="{A7522101-7D0B-1540-9F89-0ED38AF28525}" type="pres">
      <dgm:prSet presAssocID="{BA5C6516-292D-8B42-AEE0-10E454E47FEC}" presName="aNode" presStyleLbl="fgAcc1" presStyleIdx="8" presStyleCnt="9">
        <dgm:presLayoutVars>
          <dgm:bulletEnabled val="1"/>
        </dgm:presLayoutVars>
      </dgm:prSet>
      <dgm:spPr/>
    </dgm:pt>
    <dgm:pt modelId="{D57CF305-BAB8-6D4F-A2E2-8338AEEF5C59}" type="pres">
      <dgm:prSet presAssocID="{BA5C6516-292D-8B42-AEE0-10E454E47FEC}" presName="aSpace" presStyleCnt="0"/>
      <dgm:spPr/>
    </dgm:pt>
  </dgm:ptLst>
  <dgm:cxnLst>
    <dgm:cxn modelId="{D4D4F200-EF65-DC42-9967-B51FDF261EB6}" srcId="{69DBB03C-7ECC-DF4A-860B-078E484252BB}" destId="{BA5C6516-292D-8B42-AEE0-10E454E47FEC}" srcOrd="8" destOrd="0" parTransId="{F485CDA6-7EB6-9E47-9814-1605344B0DB9}" sibTransId="{8900F56E-8C6B-F244-92E4-B898EF5AAED3}"/>
    <dgm:cxn modelId="{C52FA431-C66C-8A4A-845D-15E7F6C1D89D}" srcId="{69DBB03C-7ECC-DF4A-860B-078E484252BB}" destId="{F723D32C-9E21-C04C-8318-14684DD69AC0}" srcOrd="3" destOrd="0" parTransId="{52E0FDD0-E472-E04A-A77E-BD8538BCC9C5}" sibTransId="{DE489B6E-1844-0649-892A-1CC4943B6C43}"/>
    <dgm:cxn modelId="{354A4355-E61C-1B4E-AA17-A0C8561C76B1}" srcId="{69DBB03C-7ECC-DF4A-860B-078E484252BB}" destId="{3D0CEE83-9158-F64E-8E42-B781977FAC0F}" srcOrd="5" destOrd="0" parTransId="{3FB01349-B7AC-A444-AD2A-B2823B79D5D3}" sibTransId="{69467F29-71D5-C643-832D-8999712E3B39}"/>
    <dgm:cxn modelId="{B9865256-BBEE-AF4A-82A4-C7F9A9BE5F8B}" srcId="{69DBB03C-7ECC-DF4A-860B-078E484252BB}" destId="{F307274E-E292-494A-A1CC-175DB3338C8E}" srcOrd="4" destOrd="0" parTransId="{8C0E7144-75EB-E34C-923E-934C46155E07}" sibTransId="{26E74CB2-A3DF-8346-AA41-9F952BBF1CBE}"/>
    <dgm:cxn modelId="{F6148060-3F58-45FF-9ED6-C0F582D5673A}" type="presOf" srcId="{5D886827-E5E2-5348-BAD2-BE7F74C9EE63}" destId="{23A2352E-27E2-8247-A821-577C773052D8}" srcOrd="0" destOrd="0" presId="urn:microsoft.com/office/officeart/2005/8/layout/pyramid2"/>
    <dgm:cxn modelId="{0F919D68-E0AC-4E1A-ACE3-E802F74F1515}" type="presOf" srcId="{F723D32C-9E21-C04C-8318-14684DD69AC0}" destId="{52EC8BA8-04CE-B943-971A-83DAC02FBC90}" srcOrd="0" destOrd="0" presId="urn:microsoft.com/office/officeart/2005/8/layout/pyramid2"/>
    <dgm:cxn modelId="{5EF22D7B-B3A2-904E-AC0C-F742F782C0EF}" srcId="{69DBB03C-7ECC-DF4A-860B-078E484252BB}" destId="{CE5B8EF0-F3BB-C948-93B8-4792170ECFE8}" srcOrd="1" destOrd="0" parTransId="{7F32D7D3-62E9-4448-807C-EC1708916265}" sibTransId="{25598812-612F-E24E-BA7F-331125AFD606}"/>
    <dgm:cxn modelId="{CFF29E7B-1955-8545-B1CE-4DEE4EE207BC}" srcId="{69DBB03C-7ECC-DF4A-860B-078E484252BB}" destId="{884F50AC-34C4-A949-9A61-7D4EBBD08F78}" srcOrd="7" destOrd="0" parTransId="{A0FB9EED-DB98-8542-90D7-45A7B38820BF}" sibTransId="{95E5AD8A-3C32-0141-BEDA-36CC8B45C4AC}"/>
    <dgm:cxn modelId="{36824A7E-21BD-A240-94CC-75FCE1535786}" srcId="{69DBB03C-7ECC-DF4A-860B-078E484252BB}" destId="{754864F4-02E3-5C40-9A12-9432D371A590}" srcOrd="0" destOrd="0" parTransId="{A1B992F7-38BB-5243-B84A-E5B2C4C12D0A}" sibTransId="{74F9BE4E-9599-4146-A381-BF36A204ED02}"/>
    <dgm:cxn modelId="{3111E688-10AE-6848-B5F8-B0BAA16239C1}" srcId="{69DBB03C-7ECC-DF4A-860B-078E484252BB}" destId="{DBA474FC-DCF0-D745-8E45-23E011DC715C}" srcOrd="6" destOrd="0" parTransId="{5EE16255-0661-984C-8854-6FC0BD0DF20C}" sibTransId="{A910BC77-DC7E-EB4B-997B-73D83A0E309D}"/>
    <dgm:cxn modelId="{4FE1938C-5B76-477A-98B4-48F8BA261ECE}" type="presOf" srcId="{754864F4-02E3-5C40-9A12-9432D371A590}" destId="{F3F640BC-426C-E34E-84FB-8647375A8CC9}" srcOrd="0" destOrd="0" presId="urn:microsoft.com/office/officeart/2005/8/layout/pyramid2"/>
    <dgm:cxn modelId="{E444489A-4A45-4B3D-BA00-814386D31DC5}" type="presOf" srcId="{3D0CEE83-9158-F64E-8E42-B781977FAC0F}" destId="{8ED0C7EA-D50E-5A40-B2FF-D1E8F9EBEEFA}" srcOrd="0" destOrd="0" presId="urn:microsoft.com/office/officeart/2005/8/layout/pyramid2"/>
    <dgm:cxn modelId="{BB6EF2A9-3C2C-E348-956D-DC5C41004FAF}" srcId="{69DBB03C-7ECC-DF4A-860B-078E484252BB}" destId="{5D886827-E5E2-5348-BAD2-BE7F74C9EE63}" srcOrd="2" destOrd="0" parTransId="{96008C87-E6AF-CB40-86F1-D3090E99FA4D}" sibTransId="{06779EB2-C571-9C40-A60A-9C90C0CC73FB}"/>
    <dgm:cxn modelId="{BE7176AE-E731-4B2A-9658-14EC3FCA10B1}" type="presOf" srcId="{DBA474FC-DCF0-D745-8E45-23E011DC715C}" destId="{0800A628-02CD-3648-9564-F06393DE8D19}" srcOrd="0" destOrd="0" presId="urn:microsoft.com/office/officeart/2005/8/layout/pyramid2"/>
    <dgm:cxn modelId="{C53825B9-8E74-4500-9B02-0FD77BC28B5C}" type="presOf" srcId="{F307274E-E292-494A-A1CC-175DB3338C8E}" destId="{68D4E092-61FC-984E-8BE4-4BC35FC4935D}" srcOrd="0" destOrd="0" presId="urn:microsoft.com/office/officeart/2005/8/layout/pyramid2"/>
    <dgm:cxn modelId="{EE1D0ABC-865A-413B-BF7E-2C79D7CC48EA}" type="presOf" srcId="{CE5B8EF0-F3BB-C948-93B8-4792170ECFE8}" destId="{094E27D3-5E63-CA49-8014-68DE9A8A0F67}" srcOrd="0" destOrd="0" presId="urn:microsoft.com/office/officeart/2005/8/layout/pyramid2"/>
    <dgm:cxn modelId="{8A2B9EBD-A97C-46F8-8B81-DD6E997D087E}" type="presOf" srcId="{884F50AC-34C4-A949-9A61-7D4EBBD08F78}" destId="{5AD71808-8AE2-B641-B96B-18446EA83E56}" srcOrd="0" destOrd="0" presId="urn:microsoft.com/office/officeart/2005/8/layout/pyramid2"/>
    <dgm:cxn modelId="{4BC97FD9-4251-4695-8DC7-D0636DC31861}" type="presOf" srcId="{BA5C6516-292D-8B42-AEE0-10E454E47FEC}" destId="{A7522101-7D0B-1540-9F89-0ED38AF28525}" srcOrd="0" destOrd="0" presId="urn:microsoft.com/office/officeart/2005/8/layout/pyramid2"/>
    <dgm:cxn modelId="{DE2AF1F2-5197-44B8-BAE5-EBCA66A09314}" type="presOf" srcId="{69DBB03C-7ECC-DF4A-860B-078E484252BB}" destId="{EC3EF508-D314-5749-A42D-F7ADDB046F22}" srcOrd="0" destOrd="0" presId="urn:microsoft.com/office/officeart/2005/8/layout/pyramid2"/>
    <dgm:cxn modelId="{FE450BCC-67B5-44EF-8598-6D3C3BE6AFA5}" type="presParOf" srcId="{EC3EF508-D314-5749-A42D-F7ADDB046F22}" destId="{112C437B-4451-CE4F-A7F0-4A701362B3C6}" srcOrd="0" destOrd="0" presId="urn:microsoft.com/office/officeart/2005/8/layout/pyramid2"/>
    <dgm:cxn modelId="{9356BBE9-AB03-4037-8490-43A0D0DF99FA}" type="presParOf" srcId="{EC3EF508-D314-5749-A42D-F7ADDB046F22}" destId="{83381F8A-CF76-7344-AF8F-25B05719ED2F}" srcOrd="1" destOrd="0" presId="urn:microsoft.com/office/officeart/2005/8/layout/pyramid2"/>
    <dgm:cxn modelId="{2E6434CA-1DD6-4EFF-9AAE-582DA467C232}" type="presParOf" srcId="{83381F8A-CF76-7344-AF8F-25B05719ED2F}" destId="{F3F640BC-426C-E34E-84FB-8647375A8CC9}" srcOrd="0" destOrd="0" presId="urn:microsoft.com/office/officeart/2005/8/layout/pyramid2"/>
    <dgm:cxn modelId="{FDAA1C95-B30F-4536-A724-1487819E9BCA}" type="presParOf" srcId="{83381F8A-CF76-7344-AF8F-25B05719ED2F}" destId="{98C0C028-A449-BA48-BEE4-0CE78689D3BE}" srcOrd="1" destOrd="0" presId="urn:microsoft.com/office/officeart/2005/8/layout/pyramid2"/>
    <dgm:cxn modelId="{4A30CE92-A594-42F0-8529-FA6F534D22F5}" type="presParOf" srcId="{83381F8A-CF76-7344-AF8F-25B05719ED2F}" destId="{094E27D3-5E63-CA49-8014-68DE9A8A0F67}" srcOrd="2" destOrd="0" presId="urn:microsoft.com/office/officeart/2005/8/layout/pyramid2"/>
    <dgm:cxn modelId="{AD3E2E1D-6CB0-490D-B8CF-5C550B88B0ED}" type="presParOf" srcId="{83381F8A-CF76-7344-AF8F-25B05719ED2F}" destId="{43EC871E-AD19-9344-AF1E-DDB4758A6DE2}" srcOrd="3" destOrd="0" presId="urn:microsoft.com/office/officeart/2005/8/layout/pyramid2"/>
    <dgm:cxn modelId="{5A5B2A47-C08A-4DE5-B025-AA6D9E0C41C7}" type="presParOf" srcId="{83381F8A-CF76-7344-AF8F-25B05719ED2F}" destId="{23A2352E-27E2-8247-A821-577C773052D8}" srcOrd="4" destOrd="0" presId="urn:microsoft.com/office/officeart/2005/8/layout/pyramid2"/>
    <dgm:cxn modelId="{7E0D9698-BF40-411E-836A-570915A88D72}" type="presParOf" srcId="{83381F8A-CF76-7344-AF8F-25B05719ED2F}" destId="{BEE801AB-09DA-AE42-A4B2-89F82EA60DE9}" srcOrd="5" destOrd="0" presId="urn:microsoft.com/office/officeart/2005/8/layout/pyramid2"/>
    <dgm:cxn modelId="{08575C66-5AC3-42F5-A00D-01369A715852}" type="presParOf" srcId="{83381F8A-CF76-7344-AF8F-25B05719ED2F}" destId="{52EC8BA8-04CE-B943-971A-83DAC02FBC90}" srcOrd="6" destOrd="0" presId="urn:microsoft.com/office/officeart/2005/8/layout/pyramid2"/>
    <dgm:cxn modelId="{9C01726D-9006-4A1A-AFB3-F67529C7BD56}" type="presParOf" srcId="{83381F8A-CF76-7344-AF8F-25B05719ED2F}" destId="{D9D05A91-2B62-E046-B945-1D362CBF0CD9}" srcOrd="7" destOrd="0" presId="urn:microsoft.com/office/officeart/2005/8/layout/pyramid2"/>
    <dgm:cxn modelId="{E1874FDF-B656-4803-B0D0-5CFA7B3918B3}" type="presParOf" srcId="{83381F8A-CF76-7344-AF8F-25B05719ED2F}" destId="{68D4E092-61FC-984E-8BE4-4BC35FC4935D}" srcOrd="8" destOrd="0" presId="urn:microsoft.com/office/officeart/2005/8/layout/pyramid2"/>
    <dgm:cxn modelId="{49BCB6CB-62EE-45DE-B203-0F7C8F3B3C76}" type="presParOf" srcId="{83381F8A-CF76-7344-AF8F-25B05719ED2F}" destId="{F2FFE811-7EDA-F449-982D-7F4D12623885}" srcOrd="9" destOrd="0" presId="urn:microsoft.com/office/officeart/2005/8/layout/pyramid2"/>
    <dgm:cxn modelId="{C743A1D4-9F9B-473F-95D8-B1F0C6FDF14D}" type="presParOf" srcId="{83381F8A-CF76-7344-AF8F-25B05719ED2F}" destId="{8ED0C7EA-D50E-5A40-B2FF-D1E8F9EBEEFA}" srcOrd="10" destOrd="0" presId="urn:microsoft.com/office/officeart/2005/8/layout/pyramid2"/>
    <dgm:cxn modelId="{9A0CD2C4-8337-4B44-9814-FDB7D773BD4E}" type="presParOf" srcId="{83381F8A-CF76-7344-AF8F-25B05719ED2F}" destId="{DDD3B236-8745-0142-B288-F746EBEC7C20}" srcOrd="11" destOrd="0" presId="urn:microsoft.com/office/officeart/2005/8/layout/pyramid2"/>
    <dgm:cxn modelId="{EAA8C862-8585-4DF3-A47D-1871C9654F3A}" type="presParOf" srcId="{83381F8A-CF76-7344-AF8F-25B05719ED2F}" destId="{0800A628-02CD-3648-9564-F06393DE8D19}" srcOrd="12" destOrd="0" presId="urn:microsoft.com/office/officeart/2005/8/layout/pyramid2"/>
    <dgm:cxn modelId="{1977869B-8826-4F01-BFFB-DB67652537DA}" type="presParOf" srcId="{83381F8A-CF76-7344-AF8F-25B05719ED2F}" destId="{041D032C-420B-3D4D-8749-EC1084238C08}" srcOrd="13" destOrd="0" presId="urn:microsoft.com/office/officeart/2005/8/layout/pyramid2"/>
    <dgm:cxn modelId="{A649C8D5-3356-4281-8F1D-035BB2982BAD}" type="presParOf" srcId="{83381F8A-CF76-7344-AF8F-25B05719ED2F}" destId="{5AD71808-8AE2-B641-B96B-18446EA83E56}" srcOrd="14" destOrd="0" presId="urn:microsoft.com/office/officeart/2005/8/layout/pyramid2"/>
    <dgm:cxn modelId="{352DE5A0-1109-49EF-B558-F9D40A1FD086}" type="presParOf" srcId="{83381F8A-CF76-7344-AF8F-25B05719ED2F}" destId="{75BB9B5D-237A-2C48-B1F5-F27164A4A130}" srcOrd="15" destOrd="0" presId="urn:microsoft.com/office/officeart/2005/8/layout/pyramid2"/>
    <dgm:cxn modelId="{46AA1516-C367-4C10-BF70-0B2DEE9AD56E}" type="presParOf" srcId="{83381F8A-CF76-7344-AF8F-25B05719ED2F}" destId="{A7522101-7D0B-1540-9F89-0ED38AF28525}" srcOrd="16" destOrd="0" presId="urn:microsoft.com/office/officeart/2005/8/layout/pyramid2"/>
    <dgm:cxn modelId="{EAF35B30-CFA1-40EC-BB0A-7F7FD8BB77E3}" type="presParOf" srcId="{83381F8A-CF76-7344-AF8F-25B05719ED2F}" destId="{D57CF305-BAB8-6D4F-A2E2-8338AEEF5C59}" srcOrd="1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85024E-DC26-49C0-83AE-9C7A7C18C6DC}" type="doc">
      <dgm:prSet loTypeId="urn:microsoft.com/office/officeart/2005/8/layout/cycle2" loCatId="cycle" qsTypeId="urn:microsoft.com/office/officeart/2005/8/quickstyle/3d1" qsCatId="3D" csTypeId="urn:microsoft.com/office/officeart/2005/8/colors/accent1_2" csCatId="accent1" phldr="1"/>
      <dgm:spPr/>
      <dgm:t>
        <a:bodyPr/>
        <a:lstStyle/>
        <a:p>
          <a:endParaRPr lang="en-GB"/>
        </a:p>
      </dgm:t>
    </dgm:pt>
    <dgm:pt modelId="{E017B084-09BE-4A44-B9D9-E03DF3F40831}">
      <dgm:prSet phldrT="[Text]"/>
      <dgm:spPr/>
      <dgm:t>
        <a:bodyPr/>
        <a:lstStyle/>
        <a:p>
          <a:r>
            <a:rPr lang="en-GB" dirty="0"/>
            <a:t>Growth</a:t>
          </a:r>
        </a:p>
      </dgm:t>
    </dgm:pt>
    <dgm:pt modelId="{3E77CE4B-C55F-44B2-B14E-50D5A4E92521}" type="parTrans" cxnId="{01FE34D0-5BEF-4050-8134-C6B6E5FBC365}">
      <dgm:prSet/>
      <dgm:spPr/>
      <dgm:t>
        <a:bodyPr/>
        <a:lstStyle/>
        <a:p>
          <a:endParaRPr lang="en-GB"/>
        </a:p>
      </dgm:t>
    </dgm:pt>
    <dgm:pt modelId="{8DDC1FED-9D7C-4D9B-B8D6-277ADF89D4DC}" type="sibTrans" cxnId="{01FE34D0-5BEF-4050-8134-C6B6E5FBC365}">
      <dgm:prSet/>
      <dgm:spPr/>
      <dgm:t>
        <a:bodyPr/>
        <a:lstStyle/>
        <a:p>
          <a:endParaRPr lang="en-GB"/>
        </a:p>
      </dgm:t>
    </dgm:pt>
    <dgm:pt modelId="{9C62F519-937E-418E-8DB6-0408533BE9F7}">
      <dgm:prSet phldrT="[Text]"/>
      <dgm:spPr/>
      <dgm:t>
        <a:bodyPr/>
        <a:lstStyle/>
        <a:p>
          <a:r>
            <a:rPr lang="en-GB" dirty="0"/>
            <a:t>Buyout</a:t>
          </a:r>
        </a:p>
      </dgm:t>
    </dgm:pt>
    <dgm:pt modelId="{982342A9-0891-46B7-BA7B-9539596E13A5}" type="parTrans" cxnId="{5D442697-FE8A-423F-8142-21F18BC85994}">
      <dgm:prSet/>
      <dgm:spPr/>
      <dgm:t>
        <a:bodyPr/>
        <a:lstStyle/>
        <a:p>
          <a:endParaRPr lang="en-GB"/>
        </a:p>
      </dgm:t>
    </dgm:pt>
    <dgm:pt modelId="{104DD348-8D69-477C-95B7-55E05F2FB6F5}" type="sibTrans" cxnId="{5D442697-FE8A-423F-8142-21F18BC85994}">
      <dgm:prSet/>
      <dgm:spPr/>
      <dgm:t>
        <a:bodyPr/>
        <a:lstStyle/>
        <a:p>
          <a:endParaRPr lang="en-GB"/>
        </a:p>
      </dgm:t>
    </dgm:pt>
    <dgm:pt modelId="{C67B125A-24A9-4574-9616-84DF0A97E897}">
      <dgm:prSet phldrT="[Text]"/>
      <dgm:spPr/>
      <dgm:t>
        <a:bodyPr/>
        <a:lstStyle/>
        <a:p>
          <a:r>
            <a:rPr lang="en-GB" dirty="0"/>
            <a:t>Distress</a:t>
          </a:r>
        </a:p>
      </dgm:t>
    </dgm:pt>
    <dgm:pt modelId="{E95D35F7-BFCE-40F3-BE5A-E702E4E1EFB9}" type="parTrans" cxnId="{76B121F9-E354-412E-BB03-9913BB1E3820}">
      <dgm:prSet/>
      <dgm:spPr/>
      <dgm:t>
        <a:bodyPr/>
        <a:lstStyle/>
        <a:p>
          <a:endParaRPr lang="en-GB"/>
        </a:p>
      </dgm:t>
    </dgm:pt>
    <dgm:pt modelId="{045DD565-2747-43ED-A2DF-FECF2DBA710E}" type="sibTrans" cxnId="{76B121F9-E354-412E-BB03-9913BB1E3820}">
      <dgm:prSet/>
      <dgm:spPr/>
      <dgm:t>
        <a:bodyPr/>
        <a:lstStyle/>
        <a:p>
          <a:endParaRPr lang="en-GB"/>
        </a:p>
      </dgm:t>
    </dgm:pt>
    <dgm:pt modelId="{4D10AD7C-2ADA-4FC7-9A9C-8F2E7D1784F1}">
      <dgm:prSet phldrT="[Text]"/>
      <dgm:spPr/>
      <dgm:t>
        <a:bodyPr/>
        <a:lstStyle/>
        <a:p>
          <a:r>
            <a:rPr lang="en-GB" dirty="0" err="1"/>
            <a:t>Mez</a:t>
          </a:r>
          <a:endParaRPr lang="en-GB" dirty="0"/>
        </a:p>
      </dgm:t>
    </dgm:pt>
    <dgm:pt modelId="{19E1B7F9-7B45-4B59-97F0-7E0B05F3274E}" type="parTrans" cxnId="{F0EFFE66-5389-441D-BA24-7C968A99C266}">
      <dgm:prSet/>
      <dgm:spPr/>
      <dgm:t>
        <a:bodyPr/>
        <a:lstStyle/>
        <a:p>
          <a:endParaRPr lang="en-GB"/>
        </a:p>
      </dgm:t>
    </dgm:pt>
    <dgm:pt modelId="{485B5810-7F97-4AFF-9FB0-65CC344CDE13}" type="sibTrans" cxnId="{F0EFFE66-5389-441D-BA24-7C968A99C266}">
      <dgm:prSet/>
      <dgm:spPr/>
      <dgm:t>
        <a:bodyPr/>
        <a:lstStyle/>
        <a:p>
          <a:endParaRPr lang="en-GB"/>
        </a:p>
      </dgm:t>
    </dgm:pt>
    <dgm:pt modelId="{C19FCF68-6F50-4DE5-93EE-D57653E99513}">
      <dgm:prSet phldrT="[Text]"/>
      <dgm:spPr/>
      <dgm:t>
        <a:bodyPr/>
        <a:lstStyle/>
        <a:p>
          <a:r>
            <a:rPr lang="en-GB" dirty="0"/>
            <a:t>Venture</a:t>
          </a:r>
        </a:p>
      </dgm:t>
    </dgm:pt>
    <dgm:pt modelId="{95861156-C52F-4940-95CC-F37B98618221}" type="parTrans" cxnId="{D782FD5E-F5FB-4BC0-A96F-1A224E1B632A}">
      <dgm:prSet/>
      <dgm:spPr/>
      <dgm:t>
        <a:bodyPr/>
        <a:lstStyle/>
        <a:p>
          <a:endParaRPr lang="en-GB"/>
        </a:p>
      </dgm:t>
    </dgm:pt>
    <dgm:pt modelId="{871035A9-1B23-423E-B4CE-8E62975B794B}" type="sibTrans" cxnId="{D782FD5E-F5FB-4BC0-A96F-1A224E1B632A}">
      <dgm:prSet/>
      <dgm:spPr/>
      <dgm:t>
        <a:bodyPr/>
        <a:lstStyle/>
        <a:p>
          <a:endParaRPr lang="en-GB"/>
        </a:p>
      </dgm:t>
    </dgm:pt>
    <dgm:pt modelId="{1F578B3E-F672-40EA-A507-C5CA4F5D932E}" type="pres">
      <dgm:prSet presAssocID="{7E85024E-DC26-49C0-83AE-9C7A7C18C6DC}" presName="cycle" presStyleCnt="0">
        <dgm:presLayoutVars>
          <dgm:dir/>
          <dgm:resizeHandles val="exact"/>
        </dgm:presLayoutVars>
      </dgm:prSet>
      <dgm:spPr/>
    </dgm:pt>
    <dgm:pt modelId="{A273C9EF-AD3D-4847-A9A1-E47818CB6C7A}" type="pres">
      <dgm:prSet presAssocID="{E017B084-09BE-4A44-B9D9-E03DF3F40831}" presName="node" presStyleLbl="node1" presStyleIdx="0" presStyleCnt="5">
        <dgm:presLayoutVars>
          <dgm:bulletEnabled val="1"/>
        </dgm:presLayoutVars>
      </dgm:prSet>
      <dgm:spPr/>
    </dgm:pt>
    <dgm:pt modelId="{0CCD07A5-6039-496B-B7E6-FF5B0C0C0A52}" type="pres">
      <dgm:prSet presAssocID="{8DDC1FED-9D7C-4D9B-B8D6-277ADF89D4DC}" presName="sibTrans" presStyleLbl="sibTrans2D1" presStyleIdx="0" presStyleCnt="5"/>
      <dgm:spPr/>
    </dgm:pt>
    <dgm:pt modelId="{1FA0CF59-2A8D-455E-8E88-02C547031E28}" type="pres">
      <dgm:prSet presAssocID="{8DDC1FED-9D7C-4D9B-B8D6-277ADF89D4DC}" presName="connectorText" presStyleLbl="sibTrans2D1" presStyleIdx="0" presStyleCnt="5"/>
      <dgm:spPr/>
    </dgm:pt>
    <dgm:pt modelId="{B9B3411E-A8D9-45F9-94D9-BA7F09F14925}" type="pres">
      <dgm:prSet presAssocID="{9C62F519-937E-418E-8DB6-0408533BE9F7}" presName="node" presStyleLbl="node1" presStyleIdx="1" presStyleCnt="5">
        <dgm:presLayoutVars>
          <dgm:bulletEnabled val="1"/>
        </dgm:presLayoutVars>
      </dgm:prSet>
      <dgm:spPr/>
    </dgm:pt>
    <dgm:pt modelId="{A86BC428-CBC8-46F4-A216-AA483722E3C8}" type="pres">
      <dgm:prSet presAssocID="{104DD348-8D69-477C-95B7-55E05F2FB6F5}" presName="sibTrans" presStyleLbl="sibTrans2D1" presStyleIdx="1" presStyleCnt="5"/>
      <dgm:spPr/>
    </dgm:pt>
    <dgm:pt modelId="{FC2346F4-E1AA-4B0C-8FA5-DF766FD3B4CA}" type="pres">
      <dgm:prSet presAssocID="{104DD348-8D69-477C-95B7-55E05F2FB6F5}" presName="connectorText" presStyleLbl="sibTrans2D1" presStyleIdx="1" presStyleCnt="5"/>
      <dgm:spPr/>
    </dgm:pt>
    <dgm:pt modelId="{3D3652E2-CA4E-415B-9480-D06112492891}" type="pres">
      <dgm:prSet presAssocID="{C67B125A-24A9-4574-9616-84DF0A97E897}" presName="node" presStyleLbl="node1" presStyleIdx="2" presStyleCnt="5">
        <dgm:presLayoutVars>
          <dgm:bulletEnabled val="1"/>
        </dgm:presLayoutVars>
      </dgm:prSet>
      <dgm:spPr/>
    </dgm:pt>
    <dgm:pt modelId="{75C06386-55C8-4763-B858-EA9D7698ACD5}" type="pres">
      <dgm:prSet presAssocID="{045DD565-2747-43ED-A2DF-FECF2DBA710E}" presName="sibTrans" presStyleLbl="sibTrans2D1" presStyleIdx="2" presStyleCnt="5"/>
      <dgm:spPr/>
    </dgm:pt>
    <dgm:pt modelId="{E37404EC-026F-4845-A91F-64E02B81CA9A}" type="pres">
      <dgm:prSet presAssocID="{045DD565-2747-43ED-A2DF-FECF2DBA710E}" presName="connectorText" presStyleLbl="sibTrans2D1" presStyleIdx="2" presStyleCnt="5"/>
      <dgm:spPr/>
    </dgm:pt>
    <dgm:pt modelId="{D3D9FDF5-F535-4271-8560-3829D0C32605}" type="pres">
      <dgm:prSet presAssocID="{4D10AD7C-2ADA-4FC7-9A9C-8F2E7D1784F1}" presName="node" presStyleLbl="node1" presStyleIdx="3" presStyleCnt="5">
        <dgm:presLayoutVars>
          <dgm:bulletEnabled val="1"/>
        </dgm:presLayoutVars>
      </dgm:prSet>
      <dgm:spPr/>
    </dgm:pt>
    <dgm:pt modelId="{C325007F-F4F3-400A-8C19-B041269DF376}" type="pres">
      <dgm:prSet presAssocID="{485B5810-7F97-4AFF-9FB0-65CC344CDE13}" presName="sibTrans" presStyleLbl="sibTrans2D1" presStyleIdx="3" presStyleCnt="5"/>
      <dgm:spPr/>
    </dgm:pt>
    <dgm:pt modelId="{E2BBF99F-A707-49A6-A51A-461ACB781BA8}" type="pres">
      <dgm:prSet presAssocID="{485B5810-7F97-4AFF-9FB0-65CC344CDE13}" presName="connectorText" presStyleLbl="sibTrans2D1" presStyleIdx="3" presStyleCnt="5"/>
      <dgm:spPr/>
    </dgm:pt>
    <dgm:pt modelId="{DA03B281-082D-4E88-91D3-065F28D01E49}" type="pres">
      <dgm:prSet presAssocID="{C19FCF68-6F50-4DE5-93EE-D57653E99513}" presName="node" presStyleLbl="node1" presStyleIdx="4" presStyleCnt="5">
        <dgm:presLayoutVars>
          <dgm:bulletEnabled val="1"/>
        </dgm:presLayoutVars>
      </dgm:prSet>
      <dgm:spPr/>
    </dgm:pt>
    <dgm:pt modelId="{93DBC68D-23D0-499B-B20C-4F1AFBAFDA94}" type="pres">
      <dgm:prSet presAssocID="{871035A9-1B23-423E-B4CE-8E62975B794B}" presName="sibTrans" presStyleLbl="sibTrans2D1" presStyleIdx="4" presStyleCnt="5"/>
      <dgm:spPr/>
    </dgm:pt>
    <dgm:pt modelId="{29D8818F-FDDB-48F9-AC79-E11A500FCC5C}" type="pres">
      <dgm:prSet presAssocID="{871035A9-1B23-423E-B4CE-8E62975B794B}" presName="connectorText" presStyleLbl="sibTrans2D1" presStyleIdx="4" presStyleCnt="5"/>
      <dgm:spPr/>
    </dgm:pt>
  </dgm:ptLst>
  <dgm:cxnLst>
    <dgm:cxn modelId="{C0EEE60A-54A8-4BA7-B0C8-90726582D912}" type="presOf" srcId="{045DD565-2747-43ED-A2DF-FECF2DBA710E}" destId="{E37404EC-026F-4845-A91F-64E02B81CA9A}" srcOrd="1" destOrd="0" presId="urn:microsoft.com/office/officeart/2005/8/layout/cycle2"/>
    <dgm:cxn modelId="{D715F023-F384-47E7-95CF-04F2C1CCD898}" type="presOf" srcId="{8DDC1FED-9D7C-4D9B-B8D6-277ADF89D4DC}" destId="{1FA0CF59-2A8D-455E-8E88-02C547031E28}" srcOrd="1" destOrd="0" presId="urn:microsoft.com/office/officeart/2005/8/layout/cycle2"/>
    <dgm:cxn modelId="{619E272C-3594-4DC5-9B39-746ABB835612}" type="presOf" srcId="{485B5810-7F97-4AFF-9FB0-65CC344CDE13}" destId="{C325007F-F4F3-400A-8C19-B041269DF376}" srcOrd="0" destOrd="0" presId="urn:microsoft.com/office/officeart/2005/8/layout/cycle2"/>
    <dgm:cxn modelId="{07C09E3E-8999-41C3-B80A-D27FB0C94C1A}" type="presOf" srcId="{9C62F519-937E-418E-8DB6-0408533BE9F7}" destId="{B9B3411E-A8D9-45F9-94D9-BA7F09F14925}" srcOrd="0" destOrd="0" presId="urn:microsoft.com/office/officeart/2005/8/layout/cycle2"/>
    <dgm:cxn modelId="{A22C664D-7710-4714-AEBE-76859F666688}" type="presOf" srcId="{045DD565-2747-43ED-A2DF-FECF2DBA710E}" destId="{75C06386-55C8-4763-B858-EA9D7698ACD5}" srcOrd="0" destOrd="0" presId="urn:microsoft.com/office/officeart/2005/8/layout/cycle2"/>
    <dgm:cxn modelId="{02447F5D-ED14-488C-9D03-E1093214B32D}" type="presOf" srcId="{C67B125A-24A9-4574-9616-84DF0A97E897}" destId="{3D3652E2-CA4E-415B-9480-D06112492891}" srcOrd="0" destOrd="0" presId="urn:microsoft.com/office/officeart/2005/8/layout/cycle2"/>
    <dgm:cxn modelId="{D782FD5E-F5FB-4BC0-A96F-1A224E1B632A}" srcId="{7E85024E-DC26-49C0-83AE-9C7A7C18C6DC}" destId="{C19FCF68-6F50-4DE5-93EE-D57653E99513}" srcOrd="4" destOrd="0" parTransId="{95861156-C52F-4940-95CC-F37B98618221}" sibTransId="{871035A9-1B23-423E-B4CE-8E62975B794B}"/>
    <dgm:cxn modelId="{E3244965-DBF9-4787-8638-F3EC14E2C1C7}" type="presOf" srcId="{104DD348-8D69-477C-95B7-55E05F2FB6F5}" destId="{FC2346F4-E1AA-4B0C-8FA5-DF766FD3B4CA}" srcOrd="1" destOrd="0" presId="urn:microsoft.com/office/officeart/2005/8/layout/cycle2"/>
    <dgm:cxn modelId="{F0EFFE66-5389-441D-BA24-7C968A99C266}" srcId="{7E85024E-DC26-49C0-83AE-9C7A7C18C6DC}" destId="{4D10AD7C-2ADA-4FC7-9A9C-8F2E7D1784F1}" srcOrd="3" destOrd="0" parTransId="{19E1B7F9-7B45-4B59-97F0-7E0B05F3274E}" sibTransId="{485B5810-7F97-4AFF-9FB0-65CC344CDE13}"/>
    <dgm:cxn modelId="{5A19096D-F7DE-4B18-95B1-A3167983CCCB}" type="presOf" srcId="{7E85024E-DC26-49C0-83AE-9C7A7C18C6DC}" destId="{1F578B3E-F672-40EA-A507-C5CA4F5D932E}" srcOrd="0" destOrd="0" presId="urn:microsoft.com/office/officeart/2005/8/layout/cycle2"/>
    <dgm:cxn modelId="{41C35581-EDA4-4B2D-B226-E92FEDDB2124}" type="presOf" srcId="{485B5810-7F97-4AFF-9FB0-65CC344CDE13}" destId="{E2BBF99F-A707-49A6-A51A-461ACB781BA8}" srcOrd="1" destOrd="0" presId="urn:microsoft.com/office/officeart/2005/8/layout/cycle2"/>
    <dgm:cxn modelId="{C955E087-EC8D-4C60-83E5-9D943CF211FA}" type="presOf" srcId="{104DD348-8D69-477C-95B7-55E05F2FB6F5}" destId="{A86BC428-CBC8-46F4-A216-AA483722E3C8}" srcOrd="0" destOrd="0" presId="urn:microsoft.com/office/officeart/2005/8/layout/cycle2"/>
    <dgm:cxn modelId="{B17EE890-400D-4CDE-AAA4-DF92BD07C5C3}" type="presOf" srcId="{8DDC1FED-9D7C-4D9B-B8D6-277ADF89D4DC}" destId="{0CCD07A5-6039-496B-B7E6-FF5B0C0C0A52}" srcOrd="0" destOrd="0" presId="urn:microsoft.com/office/officeart/2005/8/layout/cycle2"/>
    <dgm:cxn modelId="{5D442697-FE8A-423F-8142-21F18BC85994}" srcId="{7E85024E-DC26-49C0-83AE-9C7A7C18C6DC}" destId="{9C62F519-937E-418E-8DB6-0408533BE9F7}" srcOrd="1" destOrd="0" parTransId="{982342A9-0891-46B7-BA7B-9539596E13A5}" sibTransId="{104DD348-8D69-477C-95B7-55E05F2FB6F5}"/>
    <dgm:cxn modelId="{4858669C-463E-4674-8DA7-0798CEBC1433}" type="presOf" srcId="{4D10AD7C-2ADA-4FC7-9A9C-8F2E7D1784F1}" destId="{D3D9FDF5-F535-4271-8560-3829D0C32605}" srcOrd="0" destOrd="0" presId="urn:microsoft.com/office/officeart/2005/8/layout/cycle2"/>
    <dgm:cxn modelId="{30B90CAB-FDBB-4C07-9491-12151AC93712}" type="presOf" srcId="{C19FCF68-6F50-4DE5-93EE-D57653E99513}" destId="{DA03B281-082D-4E88-91D3-065F28D01E49}" srcOrd="0" destOrd="0" presId="urn:microsoft.com/office/officeart/2005/8/layout/cycle2"/>
    <dgm:cxn modelId="{5F70DCB6-BCE8-485C-89B0-18E6ABA0C97F}" type="presOf" srcId="{E017B084-09BE-4A44-B9D9-E03DF3F40831}" destId="{A273C9EF-AD3D-4847-A9A1-E47818CB6C7A}" srcOrd="0" destOrd="0" presId="urn:microsoft.com/office/officeart/2005/8/layout/cycle2"/>
    <dgm:cxn modelId="{B30C1AC8-8CBA-4417-9A22-F4FEFE13614A}" type="presOf" srcId="{871035A9-1B23-423E-B4CE-8E62975B794B}" destId="{93DBC68D-23D0-499B-B20C-4F1AFBAFDA94}" srcOrd="0" destOrd="0" presId="urn:microsoft.com/office/officeart/2005/8/layout/cycle2"/>
    <dgm:cxn modelId="{01FE34D0-5BEF-4050-8134-C6B6E5FBC365}" srcId="{7E85024E-DC26-49C0-83AE-9C7A7C18C6DC}" destId="{E017B084-09BE-4A44-B9D9-E03DF3F40831}" srcOrd="0" destOrd="0" parTransId="{3E77CE4B-C55F-44B2-B14E-50D5A4E92521}" sibTransId="{8DDC1FED-9D7C-4D9B-B8D6-277ADF89D4DC}"/>
    <dgm:cxn modelId="{102A1BD7-32DD-4297-A03A-BE5D78D1E6E2}" type="presOf" srcId="{871035A9-1B23-423E-B4CE-8E62975B794B}" destId="{29D8818F-FDDB-48F9-AC79-E11A500FCC5C}" srcOrd="1" destOrd="0" presId="urn:microsoft.com/office/officeart/2005/8/layout/cycle2"/>
    <dgm:cxn modelId="{76B121F9-E354-412E-BB03-9913BB1E3820}" srcId="{7E85024E-DC26-49C0-83AE-9C7A7C18C6DC}" destId="{C67B125A-24A9-4574-9616-84DF0A97E897}" srcOrd="2" destOrd="0" parTransId="{E95D35F7-BFCE-40F3-BE5A-E702E4E1EFB9}" sibTransId="{045DD565-2747-43ED-A2DF-FECF2DBA710E}"/>
    <dgm:cxn modelId="{876DC6C6-D900-4552-863E-3A3BC1C36C62}" type="presParOf" srcId="{1F578B3E-F672-40EA-A507-C5CA4F5D932E}" destId="{A273C9EF-AD3D-4847-A9A1-E47818CB6C7A}" srcOrd="0" destOrd="0" presId="urn:microsoft.com/office/officeart/2005/8/layout/cycle2"/>
    <dgm:cxn modelId="{F93977F0-65DA-4437-ABF5-1C3F5C6F4867}" type="presParOf" srcId="{1F578B3E-F672-40EA-A507-C5CA4F5D932E}" destId="{0CCD07A5-6039-496B-B7E6-FF5B0C0C0A52}" srcOrd="1" destOrd="0" presId="urn:microsoft.com/office/officeart/2005/8/layout/cycle2"/>
    <dgm:cxn modelId="{43D5AED3-19F5-4B34-A7A0-15EDB6C85D26}" type="presParOf" srcId="{0CCD07A5-6039-496B-B7E6-FF5B0C0C0A52}" destId="{1FA0CF59-2A8D-455E-8E88-02C547031E28}" srcOrd="0" destOrd="0" presId="urn:microsoft.com/office/officeart/2005/8/layout/cycle2"/>
    <dgm:cxn modelId="{06CCAD9A-D3FF-4D10-8D4C-215FA18A3726}" type="presParOf" srcId="{1F578B3E-F672-40EA-A507-C5CA4F5D932E}" destId="{B9B3411E-A8D9-45F9-94D9-BA7F09F14925}" srcOrd="2" destOrd="0" presId="urn:microsoft.com/office/officeart/2005/8/layout/cycle2"/>
    <dgm:cxn modelId="{9602761B-5786-4FB8-B692-17E75E519D54}" type="presParOf" srcId="{1F578B3E-F672-40EA-A507-C5CA4F5D932E}" destId="{A86BC428-CBC8-46F4-A216-AA483722E3C8}" srcOrd="3" destOrd="0" presId="urn:microsoft.com/office/officeart/2005/8/layout/cycle2"/>
    <dgm:cxn modelId="{3256AB96-AE16-47FD-A4D1-1E0BAF7BAE65}" type="presParOf" srcId="{A86BC428-CBC8-46F4-A216-AA483722E3C8}" destId="{FC2346F4-E1AA-4B0C-8FA5-DF766FD3B4CA}" srcOrd="0" destOrd="0" presId="urn:microsoft.com/office/officeart/2005/8/layout/cycle2"/>
    <dgm:cxn modelId="{3680184B-2500-4487-9CD1-7CF1E81FA958}" type="presParOf" srcId="{1F578B3E-F672-40EA-A507-C5CA4F5D932E}" destId="{3D3652E2-CA4E-415B-9480-D06112492891}" srcOrd="4" destOrd="0" presId="urn:microsoft.com/office/officeart/2005/8/layout/cycle2"/>
    <dgm:cxn modelId="{88448793-2E7A-4C35-8DAC-F4E30FAA8FA8}" type="presParOf" srcId="{1F578B3E-F672-40EA-A507-C5CA4F5D932E}" destId="{75C06386-55C8-4763-B858-EA9D7698ACD5}" srcOrd="5" destOrd="0" presId="urn:microsoft.com/office/officeart/2005/8/layout/cycle2"/>
    <dgm:cxn modelId="{CE5BB646-0E5B-4F27-A9EB-291C1867DC60}" type="presParOf" srcId="{75C06386-55C8-4763-B858-EA9D7698ACD5}" destId="{E37404EC-026F-4845-A91F-64E02B81CA9A}" srcOrd="0" destOrd="0" presId="urn:microsoft.com/office/officeart/2005/8/layout/cycle2"/>
    <dgm:cxn modelId="{133EC8BE-DA24-4B51-8685-05815C2DCD31}" type="presParOf" srcId="{1F578B3E-F672-40EA-A507-C5CA4F5D932E}" destId="{D3D9FDF5-F535-4271-8560-3829D0C32605}" srcOrd="6" destOrd="0" presId="urn:microsoft.com/office/officeart/2005/8/layout/cycle2"/>
    <dgm:cxn modelId="{D5A794D8-B336-4C3B-8F1B-51E38FEAEF8A}" type="presParOf" srcId="{1F578B3E-F672-40EA-A507-C5CA4F5D932E}" destId="{C325007F-F4F3-400A-8C19-B041269DF376}" srcOrd="7" destOrd="0" presId="urn:microsoft.com/office/officeart/2005/8/layout/cycle2"/>
    <dgm:cxn modelId="{50698DB8-3965-4A06-802D-0432B6CAE36F}" type="presParOf" srcId="{C325007F-F4F3-400A-8C19-B041269DF376}" destId="{E2BBF99F-A707-49A6-A51A-461ACB781BA8}" srcOrd="0" destOrd="0" presId="urn:microsoft.com/office/officeart/2005/8/layout/cycle2"/>
    <dgm:cxn modelId="{E1DEB4AC-2F80-4593-81A8-AC8945766621}" type="presParOf" srcId="{1F578B3E-F672-40EA-A507-C5CA4F5D932E}" destId="{DA03B281-082D-4E88-91D3-065F28D01E49}" srcOrd="8" destOrd="0" presId="urn:microsoft.com/office/officeart/2005/8/layout/cycle2"/>
    <dgm:cxn modelId="{DA894D0B-0090-4503-BE1E-0E9467E6193D}" type="presParOf" srcId="{1F578B3E-F672-40EA-A507-C5CA4F5D932E}" destId="{93DBC68D-23D0-499B-B20C-4F1AFBAFDA94}" srcOrd="9" destOrd="0" presId="urn:microsoft.com/office/officeart/2005/8/layout/cycle2"/>
    <dgm:cxn modelId="{E42F9EA1-89B7-4E07-9A49-8728B00C9951}" type="presParOf" srcId="{93DBC68D-23D0-499B-B20C-4F1AFBAFDA94}" destId="{29D8818F-FDDB-48F9-AC79-E11A500FCC5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85024E-DC26-49C0-83AE-9C7A7C18C6DC}" type="doc">
      <dgm:prSet loTypeId="urn:microsoft.com/office/officeart/2005/8/layout/cycle2" loCatId="cycle" qsTypeId="urn:microsoft.com/office/officeart/2005/8/quickstyle/3d1" qsCatId="3D" csTypeId="urn:microsoft.com/office/officeart/2005/8/colors/accent3_2" csCatId="accent3" phldr="1"/>
      <dgm:spPr/>
      <dgm:t>
        <a:bodyPr/>
        <a:lstStyle/>
        <a:p>
          <a:endParaRPr lang="en-GB"/>
        </a:p>
      </dgm:t>
    </dgm:pt>
    <dgm:pt modelId="{E017B084-09BE-4A44-B9D9-E03DF3F40831}">
      <dgm:prSet phldrT="[Text]"/>
      <dgm:spPr/>
      <dgm:t>
        <a:bodyPr/>
        <a:lstStyle/>
        <a:p>
          <a:r>
            <a:rPr lang="en-GB" dirty="0"/>
            <a:t>Global</a:t>
          </a:r>
        </a:p>
      </dgm:t>
    </dgm:pt>
    <dgm:pt modelId="{3E77CE4B-C55F-44B2-B14E-50D5A4E92521}" type="parTrans" cxnId="{01FE34D0-5BEF-4050-8134-C6B6E5FBC365}">
      <dgm:prSet/>
      <dgm:spPr/>
      <dgm:t>
        <a:bodyPr/>
        <a:lstStyle/>
        <a:p>
          <a:endParaRPr lang="en-GB"/>
        </a:p>
      </dgm:t>
    </dgm:pt>
    <dgm:pt modelId="{8DDC1FED-9D7C-4D9B-B8D6-277ADF89D4DC}" type="sibTrans" cxnId="{01FE34D0-5BEF-4050-8134-C6B6E5FBC365}">
      <dgm:prSet/>
      <dgm:spPr/>
      <dgm:t>
        <a:bodyPr/>
        <a:lstStyle/>
        <a:p>
          <a:endParaRPr lang="en-GB"/>
        </a:p>
      </dgm:t>
    </dgm:pt>
    <dgm:pt modelId="{9C62F519-937E-418E-8DB6-0408533BE9F7}">
      <dgm:prSet phldrT="[Text]"/>
      <dgm:spPr/>
      <dgm:t>
        <a:bodyPr/>
        <a:lstStyle/>
        <a:p>
          <a:r>
            <a:rPr lang="en-GB" dirty="0"/>
            <a:t>Regional</a:t>
          </a:r>
        </a:p>
      </dgm:t>
    </dgm:pt>
    <dgm:pt modelId="{982342A9-0891-46B7-BA7B-9539596E13A5}" type="parTrans" cxnId="{5D442697-FE8A-423F-8142-21F18BC85994}">
      <dgm:prSet/>
      <dgm:spPr/>
      <dgm:t>
        <a:bodyPr/>
        <a:lstStyle/>
        <a:p>
          <a:endParaRPr lang="en-GB"/>
        </a:p>
      </dgm:t>
    </dgm:pt>
    <dgm:pt modelId="{104DD348-8D69-477C-95B7-55E05F2FB6F5}" type="sibTrans" cxnId="{5D442697-FE8A-423F-8142-21F18BC85994}">
      <dgm:prSet/>
      <dgm:spPr/>
      <dgm:t>
        <a:bodyPr/>
        <a:lstStyle/>
        <a:p>
          <a:endParaRPr lang="en-GB"/>
        </a:p>
      </dgm:t>
    </dgm:pt>
    <dgm:pt modelId="{C67B125A-24A9-4574-9616-84DF0A97E897}">
      <dgm:prSet phldrT="[Text]"/>
      <dgm:spPr/>
      <dgm:t>
        <a:bodyPr/>
        <a:lstStyle/>
        <a:p>
          <a:r>
            <a:rPr lang="en-GB" dirty="0"/>
            <a:t>Country</a:t>
          </a:r>
        </a:p>
      </dgm:t>
    </dgm:pt>
    <dgm:pt modelId="{E95D35F7-BFCE-40F3-BE5A-E702E4E1EFB9}" type="parTrans" cxnId="{76B121F9-E354-412E-BB03-9913BB1E3820}">
      <dgm:prSet/>
      <dgm:spPr/>
      <dgm:t>
        <a:bodyPr/>
        <a:lstStyle/>
        <a:p>
          <a:endParaRPr lang="en-GB"/>
        </a:p>
      </dgm:t>
    </dgm:pt>
    <dgm:pt modelId="{045DD565-2747-43ED-A2DF-FECF2DBA710E}" type="sibTrans" cxnId="{76B121F9-E354-412E-BB03-9913BB1E3820}">
      <dgm:prSet/>
      <dgm:spPr/>
      <dgm:t>
        <a:bodyPr/>
        <a:lstStyle/>
        <a:p>
          <a:endParaRPr lang="en-GB"/>
        </a:p>
      </dgm:t>
    </dgm:pt>
    <dgm:pt modelId="{4D10AD7C-2ADA-4FC7-9A9C-8F2E7D1784F1}">
      <dgm:prSet phldrT="[Text]"/>
      <dgm:spPr/>
      <dgm:t>
        <a:bodyPr/>
        <a:lstStyle/>
        <a:p>
          <a:r>
            <a:rPr lang="en-GB" dirty="0"/>
            <a:t>Sector</a:t>
          </a:r>
        </a:p>
      </dgm:t>
    </dgm:pt>
    <dgm:pt modelId="{19E1B7F9-7B45-4B59-97F0-7E0B05F3274E}" type="parTrans" cxnId="{F0EFFE66-5389-441D-BA24-7C968A99C266}">
      <dgm:prSet/>
      <dgm:spPr/>
      <dgm:t>
        <a:bodyPr/>
        <a:lstStyle/>
        <a:p>
          <a:endParaRPr lang="en-GB"/>
        </a:p>
      </dgm:t>
    </dgm:pt>
    <dgm:pt modelId="{485B5810-7F97-4AFF-9FB0-65CC344CDE13}" type="sibTrans" cxnId="{F0EFFE66-5389-441D-BA24-7C968A99C266}">
      <dgm:prSet/>
      <dgm:spPr/>
      <dgm:t>
        <a:bodyPr/>
        <a:lstStyle/>
        <a:p>
          <a:endParaRPr lang="en-GB"/>
        </a:p>
      </dgm:t>
    </dgm:pt>
    <dgm:pt modelId="{C19FCF68-6F50-4DE5-93EE-D57653E99513}">
      <dgm:prSet phldrT="[Text]"/>
      <dgm:spPr/>
      <dgm:t>
        <a:bodyPr/>
        <a:lstStyle/>
        <a:p>
          <a:r>
            <a:rPr lang="en-GB" dirty="0"/>
            <a:t>Control</a:t>
          </a:r>
        </a:p>
      </dgm:t>
    </dgm:pt>
    <dgm:pt modelId="{95861156-C52F-4940-95CC-F37B98618221}" type="parTrans" cxnId="{D782FD5E-F5FB-4BC0-A96F-1A224E1B632A}">
      <dgm:prSet/>
      <dgm:spPr/>
      <dgm:t>
        <a:bodyPr/>
        <a:lstStyle/>
        <a:p>
          <a:endParaRPr lang="en-GB"/>
        </a:p>
      </dgm:t>
    </dgm:pt>
    <dgm:pt modelId="{871035A9-1B23-423E-B4CE-8E62975B794B}" type="sibTrans" cxnId="{D782FD5E-F5FB-4BC0-A96F-1A224E1B632A}">
      <dgm:prSet/>
      <dgm:spPr/>
      <dgm:t>
        <a:bodyPr/>
        <a:lstStyle/>
        <a:p>
          <a:endParaRPr lang="en-GB"/>
        </a:p>
      </dgm:t>
    </dgm:pt>
    <dgm:pt modelId="{1F578B3E-F672-40EA-A507-C5CA4F5D932E}" type="pres">
      <dgm:prSet presAssocID="{7E85024E-DC26-49C0-83AE-9C7A7C18C6DC}" presName="cycle" presStyleCnt="0">
        <dgm:presLayoutVars>
          <dgm:dir/>
          <dgm:resizeHandles val="exact"/>
        </dgm:presLayoutVars>
      </dgm:prSet>
      <dgm:spPr/>
    </dgm:pt>
    <dgm:pt modelId="{A273C9EF-AD3D-4847-A9A1-E47818CB6C7A}" type="pres">
      <dgm:prSet presAssocID="{E017B084-09BE-4A44-B9D9-E03DF3F40831}" presName="node" presStyleLbl="node1" presStyleIdx="0" presStyleCnt="5">
        <dgm:presLayoutVars>
          <dgm:bulletEnabled val="1"/>
        </dgm:presLayoutVars>
      </dgm:prSet>
      <dgm:spPr/>
    </dgm:pt>
    <dgm:pt modelId="{0CCD07A5-6039-496B-B7E6-FF5B0C0C0A52}" type="pres">
      <dgm:prSet presAssocID="{8DDC1FED-9D7C-4D9B-B8D6-277ADF89D4DC}" presName="sibTrans" presStyleLbl="sibTrans2D1" presStyleIdx="0" presStyleCnt="5"/>
      <dgm:spPr/>
    </dgm:pt>
    <dgm:pt modelId="{1FA0CF59-2A8D-455E-8E88-02C547031E28}" type="pres">
      <dgm:prSet presAssocID="{8DDC1FED-9D7C-4D9B-B8D6-277ADF89D4DC}" presName="connectorText" presStyleLbl="sibTrans2D1" presStyleIdx="0" presStyleCnt="5"/>
      <dgm:spPr/>
    </dgm:pt>
    <dgm:pt modelId="{B9B3411E-A8D9-45F9-94D9-BA7F09F14925}" type="pres">
      <dgm:prSet presAssocID="{9C62F519-937E-418E-8DB6-0408533BE9F7}" presName="node" presStyleLbl="node1" presStyleIdx="1" presStyleCnt="5">
        <dgm:presLayoutVars>
          <dgm:bulletEnabled val="1"/>
        </dgm:presLayoutVars>
      </dgm:prSet>
      <dgm:spPr/>
    </dgm:pt>
    <dgm:pt modelId="{A86BC428-CBC8-46F4-A216-AA483722E3C8}" type="pres">
      <dgm:prSet presAssocID="{104DD348-8D69-477C-95B7-55E05F2FB6F5}" presName="sibTrans" presStyleLbl="sibTrans2D1" presStyleIdx="1" presStyleCnt="5"/>
      <dgm:spPr/>
    </dgm:pt>
    <dgm:pt modelId="{FC2346F4-E1AA-4B0C-8FA5-DF766FD3B4CA}" type="pres">
      <dgm:prSet presAssocID="{104DD348-8D69-477C-95B7-55E05F2FB6F5}" presName="connectorText" presStyleLbl="sibTrans2D1" presStyleIdx="1" presStyleCnt="5"/>
      <dgm:spPr/>
    </dgm:pt>
    <dgm:pt modelId="{3D3652E2-CA4E-415B-9480-D06112492891}" type="pres">
      <dgm:prSet presAssocID="{C67B125A-24A9-4574-9616-84DF0A97E897}" presName="node" presStyleLbl="node1" presStyleIdx="2" presStyleCnt="5">
        <dgm:presLayoutVars>
          <dgm:bulletEnabled val="1"/>
        </dgm:presLayoutVars>
      </dgm:prSet>
      <dgm:spPr/>
    </dgm:pt>
    <dgm:pt modelId="{75C06386-55C8-4763-B858-EA9D7698ACD5}" type="pres">
      <dgm:prSet presAssocID="{045DD565-2747-43ED-A2DF-FECF2DBA710E}" presName="sibTrans" presStyleLbl="sibTrans2D1" presStyleIdx="2" presStyleCnt="5"/>
      <dgm:spPr/>
    </dgm:pt>
    <dgm:pt modelId="{E37404EC-026F-4845-A91F-64E02B81CA9A}" type="pres">
      <dgm:prSet presAssocID="{045DD565-2747-43ED-A2DF-FECF2DBA710E}" presName="connectorText" presStyleLbl="sibTrans2D1" presStyleIdx="2" presStyleCnt="5"/>
      <dgm:spPr/>
    </dgm:pt>
    <dgm:pt modelId="{D3D9FDF5-F535-4271-8560-3829D0C32605}" type="pres">
      <dgm:prSet presAssocID="{4D10AD7C-2ADA-4FC7-9A9C-8F2E7D1784F1}" presName="node" presStyleLbl="node1" presStyleIdx="3" presStyleCnt="5">
        <dgm:presLayoutVars>
          <dgm:bulletEnabled val="1"/>
        </dgm:presLayoutVars>
      </dgm:prSet>
      <dgm:spPr/>
    </dgm:pt>
    <dgm:pt modelId="{C325007F-F4F3-400A-8C19-B041269DF376}" type="pres">
      <dgm:prSet presAssocID="{485B5810-7F97-4AFF-9FB0-65CC344CDE13}" presName="sibTrans" presStyleLbl="sibTrans2D1" presStyleIdx="3" presStyleCnt="5"/>
      <dgm:spPr/>
    </dgm:pt>
    <dgm:pt modelId="{E2BBF99F-A707-49A6-A51A-461ACB781BA8}" type="pres">
      <dgm:prSet presAssocID="{485B5810-7F97-4AFF-9FB0-65CC344CDE13}" presName="connectorText" presStyleLbl="sibTrans2D1" presStyleIdx="3" presStyleCnt="5"/>
      <dgm:spPr/>
    </dgm:pt>
    <dgm:pt modelId="{DA03B281-082D-4E88-91D3-065F28D01E49}" type="pres">
      <dgm:prSet presAssocID="{C19FCF68-6F50-4DE5-93EE-D57653E99513}" presName="node" presStyleLbl="node1" presStyleIdx="4" presStyleCnt="5">
        <dgm:presLayoutVars>
          <dgm:bulletEnabled val="1"/>
        </dgm:presLayoutVars>
      </dgm:prSet>
      <dgm:spPr/>
    </dgm:pt>
    <dgm:pt modelId="{93DBC68D-23D0-499B-B20C-4F1AFBAFDA94}" type="pres">
      <dgm:prSet presAssocID="{871035A9-1B23-423E-B4CE-8E62975B794B}" presName="sibTrans" presStyleLbl="sibTrans2D1" presStyleIdx="4" presStyleCnt="5"/>
      <dgm:spPr/>
    </dgm:pt>
    <dgm:pt modelId="{29D8818F-FDDB-48F9-AC79-E11A500FCC5C}" type="pres">
      <dgm:prSet presAssocID="{871035A9-1B23-423E-B4CE-8E62975B794B}" presName="connectorText" presStyleLbl="sibTrans2D1" presStyleIdx="4" presStyleCnt="5"/>
      <dgm:spPr/>
    </dgm:pt>
  </dgm:ptLst>
  <dgm:cxnLst>
    <dgm:cxn modelId="{3AEA881C-2E43-4DB7-84FB-FE87FD9131F0}" type="presOf" srcId="{C19FCF68-6F50-4DE5-93EE-D57653E99513}" destId="{DA03B281-082D-4E88-91D3-065F28D01E49}" srcOrd="0" destOrd="0" presId="urn:microsoft.com/office/officeart/2005/8/layout/cycle2"/>
    <dgm:cxn modelId="{EBBE4C30-CDDA-4433-99D1-8605C6AC3E02}" type="presOf" srcId="{485B5810-7F97-4AFF-9FB0-65CC344CDE13}" destId="{E2BBF99F-A707-49A6-A51A-461ACB781BA8}" srcOrd="1" destOrd="0" presId="urn:microsoft.com/office/officeart/2005/8/layout/cycle2"/>
    <dgm:cxn modelId="{368FD64E-7361-4E23-9DE2-79EA3833B50B}" type="presOf" srcId="{104DD348-8D69-477C-95B7-55E05F2FB6F5}" destId="{A86BC428-CBC8-46F4-A216-AA483722E3C8}" srcOrd="0" destOrd="0" presId="urn:microsoft.com/office/officeart/2005/8/layout/cycle2"/>
    <dgm:cxn modelId="{A4AD575A-AD6F-4158-A620-8AEFBB04BDD6}" type="presOf" srcId="{485B5810-7F97-4AFF-9FB0-65CC344CDE13}" destId="{C325007F-F4F3-400A-8C19-B041269DF376}" srcOrd="0" destOrd="0" presId="urn:microsoft.com/office/officeart/2005/8/layout/cycle2"/>
    <dgm:cxn modelId="{D782FD5E-F5FB-4BC0-A96F-1A224E1B632A}" srcId="{7E85024E-DC26-49C0-83AE-9C7A7C18C6DC}" destId="{C19FCF68-6F50-4DE5-93EE-D57653E99513}" srcOrd="4" destOrd="0" parTransId="{95861156-C52F-4940-95CC-F37B98618221}" sibTransId="{871035A9-1B23-423E-B4CE-8E62975B794B}"/>
    <dgm:cxn modelId="{B3D78166-05CD-4660-93B2-BBA0BF28CBB9}" type="presOf" srcId="{045DD565-2747-43ED-A2DF-FECF2DBA710E}" destId="{75C06386-55C8-4763-B858-EA9D7698ACD5}" srcOrd="0" destOrd="0" presId="urn:microsoft.com/office/officeart/2005/8/layout/cycle2"/>
    <dgm:cxn modelId="{F0EFFE66-5389-441D-BA24-7C968A99C266}" srcId="{7E85024E-DC26-49C0-83AE-9C7A7C18C6DC}" destId="{4D10AD7C-2ADA-4FC7-9A9C-8F2E7D1784F1}" srcOrd="3" destOrd="0" parTransId="{19E1B7F9-7B45-4B59-97F0-7E0B05F3274E}" sibTransId="{485B5810-7F97-4AFF-9FB0-65CC344CDE13}"/>
    <dgm:cxn modelId="{720D6985-FBD1-4607-9380-D8AB530E1617}" type="presOf" srcId="{7E85024E-DC26-49C0-83AE-9C7A7C18C6DC}" destId="{1F578B3E-F672-40EA-A507-C5CA4F5D932E}" srcOrd="0" destOrd="0" presId="urn:microsoft.com/office/officeart/2005/8/layout/cycle2"/>
    <dgm:cxn modelId="{AC7B6187-EBEA-4FF7-B095-F74D6EC41C12}" type="presOf" srcId="{4D10AD7C-2ADA-4FC7-9A9C-8F2E7D1784F1}" destId="{D3D9FDF5-F535-4271-8560-3829D0C32605}" srcOrd="0" destOrd="0" presId="urn:microsoft.com/office/officeart/2005/8/layout/cycle2"/>
    <dgm:cxn modelId="{5D442697-FE8A-423F-8142-21F18BC85994}" srcId="{7E85024E-DC26-49C0-83AE-9C7A7C18C6DC}" destId="{9C62F519-937E-418E-8DB6-0408533BE9F7}" srcOrd="1" destOrd="0" parTransId="{982342A9-0891-46B7-BA7B-9539596E13A5}" sibTransId="{104DD348-8D69-477C-95B7-55E05F2FB6F5}"/>
    <dgm:cxn modelId="{E4F6DF98-AAC7-4CE3-978D-CA18D600CB96}" type="presOf" srcId="{E017B084-09BE-4A44-B9D9-E03DF3F40831}" destId="{A273C9EF-AD3D-4847-A9A1-E47818CB6C7A}" srcOrd="0" destOrd="0" presId="urn:microsoft.com/office/officeart/2005/8/layout/cycle2"/>
    <dgm:cxn modelId="{948E4FA0-2834-43C3-9E62-A71856F76C62}" type="presOf" srcId="{C67B125A-24A9-4574-9616-84DF0A97E897}" destId="{3D3652E2-CA4E-415B-9480-D06112492891}" srcOrd="0" destOrd="0" presId="urn:microsoft.com/office/officeart/2005/8/layout/cycle2"/>
    <dgm:cxn modelId="{95EE1EA8-52F5-424F-A2BB-1CBF0604F9D5}" type="presOf" srcId="{871035A9-1B23-423E-B4CE-8E62975B794B}" destId="{29D8818F-FDDB-48F9-AC79-E11A500FCC5C}" srcOrd="1" destOrd="0" presId="urn:microsoft.com/office/officeart/2005/8/layout/cycle2"/>
    <dgm:cxn modelId="{1A507EC0-528B-41E9-A075-0373D41182D2}" type="presOf" srcId="{8DDC1FED-9D7C-4D9B-B8D6-277ADF89D4DC}" destId="{1FA0CF59-2A8D-455E-8E88-02C547031E28}" srcOrd="1" destOrd="0" presId="urn:microsoft.com/office/officeart/2005/8/layout/cycle2"/>
    <dgm:cxn modelId="{D017CDCF-20D9-41C2-B451-D8975B198A8C}" type="presOf" srcId="{9C62F519-937E-418E-8DB6-0408533BE9F7}" destId="{B9B3411E-A8D9-45F9-94D9-BA7F09F14925}" srcOrd="0" destOrd="0" presId="urn:microsoft.com/office/officeart/2005/8/layout/cycle2"/>
    <dgm:cxn modelId="{01FE34D0-5BEF-4050-8134-C6B6E5FBC365}" srcId="{7E85024E-DC26-49C0-83AE-9C7A7C18C6DC}" destId="{E017B084-09BE-4A44-B9D9-E03DF3F40831}" srcOrd="0" destOrd="0" parTransId="{3E77CE4B-C55F-44B2-B14E-50D5A4E92521}" sibTransId="{8DDC1FED-9D7C-4D9B-B8D6-277ADF89D4DC}"/>
    <dgm:cxn modelId="{D6A1D5D7-AC01-4B2D-ABB0-712DBF061F3C}" type="presOf" srcId="{104DD348-8D69-477C-95B7-55E05F2FB6F5}" destId="{FC2346F4-E1AA-4B0C-8FA5-DF766FD3B4CA}" srcOrd="1" destOrd="0" presId="urn:microsoft.com/office/officeart/2005/8/layout/cycle2"/>
    <dgm:cxn modelId="{E930D9E8-BA46-404A-AC9C-130322288345}" type="presOf" srcId="{871035A9-1B23-423E-B4CE-8E62975B794B}" destId="{93DBC68D-23D0-499B-B20C-4F1AFBAFDA94}" srcOrd="0" destOrd="0" presId="urn:microsoft.com/office/officeart/2005/8/layout/cycle2"/>
    <dgm:cxn modelId="{63FB78F4-FB57-48EF-8DBB-59479F11E3DB}" type="presOf" srcId="{045DD565-2747-43ED-A2DF-FECF2DBA710E}" destId="{E37404EC-026F-4845-A91F-64E02B81CA9A}" srcOrd="1" destOrd="0" presId="urn:microsoft.com/office/officeart/2005/8/layout/cycle2"/>
    <dgm:cxn modelId="{5BD071F7-C6F7-4BCC-AE22-6AFAA954E8C5}" type="presOf" srcId="{8DDC1FED-9D7C-4D9B-B8D6-277ADF89D4DC}" destId="{0CCD07A5-6039-496B-B7E6-FF5B0C0C0A52}" srcOrd="0" destOrd="0" presId="urn:microsoft.com/office/officeart/2005/8/layout/cycle2"/>
    <dgm:cxn modelId="{76B121F9-E354-412E-BB03-9913BB1E3820}" srcId="{7E85024E-DC26-49C0-83AE-9C7A7C18C6DC}" destId="{C67B125A-24A9-4574-9616-84DF0A97E897}" srcOrd="2" destOrd="0" parTransId="{E95D35F7-BFCE-40F3-BE5A-E702E4E1EFB9}" sibTransId="{045DD565-2747-43ED-A2DF-FECF2DBA710E}"/>
    <dgm:cxn modelId="{5084FE64-6310-4ED6-B84D-9D3EC2F1A7A0}" type="presParOf" srcId="{1F578B3E-F672-40EA-A507-C5CA4F5D932E}" destId="{A273C9EF-AD3D-4847-A9A1-E47818CB6C7A}" srcOrd="0" destOrd="0" presId="urn:microsoft.com/office/officeart/2005/8/layout/cycle2"/>
    <dgm:cxn modelId="{6CEC0216-C4A2-43B3-8DC8-DEB0F1BD5B5C}" type="presParOf" srcId="{1F578B3E-F672-40EA-A507-C5CA4F5D932E}" destId="{0CCD07A5-6039-496B-B7E6-FF5B0C0C0A52}" srcOrd="1" destOrd="0" presId="urn:microsoft.com/office/officeart/2005/8/layout/cycle2"/>
    <dgm:cxn modelId="{9D3F70B7-9B1C-4B9E-983A-ED71F92F58EB}" type="presParOf" srcId="{0CCD07A5-6039-496B-B7E6-FF5B0C0C0A52}" destId="{1FA0CF59-2A8D-455E-8E88-02C547031E28}" srcOrd="0" destOrd="0" presId="urn:microsoft.com/office/officeart/2005/8/layout/cycle2"/>
    <dgm:cxn modelId="{1D1C809C-78CB-497B-951B-CD8C0433EEAB}" type="presParOf" srcId="{1F578B3E-F672-40EA-A507-C5CA4F5D932E}" destId="{B9B3411E-A8D9-45F9-94D9-BA7F09F14925}" srcOrd="2" destOrd="0" presId="urn:microsoft.com/office/officeart/2005/8/layout/cycle2"/>
    <dgm:cxn modelId="{C219C168-17CD-42D3-BCC1-FE03F53A5683}" type="presParOf" srcId="{1F578B3E-F672-40EA-A507-C5CA4F5D932E}" destId="{A86BC428-CBC8-46F4-A216-AA483722E3C8}" srcOrd="3" destOrd="0" presId="urn:microsoft.com/office/officeart/2005/8/layout/cycle2"/>
    <dgm:cxn modelId="{F421CD89-8473-496E-83D2-6F975182DAA2}" type="presParOf" srcId="{A86BC428-CBC8-46F4-A216-AA483722E3C8}" destId="{FC2346F4-E1AA-4B0C-8FA5-DF766FD3B4CA}" srcOrd="0" destOrd="0" presId="urn:microsoft.com/office/officeart/2005/8/layout/cycle2"/>
    <dgm:cxn modelId="{F6FE807E-506E-4505-9AB1-4DF78CCEB0AD}" type="presParOf" srcId="{1F578B3E-F672-40EA-A507-C5CA4F5D932E}" destId="{3D3652E2-CA4E-415B-9480-D06112492891}" srcOrd="4" destOrd="0" presId="urn:microsoft.com/office/officeart/2005/8/layout/cycle2"/>
    <dgm:cxn modelId="{BEE70A7C-54CB-463F-A18D-153E369FF1EE}" type="presParOf" srcId="{1F578B3E-F672-40EA-A507-C5CA4F5D932E}" destId="{75C06386-55C8-4763-B858-EA9D7698ACD5}" srcOrd="5" destOrd="0" presId="urn:microsoft.com/office/officeart/2005/8/layout/cycle2"/>
    <dgm:cxn modelId="{821C855F-AF30-4714-B132-8C22015B2492}" type="presParOf" srcId="{75C06386-55C8-4763-B858-EA9D7698ACD5}" destId="{E37404EC-026F-4845-A91F-64E02B81CA9A}" srcOrd="0" destOrd="0" presId="urn:microsoft.com/office/officeart/2005/8/layout/cycle2"/>
    <dgm:cxn modelId="{565DBAE5-C3F0-4620-96E9-E2D717CB42DD}" type="presParOf" srcId="{1F578B3E-F672-40EA-A507-C5CA4F5D932E}" destId="{D3D9FDF5-F535-4271-8560-3829D0C32605}" srcOrd="6" destOrd="0" presId="urn:microsoft.com/office/officeart/2005/8/layout/cycle2"/>
    <dgm:cxn modelId="{621E9CA2-1677-4653-AD22-736846D4F062}" type="presParOf" srcId="{1F578B3E-F672-40EA-A507-C5CA4F5D932E}" destId="{C325007F-F4F3-400A-8C19-B041269DF376}" srcOrd="7" destOrd="0" presId="urn:microsoft.com/office/officeart/2005/8/layout/cycle2"/>
    <dgm:cxn modelId="{D317564A-C175-42C6-A1E3-C25EE3726219}" type="presParOf" srcId="{C325007F-F4F3-400A-8C19-B041269DF376}" destId="{E2BBF99F-A707-49A6-A51A-461ACB781BA8}" srcOrd="0" destOrd="0" presId="urn:microsoft.com/office/officeart/2005/8/layout/cycle2"/>
    <dgm:cxn modelId="{11438F5C-D961-410C-8C44-3D490F7003F6}" type="presParOf" srcId="{1F578B3E-F672-40EA-A507-C5CA4F5D932E}" destId="{DA03B281-082D-4E88-91D3-065F28D01E49}" srcOrd="8" destOrd="0" presId="urn:microsoft.com/office/officeart/2005/8/layout/cycle2"/>
    <dgm:cxn modelId="{DD7B6829-04D9-4857-992F-7BAE32796313}" type="presParOf" srcId="{1F578B3E-F672-40EA-A507-C5CA4F5D932E}" destId="{93DBC68D-23D0-499B-B20C-4F1AFBAFDA94}" srcOrd="9" destOrd="0" presId="urn:microsoft.com/office/officeart/2005/8/layout/cycle2"/>
    <dgm:cxn modelId="{1D0B5A56-609B-4C02-966C-C7CAE67A7D55}" type="presParOf" srcId="{93DBC68D-23D0-499B-B20C-4F1AFBAFDA94}" destId="{29D8818F-FDDB-48F9-AC79-E11A500FCC5C}"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85024E-DC26-49C0-83AE-9C7A7C18C6DC}" type="doc">
      <dgm:prSet loTypeId="urn:microsoft.com/office/officeart/2005/8/layout/cycle2" loCatId="cycle" qsTypeId="urn:microsoft.com/office/officeart/2005/8/quickstyle/3d1" qsCatId="3D" csTypeId="urn:microsoft.com/office/officeart/2005/8/colors/accent1_2" csCatId="accent1" phldr="1"/>
      <dgm:spPr/>
      <dgm:t>
        <a:bodyPr/>
        <a:lstStyle/>
        <a:p>
          <a:endParaRPr lang="en-GB"/>
        </a:p>
      </dgm:t>
    </dgm:pt>
    <dgm:pt modelId="{E017B084-09BE-4A44-B9D9-E03DF3F40831}">
      <dgm:prSet phldrT="[Text]"/>
      <dgm:spPr>
        <a:solidFill>
          <a:srgbClr val="92D050"/>
        </a:solidFill>
      </dgm:spPr>
      <dgm:t>
        <a:bodyPr/>
        <a:lstStyle/>
        <a:p>
          <a:r>
            <a:rPr lang="en-GB" dirty="0"/>
            <a:t>Partner-</a:t>
          </a:r>
        </a:p>
        <a:p>
          <a:r>
            <a:rPr lang="en-GB" dirty="0"/>
            <a:t>ship</a:t>
          </a:r>
        </a:p>
      </dgm:t>
    </dgm:pt>
    <dgm:pt modelId="{3E77CE4B-C55F-44B2-B14E-50D5A4E92521}" type="parTrans" cxnId="{01FE34D0-5BEF-4050-8134-C6B6E5FBC365}">
      <dgm:prSet/>
      <dgm:spPr/>
      <dgm:t>
        <a:bodyPr/>
        <a:lstStyle/>
        <a:p>
          <a:endParaRPr lang="en-GB"/>
        </a:p>
      </dgm:t>
    </dgm:pt>
    <dgm:pt modelId="{8DDC1FED-9D7C-4D9B-B8D6-277ADF89D4DC}" type="sibTrans" cxnId="{01FE34D0-5BEF-4050-8134-C6B6E5FBC365}">
      <dgm:prSet/>
      <dgm:spPr>
        <a:solidFill>
          <a:srgbClr val="C1E2B4"/>
        </a:solidFill>
      </dgm:spPr>
      <dgm:t>
        <a:bodyPr/>
        <a:lstStyle/>
        <a:p>
          <a:endParaRPr lang="en-GB"/>
        </a:p>
      </dgm:t>
    </dgm:pt>
    <dgm:pt modelId="{9C62F519-937E-418E-8DB6-0408533BE9F7}">
      <dgm:prSet phldrT="[Text]"/>
      <dgm:spPr>
        <a:solidFill>
          <a:srgbClr val="92D050"/>
        </a:solidFill>
      </dgm:spPr>
      <dgm:t>
        <a:bodyPr/>
        <a:lstStyle/>
        <a:p>
          <a:r>
            <a:rPr lang="en-GB" dirty="0"/>
            <a:t>Dictator</a:t>
          </a:r>
        </a:p>
      </dgm:t>
    </dgm:pt>
    <dgm:pt modelId="{982342A9-0891-46B7-BA7B-9539596E13A5}" type="parTrans" cxnId="{5D442697-FE8A-423F-8142-21F18BC85994}">
      <dgm:prSet/>
      <dgm:spPr/>
      <dgm:t>
        <a:bodyPr/>
        <a:lstStyle/>
        <a:p>
          <a:endParaRPr lang="en-GB"/>
        </a:p>
      </dgm:t>
    </dgm:pt>
    <dgm:pt modelId="{104DD348-8D69-477C-95B7-55E05F2FB6F5}" type="sibTrans" cxnId="{5D442697-FE8A-423F-8142-21F18BC85994}">
      <dgm:prSet/>
      <dgm:spPr>
        <a:solidFill>
          <a:srgbClr val="C1E2B4"/>
        </a:solidFill>
      </dgm:spPr>
      <dgm:t>
        <a:bodyPr/>
        <a:lstStyle/>
        <a:p>
          <a:endParaRPr lang="en-GB"/>
        </a:p>
      </dgm:t>
    </dgm:pt>
    <dgm:pt modelId="{4D10AD7C-2ADA-4FC7-9A9C-8F2E7D1784F1}">
      <dgm:prSet phldrT="[Text]"/>
      <dgm:spPr>
        <a:solidFill>
          <a:srgbClr val="92D050"/>
        </a:solidFill>
      </dgm:spPr>
      <dgm:t>
        <a:bodyPr/>
        <a:lstStyle/>
        <a:p>
          <a:r>
            <a:rPr lang="en-GB" dirty="0"/>
            <a:t>Corporate</a:t>
          </a:r>
        </a:p>
      </dgm:t>
    </dgm:pt>
    <dgm:pt modelId="{19E1B7F9-7B45-4B59-97F0-7E0B05F3274E}" type="parTrans" cxnId="{F0EFFE66-5389-441D-BA24-7C968A99C266}">
      <dgm:prSet/>
      <dgm:spPr/>
      <dgm:t>
        <a:bodyPr/>
        <a:lstStyle/>
        <a:p>
          <a:endParaRPr lang="en-GB"/>
        </a:p>
      </dgm:t>
    </dgm:pt>
    <dgm:pt modelId="{485B5810-7F97-4AFF-9FB0-65CC344CDE13}" type="sibTrans" cxnId="{F0EFFE66-5389-441D-BA24-7C968A99C266}">
      <dgm:prSet/>
      <dgm:spPr>
        <a:solidFill>
          <a:srgbClr val="C1E2B4"/>
        </a:solidFill>
      </dgm:spPr>
      <dgm:t>
        <a:bodyPr/>
        <a:lstStyle/>
        <a:p>
          <a:endParaRPr lang="en-GB"/>
        </a:p>
      </dgm:t>
    </dgm:pt>
    <dgm:pt modelId="{1F578B3E-F672-40EA-A507-C5CA4F5D932E}" type="pres">
      <dgm:prSet presAssocID="{7E85024E-DC26-49C0-83AE-9C7A7C18C6DC}" presName="cycle" presStyleCnt="0">
        <dgm:presLayoutVars>
          <dgm:dir/>
          <dgm:resizeHandles val="exact"/>
        </dgm:presLayoutVars>
      </dgm:prSet>
      <dgm:spPr/>
    </dgm:pt>
    <dgm:pt modelId="{A273C9EF-AD3D-4847-A9A1-E47818CB6C7A}" type="pres">
      <dgm:prSet presAssocID="{E017B084-09BE-4A44-B9D9-E03DF3F40831}" presName="node" presStyleLbl="node1" presStyleIdx="0" presStyleCnt="3">
        <dgm:presLayoutVars>
          <dgm:bulletEnabled val="1"/>
        </dgm:presLayoutVars>
      </dgm:prSet>
      <dgm:spPr/>
    </dgm:pt>
    <dgm:pt modelId="{0CCD07A5-6039-496B-B7E6-FF5B0C0C0A52}" type="pres">
      <dgm:prSet presAssocID="{8DDC1FED-9D7C-4D9B-B8D6-277ADF89D4DC}" presName="sibTrans" presStyleLbl="sibTrans2D1" presStyleIdx="0" presStyleCnt="3"/>
      <dgm:spPr/>
    </dgm:pt>
    <dgm:pt modelId="{1FA0CF59-2A8D-455E-8E88-02C547031E28}" type="pres">
      <dgm:prSet presAssocID="{8DDC1FED-9D7C-4D9B-B8D6-277ADF89D4DC}" presName="connectorText" presStyleLbl="sibTrans2D1" presStyleIdx="0" presStyleCnt="3"/>
      <dgm:spPr/>
    </dgm:pt>
    <dgm:pt modelId="{B9B3411E-A8D9-45F9-94D9-BA7F09F14925}" type="pres">
      <dgm:prSet presAssocID="{9C62F519-937E-418E-8DB6-0408533BE9F7}" presName="node" presStyleLbl="node1" presStyleIdx="1" presStyleCnt="3">
        <dgm:presLayoutVars>
          <dgm:bulletEnabled val="1"/>
        </dgm:presLayoutVars>
      </dgm:prSet>
      <dgm:spPr/>
    </dgm:pt>
    <dgm:pt modelId="{A86BC428-CBC8-46F4-A216-AA483722E3C8}" type="pres">
      <dgm:prSet presAssocID="{104DD348-8D69-477C-95B7-55E05F2FB6F5}" presName="sibTrans" presStyleLbl="sibTrans2D1" presStyleIdx="1" presStyleCnt="3"/>
      <dgm:spPr/>
    </dgm:pt>
    <dgm:pt modelId="{FC2346F4-E1AA-4B0C-8FA5-DF766FD3B4CA}" type="pres">
      <dgm:prSet presAssocID="{104DD348-8D69-477C-95B7-55E05F2FB6F5}" presName="connectorText" presStyleLbl="sibTrans2D1" presStyleIdx="1" presStyleCnt="3"/>
      <dgm:spPr/>
    </dgm:pt>
    <dgm:pt modelId="{D3D9FDF5-F535-4271-8560-3829D0C32605}" type="pres">
      <dgm:prSet presAssocID="{4D10AD7C-2ADA-4FC7-9A9C-8F2E7D1784F1}" presName="node" presStyleLbl="node1" presStyleIdx="2" presStyleCnt="3">
        <dgm:presLayoutVars>
          <dgm:bulletEnabled val="1"/>
        </dgm:presLayoutVars>
      </dgm:prSet>
      <dgm:spPr/>
    </dgm:pt>
    <dgm:pt modelId="{C325007F-F4F3-400A-8C19-B041269DF376}" type="pres">
      <dgm:prSet presAssocID="{485B5810-7F97-4AFF-9FB0-65CC344CDE13}" presName="sibTrans" presStyleLbl="sibTrans2D1" presStyleIdx="2" presStyleCnt="3"/>
      <dgm:spPr/>
    </dgm:pt>
    <dgm:pt modelId="{E2BBF99F-A707-49A6-A51A-461ACB781BA8}" type="pres">
      <dgm:prSet presAssocID="{485B5810-7F97-4AFF-9FB0-65CC344CDE13}" presName="connectorText" presStyleLbl="sibTrans2D1" presStyleIdx="2" presStyleCnt="3"/>
      <dgm:spPr/>
    </dgm:pt>
  </dgm:ptLst>
  <dgm:cxnLst>
    <dgm:cxn modelId="{05C44807-2F90-4124-A919-34D67A396448}" type="presOf" srcId="{485B5810-7F97-4AFF-9FB0-65CC344CDE13}" destId="{C325007F-F4F3-400A-8C19-B041269DF376}" srcOrd="0" destOrd="0" presId="urn:microsoft.com/office/officeart/2005/8/layout/cycle2"/>
    <dgm:cxn modelId="{2DED4716-EDF5-4280-A8C5-D2AD0199E8B6}" type="presOf" srcId="{104DD348-8D69-477C-95B7-55E05F2FB6F5}" destId="{A86BC428-CBC8-46F4-A216-AA483722E3C8}" srcOrd="0" destOrd="0" presId="urn:microsoft.com/office/officeart/2005/8/layout/cycle2"/>
    <dgm:cxn modelId="{6D98FE30-AE72-4E4E-B217-2981D0263A41}" type="presOf" srcId="{4D10AD7C-2ADA-4FC7-9A9C-8F2E7D1784F1}" destId="{D3D9FDF5-F535-4271-8560-3829D0C32605}" srcOrd="0" destOrd="0" presId="urn:microsoft.com/office/officeart/2005/8/layout/cycle2"/>
    <dgm:cxn modelId="{46E2205C-2432-47BB-9E01-B28F6B381CA0}" type="presOf" srcId="{8DDC1FED-9D7C-4D9B-B8D6-277ADF89D4DC}" destId="{0CCD07A5-6039-496B-B7E6-FF5B0C0C0A52}" srcOrd="0" destOrd="0" presId="urn:microsoft.com/office/officeart/2005/8/layout/cycle2"/>
    <dgm:cxn modelId="{F0EFFE66-5389-441D-BA24-7C968A99C266}" srcId="{7E85024E-DC26-49C0-83AE-9C7A7C18C6DC}" destId="{4D10AD7C-2ADA-4FC7-9A9C-8F2E7D1784F1}" srcOrd="2" destOrd="0" parTransId="{19E1B7F9-7B45-4B59-97F0-7E0B05F3274E}" sibTransId="{485B5810-7F97-4AFF-9FB0-65CC344CDE13}"/>
    <dgm:cxn modelId="{73A24684-E687-434D-BDBB-C2AA5AF9B950}" type="presOf" srcId="{104DD348-8D69-477C-95B7-55E05F2FB6F5}" destId="{FC2346F4-E1AA-4B0C-8FA5-DF766FD3B4CA}" srcOrd="1" destOrd="0" presId="urn:microsoft.com/office/officeart/2005/8/layout/cycle2"/>
    <dgm:cxn modelId="{8FF1878C-EA16-4E1E-A6D8-374DD229C797}" type="presOf" srcId="{8DDC1FED-9D7C-4D9B-B8D6-277ADF89D4DC}" destId="{1FA0CF59-2A8D-455E-8E88-02C547031E28}" srcOrd="1" destOrd="0" presId="urn:microsoft.com/office/officeart/2005/8/layout/cycle2"/>
    <dgm:cxn modelId="{5D442697-FE8A-423F-8142-21F18BC85994}" srcId="{7E85024E-DC26-49C0-83AE-9C7A7C18C6DC}" destId="{9C62F519-937E-418E-8DB6-0408533BE9F7}" srcOrd="1" destOrd="0" parTransId="{982342A9-0891-46B7-BA7B-9539596E13A5}" sibTransId="{104DD348-8D69-477C-95B7-55E05F2FB6F5}"/>
    <dgm:cxn modelId="{12ECE8A2-3D93-44DE-A094-A6E056CF176D}" type="presOf" srcId="{485B5810-7F97-4AFF-9FB0-65CC344CDE13}" destId="{E2BBF99F-A707-49A6-A51A-461ACB781BA8}" srcOrd="1" destOrd="0" presId="urn:microsoft.com/office/officeart/2005/8/layout/cycle2"/>
    <dgm:cxn modelId="{E66AB5BB-2074-44C7-9B4C-AD39058E7AC5}" type="presOf" srcId="{9C62F519-937E-418E-8DB6-0408533BE9F7}" destId="{B9B3411E-A8D9-45F9-94D9-BA7F09F14925}" srcOrd="0" destOrd="0" presId="urn:microsoft.com/office/officeart/2005/8/layout/cycle2"/>
    <dgm:cxn modelId="{FCFC6FC1-A308-4288-921A-7C032BC4D45F}" type="presOf" srcId="{7E85024E-DC26-49C0-83AE-9C7A7C18C6DC}" destId="{1F578B3E-F672-40EA-A507-C5CA4F5D932E}" srcOrd="0" destOrd="0" presId="urn:microsoft.com/office/officeart/2005/8/layout/cycle2"/>
    <dgm:cxn modelId="{01FE34D0-5BEF-4050-8134-C6B6E5FBC365}" srcId="{7E85024E-DC26-49C0-83AE-9C7A7C18C6DC}" destId="{E017B084-09BE-4A44-B9D9-E03DF3F40831}" srcOrd="0" destOrd="0" parTransId="{3E77CE4B-C55F-44B2-B14E-50D5A4E92521}" sibTransId="{8DDC1FED-9D7C-4D9B-B8D6-277ADF89D4DC}"/>
    <dgm:cxn modelId="{68957AEB-903D-41E3-A18B-8252773466FA}" type="presOf" srcId="{E017B084-09BE-4A44-B9D9-E03DF3F40831}" destId="{A273C9EF-AD3D-4847-A9A1-E47818CB6C7A}" srcOrd="0" destOrd="0" presId="urn:microsoft.com/office/officeart/2005/8/layout/cycle2"/>
    <dgm:cxn modelId="{2DDADEAB-8710-43E2-9B9C-F77AC2590354}" type="presParOf" srcId="{1F578B3E-F672-40EA-A507-C5CA4F5D932E}" destId="{A273C9EF-AD3D-4847-A9A1-E47818CB6C7A}" srcOrd="0" destOrd="0" presId="urn:microsoft.com/office/officeart/2005/8/layout/cycle2"/>
    <dgm:cxn modelId="{7C685B57-DB5C-4ABE-9DD5-35D58F2AA5E2}" type="presParOf" srcId="{1F578B3E-F672-40EA-A507-C5CA4F5D932E}" destId="{0CCD07A5-6039-496B-B7E6-FF5B0C0C0A52}" srcOrd="1" destOrd="0" presId="urn:microsoft.com/office/officeart/2005/8/layout/cycle2"/>
    <dgm:cxn modelId="{13DCBD98-7076-43CC-8843-02318983EED6}" type="presParOf" srcId="{0CCD07A5-6039-496B-B7E6-FF5B0C0C0A52}" destId="{1FA0CF59-2A8D-455E-8E88-02C547031E28}" srcOrd="0" destOrd="0" presId="urn:microsoft.com/office/officeart/2005/8/layout/cycle2"/>
    <dgm:cxn modelId="{3E99D9A8-590D-42C9-90E7-53514C113D18}" type="presParOf" srcId="{1F578B3E-F672-40EA-A507-C5CA4F5D932E}" destId="{B9B3411E-A8D9-45F9-94D9-BA7F09F14925}" srcOrd="2" destOrd="0" presId="urn:microsoft.com/office/officeart/2005/8/layout/cycle2"/>
    <dgm:cxn modelId="{529A2CCD-BF7A-40FE-BEBF-3284B17CA129}" type="presParOf" srcId="{1F578B3E-F672-40EA-A507-C5CA4F5D932E}" destId="{A86BC428-CBC8-46F4-A216-AA483722E3C8}" srcOrd="3" destOrd="0" presId="urn:microsoft.com/office/officeart/2005/8/layout/cycle2"/>
    <dgm:cxn modelId="{97D4F360-EF79-4CAC-8103-C568125A50DC}" type="presParOf" srcId="{A86BC428-CBC8-46F4-A216-AA483722E3C8}" destId="{FC2346F4-E1AA-4B0C-8FA5-DF766FD3B4CA}" srcOrd="0" destOrd="0" presId="urn:microsoft.com/office/officeart/2005/8/layout/cycle2"/>
    <dgm:cxn modelId="{60B3E7AA-16BF-45E6-8097-9EF705318A35}" type="presParOf" srcId="{1F578B3E-F672-40EA-A507-C5CA4F5D932E}" destId="{D3D9FDF5-F535-4271-8560-3829D0C32605}" srcOrd="4" destOrd="0" presId="urn:microsoft.com/office/officeart/2005/8/layout/cycle2"/>
    <dgm:cxn modelId="{886031CD-534C-429B-A373-4F65CCA9FCFA}" type="presParOf" srcId="{1F578B3E-F672-40EA-A507-C5CA4F5D932E}" destId="{C325007F-F4F3-400A-8C19-B041269DF376}" srcOrd="5" destOrd="0" presId="urn:microsoft.com/office/officeart/2005/8/layout/cycle2"/>
    <dgm:cxn modelId="{B35027C2-E826-4AD3-8AD9-95503ECAB6B2}" type="presParOf" srcId="{C325007F-F4F3-400A-8C19-B041269DF376}" destId="{E2BBF99F-A707-49A6-A51A-461ACB781BA8}" srcOrd="0" destOrd="0" presId="urn:microsoft.com/office/officeart/2005/8/layout/cycle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85024E-DC26-49C0-83AE-9C7A7C18C6DC}" type="doc">
      <dgm:prSet loTypeId="urn:microsoft.com/office/officeart/2005/8/layout/cycle2" loCatId="cycle" qsTypeId="urn:microsoft.com/office/officeart/2005/8/quickstyle/3d1" qsCatId="3D" csTypeId="urn:microsoft.com/office/officeart/2005/8/colors/accent1_2" csCatId="accent1" phldr="1"/>
      <dgm:spPr/>
      <dgm:t>
        <a:bodyPr/>
        <a:lstStyle/>
        <a:p>
          <a:endParaRPr lang="en-GB"/>
        </a:p>
      </dgm:t>
    </dgm:pt>
    <dgm:pt modelId="{E017B084-09BE-4A44-B9D9-E03DF3F40831}">
      <dgm:prSet phldrT="[Text]"/>
      <dgm:spPr>
        <a:solidFill>
          <a:srgbClr val="FFC000"/>
        </a:solidFill>
      </dgm:spPr>
      <dgm:t>
        <a:bodyPr/>
        <a:lstStyle/>
        <a:p>
          <a:r>
            <a:rPr lang="en-GB" dirty="0"/>
            <a:t>Direct</a:t>
          </a:r>
        </a:p>
      </dgm:t>
    </dgm:pt>
    <dgm:pt modelId="{3E77CE4B-C55F-44B2-B14E-50D5A4E92521}" type="parTrans" cxnId="{01FE34D0-5BEF-4050-8134-C6B6E5FBC365}">
      <dgm:prSet/>
      <dgm:spPr/>
      <dgm:t>
        <a:bodyPr/>
        <a:lstStyle/>
        <a:p>
          <a:endParaRPr lang="en-GB"/>
        </a:p>
      </dgm:t>
    </dgm:pt>
    <dgm:pt modelId="{8DDC1FED-9D7C-4D9B-B8D6-277ADF89D4DC}" type="sibTrans" cxnId="{01FE34D0-5BEF-4050-8134-C6B6E5FBC365}">
      <dgm:prSet/>
      <dgm:spPr>
        <a:solidFill>
          <a:srgbClr val="FFFFCC"/>
        </a:solidFill>
      </dgm:spPr>
      <dgm:t>
        <a:bodyPr/>
        <a:lstStyle/>
        <a:p>
          <a:endParaRPr lang="en-GB"/>
        </a:p>
      </dgm:t>
    </dgm:pt>
    <dgm:pt modelId="{9C62F519-937E-418E-8DB6-0408533BE9F7}">
      <dgm:prSet phldrT="[Text]"/>
      <dgm:spPr>
        <a:solidFill>
          <a:srgbClr val="FFC000"/>
        </a:solidFill>
      </dgm:spPr>
      <dgm:t>
        <a:bodyPr/>
        <a:lstStyle/>
        <a:p>
          <a:r>
            <a:rPr lang="en-GB" dirty="0"/>
            <a:t>Secondary</a:t>
          </a:r>
        </a:p>
      </dgm:t>
    </dgm:pt>
    <dgm:pt modelId="{982342A9-0891-46B7-BA7B-9539596E13A5}" type="parTrans" cxnId="{5D442697-FE8A-423F-8142-21F18BC85994}">
      <dgm:prSet/>
      <dgm:spPr/>
      <dgm:t>
        <a:bodyPr/>
        <a:lstStyle/>
        <a:p>
          <a:endParaRPr lang="en-GB"/>
        </a:p>
      </dgm:t>
    </dgm:pt>
    <dgm:pt modelId="{104DD348-8D69-477C-95B7-55E05F2FB6F5}" type="sibTrans" cxnId="{5D442697-FE8A-423F-8142-21F18BC85994}">
      <dgm:prSet/>
      <dgm:spPr>
        <a:solidFill>
          <a:srgbClr val="FFFFCC"/>
        </a:solidFill>
      </dgm:spPr>
      <dgm:t>
        <a:bodyPr/>
        <a:lstStyle/>
        <a:p>
          <a:endParaRPr lang="en-GB"/>
        </a:p>
      </dgm:t>
    </dgm:pt>
    <dgm:pt modelId="{4D10AD7C-2ADA-4FC7-9A9C-8F2E7D1784F1}">
      <dgm:prSet phldrT="[Text]"/>
      <dgm:spPr>
        <a:solidFill>
          <a:srgbClr val="FFC000"/>
        </a:solidFill>
      </dgm:spPr>
      <dgm:t>
        <a:bodyPr/>
        <a:lstStyle/>
        <a:p>
          <a:r>
            <a:rPr lang="en-GB" dirty="0"/>
            <a:t>Fund-of- Fund</a:t>
          </a:r>
        </a:p>
      </dgm:t>
    </dgm:pt>
    <dgm:pt modelId="{19E1B7F9-7B45-4B59-97F0-7E0B05F3274E}" type="parTrans" cxnId="{F0EFFE66-5389-441D-BA24-7C968A99C266}">
      <dgm:prSet/>
      <dgm:spPr/>
      <dgm:t>
        <a:bodyPr/>
        <a:lstStyle/>
        <a:p>
          <a:endParaRPr lang="en-GB"/>
        </a:p>
      </dgm:t>
    </dgm:pt>
    <dgm:pt modelId="{485B5810-7F97-4AFF-9FB0-65CC344CDE13}" type="sibTrans" cxnId="{F0EFFE66-5389-441D-BA24-7C968A99C266}">
      <dgm:prSet/>
      <dgm:spPr>
        <a:solidFill>
          <a:srgbClr val="FFFFCC"/>
        </a:solidFill>
      </dgm:spPr>
      <dgm:t>
        <a:bodyPr/>
        <a:lstStyle/>
        <a:p>
          <a:endParaRPr lang="en-GB"/>
        </a:p>
      </dgm:t>
    </dgm:pt>
    <dgm:pt modelId="{1F578B3E-F672-40EA-A507-C5CA4F5D932E}" type="pres">
      <dgm:prSet presAssocID="{7E85024E-DC26-49C0-83AE-9C7A7C18C6DC}" presName="cycle" presStyleCnt="0">
        <dgm:presLayoutVars>
          <dgm:dir/>
          <dgm:resizeHandles val="exact"/>
        </dgm:presLayoutVars>
      </dgm:prSet>
      <dgm:spPr/>
    </dgm:pt>
    <dgm:pt modelId="{A273C9EF-AD3D-4847-A9A1-E47818CB6C7A}" type="pres">
      <dgm:prSet presAssocID="{E017B084-09BE-4A44-B9D9-E03DF3F40831}" presName="node" presStyleLbl="node1" presStyleIdx="0" presStyleCnt="3">
        <dgm:presLayoutVars>
          <dgm:bulletEnabled val="1"/>
        </dgm:presLayoutVars>
      </dgm:prSet>
      <dgm:spPr/>
    </dgm:pt>
    <dgm:pt modelId="{0CCD07A5-6039-496B-B7E6-FF5B0C0C0A52}" type="pres">
      <dgm:prSet presAssocID="{8DDC1FED-9D7C-4D9B-B8D6-277ADF89D4DC}" presName="sibTrans" presStyleLbl="sibTrans2D1" presStyleIdx="0" presStyleCnt="3"/>
      <dgm:spPr/>
    </dgm:pt>
    <dgm:pt modelId="{1FA0CF59-2A8D-455E-8E88-02C547031E28}" type="pres">
      <dgm:prSet presAssocID="{8DDC1FED-9D7C-4D9B-B8D6-277ADF89D4DC}" presName="connectorText" presStyleLbl="sibTrans2D1" presStyleIdx="0" presStyleCnt="3"/>
      <dgm:spPr/>
    </dgm:pt>
    <dgm:pt modelId="{B9B3411E-A8D9-45F9-94D9-BA7F09F14925}" type="pres">
      <dgm:prSet presAssocID="{9C62F519-937E-418E-8DB6-0408533BE9F7}" presName="node" presStyleLbl="node1" presStyleIdx="1" presStyleCnt="3">
        <dgm:presLayoutVars>
          <dgm:bulletEnabled val="1"/>
        </dgm:presLayoutVars>
      </dgm:prSet>
      <dgm:spPr/>
    </dgm:pt>
    <dgm:pt modelId="{A86BC428-CBC8-46F4-A216-AA483722E3C8}" type="pres">
      <dgm:prSet presAssocID="{104DD348-8D69-477C-95B7-55E05F2FB6F5}" presName="sibTrans" presStyleLbl="sibTrans2D1" presStyleIdx="1" presStyleCnt="3"/>
      <dgm:spPr/>
    </dgm:pt>
    <dgm:pt modelId="{FC2346F4-E1AA-4B0C-8FA5-DF766FD3B4CA}" type="pres">
      <dgm:prSet presAssocID="{104DD348-8D69-477C-95B7-55E05F2FB6F5}" presName="connectorText" presStyleLbl="sibTrans2D1" presStyleIdx="1" presStyleCnt="3"/>
      <dgm:spPr/>
    </dgm:pt>
    <dgm:pt modelId="{D3D9FDF5-F535-4271-8560-3829D0C32605}" type="pres">
      <dgm:prSet presAssocID="{4D10AD7C-2ADA-4FC7-9A9C-8F2E7D1784F1}" presName="node" presStyleLbl="node1" presStyleIdx="2" presStyleCnt="3">
        <dgm:presLayoutVars>
          <dgm:bulletEnabled val="1"/>
        </dgm:presLayoutVars>
      </dgm:prSet>
      <dgm:spPr/>
    </dgm:pt>
    <dgm:pt modelId="{C325007F-F4F3-400A-8C19-B041269DF376}" type="pres">
      <dgm:prSet presAssocID="{485B5810-7F97-4AFF-9FB0-65CC344CDE13}" presName="sibTrans" presStyleLbl="sibTrans2D1" presStyleIdx="2" presStyleCnt="3"/>
      <dgm:spPr/>
    </dgm:pt>
    <dgm:pt modelId="{E2BBF99F-A707-49A6-A51A-461ACB781BA8}" type="pres">
      <dgm:prSet presAssocID="{485B5810-7F97-4AFF-9FB0-65CC344CDE13}" presName="connectorText" presStyleLbl="sibTrans2D1" presStyleIdx="2" presStyleCnt="3"/>
      <dgm:spPr/>
    </dgm:pt>
  </dgm:ptLst>
  <dgm:cxnLst>
    <dgm:cxn modelId="{0CF7D232-26DB-4C04-A0C3-D095650254E3}" type="presOf" srcId="{485B5810-7F97-4AFF-9FB0-65CC344CDE13}" destId="{E2BBF99F-A707-49A6-A51A-461ACB781BA8}" srcOrd="1" destOrd="0" presId="urn:microsoft.com/office/officeart/2005/8/layout/cycle2"/>
    <dgm:cxn modelId="{B6EF0C33-17E8-47F0-AD6B-117F8728436B}" type="presOf" srcId="{104DD348-8D69-477C-95B7-55E05F2FB6F5}" destId="{FC2346F4-E1AA-4B0C-8FA5-DF766FD3B4CA}" srcOrd="1" destOrd="0" presId="urn:microsoft.com/office/officeart/2005/8/layout/cycle2"/>
    <dgm:cxn modelId="{72895036-01E1-4CB7-8620-0CA718735FC7}" type="presOf" srcId="{8DDC1FED-9D7C-4D9B-B8D6-277ADF89D4DC}" destId="{1FA0CF59-2A8D-455E-8E88-02C547031E28}" srcOrd="1" destOrd="0" presId="urn:microsoft.com/office/officeart/2005/8/layout/cycle2"/>
    <dgm:cxn modelId="{30617F3D-B144-47CF-BFDA-A8403547B7E1}" type="presOf" srcId="{9C62F519-937E-418E-8DB6-0408533BE9F7}" destId="{B9B3411E-A8D9-45F9-94D9-BA7F09F14925}" srcOrd="0" destOrd="0" presId="urn:microsoft.com/office/officeart/2005/8/layout/cycle2"/>
    <dgm:cxn modelId="{F0EFFE66-5389-441D-BA24-7C968A99C266}" srcId="{7E85024E-DC26-49C0-83AE-9C7A7C18C6DC}" destId="{4D10AD7C-2ADA-4FC7-9A9C-8F2E7D1784F1}" srcOrd="2" destOrd="0" parTransId="{19E1B7F9-7B45-4B59-97F0-7E0B05F3274E}" sibTransId="{485B5810-7F97-4AFF-9FB0-65CC344CDE13}"/>
    <dgm:cxn modelId="{DE957E72-BE55-4B62-B188-D2804185780D}" type="presOf" srcId="{E017B084-09BE-4A44-B9D9-E03DF3F40831}" destId="{A273C9EF-AD3D-4847-A9A1-E47818CB6C7A}" srcOrd="0" destOrd="0" presId="urn:microsoft.com/office/officeart/2005/8/layout/cycle2"/>
    <dgm:cxn modelId="{9D16A98D-8AF1-42F3-AE0A-88D7EC76388B}" type="presOf" srcId="{104DD348-8D69-477C-95B7-55E05F2FB6F5}" destId="{A86BC428-CBC8-46F4-A216-AA483722E3C8}" srcOrd="0" destOrd="0" presId="urn:microsoft.com/office/officeart/2005/8/layout/cycle2"/>
    <dgm:cxn modelId="{5D442697-FE8A-423F-8142-21F18BC85994}" srcId="{7E85024E-DC26-49C0-83AE-9C7A7C18C6DC}" destId="{9C62F519-937E-418E-8DB6-0408533BE9F7}" srcOrd="1" destOrd="0" parTransId="{982342A9-0891-46B7-BA7B-9539596E13A5}" sibTransId="{104DD348-8D69-477C-95B7-55E05F2FB6F5}"/>
    <dgm:cxn modelId="{8C24E2A2-18C9-4BF2-ACE3-B25C1A363DB8}" type="presOf" srcId="{4D10AD7C-2ADA-4FC7-9A9C-8F2E7D1784F1}" destId="{D3D9FDF5-F535-4271-8560-3829D0C32605}" srcOrd="0" destOrd="0" presId="urn:microsoft.com/office/officeart/2005/8/layout/cycle2"/>
    <dgm:cxn modelId="{359436B6-6CEA-4202-833B-A2E45F88D2E2}" type="presOf" srcId="{8DDC1FED-9D7C-4D9B-B8D6-277ADF89D4DC}" destId="{0CCD07A5-6039-496B-B7E6-FF5B0C0C0A52}" srcOrd="0" destOrd="0" presId="urn:microsoft.com/office/officeart/2005/8/layout/cycle2"/>
    <dgm:cxn modelId="{B82B5CC2-9A42-4556-977D-70BE30471B6E}" type="presOf" srcId="{7E85024E-DC26-49C0-83AE-9C7A7C18C6DC}" destId="{1F578B3E-F672-40EA-A507-C5CA4F5D932E}" srcOrd="0" destOrd="0" presId="urn:microsoft.com/office/officeart/2005/8/layout/cycle2"/>
    <dgm:cxn modelId="{751E02CB-2D46-4474-BF9D-EDC2D7697D20}" type="presOf" srcId="{485B5810-7F97-4AFF-9FB0-65CC344CDE13}" destId="{C325007F-F4F3-400A-8C19-B041269DF376}" srcOrd="0" destOrd="0" presId="urn:microsoft.com/office/officeart/2005/8/layout/cycle2"/>
    <dgm:cxn modelId="{01FE34D0-5BEF-4050-8134-C6B6E5FBC365}" srcId="{7E85024E-DC26-49C0-83AE-9C7A7C18C6DC}" destId="{E017B084-09BE-4A44-B9D9-E03DF3F40831}" srcOrd="0" destOrd="0" parTransId="{3E77CE4B-C55F-44B2-B14E-50D5A4E92521}" sibTransId="{8DDC1FED-9D7C-4D9B-B8D6-277ADF89D4DC}"/>
    <dgm:cxn modelId="{597FC41F-AD9C-4878-870E-C17E475F2354}" type="presParOf" srcId="{1F578B3E-F672-40EA-A507-C5CA4F5D932E}" destId="{A273C9EF-AD3D-4847-A9A1-E47818CB6C7A}" srcOrd="0" destOrd="0" presId="urn:microsoft.com/office/officeart/2005/8/layout/cycle2"/>
    <dgm:cxn modelId="{CAEDAB42-7416-4C7E-97E4-9972483207A6}" type="presParOf" srcId="{1F578B3E-F672-40EA-A507-C5CA4F5D932E}" destId="{0CCD07A5-6039-496B-B7E6-FF5B0C0C0A52}" srcOrd="1" destOrd="0" presId="urn:microsoft.com/office/officeart/2005/8/layout/cycle2"/>
    <dgm:cxn modelId="{792163D7-F4BB-4331-A562-02615D97AC39}" type="presParOf" srcId="{0CCD07A5-6039-496B-B7E6-FF5B0C0C0A52}" destId="{1FA0CF59-2A8D-455E-8E88-02C547031E28}" srcOrd="0" destOrd="0" presId="urn:microsoft.com/office/officeart/2005/8/layout/cycle2"/>
    <dgm:cxn modelId="{DB10C4D9-4488-4B6F-8087-9035532035F8}" type="presParOf" srcId="{1F578B3E-F672-40EA-A507-C5CA4F5D932E}" destId="{B9B3411E-A8D9-45F9-94D9-BA7F09F14925}" srcOrd="2" destOrd="0" presId="urn:microsoft.com/office/officeart/2005/8/layout/cycle2"/>
    <dgm:cxn modelId="{8DEEEAE2-6826-4131-A622-59FE214ED933}" type="presParOf" srcId="{1F578B3E-F672-40EA-A507-C5CA4F5D932E}" destId="{A86BC428-CBC8-46F4-A216-AA483722E3C8}" srcOrd="3" destOrd="0" presId="urn:microsoft.com/office/officeart/2005/8/layout/cycle2"/>
    <dgm:cxn modelId="{78B18DBA-8A60-47E1-BE40-E811700AAD78}" type="presParOf" srcId="{A86BC428-CBC8-46F4-A216-AA483722E3C8}" destId="{FC2346F4-E1AA-4B0C-8FA5-DF766FD3B4CA}" srcOrd="0" destOrd="0" presId="urn:microsoft.com/office/officeart/2005/8/layout/cycle2"/>
    <dgm:cxn modelId="{34D24198-DC46-467A-BFFF-5D475B713B39}" type="presParOf" srcId="{1F578B3E-F672-40EA-A507-C5CA4F5D932E}" destId="{D3D9FDF5-F535-4271-8560-3829D0C32605}" srcOrd="4" destOrd="0" presId="urn:microsoft.com/office/officeart/2005/8/layout/cycle2"/>
    <dgm:cxn modelId="{403F67A1-1C54-4B20-8E14-DC0104CCA7CB}" type="presParOf" srcId="{1F578B3E-F672-40EA-A507-C5CA4F5D932E}" destId="{C325007F-F4F3-400A-8C19-B041269DF376}" srcOrd="5" destOrd="0" presId="urn:microsoft.com/office/officeart/2005/8/layout/cycle2"/>
    <dgm:cxn modelId="{29D688A9-406B-4118-9ACE-EAF42C23037D}" type="presParOf" srcId="{C325007F-F4F3-400A-8C19-B041269DF376}" destId="{E2BBF99F-A707-49A6-A51A-461ACB781BA8}" srcOrd="0" destOrd="0" presId="urn:microsoft.com/office/officeart/2005/8/layout/cycle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A649C1-7821-45E6-8F86-00AEC4B07985}" type="doc">
      <dgm:prSet loTypeId="urn:microsoft.com/office/officeart/2011/layout/InterconnectedBlockProcess" loCatId="process" qsTypeId="urn:microsoft.com/office/officeart/2005/8/quickstyle/simple4" qsCatId="simple" csTypeId="urn:microsoft.com/office/officeart/2005/8/colors/accent1_3" csCatId="accent1" phldr="1"/>
      <dgm:spPr/>
      <dgm:t>
        <a:bodyPr/>
        <a:lstStyle/>
        <a:p>
          <a:endParaRPr lang="de-DE"/>
        </a:p>
      </dgm:t>
    </dgm:pt>
    <dgm:pt modelId="{1E5F16CC-06AD-4B5C-B5D9-9C4FECF4C79A}">
      <dgm:prSet phldrT="[Text]"/>
      <dgm:spPr/>
      <dgm:t>
        <a:bodyPr/>
        <a:lstStyle/>
        <a:p>
          <a:r>
            <a:rPr lang="en-US" b="1" dirty="0"/>
            <a:t>Seed</a:t>
          </a:r>
          <a:endParaRPr lang="de-DE" b="1" dirty="0"/>
        </a:p>
      </dgm:t>
    </dgm:pt>
    <dgm:pt modelId="{E02E6781-09A3-4D42-AF1E-D9F8C2DA8C0B}" type="parTrans" cxnId="{DCE6F8A3-93CB-41B7-9824-66BDF587ACA1}">
      <dgm:prSet/>
      <dgm:spPr/>
      <dgm:t>
        <a:bodyPr/>
        <a:lstStyle/>
        <a:p>
          <a:endParaRPr lang="de-DE"/>
        </a:p>
      </dgm:t>
    </dgm:pt>
    <dgm:pt modelId="{2B45581B-51B7-485F-BA7F-1294E99DED77}" type="sibTrans" cxnId="{DCE6F8A3-93CB-41B7-9824-66BDF587ACA1}">
      <dgm:prSet/>
      <dgm:spPr/>
      <dgm:t>
        <a:bodyPr/>
        <a:lstStyle/>
        <a:p>
          <a:endParaRPr lang="de-DE"/>
        </a:p>
      </dgm:t>
    </dgm:pt>
    <dgm:pt modelId="{D60A728C-DB69-4FA5-B0B4-B88682A1243E}">
      <dgm:prSet phldrT="[Text]" custT="1"/>
      <dgm:spPr/>
      <dgm:t>
        <a:bodyPr/>
        <a:lstStyle/>
        <a:p>
          <a:pPr algn="l"/>
          <a:r>
            <a:rPr lang="en-US" sz="1600" dirty="0"/>
            <a:t>The business is still in idea stage and needs money to conceive and prove its product/service </a:t>
          </a:r>
          <a:endParaRPr lang="de-DE" sz="1600" dirty="0"/>
        </a:p>
      </dgm:t>
    </dgm:pt>
    <dgm:pt modelId="{954ED3D5-1A23-4987-81FF-7781AF0FB613}" type="parTrans" cxnId="{D9B609A9-C23D-46B6-B559-213A8CDF8191}">
      <dgm:prSet/>
      <dgm:spPr/>
      <dgm:t>
        <a:bodyPr/>
        <a:lstStyle/>
        <a:p>
          <a:endParaRPr lang="de-DE"/>
        </a:p>
      </dgm:t>
    </dgm:pt>
    <dgm:pt modelId="{6372242B-D857-45BB-9636-DE14A95A4F20}" type="sibTrans" cxnId="{D9B609A9-C23D-46B6-B559-213A8CDF8191}">
      <dgm:prSet/>
      <dgm:spPr/>
      <dgm:t>
        <a:bodyPr/>
        <a:lstStyle/>
        <a:p>
          <a:endParaRPr lang="de-DE"/>
        </a:p>
      </dgm:t>
    </dgm:pt>
    <dgm:pt modelId="{167275EF-699F-4787-8C13-F07DC6184260}">
      <dgm:prSet phldrT="[Text]"/>
      <dgm:spPr/>
      <dgm:t>
        <a:bodyPr/>
        <a:lstStyle/>
        <a:p>
          <a:r>
            <a:rPr lang="en-US" b="1" dirty="0"/>
            <a:t>Startup/ Development</a:t>
          </a:r>
          <a:endParaRPr lang="de-DE" b="1" dirty="0"/>
        </a:p>
      </dgm:t>
    </dgm:pt>
    <dgm:pt modelId="{40582790-0B6B-4E1F-AB2E-CA8C7038D02B}" type="parTrans" cxnId="{49E130C7-CBA0-4806-90A0-F3E3553A8AA3}">
      <dgm:prSet/>
      <dgm:spPr/>
      <dgm:t>
        <a:bodyPr/>
        <a:lstStyle/>
        <a:p>
          <a:endParaRPr lang="de-DE"/>
        </a:p>
      </dgm:t>
    </dgm:pt>
    <dgm:pt modelId="{D6F1E0F6-B5C2-4F97-A822-F0919368FB8B}" type="sibTrans" cxnId="{49E130C7-CBA0-4806-90A0-F3E3553A8AA3}">
      <dgm:prSet/>
      <dgm:spPr/>
      <dgm:t>
        <a:bodyPr/>
        <a:lstStyle/>
        <a:p>
          <a:endParaRPr lang="de-DE"/>
        </a:p>
      </dgm:t>
    </dgm:pt>
    <dgm:pt modelId="{72D52424-DBB0-44D8-8911-3A9A2A69DD17}">
      <dgm:prSet phldrT="[Text]" custT="1"/>
      <dgm:spPr/>
      <dgm:t>
        <a:bodyPr/>
        <a:lstStyle/>
        <a:p>
          <a:pPr algn="l"/>
          <a:r>
            <a:rPr lang="en-US" altLang="zh-TW" sz="1600" dirty="0"/>
            <a:t>The service or product is produced at this stage, but it but needs additional funds to sell commercially in a larger scale</a:t>
          </a:r>
          <a:endParaRPr lang="de-DE" sz="1600" dirty="0"/>
        </a:p>
      </dgm:t>
    </dgm:pt>
    <dgm:pt modelId="{0D6237DE-413E-4502-8F54-CC738C2EA72C}" type="parTrans" cxnId="{7C70B018-37CF-44D0-834B-DE10FD79544B}">
      <dgm:prSet/>
      <dgm:spPr/>
      <dgm:t>
        <a:bodyPr/>
        <a:lstStyle/>
        <a:p>
          <a:endParaRPr lang="de-DE"/>
        </a:p>
      </dgm:t>
    </dgm:pt>
    <dgm:pt modelId="{66FB8BF5-776E-428F-82EB-BF00C912B74E}" type="sibTrans" cxnId="{7C70B018-37CF-44D0-834B-DE10FD79544B}">
      <dgm:prSet/>
      <dgm:spPr/>
      <dgm:t>
        <a:bodyPr/>
        <a:lstStyle/>
        <a:p>
          <a:endParaRPr lang="de-DE"/>
        </a:p>
      </dgm:t>
    </dgm:pt>
    <dgm:pt modelId="{76D2A74F-2D15-448B-91D6-7E42C8062742}">
      <dgm:prSet phldrT="[Text]"/>
      <dgm:spPr/>
      <dgm:t>
        <a:bodyPr/>
        <a:lstStyle/>
        <a:p>
          <a:r>
            <a:rPr lang="en-US" b="1" dirty="0"/>
            <a:t>Expansion</a:t>
          </a:r>
          <a:endParaRPr lang="de-DE" b="1" dirty="0"/>
        </a:p>
      </dgm:t>
    </dgm:pt>
    <dgm:pt modelId="{F98A7C73-793C-4E71-AE97-6347C2D7BE72}" type="parTrans" cxnId="{4C17A03D-DF1B-49D3-800F-D88290AFAB46}">
      <dgm:prSet/>
      <dgm:spPr/>
      <dgm:t>
        <a:bodyPr/>
        <a:lstStyle/>
        <a:p>
          <a:endParaRPr lang="de-DE"/>
        </a:p>
      </dgm:t>
    </dgm:pt>
    <dgm:pt modelId="{C9F8C760-A366-48CA-847C-52DCAD4751EB}" type="sibTrans" cxnId="{4C17A03D-DF1B-49D3-800F-D88290AFAB46}">
      <dgm:prSet/>
      <dgm:spPr/>
      <dgm:t>
        <a:bodyPr/>
        <a:lstStyle/>
        <a:p>
          <a:endParaRPr lang="de-DE"/>
        </a:p>
      </dgm:t>
    </dgm:pt>
    <dgm:pt modelId="{15512861-94AF-4EAD-A4DC-B828467EE0C9}">
      <dgm:prSet phldrT="[Text]" custT="1"/>
      <dgm:spPr/>
      <dgm:t>
        <a:bodyPr/>
        <a:lstStyle/>
        <a:p>
          <a:pPr algn="l"/>
          <a:r>
            <a:rPr lang="en-US" altLang="zh-TW" sz="1600" dirty="0"/>
            <a:t>Additional funds for further business expansion (e.g. additional markets or additional product/service offerings)</a:t>
          </a:r>
          <a:endParaRPr lang="de-DE" sz="1600" dirty="0"/>
        </a:p>
      </dgm:t>
    </dgm:pt>
    <dgm:pt modelId="{E8A3A1C1-B12A-42D0-BD14-4CE434A6CB88}" type="parTrans" cxnId="{82C354B2-6FD3-4182-9D87-01890F878A7F}">
      <dgm:prSet/>
      <dgm:spPr/>
      <dgm:t>
        <a:bodyPr/>
        <a:lstStyle/>
        <a:p>
          <a:endParaRPr lang="de-DE"/>
        </a:p>
      </dgm:t>
    </dgm:pt>
    <dgm:pt modelId="{80C36F4E-D6B1-4A0B-914A-010388D6DCAC}" type="sibTrans" cxnId="{82C354B2-6FD3-4182-9D87-01890F878A7F}">
      <dgm:prSet/>
      <dgm:spPr/>
      <dgm:t>
        <a:bodyPr/>
        <a:lstStyle/>
        <a:p>
          <a:endParaRPr lang="de-DE"/>
        </a:p>
      </dgm:t>
    </dgm:pt>
    <dgm:pt modelId="{3D7D94D5-627A-4711-8AD8-7AE163863744}">
      <dgm:prSet/>
      <dgm:spPr/>
      <dgm:t>
        <a:bodyPr/>
        <a:lstStyle/>
        <a:p>
          <a:r>
            <a:rPr lang="en-US" b="1" dirty="0"/>
            <a:t>Mezzanine</a:t>
          </a:r>
          <a:endParaRPr lang="de-DE" b="1" dirty="0"/>
        </a:p>
      </dgm:t>
    </dgm:pt>
    <dgm:pt modelId="{E8AE397F-3178-4B23-866E-E269DB417ABA}" type="parTrans" cxnId="{CE0B3226-E54D-4DF2-9F9A-844CD6B4DD79}">
      <dgm:prSet/>
      <dgm:spPr/>
      <dgm:t>
        <a:bodyPr/>
        <a:lstStyle/>
        <a:p>
          <a:endParaRPr lang="de-DE"/>
        </a:p>
      </dgm:t>
    </dgm:pt>
    <dgm:pt modelId="{1F58A988-6716-4CD1-902D-175A3B7F562F}" type="sibTrans" cxnId="{CE0B3226-E54D-4DF2-9F9A-844CD6B4DD79}">
      <dgm:prSet/>
      <dgm:spPr/>
      <dgm:t>
        <a:bodyPr/>
        <a:lstStyle/>
        <a:p>
          <a:endParaRPr lang="de-DE"/>
        </a:p>
      </dgm:t>
    </dgm:pt>
    <dgm:pt modelId="{67C143ED-3F02-4ABB-A5B8-97A48717F57A}">
      <dgm:prSet/>
      <dgm:spPr/>
      <dgm:t>
        <a:bodyPr/>
        <a:lstStyle/>
        <a:p>
          <a:r>
            <a:rPr lang="en-US" b="1" dirty="0"/>
            <a:t>Buyouts</a:t>
          </a:r>
          <a:endParaRPr lang="de-DE" b="1" dirty="0"/>
        </a:p>
      </dgm:t>
    </dgm:pt>
    <dgm:pt modelId="{AF4F18A3-E810-46D4-A44F-5531CE50B895}" type="parTrans" cxnId="{77123C4E-A0BC-47F8-95CC-6B71B6240249}">
      <dgm:prSet/>
      <dgm:spPr/>
      <dgm:t>
        <a:bodyPr/>
        <a:lstStyle/>
        <a:p>
          <a:endParaRPr lang="de-DE"/>
        </a:p>
      </dgm:t>
    </dgm:pt>
    <dgm:pt modelId="{DA87A686-FA21-4931-BA7E-502D54D4AE47}" type="sibTrans" cxnId="{77123C4E-A0BC-47F8-95CC-6B71B6240249}">
      <dgm:prSet/>
      <dgm:spPr/>
      <dgm:t>
        <a:bodyPr/>
        <a:lstStyle/>
        <a:p>
          <a:endParaRPr lang="de-DE"/>
        </a:p>
      </dgm:t>
    </dgm:pt>
    <dgm:pt modelId="{56398877-AD3C-45E2-91E6-6FC2D5965C5D}">
      <dgm:prSet custT="1"/>
      <dgm:spPr/>
      <dgm:t>
        <a:bodyPr/>
        <a:lstStyle/>
        <a:p>
          <a:pPr algn="l"/>
          <a:r>
            <a:rPr lang="en-US" altLang="zh-TW" sz="1600" dirty="0"/>
            <a:t>Covers need to restructure financing  in preparation for listing on the stock exchange. </a:t>
          </a:r>
        </a:p>
        <a:p>
          <a:pPr algn="l"/>
          <a:r>
            <a:rPr lang="en-US" altLang="zh-TW" sz="1600" dirty="0"/>
            <a:t>Also an endorsement by a reputable venture capital firm will attract greater investor interest</a:t>
          </a:r>
          <a:endParaRPr lang="de-DE" sz="1600" dirty="0"/>
        </a:p>
      </dgm:t>
    </dgm:pt>
    <dgm:pt modelId="{83BDFCFB-0B0C-42C0-93D2-BD697EEC11D2}" type="parTrans" cxnId="{22849116-6456-442B-98D2-D52BF271D4F3}">
      <dgm:prSet/>
      <dgm:spPr/>
      <dgm:t>
        <a:bodyPr/>
        <a:lstStyle/>
        <a:p>
          <a:endParaRPr lang="de-DE"/>
        </a:p>
      </dgm:t>
    </dgm:pt>
    <dgm:pt modelId="{1BFF226A-65FC-4D02-8ED4-47406BB228DA}" type="sibTrans" cxnId="{22849116-6456-442B-98D2-D52BF271D4F3}">
      <dgm:prSet/>
      <dgm:spPr/>
      <dgm:t>
        <a:bodyPr/>
        <a:lstStyle/>
        <a:p>
          <a:endParaRPr lang="de-DE"/>
        </a:p>
      </dgm:t>
    </dgm:pt>
    <dgm:pt modelId="{E181A6E2-AAAF-4F41-8AB7-54555AAD240B}">
      <dgm:prSet custT="1"/>
      <dgm:spPr/>
      <dgm:t>
        <a:bodyPr/>
        <a:lstStyle/>
        <a:p>
          <a:pPr algn="l"/>
          <a:r>
            <a:rPr lang="en-US" altLang="zh-TW" sz="1600" dirty="0"/>
            <a:t>The acquisition of control over a business either through the purchase of shares or the assets and trading liabilities of the business. Types include:</a:t>
          </a:r>
          <a:endParaRPr lang="de-DE" sz="1600" dirty="0"/>
        </a:p>
      </dgm:t>
    </dgm:pt>
    <dgm:pt modelId="{7438C9F2-392B-4A69-BD2D-C7DFA3241DF1}" type="parTrans" cxnId="{EF277F40-FD7A-42B8-8047-30CC94F67034}">
      <dgm:prSet/>
      <dgm:spPr/>
      <dgm:t>
        <a:bodyPr/>
        <a:lstStyle/>
        <a:p>
          <a:endParaRPr lang="de-DE"/>
        </a:p>
      </dgm:t>
    </dgm:pt>
    <dgm:pt modelId="{4D9EC9E8-E441-4A59-9887-5469D751837A}" type="sibTrans" cxnId="{EF277F40-FD7A-42B8-8047-30CC94F67034}">
      <dgm:prSet/>
      <dgm:spPr/>
      <dgm:t>
        <a:bodyPr/>
        <a:lstStyle/>
        <a:p>
          <a:endParaRPr lang="de-DE"/>
        </a:p>
      </dgm:t>
    </dgm:pt>
    <dgm:pt modelId="{D3672EF7-19A8-4475-A2A5-7A1E2F510F08}">
      <dgm:prSet custT="1"/>
      <dgm:spPr/>
      <dgm:t>
        <a:bodyPr/>
        <a:lstStyle/>
        <a:p>
          <a:pPr marL="177800" indent="-177800" algn="l"/>
          <a:r>
            <a:rPr lang="en-US" altLang="zh-TW" sz="1400" dirty="0"/>
            <a:t>Management Buyout (MBO)</a:t>
          </a:r>
        </a:p>
      </dgm:t>
    </dgm:pt>
    <dgm:pt modelId="{4D3993EF-BB03-42EF-B089-3C7405B707C3}" type="parTrans" cxnId="{422F8599-A45D-4AD5-A06C-68C821BAAF40}">
      <dgm:prSet/>
      <dgm:spPr/>
      <dgm:t>
        <a:bodyPr/>
        <a:lstStyle/>
        <a:p>
          <a:endParaRPr lang="de-DE"/>
        </a:p>
      </dgm:t>
    </dgm:pt>
    <dgm:pt modelId="{1B6EEE0D-E818-47E4-8061-37DE56A1CEF8}" type="sibTrans" cxnId="{422F8599-A45D-4AD5-A06C-68C821BAAF40}">
      <dgm:prSet/>
      <dgm:spPr/>
      <dgm:t>
        <a:bodyPr/>
        <a:lstStyle/>
        <a:p>
          <a:endParaRPr lang="de-DE"/>
        </a:p>
      </dgm:t>
    </dgm:pt>
    <dgm:pt modelId="{5AE2AC1C-5D51-45FF-9FB6-A135BDDBBB4A}">
      <dgm:prSet custT="1"/>
      <dgm:spPr/>
      <dgm:t>
        <a:bodyPr/>
        <a:lstStyle/>
        <a:p>
          <a:pPr marL="177800" indent="-177800" algn="l"/>
          <a:r>
            <a:rPr lang="en-US" altLang="zh-TW" sz="1400" dirty="0"/>
            <a:t>Leveraged Buyout (LBO)</a:t>
          </a:r>
        </a:p>
      </dgm:t>
    </dgm:pt>
    <dgm:pt modelId="{FFA5E022-403A-41C2-BCE8-A8F6D4FF21F6}" type="parTrans" cxnId="{0A2DBC84-D933-4521-A722-8A2703A4781F}">
      <dgm:prSet/>
      <dgm:spPr/>
      <dgm:t>
        <a:bodyPr/>
        <a:lstStyle/>
        <a:p>
          <a:endParaRPr lang="de-DE"/>
        </a:p>
      </dgm:t>
    </dgm:pt>
    <dgm:pt modelId="{7624C58B-408B-4C1D-BAF8-FBB366630E31}" type="sibTrans" cxnId="{0A2DBC84-D933-4521-A722-8A2703A4781F}">
      <dgm:prSet/>
      <dgm:spPr/>
      <dgm:t>
        <a:bodyPr/>
        <a:lstStyle/>
        <a:p>
          <a:endParaRPr lang="de-DE"/>
        </a:p>
      </dgm:t>
    </dgm:pt>
    <dgm:pt modelId="{B039A4FF-D325-4D62-852B-C7F0F9DEC091}">
      <dgm:prSet custT="1"/>
      <dgm:spPr/>
      <dgm:t>
        <a:bodyPr/>
        <a:lstStyle/>
        <a:p>
          <a:pPr marL="177800" indent="-177800" algn="l"/>
          <a:r>
            <a:rPr lang="en-US" altLang="zh-TW" sz="1400" dirty="0"/>
            <a:t>Management Buy In (MBI) </a:t>
          </a:r>
        </a:p>
      </dgm:t>
    </dgm:pt>
    <dgm:pt modelId="{61831863-F1CF-4580-B4A8-D73D48422615}" type="parTrans" cxnId="{7E900A8C-0C99-4E00-9DFA-4A71C6E18DDE}">
      <dgm:prSet/>
      <dgm:spPr/>
      <dgm:t>
        <a:bodyPr/>
        <a:lstStyle/>
        <a:p>
          <a:endParaRPr lang="de-DE"/>
        </a:p>
      </dgm:t>
    </dgm:pt>
    <dgm:pt modelId="{B5AE2341-7BC8-455A-9C3B-6BDAB6BC32BA}" type="sibTrans" cxnId="{7E900A8C-0C99-4E00-9DFA-4A71C6E18DDE}">
      <dgm:prSet/>
      <dgm:spPr/>
      <dgm:t>
        <a:bodyPr/>
        <a:lstStyle/>
        <a:p>
          <a:endParaRPr lang="de-DE"/>
        </a:p>
      </dgm:t>
    </dgm:pt>
    <dgm:pt modelId="{D86F95FD-BC7F-4C4C-A9E6-1383A8F707C6}">
      <dgm:prSet custT="1"/>
      <dgm:spPr/>
      <dgm:t>
        <a:bodyPr/>
        <a:lstStyle/>
        <a:p>
          <a:pPr marL="177800" indent="-177800" algn="l"/>
          <a:r>
            <a:rPr lang="en-US" altLang="zh-TW" sz="1400" dirty="0"/>
            <a:t>or a combination of all three</a:t>
          </a:r>
        </a:p>
      </dgm:t>
    </dgm:pt>
    <dgm:pt modelId="{D76C7516-1C2F-4B25-8257-67DE8BC82D49}" type="parTrans" cxnId="{28A33BC0-70CF-4668-9DD1-435C610BBDA7}">
      <dgm:prSet/>
      <dgm:spPr/>
      <dgm:t>
        <a:bodyPr/>
        <a:lstStyle/>
        <a:p>
          <a:endParaRPr lang="de-DE"/>
        </a:p>
      </dgm:t>
    </dgm:pt>
    <dgm:pt modelId="{9417FC76-D269-426A-A3E7-671776855EE7}" type="sibTrans" cxnId="{28A33BC0-70CF-4668-9DD1-435C610BBDA7}">
      <dgm:prSet/>
      <dgm:spPr/>
      <dgm:t>
        <a:bodyPr/>
        <a:lstStyle/>
        <a:p>
          <a:endParaRPr lang="de-DE"/>
        </a:p>
      </dgm:t>
    </dgm:pt>
    <dgm:pt modelId="{7B723B51-429A-460B-A6CE-078F55D159D7}" type="pres">
      <dgm:prSet presAssocID="{47A649C1-7821-45E6-8F86-00AEC4B07985}" presName="Name0" presStyleCnt="0">
        <dgm:presLayoutVars>
          <dgm:chMax val="7"/>
          <dgm:chPref val="5"/>
          <dgm:dir/>
          <dgm:animOne val="branch"/>
          <dgm:animLvl val="lvl"/>
        </dgm:presLayoutVars>
      </dgm:prSet>
      <dgm:spPr/>
    </dgm:pt>
    <dgm:pt modelId="{29CA54D3-D274-4F76-8B38-783F48CB1C92}" type="pres">
      <dgm:prSet presAssocID="{67C143ED-3F02-4ABB-A5B8-97A48717F57A}" presName="ChildAccent5" presStyleCnt="0"/>
      <dgm:spPr/>
    </dgm:pt>
    <dgm:pt modelId="{11D74C8F-A88F-44C8-B4C3-BC10D66D9E32}" type="pres">
      <dgm:prSet presAssocID="{67C143ED-3F02-4ABB-A5B8-97A48717F57A}" presName="ChildAccent" presStyleLbl="alignImgPlace1" presStyleIdx="0" presStyleCnt="5" custScaleX="140774" custScaleY="92424" custLinFactNeighborX="11351" custLinFactNeighborY="-4167"/>
      <dgm:spPr/>
    </dgm:pt>
    <dgm:pt modelId="{1BE0C855-2E00-4D9F-A9E1-0FA9F0E7E7B2}" type="pres">
      <dgm:prSet presAssocID="{67C143ED-3F02-4ABB-A5B8-97A48717F57A}" presName="Child5" presStyleLbl="revTx" presStyleIdx="0" presStyleCnt="0">
        <dgm:presLayoutVars>
          <dgm:chMax val="0"/>
          <dgm:chPref val="0"/>
          <dgm:bulletEnabled val="1"/>
        </dgm:presLayoutVars>
      </dgm:prSet>
      <dgm:spPr/>
    </dgm:pt>
    <dgm:pt modelId="{48F543C7-D37A-45F3-ADD6-B1D1D2171654}" type="pres">
      <dgm:prSet presAssocID="{67C143ED-3F02-4ABB-A5B8-97A48717F57A}" presName="Parent5" presStyleLbl="node1" presStyleIdx="0" presStyleCnt="5" custScaleX="140773" custLinFactNeighborX="29731">
        <dgm:presLayoutVars>
          <dgm:chMax val="2"/>
          <dgm:chPref val="1"/>
          <dgm:bulletEnabled val="1"/>
        </dgm:presLayoutVars>
      </dgm:prSet>
      <dgm:spPr/>
    </dgm:pt>
    <dgm:pt modelId="{A21B9170-A37A-4B8B-9759-2227F95C1E46}" type="pres">
      <dgm:prSet presAssocID="{3D7D94D5-627A-4711-8AD8-7AE163863744}" presName="ChildAccent4" presStyleCnt="0"/>
      <dgm:spPr/>
    </dgm:pt>
    <dgm:pt modelId="{FC9EECF4-EF32-415C-8ADE-4F28D059008E}" type="pres">
      <dgm:prSet presAssocID="{3D7D94D5-627A-4711-8AD8-7AE163863744}" presName="ChildAccent" presStyleLbl="alignImgPlace1" presStyleIdx="1" presStyleCnt="5" custScaleY="94573" custLinFactNeighborX="-10053" custLinFactNeighborY="-3118"/>
      <dgm:spPr/>
    </dgm:pt>
    <dgm:pt modelId="{B4B3E8A2-3644-4018-8BED-9821131FE8F0}" type="pres">
      <dgm:prSet presAssocID="{3D7D94D5-627A-4711-8AD8-7AE163863744}" presName="Child4" presStyleLbl="revTx" presStyleIdx="0" presStyleCnt="0">
        <dgm:presLayoutVars>
          <dgm:chMax val="0"/>
          <dgm:chPref val="0"/>
          <dgm:bulletEnabled val="1"/>
        </dgm:presLayoutVars>
      </dgm:prSet>
      <dgm:spPr/>
    </dgm:pt>
    <dgm:pt modelId="{09F1FAE7-4134-4564-82B3-8E25EC8C6EB3}" type="pres">
      <dgm:prSet presAssocID="{3D7D94D5-627A-4711-8AD8-7AE163863744}" presName="Parent4" presStyleLbl="node1" presStyleIdx="1" presStyleCnt="5" custLinFactNeighborX="-10053" custLinFactNeighborY="-3094">
        <dgm:presLayoutVars>
          <dgm:chMax val="2"/>
          <dgm:chPref val="1"/>
          <dgm:bulletEnabled val="1"/>
        </dgm:presLayoutVars>
      </dgm:prSet>
      <dgm:spPr/>
    </dgm:pt>
    <dgm:pt modelId="{C25C975A-5287-495E-BAF1-E5D5D16DC465}" type="pres">
      <dgm:prSet presAssocID="{76D2A74F-2D15-448B-91D6-7E42C8062742}" presName="ChildAccent3" presStyleCnt="0"/>
      <dgm:spPr/>
    </dgm:pt>
    <dgm:pt modelId="{7868A13A-1286-4EA2-8F08-3B4B4B3D07AA}" type="pres">
      <dgm:prSet presAssocID="{76D2A74F-2D15-448B-91D6-7E42C8062742}" presName="ChildAccent" presStyleLbl="alignImgPlace1" presStyleIdx="2" presStyleCnt="5" custScaleY="90476" custLinFactNeighborX="-10666" custLinFactNeighborY="-5195"/>
      <dgm:spPr/>
    </dgm:pt>
    <dgm:pt modelId="{CCBF70FD-1B71-4064-BB9D-D360E8729486}" type="pres">
      <dgm:prSet presAssocID="{76D2A74F-2D15-448B-91D6-7E42C8062742}" presName="Child3" presStyleLbl="revTx" presStyleIdx="0" presStyleCnt="0">
        <dgm:presLayoutVars>
          <dgm:chMax val="0"/>
          <dgm:chPref val="0"/>
          <dgm:bulletEnabled val="1"/>
        </dgm:presLayoutVars>
      </dgm:prSet>
      <dgm:spPr/>
    </dgm:pt>
    <dgm:pt modelId="{59FE01CE-B00D-43B3-AA2A-89385883DCF4}" type="pres">
      <dgm:prSet presAssocID="{76D2A74F-2D15-448B-91D6-7E42C8062742}" presName="Parent3" presStyleLbl="node1" presStyleIdx="2" presStyleCnt="5" custLinFactNeighborX="-10666" custLinFactNeighborY="-2020">
        <dgm:presLayoutVars>
          <dgm:chMax val="2"/>
          <dgm:chPref val="1"/>
          <dgm:bulletEnabled val="1"/>
        </dgm:presLayoutVars>
      </dgm:prSet>
      <dgm:spPr/>
    </dgm:pt>
    <dgm:pt modelId="{56E1C514-EA41-44B9-9825-C403B3DC249B}" type="pres">
      <dgm:prSet presAssocID="{167275EF-699F-4787-8C13-F07DC6184260}" presName="ChildAccent2" presStyleCnt="0"/>
      <dgm:spPr/>
    </dgm:pt>
    <dgm:pt modelId="{77C6DB01-B1D6-4941-9BBE-81AB8EE77F5F}" type="pres">
      <dgm:prSet presAssocID="{167275EF-699F-4787-8C13-F07DC6184260}" presName="ChildAccent" presStyleLbl="alignImgPlace1" presStyleIdx="3" presStyleCnt="5" custScaleY="91142" custLinFactNeighborX="-11677" custLinFactNeighborY="-4895"/>
      <dgm:spPr/>
    </dgm:pt>
    <dgm:pt modelId="{B8A66321-6978-45DD-A0AB-4814C2B9CBCD}" type="pres">
      <dgm:prSet presAssocID="{167275EF-699F-4787-8C13-F07DC6184260}" presName="Child2" presStyleLbl="revTx" presStyleIdx="0" presStyleCnt="0">
        <dgm:presLayoutVars>
          <dgm:chMax val="0"/>
          <dgm:chPref val="0"/>
          <dgm:bulletEnabled val="1"/>
        </dgm:presLayoutVars>
      </dgm:prSet>
      <dgm:spPr/>
    </dgm:pt>
    <dgm:pt modelId="{768EEA79-1703-4CB8-853B-8CBC10DEEE63}" type="pres">
      <dgm:prSet presAssocID="{167275EF-699F-4787-8C13-F07DC6184260}" presName="Parent2" presStyleLbl="node1" presStyleIdx="3" presStyleCnt="5" custLinFactNeighborX="-11677" custLinFactNeighborY="-2424">
        <dgm:presLayoutVars>
          <dgm:chMax val="2"/>
          <dgm:chPref val="1"/>
          <dgm:bulletEnabled val="1"/>
        </dgm:presLayoutVars>
      </dgm:prSet>
      <dgm:spPr/>
    </dgm:pt>
    <dgm:pt modelId="{7244E02B-9A63-4AE9-9DE9-AFA61108192E}" type="pres">
      <dgm:prSet presAssocID="{1E5F16CC-06AD-4B5C-B5D9-9C4FECF4C79A}" presName="ChildAccent1" presStyleCnt="0"/>
      <dgm:spPr/>
    </dgm:pt>
    <dgm:pt modelId="{CBCA35CE-DEA8-4E97-B666-CA6B9A2C91B9}" type="pres">
      <dgm:prSet presAssocID="{1E5F16CC-06AD-4B5C-B5D9-9C4FECF4C79A}" presName="ChildAccent" presStyleLbl="alignImgPlace1" presStyleIdx="4" presStyleCnt="5" custScaleX="91772" custScaleY="86868" custLinFactNeighborX="-7182" custLinFactNeighborY="-7071"/>
      <dgm:spPr/>
    </dgm:pt>
    <dgm:pt modelId="{18E5991B-1878-4A73-89FC-80EC400F2179}" type="pres">
      <dgm:prSet presAssocID="{1E5F16CC-06AD-4B5C-B5D9-9C4FECF4C79A}" presName="Child1" presStyleLbl="revTx" presStyleIdx="0" presStyleCnt="0">
        <dgm:presLayoutVars>
          <dgm:chMax val="0"/>
          <dgm:chPref val="0"/>
          <dgm:bulletEnabled val="1"/>
        </dgm:presLayoutVars>
      </dgm:prSet>
      <dgm:spPr/>
    </dgm:pt>
    <dgm:pt modelId="{C6C3ADA9-8AD6-4C44-B3B8-7655B0E3F4C6}" type="pres">
      <dgm:prSet presAssocID="{1E5F16CC-06AD-4B5C-B5D9-9C4FECF4C79A}" presName="Parent1" presStyleLbl="node1" presStyleIdx="4" presStyleCnt="5" custScaleX="91772" custLinFactNeighborX="-7182" custLinFactNeighborY="-3030">
        <dgm:presLayoutVars>
          <dgm:chMax val="2"/>
          <dgm:chPref val="1"/>
          <dgm:bulletEnabled val="1"/>
        </dgm:presLayoutVars>
      </dgm:prSet>
      <dgm:spPr/>
    </dgm:pt>
  </dgm:ptLst>
  <dgm:cxnLst>
    <dgm:cxn modelId="{59B3C508-5DD1-481C-B798-832E483C3112}" type="presOf" srcId="{56398877-AD3C-45E2-91E6-6FC2D5965C5D}" destId="{B4B3E8A2-3644-4018-8BED-9821131FE8F0}" srcOrd="1" destOrd="0" presId="urn:microsoft.com/office/officeart/2011/layout/InterconnectedBlockProcess"/>
    <dgm:cxn modelId="{128C4C0A-F81C-4AF1-971E-6A272E7B2A5B}" type="presOf" srcId="{D86F95FD-BC7F-4C4C-A9E6-1383A8F707C6}" destId="{1BE0C855-2E00-4D9F-A9E1-0FA9F0E7E7B2}" srcOrd="1" destOrd="4" presId="urn:microsoft.com/office/officeart/2011/layout/InterconnectedBlockProcess"/>
    <dgm:cxn modelId="{A3598212-37F7-4D6D-84EE-40075916D11F}" type="presOf" srcId="{D86F95FD-BC7F-4C4C-A9E6-1383A8F707C6}" destId="{11D74C8F-A88F-44C8-B4C3-BC10D66D9E32}" srcOrd="0" destOrd="4" presId="urn:microsoft.com/office/officeart/2011/layout/InterconnectedBlockProcess"/>
    <dgm:cxn modelId="{22849116-6456-442B-98D2-D52BF271D4F3}" srcId="{3D7D94D5-627A-4711-8AD8-7AE163863744}" destId="{56398877-AD3C-45E2-91E6-6FC2D5965C5D}" srcOrd="0" destOrd="0" parTransId="{83BDFCFB-0B0C-42C0-93D2-BD697EEC11D2}" sibTransId="{1BFF226A-65FC-4D02-8ED4-47406BB228DA}"/>
    <dgm:cxn modelId="{7C70B018-37CF-44D0-834B-DE10FD79544B}" srcId="{167275EF-699F-4787-8C13-F07DC6184260}" destId="{72D52424-DBB0-44D8-8911-3A9A2A69DD17}" srcOrd="0" destOrd="0" parTransId="{0D6237DE-413E-4502-8F54-CC738C2EA72C}" sibTransId="{66FB8BF5-776E-428F-82EB-BF00C912B74E}"/>
    <dgm:cxn modelId="{F632551C-A6BB-4F16-AE93-230D7490A32D}" type="presOf" srcId="{5AE2AC1C-5D51-45FF-9FB6-A135BDDBBB4A}" destId="{11D74C8F-A88F-44C8-B4C3-BC10D66D9E32}" srcOrd="0" destOrd="2" presId="urn:microsoft.com/office/officeart/2011/layout/InterconnectedBlockProcess"/>
    <dgm:cxn modelId="{29CE8C1E-C2B8-4A75-8696-E0F8B8BA16C8}" type="presOf" srcId="{D60A728C-DB69-4FA5-B0B4-B88682A1243E}" destId="{CBCA35CE-DEA8-4E97-B666-CA6B9A2C91B9}" srcOrd="0" destOrd="0" presId="urn:microsoft.com/office/officeart/2011/layout/InterconnectedBlockProcess"/>
    <dgm:cxn modelId="{CE0B3226-E54D-4DF2-9F9A-844CD6B4DD79}" srcId="{47A649C1-7821-45E6-8F86-00AEC4B07985}" destId="{3D7D94D5-627A-4711-8AD8-7AE163863744}" srcOrd="3" destOrd="0" parTransId="{E8AE397F-3178-4B23-866E-E269DB417ABA}" sibTransId="{1F58A988-6716-4CD1-902D-175A3B7F562F}"/>
    <dgm:cxn modelId="{C397703A-956F-414D-9E0A-99CBE7B483CC}" type="presOf" srcId="{167275EF-699F-4787-8C13-F07DC6184260}" destId="{768EEA79-1703-4CB8-853B-8CBC10DEEE63}" srcOrd="0" destOrd="0" presId="urn:microsoft.com/office/officeart/2011/layout/InterconnectedBlockProcess"/>
    <dgm:cxn modelId="{8CD3A23B-0952-48B1-8A0C-35AA4854E592}" type="presOf" srcId="{72D52424-DBB0-44D8-8911-3A9A2A69DD17}" destId="{B8A66321-6978-45DD-A0AB-4814C2B9CBCD}" srcOrd="1" destOrd="0" presId="urn:microsoft.com/office/officeart/2011/layout/InterconnectedBlockProcess"/>
    <dgm:cxn modelId="{C3A00E3C-1485-480A-A7C3-E3F9C56276D9}" type="presOf" srcId="{D3672EF7-19A8-4475-A2A5-7A1E2F510F08}" destId="{1BE0C855-2E00-4D9F-A9E1-0FA9F0E7E7B2}" srcOrd="1" destOrd="1" presId="urn:microsoft.com/office/officeart/2011/layout/InterconnectedBlockProcess"/>
    <dgm:cxn modelId="{4C17A03D-DF1B-49D3-800F-D88290AFAB46}" srcId="{47A649C1-7821-45E6-8F86-00AEC4B07985}" destId="{76D2A74F-2D15-448B-91D6-7E42C8062742}" srcOrd="2" destOrd="0" parTransId="{F98A7C73-793C-4E71-AE97-6347C2D7BE72}" sibTransId="{C9F8C760-A366-48CA-847C-52DCAD4751EB}"/>
    <dgm:cxn modelId="{D4C25B40-1007-45D6-B82E-4E06EF468D46}" type="presOf" srcId="{47A649C1-7821-45E6-8F86-00AEC4B07985}" destId="{7B723B51-429A-460B-A6CE-078F55D159D7}" srcOrd="0" destOrd="0" presId="urn:microsoft.com/office/officeart/2011/layout/InterconnectedBlockProcess"/>
    <dgm:cxn modelId="{EF277F40-FD7A-42B8-8047-30CC94F67034}" srcId="{67C143ED-3F02-4ABB-A5B8-97A48717F57A}" destId="{E181A6E2-AAAF-4F41-8AB7-54555AAD240B}" srcOrd="0" destOrd="0" parTransId="{7438C9F2-392B-4A69-BD2D-C7DFA3241DF1}" sibTransId="{4D9EC9E8-E441-4A59-9887-5469D751837A}"/>
    <dgm:cxn modelId="{F49F3A4A-DCD1-4AD3-BE6F-40A2B0C4E4BF}" type="presOf" srcId="{1E5F16CC-06AD-4B5C-B5D9-9C4FECF4C79A}" destId="{C6C3ADA9-8AD6-4C44-B3B8-7655B0E3F4C6}" srcOrd="0" destOrd="0" presId="urn:microsoft.com/office/officeart/2011/layout/InterconnectedBlockProcess"/>
    <dgm:cxn modelId="{51F8304E-AAB7-4B1B-B432-A229C5BBDDDD}" type="presOf" srcId="{72D52424-DBB0-44D8-8911-3A9A2A69DD17}" destId="{77C6DB01-B1D6-4941-9BBE-81AB8EE77F5F}" srcOrd="0" destOrd="0" presId="urn:microsoft.com/office/officeart/2011/layout/InterconnectedBlockProcess"/>
    <dgm:cxn modelId="{77123C4E-A0BC-47F8-95CC-6B71B6240249}" srcId="{47A649C1-7821-45E6-8F86-00AEC4B07985}" destId="{67C143ED-3F02-4ABB-A5B8-97A48717F57A}" srcOrd="4" destOrd="0" parTransId="{AF4F18A3-E810-46D4-A44F-5531CE50B895}" sibTransId="{DA87A686-FA21-4931-BA7E-502D54D4AE47}"/>
    <dgm:cxn modelId="{B152CB52-E193-470E-AD11-6F91214770AA}" type="presOf" srcId="{B039A4FF-D325-4D62-852B-C7F0F9DEC091}" destId="{1BE0C855-2E00-4D9F-A9E1-0FA9F0E7E7B2}" srcOrd="1" destOrd="3" presId="urn:microsoft.com/office/officeart/2011/layout/InterconnectedBlockProcess"/>
    <dgm:cxn modelId="{C17E7E5C-1A8E-4CFC-98DA-2E32DFF5D023}" type="presOf" srcId="{15512861-94AF-4EAD-A4DC-B828467EE0C9}" destId="{CCBF70FD-1B71-4064-BB9D-D360E8729486}" srcOrd="1" destOrd="0" presId="urn:microsoft.com/office/officeart/2011/layout/InterconnectedBlockProcess"/>
    <dgm:cxn modelId="{42837570-E7C2-4443-8ED3-8F665C4EC23C}" type="presOf" srcId="{76D2A74F-2D15-448B-91D6-7E42C8062742}" destId="{59FE01CE-B00D-43B3-AA2A-89385883DCF4}" srcOrd="0" destOrd="0" presId="urn:microsoft.com/office/officeart/2011/layout/InterconnectedBlockProcess"/>
    <dgm:cxn modelId="{E346A671-E8CA-4716-BDDA-A35026F91032}" type="presOf" srcId="{D3672EF7-19A8-4475-A2A5-7A1E2F510F08}" destId="{11D74C8F-A88F-44C8-B4C3-BC10D66D9E32}" srcOrd="0" destOrd="1" presId="urn:microsoft.com/office/officeart/2011/layout/InterconnectedBlockProcess"/>
    <dgm:cxn modelId="{2B22F177-C4BD-402C-85E2-E31F9E608601}" type="presOf" srcId="{5AE2AC1C-5D51-45FF-9FB6-A135BDDBBB4A}" destId="{1BE0C855-2E00-4D9F-A9E1-0FA9F0E7E7B2}" srcOrd="1" destOrd="2" presId="urn:microsoft.com/office/officeart/2011/layout/InterconnectedBlockProcess"/>
    <dgm:cxn modelId="{0A2DBC84-D933-4521-A722-8A2703A4781F}" srcId="{E181A6E2-AAAF-4F41-8AB7-54555AAD240B}" destId="{5AE2AC1C-5D51-45FF-9FB6-A135BDDBBB4A}" srcOrd="1" destOrd="0" parTransId="{FFA5E022-403A-41C2-BCE8-A8F6D4FF21F6}" sibTransId="{7624C58B-408B-4C1D-BAF8-FBB366630E31}"/>
    <dgm:cxn modelId="{C0CE7786-6703-450F-87AE-CB5333FBD833}" type="presOf" srcId="{D60A728C-DB69-4FA5-B0B4-B88682A1243E}" destId="{18E5991B-1878-4A73-89FC-80EC400F2179}" srcOrd="1" destOrd="0" presId="urn:microsoft.com/office/officeart/2011/layout/InterconnectedBlockProcess"/>
    <dgm:cxn modelId="{7E900A8C-0C99-4E00-9DFA-4A71C6E18DDE}" srcId="{E181A6E2-AAAF-4F41-8AB7-54555AAD240B}" destId="{B039A4FF-D325-4D62-852B-C7F0F9DEC091}" srcOrd="2" destOrd="0" parTransId="{61831863-F1CF-4580-B4A8-D73D48422615}" sibTransId="{B5AE2341-7BC8-455A-9C3B-6BDAB6BC32BA}"/>
    <dgm:cxn modelId="{422F8599-A45D-4AD5-A06C-68C821BAAF40}" srcId="{E181A6E2-AAAF-4F41-8AB7-54555AAD240B}" destId="{D3672EF7-19A8-4475-A2A5-7A1E2F510F08}" srcOrd="0" destOrd="0" parTransId="{4D3993EF-BB03-42EF-B089-3C7405B707C3}" sibTransId="{1B6EEE0D-E818-47E4-8061-37DE56A1CEF8}"/>
    <dgm:cxn modelId="{E1131E9B-F0B1-423B-AD32-648A99395F30}" type="presOf" srcId="{E181A6E2-AAAF-4F41-8AB7-54555AAD240B}" destId="{11D74C8F-A88F-44C8-B4C3-BC10D66D9E32}" srcOrd="0" destOrd="0" presId="urn:microsoft.com/office/officeart/2011/layout/InterconnectedBlockProcess"/>
    <dgm:cxn modelId="{481E60A3-C8CD-4B84-8E67-3EEB16250776}" type="presOf" srcId="{3D7D94D5-627A-4711-8AD8-7AE163863744}" destId="{09F1FAE7-4134-4564-82B3-8E25EC8C6EB3}" srcOrd="0" destOrd="0" presId="urn:microsoft.com/office/officeart/2011/layout/InterconnectedBlockProcess"/>
    <dgm:cxn modelId="{DCE6F8A3-93CB-41B7-9824-66BDF587ACA1}" srcId="{47A649C1-7821-45E6-8F86-00AEC4B07985}" destId="{1E5F16CC-06AD-4B5C-B5D9-9C4FECF4C79A}" srcOrd="0" destOrd="0" parTransId="{E02E6781-09A3-4D42-AF1E-D9F8C2DA8C0B}" sibTransId="{2B45581B-51B7-485F-BA7F-1294E99DED77}"/>
    <dgm:cxn modelId="{D9B609A9-C23D-46B6-B559-213A8CDF8191}" srcId="{1E5F16CC-06AD-4B5C-B5D9-9C4FECF4C79A}" destId="{D60A728C-DB69-4FA5-B0B4-B88682A1243E}" srcOrd="0" destOrd="0" parTransId="{954ED3D5-1A23-4987-81FF-7781AF0FB613}" sibTransId="{6372242B-D857-45BB-9636-DE14A95A4F20}"/>
    <dgm:cxn modelId="{D93F6FAA-FD6E-4F36-A2EB-75F1C3973E66}" type="presOf" srcId="{15512861-94AF-4EAD-A4DC-B828467EE0C9}" destId="{7868A13A-1286-4EA2-8F08-3B4B4B3D07AA}" srcOrd="0" destOrd="0" presId="urn:microsoft.com/office/officeart/2011/layout/InterconnectedBlockProcess"/>
    <dgm:cxn modelId="{82C354B2-6FD3-4182-9D87-01890F878A7F}" srcId="{76D2A74F-2D15-448B-91D6-7E42C8062742}" destId="{15512861-94AF-4EAD-A4DC-B828467EE0C9}" srcOrd="0" destOrd="0" parTransId="{E8A3A1C1-B12A-42D0-BD14-4CE434A6CB88}" sibTransId="{80C36F4E-D6B1-4A0B-914A-010388D6DCAC}"/>
    <dgm:cxn modelId="{28A33BC0-70CF-4668-9DD1-435C610BBDA7}" srcId="{E181A6E2-AAAF-4F41-8AB7-54555AAD240B}" destId="{D86F95FD-BC7F-4C4C-A9E6-1383A8F707C6}" srcOrd="3" destOrd="0" parTransId="{D76C7516-1C2F-4B25-8257-67DE8BC82D49}" sibTransId="{9417FC76-D269-426A-A3E7-671776855EE7}"/>
    <dgm:cxn modelId="{49E130C7-CBA0-4806-90A0-F3E3553A8AA3}" srcId="{47A649C1-7821-45E6-8F86-00AEC4B07985}" destId="{167275EF-699F-4787-8C13-F07DC6184260}" srcOrd="1" destOrd="0" parTransId="{40582790-0B6B-4E1F-AB2E-CA8C7038D02B}" sibTransId="{D6F1E0F6-B5C2-4F97-A822-F0919368FB8B}"/>
    <dgm:cxn modelId="{CC1443C9-6895-4C4F-B247-94C3CD700747}" type="presOf" srcId="{E181A6E2-AAAF-4F41-8AB7-54555AAD240B}" destId="{1BE0C855-2E00-4D9F-A9E1-0FA9F0E7E7B2}" srcOrd="1" destOrd="0" presId="urn:microsoft.com/office/officeart/2011/layout/InterconnectedBlockProcess"/>
    <dgm:cxn modelId="{A9B6FCCD-8920-41FF-9BD9-2E86FDAB21A6}" type="presOf" srcId="{56398877-AD3C-45E2-91E6-6FC2D5965C5D}" destId="{FC9EECF4-EF32-415C-8ADE-4F28D059008E}" srcOrd="0" destOrd="0" presId="urn:microsoft.com/office/officeart/2011/layout/InterconnectedBlockProcess"/>
    <dgm:cxn modelId="{283768E1-5787-4489-96E6-8C3F37ECD807}" type="presOf" srcId="{67C143ED-3F02-4ABB-A5B8-97A48717F57A}" destId="{48F543C7-D37A-45F3-ADD6-B1D1D2171654}" srcOrd="0" destOrd="0" presId="urn:microsoft.com/office/officeart/2011/layout/InterconnectedBlockProcess"/>
    <dgm:cxn modelId="{A560CCE4-D76C-4855-B2C2-681604050268}" type="presOf" srcId="{B039A4FF-D325-4D62-852B-C7F0F9DEC091}" destId="{11D74C8F-A88F-44C8-B4C3-BC10D66D9E32}" srcOrd="0" destOrd="3" presId="urn:microsoft.com/office/officeart/2011/layout/InterconnectedBlockProcess"/>
    <dgm:cxn modelId="{546957AE-7633-4339-A6E0-4E930B4933B6}" type="presParOf" srcId="{7B723B51-429A-460B-A6CE-078F55D159D7}" destId="{29CA54D3-D274-4F76-8B38-783F48CB1C92}" srcOrd="0" destOrd="0" presId="urn:microsoft.com/office/officeart/2011/layout/InterconnectedBlockProcess"/>
    <dgm:cxn modelId="{06E77952-F432-4BCB-8A97-EC52A0062412}" type="presParOf" srcId="{29CA54D3-D274-4F76-8B38-783F48CB1C92}" destId="{11D74C8F-A88F-44C8-B4C3-BC10D66D9E32}" srcOrd="0" destOrd="0" presId="urn:microsoft.com/office/officeart/2011/layout/InterconnectedBlockProcess"/>
    <dgm:cxn modelId="{3B92F9C5-E22B-4103-B8F1-10573D0B568D}" type="presParOf" srcId="{7B723B51-429A-460B-A6CE-078F55D159D7}" destId="{1BE0C855-2E00-4D9F-A9E1-0FA9F0E7E7B2}" srcOrd="1" destOrd="0" presId="urn:microsoft.com/office/officeart/2011/layout/InterconnectedBlockProcess"/>
    <dgm:cxn modelId="{9B758EF9-B608-463D-9AC4-02BA07BE3A58}" type="presParOf" srcId="{7B723B51-429A-460B-A6CE-078F55D159D7}" destId="{48F543C7-D37A-45F3-ADD6-B1D1D2171654}" srcOrd="2" destOrd="0" presId="urn:microsoft.com/office/officeart/2011/layout/InterconnectedBlockProcess"/>
    <dgm:cxn modelId="{3EF5B7AD-A13D-424B-BFBF-0DFAC715B6DD}" type="presParOf" srcId="{7B723B51-429A-460B-A6CE-078F55D159D7}" destId="{A21B9170-A37A-4B8B-9759-2227F95C1E46}" srcOrd="3" destOrd="0" presId="urn:microsoft.com/office/officeart/2011/layout/InterconnectedBlockProcess"/>
    <dgm:cxn modelId="{C56823CF-5C1E-4204-816D-64D920153807}" type="presParOf" srcId="{A21B9170-A37A-4B8B-9759-2227F95C1E46}" destId="{FC9EECF4-EF32-415C-8ADE-4F28D059008E}" srcOrd="0" destOrd="0" presId="urn:microsoft.com/office/officeart/2011/layout/InterconnectedBlockProcess"/>
    <dgm:cxn modelId="{D57C45FA-B793-4FA1-A11E-E7FA743538DF}" type="presParOf" srcId="{7B723B51-429A-460B-A6CE-078F55D159D7}" destId="{B4B3E8A2-3644-4018-8BED-9821131FE8F0}" srcOrd="4" destOrd="0" presId="urn:microsoft.com/office/officeart/2011/layout/InterconnectedBlockProcess"/>
    <dgm:cxn modelId="{3B183939-F20B-403D-8D15-9D0329DF1A2A}" type="presParOf" srcId="{7B723B51-429A-460B-A6CE-078F55D159D7}" destId="{09F1FAE7-4134-4564-82B3-8E25EC8C6EB3}" srcOrd="5" destOrd="0" presId="urn:microsoft.com/office/officeart/2011/layout/InterconnectedBlockProcess"/>
    <dgm:cxn modelId="{99C7ADD5-89ED-45B5-AD3A-E7257948D2D9}" type="presParOf" srcId="{7B723B51-429A-460B-A6CE-078F55D159D7}" destId="{C25C975A-5287-495E-BAF1-E5D5D16DC465}" srcOrd="6" destOrd="0" presId="urn:microsoft.com/office/officeart/2011/layout/InterconnectedBlockProcess"/>
    <dgm:cxn modelId="{9C5364CC-48FE-429E-8F3C-C85A1ECA94D1}" type="presParOf" srcId="{C25C975A-5287-495E-BAF1-E5D5D16DC465}" destId="{7868A13A-1286-4EA2-8F08-3B4B4B3D07AA}" srcOrd="0" destOrd="0" presId="urn:microsoft.com/office/officeart/2011/layout/InterconnectedBlockProcess"/>
    <dgm:cxn modelId="{36E1AAD1-2D20-4301-B13F-E0F297D5B748}" type="presParOf" srcId="{7B723B51-429A-460B-A6CE-078F55D159D7}" destId="{CCBF70FD-1B71-4064-BB9D-D360E8729486}" srcOrd="7" destOrd="0" presId="urn:microsoft.com/office/officeart/2011/layout/InterconnectedBlockProcess"/>
    <dgm:cxn modelId="{51F2632F-94C0-479E-88C5-634CADB6D30C}" type="presParOf" srcId="{7B723B51-429A-460B-A6CE-078F55D159D7}" destId="{59FE01CE-B00D-43B3-AA2A-89385883DCF4}" srcOrd="8" destOrd="0" presId="urn:microsoft.com/office/officeart/2011/layout/InterconnectedBlockProcess"/>
    <dgm:cxn modelId="{56E67E28-EF2F-4C84-9C0F-420E80019CC9}" type="presParOf" srcId="{7B723B51-429A-460B-A6CE-078F55D159D7}" destId="{56E1C514-EA41-44B9-9825-C403B3DC249B}" srcOrd="9" destOrd="0" presId="urn:microsoft.com/office/officeart/2011/layout/InterconnectedBlockProcess"/>
    <dgm:cxn modelId="{E67B481B-272F-4718-8B30-6099AD144829}" type="presParOf" srcId="{56E1C514-EA41-44B9-9825-C403B3DC249B}" destId="{77C6DB01-B1D6-4941-9BBE-81AB8EE77F5F}" srcOrd="0" destOrd="0" presId="urn:microsoft.com/office/officeart/2011/layout/InterconnectedBlockProcess"/>
    <dgm:cxn modelId="{1E7824CA-ECB1-4E7A-8C1D-A5F1FE23B800}" type="presParOf" srcId="{7B723B51-429A-460B-A6CE-078F55D159D7}" destId="{B8A66321-6978-45DD-A0AB-4814C2B9CBCD}" srcOrd="10" destOrd="0" presId="urn:microsoft.com/office/officeart/2011/layout/InterconnectedBlockProcess"/>
    <dgm:cxn modelId="{7D71B560-0E44-4882-AEE0-7741BDBD375A}" type="presParOf" srcId="{7B723B51-429A-460B-A6CE-078F55D159D7}" destId="{768EEA79-1703-4CB8-853B-8CBC10DEEE63}" srcOrd="11" destOrd="0" presId="urn:microsoft.com/office/officeart/2011/layout/InterconnectedBlockProcess"/>
    <dgm:cxn modelId="{E9E92160-EE0B-4AC7-A12A-8F34A49E525B}" type="presParOf" srcId="{7B723B51-429A-460B-A6CE-078F55D159D7}" destId="{7244E02B-9A63-4AE9-9DE9-AFA61108192E}" srcOrd="12" destOrd="0" presId="urn:microsoft.com/office/officeart/2011/layout/InterconnectedBlockProcess"/>
    <dgm:cxn modelId="{4E57C49D-6470-4A4B-9CEF-13B32C983885}" type="presParOf" srcId="{7244E02B-9A63-4AE9-9DE9-AFA61108192E}" destId="{CBCA35CE-DEA8-4E97-B666-CA6B9A2C91B9}" srcOrd="0" destOrd="0" presId="urn:microsoft.com/office/officeart/2011/layout/InterconnectedBlockProcess"/>
    <dgm:cxn modelId="{6555029E-E21E-4E5D-8E05-7D3CE2E53E88}" type="presParOf" srcId="{7B723B51-429A-460B-A6CE-078F55D159D7}" destId="{18E5991B-1878-4A73-89FC-80EC400F2179}" srcOrd="13" destOrd="0" presId="urn:microsoft.com/office/officeart/2011/layout/InterconnectedBlockProcess"/>
    <dgm:cxn modelId="{DFA1C0FD-A2E4-47C0-A578-D050419D76ED}" type="presParOf" srcId="{7B723B51-429A-460B-A6CE-078F55D159D7}" destId="{C6C3ADA9-8AD6-4C44-B3B8-7655B0E3F4C6}" srcOrd="14" destOrd="0" presId="urn:microsoft.com/office/officeart/2011/layout/Interconnected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9A2F40-E96C-4325-91F5-189214EED1C8}" type="doc">
      <dgm:prSet loTypeId="urn:microsoft.com/office/officeart/2005/8/layout/pyramid1" loCatId="pyramid" qsTypeId="urn:microsoft.com/office/officeart/2005/8/quickstyle/simple1" qsCatId="simple" csTypeId="urn:microsoft.com/office/officeart/2005/8/colors/colorful1#2" csCatId="colorful" phldr="1"/>
      <dgm:spPr/>
    </dgm:pt>
    <dgm:pt modelId="{11DA7D43-D79D-4808-8FB9-4E9BBE684324}">
      <dgm:prSet phldrT="[Text]" custT="1"/>
      <dgm:spPr/>
      <dgm:t>
        <a:bodyPr/>
        <a:lstStyle/>
        <a:p>
          <a:r>
            <a:rPr lang="en-US" altLang="zh-TW" sz="3200" b="1" dirty="0"/>
            <a:t>10</a:t>
          </a:r>
          <a:r>
            <a:rPr lang="en-US" altLang="zh-TW" sz="2800" dirty="0"/>
            <a:t> </a:t>
          </a:r>
        </a:p>
        <a:p>
          <a:r>
            <a:rPr lang="en-US" altLang="zh-TW" sz="2400" dirty="0"/>
            <a:t>investments</a:t>
          </a:r>
        </a:p>
      </dgm:t>
    </dgm:pt>
    <dgm:pt modelId="{D3CE23D8-A70D-43DC-A2BB-0700AF3B1643}" type="parTrans" cxnId="{7928517A-FF1A-4529-8BA8-3CAF1FD5DA64}">
      <dgm:prSet/>
      <dgm:spPr/>
      <dgm:t>
        <a:bodyPr/>
        <a:lstStyle/>
        <a:p>
          <a:endParaRPr lang="zh-TW" altLang="en-US"/>
        </a:p>
      </dgm:t>
    </dgm:pt>
    <dgm:pt modelId="{42B02F3D-0171-493D-8B94-857D8FB4E2E3}" type="sibTrans" cxnId="{7928517A-FF1A-4529-8BA8-3CAF1FD5DA64}">
      <dgm:prSet/>
      <dgm:spPr/>
      <dgm:t>
        <a:bodyPr/>
        <a:lstStyle/>
        <a:p>
          <a:endParaRPr lang="zh-TW" altLang="en-US"/>
        </a:p>
      </dgm:t>
    </dgm:pt>
    <dgm:pt modelId="{83C9C775-46F2-4D12-BC40-56637BF0B321}">
      <dgm:prSet phldrT="[Text]" custT="1"/>
      <dgm:spPr/>
      <dgm:t>
        <a:bodyPr/>
        <a:lstStyle/>
        <a:p>
          <a:r>
            <a:rPr lang="en-US" altLang="zh-TW" sz="3200" b="1" dirty="0"/>
            <a:t>500</a:t>
          </a:r>
          <a:r>
            <a:rPr lang="en-US" altLang="zh-TW" sz="2800" dirty="0"/>
            <a:t> face to face meetings</a:t>
          </a:r>
          <a:endParaRPr lang="zh-TW" altLang="en-US" sz="2800" dirty="0"/>
        </a:p>
      </dgm:t>
    </dgm:pt>
    <dgm:pt modelId="{752F5E68-B3CD-4D1E-BAA3-93461524F6A6}" type="parTrans" cxnId="{84C72611-6076-470A-A9FA-793FEB802258}">
      <dgm:prSet/>
      <dgm:spPr/>
      <dgm:t>
        <a:bodyPr/>
        <a:lstStyle/>
        <a:p>
          <a:endParaRPr lang="zh-TW" altLang="en-US"/>
        </a:p>
      </dgm:t>
    </dgm:pt>
    <dgm:pt modelId="{A3851B3A-61A5-4A7B-87FD-32ED3D231B0D}" type="sibTrans" cxnId="{84C72611-6076-470A-A9FA-793FEB802258}">
      <dgm:prSet/>
      <dgm:spPr/>
      <dgm:t>
        <a:bodyPr/>
        <a:lstStyle/>
        <a:p>
          <a:endParaRPr lang="zh-TW" altLang="en-US"/>
        </a:p>
      </dgm:t>
    </dgm:pt>
    <dgm:pt modelId="{B844D7A7-1FB5-47E8-BA92-D99FD423BD4A}">
      <dgm:prSet phldrT="[Text]" custT="1"/>
      <dgm:spPr/>
      <dgm:t>
        <a:bodyPr/>
        <a:lstStyle/>
        <a:p>
          <a:r>
            <a:rPr lang="en-US" altLang="zh-TW" sz="3200" b="1" dirty="0"/>
            <a:t>1,200</a:t>
          </a:r>
          <a:r>
            <a:rPr lang="en-US" altLang="zh-TW" sz="2800" dirty="0"/>
            <a:t> initial reviews </a:t>
          </a:r>
        </a:p>
        <a:p>
          <a:r>
            <a:rPr lang="en-US" altLang="zh-TW" sz="1700" dirty="0"/>
            <a:t>(</a:t>
          </a:r>
          <a:r>
            <a:rPr lang="zh-TW" sz="1600" dirty="0"/>
            <a:t>network introductions, conferences, in-bound inquiries, proactive efforts, portfolio company referrals, and seed investors</a:t>
          </a:r>
          <a:r>
            <a:rPr lang="en-US" altLang="zh-TW" sz="1600" dirty="0"/>
            <a:t>)</a:t>
          </a:r>
          <a:endParaRPr lang="zh-TW" altLang="en-US" sz="1600" dirty="0"/>
        </a:p>
      </dgm:t>
    </dgm:pt>
    <dgm:pt modelId="{ED7E9537-4045-445D-AC47-233D9EF0B93E}" type="parTrans" cxnId="{9B79FEB4-67C1-4E7C-B202-16A9375D9F2D}">
      <dgm:prSet/>
      <dgm:spPr/>
      <dgm:t>
        <a:bodyPr/>
        <a:lstStyle/>
        <a:p>
          <a:endParaRPr lang="zh-TW" altLang="en-US"/>
        </a:p>
      </dgm:t>
    </dgm:pt>
    <dgm:pt modelId="{AF6D4643-8F1F-42AD-8AA2-6286E88104C0}" type="sibTrans" cxnId="{9B79FEB4-67C1-4E7C-B202-16A9375D9F2D}">
      <dgm:prSet/>
      <dgm:spPr/>
      <dgm:t>
        <a:bodyPr/>
        <a:lstStyle/>
        <a:p>
          <a:endParaRPr lang="zh-TW" altLang="en-US"/>
        </a:p>
      </dgm:t>
    </dgm:pt>
    <dgm:pt modelId="{4945863E-3C9B-4FB5-A0C6-38E9AF481CC1}">
      <dgm:prSet custT="1"/>
      <dgm:spPr/>
      <dgm:t>
        <a:bodyPr/>
        <a:lstStyle/>
        <a:p>
          <a:r>
            <a:rPr lang="en-US" altLang="zh-TW" sz="3200" b="1" dirty="0"/>
            <a:t>50</a:t>
          </a:r>
          <a:r>
            <a:rPr lang="en-US" altLang="zh-TW" sz="2800" dirty="0"/>
            <a:t> due diligence</a:t>
          </a:r>
          <a:endParaRPr lang="zh-TW" altLang="en-US" sz="2800" dirty="0"/>
        </a:p>
      </dgm:t>
    </dgm:pt>
    <dgm:pt modelId="{2A332EF3-861C-4AAB-8853-D203C46ADC81}" type="parTrans" cxnId="{BB356114-5EF8-432D-8A75-AA9552C3DF63}">
      <dgm:prSet/>
      <dgm:spPr/>
      <dgm:t>
        <a:bodyPr/>
        <a:lstStyle/>
        <a:p>
          <a:endParaRPr lang="zh-TW" altLang="en-US"/>
        </a:p>
      </dgm:t>
    </dgm:pt>
    <dgm:pt modelId="{333F037B-43FC-45A5-91C1-6657CCD4E1E1}" type="sibTrans" cxnId="{BB356114-5EF8-432D-8A75-AA9552C3DF63}">
      <dgm:prSet/>
      <dgm:spPr/>
      <dgm:t>
        <a:bodyPr/>
        <a:lstStyle/>
        <a:p>
          <a:endParaRPr lang="zh-TW" altLang="en-US"/>
        </a:p>
      </dgm:t>
    </dgm:pt>
    <dgm:pt modelId="{45EDA9F0-4E28-421C-A671-5A32F624273A}" type="pres">
      <dgm:prSet presAssocID="{C99A2F40-E96C-4325-91F5-189214EED1C8}" presName="Name0" presStyleCnt="0">
        <dgm:presLayoutVars>
          <dgm:dir/>
          <dgm:animLvl val="lvl"/>
          <dgm:resizeHandles val="exact"/>
        </dgm:presLayoutVars>
      </dgm:prSet>
      <dgm:spPr/>
    </dgm:pt>
    <dgm:pt modelId="{6E5622D7-9CE3-43CA-9487-676F554288F2}" type="pres">
      <dgm:prSet presAssocID="{11DA7D43-D79D-4808-8FB9-4E9BBE684324}" presName="Name8" presStyleCnt="0"/>
      <dgm:spPr/>
    </dgm:pt>
    <dgm:pt modelId="{01407087-49A7-40B9-8844-D30B7A4ED047}" type="pres">
      <dgm:prSet presAssocID="{11DA7D43-D79D-4808-8FB9-4E9BBE684324}" presName="level" presStyleLbl="node1" presStyleIdx="0" presStyleCnt="4">
        <dgm:presLayoutVars>
          <dgm:chMax val="1"/>
          <dgm:bulletEnabled val="1"/>
        </dgm:presLayoutVars>
      </dgm:prSet>
      <dgm:spPr/>
    </dgm:pt>
    <dgm:pt modelId="{F388A5FF-4278-4024-9C44-5DA5325F99E0}" type="pres">
      <dgm:prSet presAssocID="{11DA7D43-D79D-4808-8FB9-4E9BBE684324}" presName="levelTx" presStyleLbl="revTx" presStyleIdx="0" presStyleCnt="0">
        <dgm:presLayoutVars>
          <dgm:chMax val="1"/>
          <dgm:bulletEnabled val="1"/>
        </dgm:presLayoutVars>
      </dgm:prSet>
      <dgm:spPr/>
    </dgm:pt>
    <dgm:pt modelId="{3262941F-B569-46A8-BAC6-D83FEAAAB946}" type="pres">
      <dgm:prSet presAssocID="{4945863E-3C9B-4FB5-A0C6-38E9AF481CC1}" presName="Name8" presStyleCnt="0"/>
      <dgm:spPr/>
    </dgm:pt>
    <dgm:pt modelId="{00F05430-13EC-4E8F-9E48-038D4A885033}" type="pres">
      <dgm:prSet presAssocID="{4945863E-3C9B-4FB5-A0C6-38E9AF481CC1}" presName="level" presStyleLbl="node1" presStyleIdx="1" presStyleCnt="4">
        <dgm:presLayoutVars>
          <dgm:chMax val="1"/>
          <dgm:bulletEnabled val="1"/>
        </dgm:presLayoutVars>
      </dgm:prSet>
      <dgm:spPr/>
    </dgm:pt>
    <dgm:pt modelId="{F23D433F-9E81-4923-AFEC-189594368BC5}" type="pres">
      <dgm:prSet presAssocID="{4945863E-3C9B-4FB5-A0C6-38E9AF481CC1}" presName="levelTx" presStyleLbl="revTx" presStyleIdx="0" presStyleCnt="0">
        <dgm:presLayoutVars>
          <dgm:chMax val="1"/>
          <dgm:bulletEnabled val="1"/>
        </dgm:presLayoutVars>
      </dgm:prSet>
      <dgm:spPr/>
    </dgm:pt>
    <dgm:pt modelId="{01C9F24B-B9AF-49C5-ACC7-6D8F4E971868}" type="pres">
      <dgm:prSet presAssocID="{83C9C775-46F2-4D12-BC40-56637BF0B321}" presName="Name8" presStyleCnt="0"/>
      <dgm:spPr/>
    </dgm:pt>
    <dgm:pt modelId="{CBF0F8EF-908E-4E97-A12B-3702E8454473}" type="pres">
      <dgm:prSet presAssocID="{83C9C775-46F2-4D12-BC40-56637BF0B321}" presName="level" presStyleLbl="node1" presStyleIdx="2" presStyleCnt="4">
        <dgm:presLayoutVars>
          <dgm:chMax val="1"/>
          <dgm:bulletEnabled val="1"/>
        </dgm:presLayoutVars>
      </dgm:prSet>
      <dgm:spPr/>
    </dgm:pt>
    <dgm:pt modelId="{917CE257-7DFB-44A9-9BB3-6AE41CDF1CE8}" type="pres">
      <dgm:prSet presAssocID="{83C9C775-46F2-4D12-BC40-56637BF0B321}" presName="levelTx" presStyleLbl="revTx" presStyleIdx="0" presStyleCnt="0">
        <dgm:presLayoutVars>
          <dgm:chMax val="1"/>
          <dgm:bulletEnabled val="1"/>
        </dgm:presLayoutVars>
      </dgm:prSet>
      <dgm:spPr/>
    </dgm:pt>
    <dgm:pt modelId="{1ABABFCA-B4AD-4098-93F3-23C65C8CAEB0}" type="pres">
      <dgm:prSet presAssocID="{B844D7A7-1FB5-47E8-BA92-D99FD423BD4A}" presName="Name8" presStyleCnt="0"/>
      <dgm:spPr/>
    </dgm:pt>
    <dgm:pt modelId="{7DB6E159-5385-4B65-AA42-5C936A2B2812}" type="pres">
      <dgm:prSet presAssocID="{B844D7A7-1FB5-47E8-BA92-D99FD423BD4A}" presName="level" presStyleLbl="node1" presStyleIdx="3" presStyleCnt="4">
        <dgm:presLayoutVars>
          <dgm:chMax val="1"/>
          <dgm:bulletEnabled val="1"/>
        </dgm:presLayoutVars>
      </dgm:prSet>
      <dgm:spPr/>
    </dgm:pt>
    <dgm:pt modelId="{1DBD3B40-6CD7-4506-8EB2-E6B7F186E8F9}" type="pres">
      <dgm:prSet presAssocID="{B844D7A7-1FB5-47E8-BA92-D99FD423BD4A}" presName="levelTx" presStyleLbl="revTx" presStyleIdx="0" presStyleCnt="0">
        <dgm:presLayoutVars>
          <dgm:chMax val="1"/>
          <dgm:bulletEnabled val="1"/>
        </dgm:presLayoutVars>
      </dgm:prSet>
      <dgm:spPr/>
    </dgm:pt>
  </dgm:ptLst>
  <dgm:cxnLst>
    <dgm:cxn modelId="{84C72611-6076-470A-A9FA-793FEB802258}" srcId="{C99A2F40-E96C-4325-91F5-189214EED1C8}" destId="{83C9C775-46F2-4D12-BC40-56637BF0B321}" srcOrd="2" destOrd="0" parTransId="{752F5E68-B3CD-4D1E-BAA3-93461524F6A6}" sibTransId="{A3851B3A-61A5-4A7B-87FD-32ED3D231B0D}"/>
    <dgm:cxn modelId="{EA85CD11-3F83-4B45-8BCC-D47A255B5543}" type="presOf" srcId="{83C9C775-46F2-4D12-BC40-56637BF0B321}" destId="{CBF0F8EF-908E-4E97-A12B-3702E8454473}" srcOrd="0" destOrd="0" presId="urn:microsoft.com/office/officeart/2005/8/layout/pyramid1"/>
    <dgm:cxn modelId="{BB356114-5EF8-432D-8A75-AA9552C3DF63}" srcId="{C99A2F40-E96C-4325-91F5-189214EED1C8}" destId="{4945863E-3C9B-4FB5-A0C6-38E9AF481CC1}" srcOrd="1" destOrd="0" parTransId="{2A332EF3-861C-4AAB-8853-D203C46ADC81}" sibTransId="{333F037B-43FC-45A5-91C1-6657CCD4E1E1}"/>
    <dgm:cxn modelId="{7B5BC814-A87B-402F-98AD-0602153500B6}" type="presOf" srcId="{C99A2F40-E96C-4325-91F5-189214EED1C8}" destId="{45EDA9F0-4E28-421C-A671-5A32F624273A}" srcOrd="0" destOrd="0" presId="urn:microsoft.com/office/officeart/2005/8/layout/pyramid1"/>
    <dgm:cxn modelId="{38754F23-C867-441F-9CEC-735D641C996B}" type="presOf" srcId="{4945863E-3C9B-4FB5-A0C6-38E9AF481CC1}" destId="{F23D433F-9E81-4923-AFEC-189594368BC5}" srcOrd="1" destOrd="0" presId="urn:microsoft.com/office/officeart/2005/8/layout/pyramid1"/>
    <dgm:cxn modelId="{B6E88B2E-307C-49AC-8499-6BA3AD541C49}" type="presOf" srcId="{B844D7A7-1FB5-47E8-BA92-D99FD423BD4A}" destId="{1DBD3B40-6CD7-4506-8EB2-E6B7F186E8F9}" srcOrd="1" destOrd="0" presId="urn:microsoft.com/office/officeart/2005/8/layout/pyramid1"/>
    <dgm:cxn modelId="{7928517A-FF1A-4529-8BA8-3CAF1FD5DA64}" srcId="{C99A2F40-E96C-4325-91F5-189214EED1C8}" destId="{11DA7D43-D79D-4808-8FB9-4E9BBE684324}" srcOrd="0" destOrd="0" parTransId="{D3CE23D8-A70D-43DC-A2BB-0700AF3B1643}" sibTransId="{42B02F3D-0171-493D-8B94-857D8FB4E2E3}"/>
    <dgm:cxn modelId="{91EECE86-FC60-4E13-AAFD-D4888F3D3B8C}" type="presOf" srcId="{83C9C775-46F2-4D12-BC40-56637BF0B321}" destId="{917CE257-7DFB-44A9-9BB3-6AE41CDF1CE8}" srcOrd="1" destOrd="0" presId="urn:microsoft.com/office/officeart/2005/8/layout/pyramid1"/>
    <dgm:cxn modelId="{22473BAE-484D-40B2-81E0-4C5530669907}" type="presOf" srcId="{4945863E-3C9B-4FB5-A0C6-38E9AF481CC1}" destId="{00F05430-13EC-4E8F-9E48-038D4A885033}" srcOrd="0" destOrd="0" presId="urn:microsoft.com/office/officeart/2005/8/layout/pyramid1"/>
    <dgm:cxn modelId="{9B79FEB4-67C1-4E7C-B202-16A9375D9F2D}" srcId="{C99A2F40-E96C-4325-91F5-189214EED1C8}" destId="{B844D7A7-1FB5-47E8-BA92-D99FD423BD4A}" srcOrd="3" destOrd="0" parTransId="{ED7E9537-4045-445D-AC47-233D9EF0B93E}" sibTransId="{AF6D4643-8F1F-42AD-8AA2-6286E88104C0}"/>
    <dgm:cxn modelId="{FA1BEADC-FE16-4642-A13F-68BB0FBD1ACB}" type="presOf" srcId="{11DA7D43-D79D-4808-8FB9-4E9BBE684324}" destId="{F388A5FF-4278-4024-9C44-5DA5325F99E0}" srcOrd="1" destOrd="0" presId="urn:microsoft.com/office/officeart/2005/8/layout/pyramid1"/>
    <dgm:cxn modelId="{8EFA52DF-5D1C-4FE4-B698-B1EAED8EADA8}" type="presOf" srcId="{11DA7D43-D79D-4808-8FB9-4E9BBE684324}" destId="{01407087-49A7-40B9-8844-D30B7A4ED047}" srcOrd="0" destOrd="0" presId="urn:microsoft.com/office/officeart/2005/8/layout/pyramid1"/>
    <dgm:cxn modelId="{278438EE-8CEE-4195-96B3-416DD6706A54}" type="presOf" srcId="{B844D7A7-1FB5-47E8-BA92-D99FD423BD4A}" destId="{7DB6E159-5385-4B65-AA42-5C936A2B2812}" srcOrd="0" destOrd="0" presId="urn:microsoft.com/office/officeart/2005/8/layout/pyramid1"/>
    <dgm:cxn modelId="{40B58A9E-3872-42D3-9376-AB07C344FA32}" type="presParOf" srcId="{45EDA9F0-4E28-421C-A671-5A32F624273A}" destId="{6E5622D7-9CE3-43CA-9487-676F554288F2}" srcOrd="0" destOrd="0" presId="urn:microsoft.com/office/officeart/2005/8/layout/pyramid1"/>
    <dgm:cxn modelId="{72B5B7CE-E5A9-4CB7-B9AD-7F264B11BED1}" type="presParOf" srcId="{6E5622D7-9CE3-43CA-9487-676F554288F2}" destId="{01407087-49A7-40B9-8844-D30B7A4ED047}" srcOrd="0" destOrd="0" presId="urn:microsoft.com/office/officeart/2005/8/layout/pyramid1"/>
    <dgm:cxn modelId="{F29FFDBC-0228-4C91-8887-2F50256952FC}" type="presParOf" srcId="{6E5622D7-9CE3-43CA-9487-676F554288F2}" destId="{F388A5FF-4278-4024-9C44-5DA5325F99E0}" srcOrd="1" destOrd="0" presId="urn:microsoft.com/office/officeart/2005/8/layout/pyramid1"/>
    <dgm:cxn modelId="{61212E02-102E-48CA-A2FC-0ED5FA93E7C8}" type="presParOf" srcId="{45EDA9F0-4E28-421C-A671-5A32F624273A}" destId="{3262941F-B569-46A8-BAC6-D83FEAAAB946}" srcOrd="1" destOrd="0" presId="urn:microsoft.com/office/officeart/2005/8/layout/pyramid1"/>
    <dgm:cxn modelId="{2F63D68D-0571-4E95-B486-8AEE4C264466}" type="presParOf" srcId="{3262941F-B569-46A8-BAC6-D83FEAAAB946}" destId="{00F05430-13EC-4E8F-9E48-038D4A885033}" srcOrd="0" destOrd="0" presId="urn:microsoft.com/office/officeart/2005/8/layout/pyramid1"/>
    <dgm:cxn modelId="{BBCC8EB7-183D-431E-9442-9617307D6047}" type="presParOf" srcId="{3262941F-B569-46A8-BAC6-D83FEAAAB946}" destId="{F23D433F-9E81-4923-AFEC-189594368BC5}" srcOrd="1" destOrd="0" presId="urn:microsoft.com/office/officeart/2005/8/layout/pyramid1"/>
    <dgm:cxn modelId="{0CC57A05-8CC2-419C-A2C7-1FB2406D5109}" type="presParOf" srcId="{45EDA9F0-4E28-421C-A671-5A32F624273A}" destId="{01C9F24B-B9AF-49C5-ACC7-6D8F4E971868}" srcOrd="2" destOrd="0" presId="urn:microsoft.com/office/officeart/2005/8/layout/pyramid1"/>
    <dgm:cxn modelId="{FA35ACB7-EDAC-452C-86CF-55B6A0F1A486}" type="presParOf" srcId="{01C9F24B-B9AF-49C5-ACC7-6D8F4E971868}" destId="{CBF0F8EF-908E-4E97-A12B-3702E8454473}" srcOrd="0" destOrd="0" presId="urn:microsoft.com/office/officeart/2005/8/layout/pyramid1"/>
    <dgm:cxn modelId="{7B78EF62-2D4D-4CE5-820D-DC1693565C18}" type="presParOf" srcId="{01C9F24B-B9AF-49C5-ACC7-6D8F4E971868}" destId="{917CE257-7DFB-44A9-9BB3-6AE41CDF1CE8}" srcOrd="1" destOrd="0" presId="urn:microsoft.com/office/officeart/2005/8/layout/pyramid1"/>
    <dgm:cxn modelId="{656C2608-E622-49A6-BD57-D77F53FD0AEF}" type="presParOf" srcId="{45EDA9F0-4E28-421C-A671-5A32F624273A}" destId="{1ABABFCA-B4AD-4098-93F3-23C65C8CAEB0}" srcOrd="3" destOrd="0" presId="urn:microsoft.com/office/officeart/2005/8/layout/pyramid1"/>
    <dgm:cxn modelId="{B1756881-30E6-49D0-A87C-F485DEC212FD}" type="presParOf" srcId="{1ABABFCA-B4AD-4098-93F3-23C65C8CAEB0}" destId="{7DB6E159-5385-4B65-AA42-5C936A2B2812}" srcOrd="0" destOrd="0" presId="urn:microsoft.com/office/officeart/2005/8/layout/pyramid1"/>
    <dgm:cxn modelId="{4CC3719E-2AB7-4DCF-AE47-8E056C62B389}" type="presParOf" srcId="{1ABABFCA-B4AD-4098-93F3-23C65C8CAEB0}" destId="{1DBD3B40-6CD7-4506-8EB2-E6B7F186E8F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E0FCF-193D-4B03-80E4-0C2F8E4C7538}">
      <dsp:nvSpPr>
        <dsp:cNvPr id="0" name=""/>
        <dsp:cNvSpPr/>
      </dsp:nvSpPr>
      <dsp:spPr>
        <a:xfrm>
          <a:off x="3044462" y="1838880"/>
          <a:ext cx="918418" cy="318789"/>
        </a:xfrm>
        <a:custGeom>
          <a:avLst/>
          <a:gdLst/>
          <a:ahLst/>
          <a:cxnLst/>
          <a:rect l="0" t="0" r="0" b="0"/>
          <a:pathLst>
            <a:path>
              <a:moveTo>
                <a:pt x="0" y="0"/>
              </a:moveTo>
              <a:lnTo>
                <a:pt x="0" y="159394"/>
              </a:lnTo>
              <a:lnTo>
                <a:pt x="918418" y="159394"/>
              </a:lnTo>
              <a:lnTo>
                <a:pt x="918418" y="318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50D292-283B-436B-8BB2-0805E569FF67}">
      <dsp:nvSpPr>
        <dsp:cNvPr id="0" name=""/>
        <dsp:cNvSpPr/>
      </dsp:nvSpPr>
      <dsp:spPr>
        <a:xfrm>
          <a:off x="2126044" y="2916693"/>
          <a:ext cx="3006051" cy="318789"/>
        </a:xfrm>
        <a:custGeom>
          <a:avLst/>
          <a:gdLst/>
          <a:ahLst/>
          <a:cxnLst/>
          <a:rect l="0" t="0" r="0" b="0"/>
          <a:pathLst>
            <a:path>
              <a:moveTo>
                <a:pt x="0" y="0"/>
              </a:moveTo>
              <a:lnTo>
                <a:pt x="0" y="159394"/>
              </a:lnTo>
              <a:lnTo>
                <a:pt x="3006051" y="159394"/>
              </a:lnTo>
              <a:lnTo>
                <a:pt x="3006051" y="318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06563-1998-47B2-BB95-17A927F238DB}">
      <dsp:nvSpPr>
        <dsp:cNvPr id="0" name=""/>
        <dsp:cNvSpPr/>
      </dsp:nvSpPr>
      <dsp:spPr>
        <a:xfrm>
          <a:off x="2126044" y="2916693"/>
          <a:ext cx="654308" cy="318789"/>
        </a:xfrm>
        <a:custGeom>
          <a:avLst/>
          <a:gdLst/>
          <a:ahLst/>
          <a:cxnLst/>
          <a:rect l="0" t="0" r="0" b="0"/>
          <a:pathLst>
            <a:path>
              <a:moveTo>
                <a:pt x="0" y="0"/>
              </a:moveTo>
              <a:lnTo>
                <a:pt x="0" y="159394"/>
              </a:lnTo>
              <a:lnTo>
                <a:pt x="654308" y="159394"/>
              </a:lnTo>
              <a:lnTo>
                <a:pt x="654308" y="318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5F2A7-768D-4F69-83FD-68A0541D76A8}">
      <dsp:nvSpPr>
        <dsp:cNvPr id="0" name=""/>
        <dsp:cNvSpPr/>
      </dsp:nvSpPr>
      <dsp:spPr>
        <a:xfrm>
          <a:off x="696256" y="2916693"/>
          <a:ext cx="1429787" cy="318789"/>
        </a:xfrm>
        <a:custGeom>
          <a:avLst/>
          <a:gdLst/>
          <a:ahLst/>
          <a:cxnLst/>
          <a:rect l="0" t="0" r="0" b="0"/>
          <a:pathLst>
            <a:path>
              <a:moveTo>
                <a:pt x="1429787" y="0"/>
              </a:moveTo>
              <a:lnTo>
                <a:pt x="1429787" y="159394"/>
              </a:lnTo>
              <a:lnTo>
                <a:pt x="0" y="159394"/>
              </a:lnTo>
              <a:lnTo>
                <a:pt x="0" y="318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20E2C-99EB-4DAD-A906-0C1AEC5DFE95}">
      <dsp:nvSpPr>
        <dsp:cNvPr id="0" name=""/>
        <dsp:cNvSpPr/>
      </dsp:nvSpPr>
      <dsp:spPr>
        <a:xfrm>
          <a:off x="2126044" y="1838880"/>
          <a:ext cx="918418" cy="318789"/>
        </a:xfrm>
        <a:custGeom>
          <a:avLst/>
          <a:gdLst/>
          <a:ahLst/>
          <a:cxnLst/>
          <a:rect l="0" t="0" r="0" b="0"/>
          <a:pathLst>
            <a:path>
              <a:moveTo>
                <a:pt x="918418" y="0"/>
              </a:moveTo>
              <a:lnTo>
                <a:pt x="918418" y="159394"/>
              </a:lnTo>
              <a:lnTo>
                <a:pt x="0" y="159394"/>
              </a:lnTo>
              <a:lnTo>
                <a:pt x="0" y="3187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5A2CE-FD00-40A0-A6AA-EDD68F33A8C6}">
      <dsp:nvSpPr>
        <dsp:cNvPr id="0" name=""/>
        <dsp:cNvSpPr/>
      </dsp:nvSpPr>
      <dsp:spPr>
        <a:xfrm>
          <a:off x="2998742" y="761067"/>
          <a:ext cx="91440" cy="318789"/>
        </a:xfrm>
        <a:custGeom>
          <a:avLst/>
          <a:gdLst/>
          <a:ahLst/>
          <a:cxnLst/>
          <a:rect l="0" t="0" r="0" b="0"/>
          <a:pathLst>
            <a:path>
              <a:moveTo>
                <a:pt x="45720" y="0"/>
              </a:moveTo>
              <a:lnTo>
                <a:pt x="45720" y="3187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CBA9CA-8415-42D5-87A9-1DD8A93688C1}">
      <dsp:nvSpPr>
        <dsp:cNvPr id="0" name=""/>
        <dsp:cNvSpPr/>
      </dsp:nvSpPr>
      <dsp:spPr>
        <a:xfrm>
          <a:off x="2285439" y="2043"/>
          <a:ext cx="1518046" cy="759023"/>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Government of Hong Kong</a:t>
          </a:r>
          <a:endParaRPr lang="de-DE" sz="1600" kern="1200" dirty="0"/>
        </a:p>
      </dsp:txBody>
      <dsp:txXfrm>
        <a:off x="2285439" y="2043"/>
        <a:ext cx="1518046" cy="759023"/>
      </dsp:txXfrm>
    </dsp:sp>
    <dsp:sp modelId="{3ED75324-8FFF-4556-9DFD-A0468FD4F345}">
      <dsp:nvSpPr>
        <dsp:cNvPr id="0" name=""/>
        <dsp:cNvSpPr/>
      </dsp:nvSpPr>
      <dsp:spPr>
        <a:xfrm>
          <a:off x="2285439" y="1079857"/>
          <a:ext cx="1518046" cy="759023"/>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MPF Schemes Authority</a:t>
          </a:r>
          <a:endParaRPr lang="de-DE" sz="1600" kern="1200" dirty="0"/>
        </a:p>
      </dsp:txBody>
      <dsp:txXfrm>
        <a:off x="2285439" y="1079857"/>
        <a:ext cx="1518046" cy="759023"/>
      </dsp:txXfrm>
    </dsp:sp>
    <dsp:sp modelId="{119F387A-AB96-43E5-B3D6-A4AAD8E01223}">
      <dsp:nvSpPr>
        <dsp:cNvPr id="0" name=""/>
        <dsp:cNvSpPr/>
      </dsp:nvSpPr>
      <dsp:spPr>
        <a:xfrm>
          <a:off x="1367021" y="2157670"/>
          <a:ext cx="1518046" cy="759023"/>
        </a:xfrm>
        <a:prstGeom prst="rect">
          <a:avLst/>
        </a:prstGeom>
        <a:solidFill>
          <a:schemeClr val="accent3">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MPF Schemes</a:t>
          </a:r>
          <a:endParaRPr lang="de-DE" sz="1600" kern="1200" dirty="0"/>
        </a:p>
      </dsp:txBody>
      <dsp:txXfrm>
        <a:off x="1367021" y="2157670"/>
        <a:ext cx="1518046" cy="759023"/>
      </dsp:txXfrm>
    </dsp:sp>
    <dsp:sp modelId="{34279186-4EE4-4A92-A17A-9B9CA5E70046}">
      <dsp:nvSpPr>
        <dsp:cNvPr id="0" name=""/>
        <dsp:cNvSpPr/>
      </dsp:nvSpPr>
      <dsp:spPr>
        <a:xfrm>
          <a:off x="74009" y="3235483"/>
          <a:ext cx="1244494" cy="1288434"/>
        </a:xfrm>
        <a:prstGeom prst="rect">
          <a:avLst/>
        </a:prstGeom>
        <a:solidFill>
          <a:schemeClr val="accent3">
            <a:lumMod val="20000"/>
            <a:lumOff val="8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MPF Trustees</a:t>
          </a:r>
          <a:endParaRPr lang="de-DE" sz="1600" kern="1200" dirty="0"/>
        </a:p>
      </dsp:txBody>
      <dsp:txXfrm>
        <a:off x="74009" y="3235483"/>
        <a:ext cx="1244494" cy="1288434"/>
      </dsp:txXfrm>
    </dsp:sp>
    <dsp:sp modelId="{397FD89B-4719-4CC8-93E2-966ECDF54BCD}">
      <dsp:nvSpPr>
        <dsp:cNvPr id="0" name=""/>
        <dsp:cNvSpPr/>
      </dsp:nvSpPr>
      <dsp:spPr>
        <a:xfrm>
          <a:off x="1637294" y="3235483"/>
          <a:ext cx="2286117" cy="1288434"/>
        </a:xfrm>
        <a:prstGeom prst="rect">
          <a:avLst/>
        </a:prstGeom>
        <a:solidFill>
          <a:schemeClr val="accent3">
            <a:lumMod val="20000"/>
            <a:lumOff val="8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MPF Intermediaries (in coordination with HKMA, Insurance Authority and Securities and Futures Commission)</a:t>
          </a:r>
          <a:endParaRPr lang="de-DE" sz="1600" kern="1200" dirty="0"/>
        </a:p>
      </dsp:txBody>
      <dsp:txXfrm>
        <a:off x="1637294" y="3235483"/>
        <a:ext cx="2286117" cy="1288434"/>
      </dsp:txXfrm>
    </dsp:sp>
    <dsp:sp modelId="{A11EFA87-4353-4B77-9069-971F757131B0}">
      <dsp:nvSpPr>
        <dsp:cNvPr id="0" name=""/>
        <dsp:cNvSpPr/>
      </dsp:nvSpPr>
      <dsp:spPr>
        <a:xfrm>
          <a:off x="4242201" y="3235483"/>
          <a:ext cx="1779788" cy="1288434"/>
        </a:xfrm>
        <a:prstGeom prst="rect">
          <a:avLst/>
        </a:prstGeom>
        <a:solidFill>
          <a:schemeClr val="accent3">
            <a:lumMod val="20000"/>
            <a:lumOff val="8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MPF Schemes and Products (in coordination with Securities and Futures Commission)</a:t>
          </a:r>
          <a:endParaRPr lang="de-DE" sz="1600" kern="1200" dirty="0"/>
        </a:p>
      </dsp:txBody>
      <dsp:txXfrm>
        <a:off x="4242201" y="3235483"/>
        <a:ext cx="1779788" cy="1288434"/>
      </dsp:txXfrm>
    </dsp:sp>
    <dsp:sp modelId="{19948360-9224-4A1B-8AF3-7A551B519836}">
      <dsp:nvSpPr>
        <dsp:cNvPr id="0" name=""/>
        <dsp:cNvSpPr/>
      </dsp:nvSpPr>
      <dsp:spPr>
        <a:xfrm>
          <a:off x="3203857" y="2157670"/>
          <a:ext cx="1518046" cy="759023"/>
        </a:xfrm>
        <a:prstGeom prst="rect">
          <a:avLst/>
        </a:prstGeom>
        <a:solidFill>
          <a:schemeClr val="accent4">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Occupational Retirement Schemes</a:t>
          </a:r>
          <a:endParaRPr lang="de-DE" sz="1600" kern="1200" dirty="0"/>
        </a:p>
      </dsp:txBody>
      <dsp:txXfrm>
        <a:off x="3203857" y="2157670"/>
        <a:ext cx="1518046" cy="7590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CAE4-2728-42C7-983A-9733359983E2}">
      <dsp:nvSpPr>
        <dsp:cNvPr id="0" name=""/>
        <dsp:cNvSpPr/>
      </dsp:nvSpPr>
      <dsp:spPr>
        <a:xfrm>
          <a:off x="6421238" y="1312813"/>
          <a:ext cx="197008" cy="2857255"/>
        </a:xfrm>
        <a:custGeom>
          <a:avLst/>
          <a:gdLst/>
          <a:ahLst/>
          <a:cxnLst/>
          <a:rect l="0" t="0" r="0" b="0"/>
          <a:pathLst>
            <a:path>
              <a:moveTo>
                <a:pt x="0" y="0"/>
              </a:moveTo>
              <a:lnTo>
                <a:pt x="0" y="2857255"/>
              </a:lnTo>
              <a:lnTo>
                <a:pt x="197008" y="28572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F72576-ED21-4366-8BDC-75A937E31F12}">
      <dsp:nvSpPr>
        <dsp:cNvPr id="0" name=""/>
        <dsp:cNvSpPr/>
      </dsp:nvSpPr>
      <dsp:spPr>
        <a:xfrm>
          <a:off x="6421238" y="1312813"/>
          <a:ext cx="197008" cy="2156951"/>
        </a:xfrm>
        <a:custGeom>
          <a:avLst/>
          <a:gdLst/>
          <a:ahLst/>
          <a:cxnLst/>
          <a:rect l="0" t="0" r="0" b="0"/>
          <a:pathLst>
            <a:path>
              <a:moveTo>
                <a:pt x="0" y="0"/>
              </a:moveTo>
              <a:lnTo>
                <a:pt x="0" y="2156951"/>
              </a:lnTo>
              <a:lnTo>
                <a:pt x="197008" y="21569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61D8C-7D2C-4EDA-8692-B7B2FBDA2A7F}">
      <dsp:nvSpPr>
        <dsp:cNvPr id="0" name=""/>
        <dsp:cNvSpPr/>
      </dsp:nvSpPr>
      <dsp:spPr>
        <a:xfrm>
          <a:off x="6421238" y="1312813"/>
          <a:ext cx="197008" cy="1363033"/>
        </a:xfrm>
        <a:custGeom>
          <a:avLst/>
          <a:gdLst/>
          <a:ahLst/>
          <a:cxnLst/>
          <a:rect l="0" t="0" r="0" b="0"/>
          <a:pathLst>
            <a:path>
              <a:moveTo>
                <a:pt x="0" y="0"/>
              </a:moveTo>
              <a:lnTo>
                <a:pt x="0" y="1363033"/>
              </a:lnTo>
              <a:lnTo>
                <a:pt x="197008" y="136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F6DCBD-7564-4DFB-9D71-C1C5EA1C48EF}">
      <dsp:nvSpPr>
        <dsp:cNvPr id="0" name=""/>
        <dsp:cNvSpPr/>
      </dsp:nvSpPr>
      <dsp:spPr>
        <a:xfrm>
          <a:off x="6421238" y="1312813"/>
          <a:ext cx="197008" cy="524831"/>
        </a:xfrm>
        <a:custGeom>
          <a:avLst/>
          <a:gdLst/>
          <a:ahLst/>
          <a:cxnLst/>
          <a:rect l="0" t="0" r="0" b="0"/>
          <a:pathLst>
            <a:path>
              <a:moveTo>
                <a:pt x="0" y="0"/>
              </a:moveTo>
              <a:lnTo>
                <a:pt x="0" y="524831"/>
              </a:lnTo>
              <a:lnTo>
                <a:pt x="197008" y="524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335445-6D45-4788-9208-5DFA8AF04CE0}">
      <dsp:nvSpPr>
        <dsp:cNvPr id="0" name=""/>
        <dsp:cNvSpPr/>
      </dsp:nvSpPr>
      <dsp:spPr>
        <a:xfrm>
          <a:off x="3950626" y="440965"/>
          <a:ext cx="2995968" cy="184593"/>
        </a:xfrm>
        <a:custGeom>
          <a:avLst/>
          <a:gdLst/>
          <a:ahLst/>
          <a:cxnLst/>
          <a:rect l="0" t="0" r="0" b="0"/>
          <a:pathLst>
            <a:path>
              <a:moveTo>
                <a:pt x="0" y="0"/>
              </a:moveTo>
              <a:lnTo>
                <a:pt x="0" y="92296"/>
              </a:lnTo>
              <a:lnTo>
                <a:pt x="2995968" y="92296"/>
              </a:lnTo>
              <a:lnTo>
                <a:pt x="2995968" y="184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ED523-EFC5-4BEB-B0ED-13F5DA2C4F37}">
      <dsp:nvSpPr>
        <dsp:cNvPr id="0" name=""/>
        <dsp:cNvSpPr/>
      </dsp:nvSpPr>
      <dsp:spPr>
        <a:xfrm>
          <a:off x="4923253" y="1312813"/>
          <a:ext cx="197008" cy="2852987"/>
        </a:xfrm>
        <a:custGeom>
          <a:avLst/>
          <a:gdLst/>
          <a:ahLst/>
          <a:cxnLst/>
          <a:rect l="0" t="0" r="0" b="0"/>
          <a:pathLst>
            <a:path>
              <a:moveTo>
                <a:pt x="0" y="0"/>
              </a:moveTo>
              <a:lnTo>
                <a:pt x="0" y="2852987"/>
              </a:lnTo>
              <a:lnTo>
                <a:pt x="197008" y="28529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407C9C-4408-42A6-9215-C5905BEE107F}">
      <dsp:nvSpPr>
        <dsp:cNvPr id="0" name=""/>
        <dsp:cNvSpPr/>
      </dsp:nvSpPr>
      <dsp:spPr>
        <a:xfrm>
          <a:off x="4923253" y="1312813"/>
          <a:ext cx="197008" cy="2137402"/>
        </a:xfrm>
        <a:custGeom>
          <a:avLst/>
          <a:gdLst/>
          <a:ahLst/>
          <a:cxnLst/>
          <a:rect l="0" t="0" r="0" b="0"/>
          <a:pathLst>
            <a:path>
              <a:moveTo>
                <a:pt x="0" y="0"/>
              </a:moveTo>
              <a:lnTo>
                <a:pt x="0" y="2137402"/>
              </a:lnTo>
              <a:lnTo>
                <a:pt x="197008" y="21374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0AB71-AE58-415C-91F9-7C8D95AFD3FC}">
      <dsp:nvSpPr>
        <dsp:cNvPr id="0" name=""/>
        <dsp:cNvSpPr/>
      </dsp:nvSpPr>
      <dsp:spPr>
        <a:xfrm>
          <a:off x="4923253" y="1312813"/>
          <a:ext cx="197008" cy="1345617"/>
        </a:xfrm>
        <a:custGeom>
          <a:avLst/>
          <a:gdLst/>
          <a:ahLst/>
          <a:cxnLst/>
          <a:rect l="0" t="0" r="0" b="0"/>
          <a:pathLst>
            <a:path>
              <a:moveTo>
                <a:pt x="0" y="0"/>
              </a:moveTo>
              <a:lnTo>
                <a:pt x="0" y="1345617"/>
              </a:lnTo>
              <a:lnTo>
                <a:pt x="197008" y="134561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DF60B4-B559-4590-A060-151A89762AFC}">
      <dsp:nvSpPr>
        <dsp:cNvPr id="0" name=""/>
        <dsp:cNvSpPr/>
      </dsp:nvSpPr>
      <dsp:spPr>
        <a:xfrm>
          <a:off x="4923253" y="1312813"/>
          <a:ext cx="197008" cy="524831"/>
        </a:xfrm>
        <a:custGeom>
          <a:avLst/>
          <a:gdLst/>
          <a:ahLst/>
          <a:cxnLst/>
          <a:rect l="0" t="0" r="0" b="0"/>
          <a:pathLst>
            <a:path>
              <a:moveTo>
                <a:pt x="0" y="0"/>
              </a:moveTo>
              <a:lnTo>
                <a:pt x="0" y="524831"/>
              </a:lnTo>
              <a:lnTo>
                <a:pt x="197008" y="524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59512A-2584-49C8-82BF-1E42635DAF36}">
      <dsp:nvSpPr>
        <dsp:cNvPr id="0" name=""/>
        <dsp:cNvSpPr/>
      </dsp:nvSpPr>
      <dsp:spPr>
        <a:xfrm>
          <a:off x="3950626" y="440965"/>
          <a:ext cx="1497984" cy="184593"/>
        </a:xfrm>
        <a:custGeom>
          <a:avLst/>
          <a:gdLst/>
          <a:ahLst/>
          <a:cxnLst/>
          <a:rect l="0" t="0" r="0" b="0"/>
          <a:pathLst>
            <a:path>
              <a:moveTo>
                <a:pt x="0" y="0"/>
              </a:moveTo>
              <a:lnTo>
                <a:pt x="0" y="92296"/>
              </a:lnTo>
              <a:lnTo>
                <a:pt x="1497984" y="92296"/>
              </a:lnTo>
              <a:lnTo>
                <a:pt x="1497984" y="184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620AE0-F78E-47F1-84E3-DDBA97497A9D}">
      <dsp:nvSpPr>
        <dsp:cNvPr id="0" name=""/>
        <dsp:cNvSpPr/>
      </dsp:nvSpPr>
      <dsp:spPr>
        <a:xfrm>
          <a:off x="3425269" y="1312813"/>
          <a:ext cx="197008" cy="3677737"/>
        </a:xfrm>
        <a:custGeom>
          <a:avLst/>
          <a:gdLst/>
          <a:ahLst/>
          <a:cxnLst/>
          <a:rect l="0" t="0" r="0" b="0"/>
          <a:pathLst>
            <a:path>
              <a:moveTo>
                <a:pt x="0" y="0"/>
              </a:moveTo>
              <a:lnTo>
                <a:pt x="0" y="3677737"/>
              </a:lnTo>
              <a:lnTo>
                <a:pt x="197008" y="36777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47769E-18B5-4276-917B-CA0B33717141}">
      <dsp:nvSpPr>
        <dsp:cNvPr id="0" name=""/>
        <dsp:cNvSpPr/>
      </dsp:nvSpPr>
      <dsp:spPr>
        <a:xfrm>
          <a:off x="3425269" y="1312813"/>
          <a:ext cx="197008" cy="3053636"/>
        </a:xfrm>
        <a:custGeom>
          <a:avLst/>
          <a:gdLst/>
          <a:ahLst/>
          <a:cxnLst/>
          <a:rect l="0" t="0" r="0" b="0"/>
          <a:pathLst>
            <a:path>
              <a:moveTo>
                <a:pt x="0" y="0"/>
              </a:moveTo>
              <a:lnTo>
                <a:pt x="0" y="3053636"/>
              </a:lnTo>
              <a:lnTo>
                <a:pt x="197008" y="3053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8BE7E-36D4-457A-A015-E301F9D11174}">
      <dsp:nvSpPr>
        <dsp:cNvPr id="0" name=""/>
        <dsp:cNvSpPr/>
      </dsp:nvSpPr>
      <dsp:spPr>
        <a:xfrm>
          <a:off x="3425269" y="1312813"/>
          <a:ext cx="197008" cy="2429534"/>
        </a:xfrm>
        <a:custGeom>
          <a:avLst/>
          <a:gdLst/>
          <a:ahLst/>
          <a:cxnLst/>
          <a:rect l="0" t="0" r="0" b="0"/>
          <a:pathLst>
            <a:path>
              <a:moveTo>
                <a:pt x="0" y="0"/>
              </a:moveTo>
              <a:lnTo>
                <a:pt x="0" y="2429534"/>
              </a:lnTo>
              <a:lnTo>
                <a:pt x="197008" y="242953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35BC4-CD0C-4A46-A023-B350FE2436CA}">
      <dsp:nvSpPr>
        <dsp:cNvPr id="0" name=""/>
        <dsp:cNvSpPr/>
      </dsp:nvSpPr>
      <dsp:spPr>
        <a:xfrm>
          <a:off x="3425269" y="1312813"/>
          <a:ext cx="197008" cy="1805433"/>
        </a:xfrm>
        <a:custGeom>
          <a:avLst/>
          <a:gdLst/>
          <a:ahLst/>
          <a:cxnLst/>
          <a:rect l="0" t="0" r="0" b="0"/>
          <a:pathLst>
            <a:path>
              <a:moveTo>
                <a:pt x="0" y="0"/>
              </a:moveTo>
              <a:lnTo>
                <a:pt x="0" y="1805433"/>
              </a:lnTo>
              <a:lnTo>
                <a:pt x="197008" y="18054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ABF95C-95DF-4A04-9C6A-7F94902E4AFD}">
      <dsp:nvSpPr>
        <dsp:cNvPr id="0" name=""/>
        <dsp:cNvSpPr/>
      </dsp:nvSpPr>
      <dsp:spPr>
        <a:xfrm>
          <a:off x="3425269" y="1312813"/>
          <a:ext cx="197008" cy="1104890"/>
        </a:xfrm>
        <a:custGeom>
          <a:avLst/>
          <a:gdLst/>
          <a:ahLst/>
          <a:cxnLst/>
          <a:rect l="0" t="0" r="0" b="0"/>
          <a:pathLst>
            <a:path>
              <a:moveTo>
                <a:pt x="0" y="0"/>
              </a:moveTo>
              <a:lnTo>
                <a:pt x="0" y="1104890"/>
              </a:lnTo>
              <a:lnTo>
                <a:pt x="197008" y="11048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8600B-09E0-4506-A0E1-F006C395E564}">
      <dsp:nvSpPr>
        <dsp:cNvPr id="0" name=""/>
        <dsp:cNvSpPr/>
      </dsp:nvSpPr>
      <dsp:spPr>
        <a:xfrm>
          <a:off x="3425269" y="1312813"/>
          <a:ext cx="197008" cy="404347"/>
        </a:xfrm>
        <a:custGeom>
          <a:avLst/>
          <a:gdLst/>
          <a:ahLst/>
          <a:cxnLst/>
          <a:rect l="0" t="0" r="0" b="0"/>
          <a:pathLst>
            <a:path>
              <a:moveTo>
                <a:pt x="0" y="0"/>
              </a:moveTo>
              <a:lnTo>
                <a:pt x="0" y="404347"/>
              </a:lnTo>
              <a:lnTo>
                <a:pt x="197008" y="4043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25695D-9D8E-4FF4-A704-294829E9F234}">
      <dsp:nvSpPr>
        <dsp:cNvPr id="0" name=""/>
        <dsp:cNvSpPr/>
      </dsp:nvSpPr>
      <dsp:spPr>
        <a:xfrm>
          <a:off x="3904906" y="440965"/>
          <a:ext cx="91440" cy="184593"/>
        </a:xfrm>
        <a:custGeom>
          <a:avLst/>
          <a:gdLst/>
          <a:ahLst/>
          <a:cxnLst/>
          <a:rect l="0" t="0" r="0" b="0"/>
          <a:pathLst>
            <a:path>
              <a:moveTo>
                <a:pt x="45720" y="0"/>
              </a:moveTo>
              <a:lnTo>
                <a:pt x="45720" y="184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2729EA-5132-4853-A000-1206FE24FF9A}">
      <dsp:nvSpPr>
        <dsp:cNvPr id="0" name=""/>
        <dsp:cNvSpPr/>
      </dsp:nvSpPr>
      <dsp:spPr>
        <a:xfrm>
          <a:off x="1927285" y="1312813"/>
          <a:ext cx="197008" cy="2581454"/>
        </a:xfrm>
        <a:custGeom>
          <a:avLst/>
          <a:gdLst/>
          <a:ahLst/>
          <a:cxnLst/>
          <a:rect l="0" t="0" r="0" b="0"/>
          <a:pathLst>
            <a:path>
              <a:moveTo>
                <a:pt x="0" y="0"/>
              </a:moveTo>
              <a:lnTo>
                <a:pt x="0" y="2581454"/>
              </a:lnTo>
              <a:lnTo>
                <a:pt x="197008" y="25814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A7300A-4507-4D95-A1F6-B31EFE43FF6A}">
      <dsp:nvSpPr>
        <dsp:cNvPr id="0" name=""/>
        <dsp:cNvSpPr/>
      </dsp:nvSpPr>
      <dsp:spPr>
        <a:xfrm>
          <a:off x="1927285" y="1312813"/>
          <a:ext cx="197008" cy="1881153"/>
        </a:xfrm>
        <a:custGeom>
          <a:avLst/>
          <a:gdLst/>
          <a:ahLst/>
          <a:cxnLst/>
          <a:rect l="0" t="0" r="0" b="0"/>
          <a:pathLst>
            <a:path>
              <a:moveTo>
                <a:pt x="0" y="0"/>
              </a:moveTo>
              <a:lnTo>
                <a:pt x="0" y="1881153"/>
              </a:lnTo>
              <a:lnTo>
                <a:pt x="197008" y="18811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5E9065-C4F0-4736-800B-B764AD9B1ACA}">
      <dsp:nvSpPr>
        <dsp:cNvPr id="0" name=""/>
        <dsp:cNvSpPr/>
      </dsp:nvSpPr>
      <dsp:spPr>
        <a:xfrm>
          <a:off x="1927285" y="1312813"/>
          <a:ext cx="197008" cy="1180852"/>
        </a:xfrm>
        <a:custGeom>
          <a:avLst/>
          <a:gdLst/>
          <a:ahLst/>
          <a:cxnLst/>
          <a:rect l="0" t="0" r="0" b="0"/>
          <a:pathLst>
            <a:path>
              <a:moveTo>
                <a:pt x="0" y="0"/>
              </a:moveTo>
              <a:lnTo>
                <a:pt x="0" y="1180852"/>
              </a:lnTo>
              <a:lnTo>
                <a:pt x="197008" y="11808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C8827-25CF-440D-BA4A-435E4DA29658}">
      <dsp:nvSpPr>
        <dsp:cNvPr id="0" name=""/>
        <dsp:cNvSpPr/>
      </dsp:nvSpPr>
      <dsp:spPr>
        <a:xfrm>
          <a:off x="1927285" y="1312813"/>
          <a:ext cx="197008" cy="480549"/>
        </a:xfrm>
        <a:custGeom>
          <a:avLst/>
          <a:gdLst/>
          <a:ahLst/>
          <a:cxnLst/>
          <a:rect l="0" t="0" r="0" b="0"/>
          <a:pathLst>
            <a:path>
              <a:moveTo>
                <a:pt x="0" y="0"/>
              </a:moveTo>
              <a:lnTo>
                <a:pt x="0" y="480549"/>
              </a:lnTo>
              <a:lnTo>
                <a:pt x="197008" y="4805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52757-DEF2-41B0-9995-825689D1414E}">
      <dsp:nvSpPr>
        <dsp:cNvPr id="0" name=""/>
        <dsp:cNvSpPr/>
      </dsp:nvSpPr>
      <dsp:spPr>
        <a:xfrm>
          <a:off x="2452642" y="440965"/>
          <a:ext cx="1497984" cy="184593"/>
        </a:xfrm>
        <a:custGeom>
          <a:avLst/>
          <a:gdLst/>
          <a:ahLst/>
          <a:cxnLst/>
          <a:rect l="0" t="0" r="0" b="0"/>
          <a:pathLst>
            <a:path>
              <a:moveTo>
                <a:pt x="1497984" y="0"/>
              </a:moveTo>
              <a:lnTo>
                <a:pt x="1497984" y="92296"/>
              </a:lnTo>
              <a:lnTo>
                <a:pt x="0" y="92296"/>
              </a:lnTo>
              <a:lnTo>
                <a:pt x="0" y="184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B1490-2114-4BFE-9A66-1480D929D0FE}">
      <dsp:nvSpPr>
        <dsp:cNvPr id="0" name=""/>
        <dsp:cNvSpPr/>
      </dsp:nvSpPr>
      <dsp:spPr>
        <a:xfrm>
          <a:off x="429301" y="1312813"/>
          <a:ext cx="197008" cy="540803"/>
        </a:xfrm>
        <a:custGeom>
          <a:avLst/>
          <a:gdLst/>
          <a:ahLst/>
          <a:cxnLst/>
          <a:rect l="0" t="0" r="0" b="0"/>
          <a:pathLst>
            <a:path>
              <a:moveTo>
                <a:pt x="0" y="0"/>
              </a:moveTo>
              <a:lnTo>
                <a:pt x="0" y="540803"/>
              </a:lnTo>
              <a:lnTo>
                <a:pt x="197008" y="54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8411A9-520B-434E-BEEE-71924C676BD2}">
      <dsp:nvSpPr>
        <dsp:cNvPr id="0" name=""/>
        <dsp:cNvSpPr/>
      </dsp:nvSpPr>
      <dsp:spPr>
        <a:xfrm>
          <a:off x="954657" y="440965"/>
          <a:ext cx="2995968" cy="184593"/>
        </a:xfrm>
        <a:custGeom>
          <a:avLst/>
          <a:gdLst/>
          <a:ahLst/>
          <a:cxnLst/>
          <a:rect l="0" t="0" r="0" b="0"/>
          <a:pathLst>
            <a:path>
              <a:moveTo>
                <a:pt x="2995968" y="0"/>
              </a:moveTo>
              <a:lnTo>
                <a:pt x="2995968" y="92296"/>
              </a:lnTo>
              <a:lnTo>
                <a:pt x="0" y="92296"/>
              </a:lnTo>
              <a:lnTo>
                <a:pt x="0" y="184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BAA55-CF5A-4BDE-889A-623FEFF84CA8}">
      <dsp:nvSpPr>
        <dsp:cNvPr id="0" name=""/>
        <dsp:cNvSpPr/>
      </dsp:nvSpPr>
      <dsp:spPr>
        <a:xfrm>
          <a:off x="3293930" y="1457"/>
          <a:ext cx="1313390" cy="439508"/>
        </a:xfrm>
        <a:prstGeom prst="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State Council</a:t>
          </a:r>
          <a:endParaRPr lang="de-DE" sz="1100" kern="1200" dirty="0"/>
        </a:p>
      </dsp:txBody>
      <dsp:txXfrm>
        <a:off x="3293930" y="1457"/>
        <a:ext cx="1313390" cy="439508"/>
      </dsp:txXfrm>
    </dsp:sp>
    <dsp:sp modelId="{1A4F8E42-218D-4485-BC01-D4CB49C79EF6}">
      <dsp:nvSpPr>
        <dsp:cNvPr id="0" name=""/>
        <dsp:cNvSpPr/>
      </dsp:nvSpPr>
      <dsp:spPr>
        <a:xfrm>
          <a:off x="297962" y="625559"/>
          <a:ext cx="1313390" cy="687254"/>
        </a:xfrm>
        <a:prstGeom prst="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Special institutions directly under the State Council (1) </a:t>
          </a:r>
          <a:endParaRPr lang="de-DE" sz="1100" kern="1200" dirty="0"/>
        </a:p>
      </dsp:txBody>
      <dsp:txXfrm>
        <a:off x="297962" y="625559"/>
        <a:ext cx="1313390" cy="687254"/>
      </dsp:txXfrm>
    </dsp:sp>
    <dsp:sp modelId="{9CF3DA7A-E1AE-4DF5-9B6B-FAEE7EB3C4B9}">
      <dsp:nvSpPr>
        <dsp:cNvPr id="0" name=""/>
        <dsp:cNvSpPr/>
      </dsp:nvSpPr>
      <dsp:spPr>
        <a:xfrm>
          <a:off x="626310" y="1497407"/>
          <a:ext cx="1313390" cy="712420"/>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State-owned Assets Supervision and Administration Commission</a:t>
          </a:r>
          <a:endParaRPr lang="de-DE" sz="1100" kern="1200" dirty="0"/>
        </a:p>
      </dsp:txBody>
      <dsp:txXfrm>
        <a:off x="626310" y="1497407"/>
        <a:ext cx="1313390" cy="712420"/>
      </dsp:txXfrm>
    </dsp:sp>
    <dsp:sp modelId="{49CE6444-FB98-4BD1-A79F-2840DE4CF47A}">
      <dsp:nvSpPr>
        <dsp:cNvPr id="0" name=""/>
        <dsp:cNvSpPr/>
      </dsp:nvSpPr>
      <dsp:spPr>
        <a:xfrm>
          <a:off x="1795946" y="625559"/>
          <a:ext cx="1313390" cy="687254"/>
        </a:xfrm>
        <a:prstGeom prst="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Organizations directly under the State Council (19)</a:t>
          </a:r>
          <a:endParaRPr lang="de-DE" sz="1100" kern="1200" dirty="0"/>
        </a:p>
      </dsp:txBody>
      <dsp:txXfrm>
        <a:off x="1795946" y="625559"/>
        <a:ext cx="1313390" cy="687254"/>
      </dsp:txXfrm>
    </dsp:sp>
    <dsp:sp modelId="{27DBE71B-85C9-4F64-A65E-75BB69D5A9B8}">
      <dsp:nvSpPr>
        <dsp:cNvPr id="0" name=""/>
        <dsp:cNvSpPr/>
      </dsp:nvSpPr>
      <dsp:spPr>
        <a:xfrm>
          <a:off x="2124294" y="1497407"/>
          <a:ext cx="1313390" cy="591911"/>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General Administration of Customs</a:t>
          </a:r>
          <a:endParaRPr lang="de-DE" sz="1100" kern="1200" dirty="0"/>
        </a:p>
      </dsp:txBody>
      <dsp:txXfrm>
        <a:off x="2124294" y="1497407"/>
        <a:ext cx="1313390" cy="591911"/>
      </dsp:txXfrm>
    </dsp:sp>
    <dsp:sp modelId="{402B0957-F138-4880-8169-CF9D5D6230DA}">
      <dsp:nvSpPr>
        <dsp:cNvPr id="0" name=""/>
        <dsp:cNvSpPr/>
      </dsp:nvSpPr>
      <dsp:spPr>
        <a:xfrm>
          <a:off x="2124294" y="2273912"/>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State Administration of Taxation</a:t>
          </a:r>
          <a:endParaRPr lang="de-DE" sz="1100" kern="1200" dirty="0"/>
        </a:p>
      </dsp:txBody>
      <dsp:txXfrm>
        <a:off x="2124294" y="2273912"/>
        <a:ext cx="1313390" cy="439508"/>
      </dsp:txXfrm>
    </dsp:sp>
    <dsp:sp modelId="{F86D15E1-08A4-4CA4-B6B7-561981359946}">
      <dsp:nvSpPr>
        <dsp:cNvPr id="0" name=""/>
        <dsp:cNvSpPr/>
      </dsp:nvSpPr>
      <dsp:spPr>
        <a:xfrm>
          <a:off x="2124294" y="2898013"/>
          <a:ext cx="1313390" cy="591907"/>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State Administration for Industry and Commerce</a:t>
          </a:r>
          <a:endParaRPr lang="de-DE" sz="1100" kern="1200" dirty="0"/>
        </a:p>
      </dsp:txBody>
      <dsp:txXfrm>
        <a:off x="2124294" y="2898013"/>
        <a:ext cx="1313390" cy="591907"/>
      </dsp:txXfrm>
    </dsp:sp>
    <dsp:sp modelId="{A13ACBFC-C9F1-427D-86B9-0D031E338D6B}">
      <dsp:nvSpPr>
        <dsp:cNvPr id="0" name=""/>
        <dsp:cNvSpPr/>
      </dsp:nvSpPr>
      <dsp:spPr>
        <a:xfrm>
          <a:off x="2124294" y="3674514"/>
          <a:ext cx="1313390" cy="439508"/>
        </a:xfrm>
        <a:prstGeom prst="rect">
          <a:avLst/>
        </a:prstGeom>
        <a:solidFill>
          <a:schemeClr val="accent1">
            <a:lumMod val="20000"/>
            <a:lumOff val="80000"/>
          </a:schemeClr>
        </a:solidFill>
        <a:ln>
          <a:solidFill>
            <a:srgbClr val="FF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SAFE</a:t>
          </a:r>
          <a:endParaRPr lang="de-DE" sz="1100" kern="1200" dirty="0"/>
        </a:p>
      </dsp:txBody>
      <dsp:txXfrm>
        <a:off x="2124294" y="3674514"/>
        <a:ext cx="1313390" cy="439508"/>
      </dsp:txXfrm>
    </dsp:sp>
    <dsp:sp modelId="{AF9EB768-3DBF-4174-BA44-70AF7650AA55}">
      <dsp:nvSpPr>
        <dsp:cNvPr id="0" name=""/>
        <dsp:cNvSpPr/>
      </dsp:nvSpPr>
      <dsp:spPr>
        <a:xfrm>
          <a:off x="3293930" y="625559"/>
          <a:ext cx="1313390" cy="687254"/>
        </a:xfrm>
        <a:prstGeom prst="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Ministries and Commissions under the State Council (28)</a:t>
          </a:r>
        </a:p>
      </dsp:txBody>
      <dsp:txXfrm>
        <a:off x="3293930" y="625559"/>
        <a:ext cx="1313390" cy="687254"/>
      </dsp:txXfrm>
    </dsp:sp>
    <dsp:sp modelId="{D5206384-59CB-4CCC-A2E4-2FBDC560678B}">
      <dsp:nvSpPr>
        <dsp:cNvPr id="0" name=""/>
        <dsp:cNvSpPr/>
      </dsp:nvSpPr>
      <dsp:spPr>
        <a:xfrm>
          <a:off x="3622278" y="1497407"/>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Ministry of Foreign Affairs</a:t>
          </a:r>
          <a:endParaRPr lang="de-DE" sz="1100" kern="1200" dirty="0"/>
        </a:p>
      </dsp:txBody>
      <dsp:txXfrm>
        <a:off x="3622278" y="1497407"/>
        <a:ext cx="1313390" cy="439508"/>
      </dsp:txXfrm>
    </dsp:sp>
    <dsp:sp modelId="{37E55013-487B-498F-974A-3A816A34D456}">
      <dsp:nvSpPr>
        <dsp:cNvPr id="0" name=""/>
        <dsp:cNvSpPr/>
      </dsp:nvSpPr>
      <dsp:spPr>
        <a:xfrm>
          <a:off x="3622278" y="2121508"/>
          <a:ext cx="1313390" cy="592390"/>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National Development and Reform Commission</a:t>
          </a:r>
          <a:endParaRPr lang="de-DE" sz="1100" kern="1200" dirty="0"/>
        </a:p>
      </dsp:txBody>
      <dsp:txXfrm>
        <a:off x="3622278" y="2121508"/>
        <a:ext cx="1313390" cy="592390"/>
      </dsp:txXfrm>
    </dsp:sp>
    <dsp:sp modelId="{DB0A92FD-A851-4C2A-A170-432C39871907}">
      <dsp:nvSpPr>
        <dsp:cNvPr id="0" name=""/>
        <dsp:cNvSpPr/>
      </dsp:nvSpPr>
      <dsp:spPr>
        <a:xfrm>
          <a:off x="3622278" y="2898492"/>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Ministry of Finance</a:t>
          </a:r>
          <a:endParaRPr lang="de-DE" sz="1100" kern="1200" dirty="0"/>
        </a:p>
      </dsp:txBody>
      <dsp:txXfrm>
        <a:off x="3622278" y="2898492"/>
        <a:ext cx="1313390" cy="439508"/>
      </dsp:txXfrm>
    </dsp:sp>
    <dsp:sp modelId="{BD6987D4-ED61-4308-BCEB-9CF33EEB8BCB}">
      <dsp:nvSpPr>
        <dsp:cNvPr id="0" name=""/>
        <dsp:cNvSpPr/>
      </dsp:nvSpPr>
      <dsp:spPr>
        <a:xfrm>
          <a:off x="3622278" y="3522594"/>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Ministry of Labor and Social Security</a:t>
          </a:r>
          <a:endParaRPr lang="de-DE" sz="1100" kern="1200" dirty="0"/>
        </a:p>
      </dsp:txBody>
      <dsp:txXfrm>
        <a:off x="3622278" y="3522594"/>
        <a:ext cx="1313390" cy="439508"/>
      </dsp:txXfrm>
    </dsp:sp>
    <dsp:sp modelId="{82C57180-68E3-4D0A-B9C5-12A348E87C56}">
      <dsp:nvSpPr>
        <dsp:cNvPr id="0" name=""/>
        <dsp:cNvSpPr/>
      </dsp:nvSpPr>
      <dsp:spPr>
        <a:xfrm>
          <a:off x="3622278" y="4146695"/>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Ministry of Commerce</a:t>
          </a:r>
          <a:endParaRPr lang="de-DE" sz="1100" kern="1200" dirty="0"/>
        </a:p>
      </dsp:txBody>
      <dsp:txXfrm>
        <a:off x="3622278" y="4146695"/>
        <a:ext cx="1313390" cy="439508"/>
      </dsp:txXfrm>
    </dsp:sp>
    <dsp:sp modelId="{CC3B1DFE-B930-4596-A451-B6035C701253}">
      <dsp:nvSpPr>
        <dsp:cNvPr id="0" name=""/>
        <dsp:cNvSpPr/>
      </dsp:nvSpPr>
      <dsp:spPr>
        <a:xfrm>
          <a:off x="3622278" y="4770797"/>
          <a:ext cx="1313390" cy="439508"/>
        </a:xfrm>
        <a:prstGeom prst="rect">
          <a:avLst/>
        </a:prstGeom>
        <a:solidFill>
          <a:schemeClr val="accent1">
            <a:lumMod val="20000"/>
            <a:lumOff val="80000"/>
          </a:schemeClr>
        </a:solidFill>
        <a:ln>
          <a:solidFill>
            <a:srgbClr val="FF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People’s Bank of China</a:t>
          </a:r>
          <a:endParaRPr lang="de-DE" sz="1100" kern="1200" dirty="0"/>
        </a:p>
      </dsp:txBody>
      <dsp:txXfrm>
        <a:off x="3622278" y="4770797"/>
        <a:ext cx="1313390" cy="439508"/>
      </dsp:txXfrm>
    </dsp:sp>
    <dsp:sp modelId="{2AA33CF4-4415-4756-B59A-1FC069FE2227}">
      <dsp:nvSpPr>
        <dsp:cNvPr id="0" name=""/>
        <dsp:cNvSpPr/>
      </dsp:nvSpPr>
      <dsp:spPr>
        <a:xfrm>
          <a:off x="4791914" y="625559"/>
          <a:ext cx="1313390" cy="687254"/>
        </a:xfrm>
        <a:prstGeom prst="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Institutions directly under the State Council (14)</a:t>
          </a:r>
          <a:endParaRPr lang="de-DE" sz="1100" kern="1200" dirty="0"/>
        </a:p>
      </dsp:txBody>
      <dsp:txXfrm>
        <a:off x="4791914" y="625559"/>
        <a:ext cx="1313390" cy="687254"/>
      </dsp:txXfrm>
    </dsp:sp>
    <dsp:sp modelId="{B54EE01D-549F-4996-98C5-A8A3E5B3D179}">
      <dsp:nvSpPr>
        <dsp:cNvPr id="0" name=""/>
        <dsp:cNvSpPr/>
      </dsp:nvSpPr>
      <dsp:spPr>
        <a:xfrm>
          <a:off x="5120262" y="1497407"/>
          <a:ext cx="1313390" cy="680477"/>
        </a:xfrm>
        <a:prstGeom prst="rect">
          <a:avLst/>
        </a:prstGeom>
        <a:solidFill>
          <a:schemeClr val="accent1">
            <a:lumMod val="20000"/>
            <a:lumOff val="80000"/>
          </a:schemeClr>
        </a:solidFill>
        <a:ln>
          <a:solidFill>
            <a:srgbClr val="FF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China Banking Regulatory Commission (CBRC)</a:t>
          </a:r>
          <a:endParaRPr lang="de-DE" sz="1100" kern="1200" dirty="0"/>
        </a:p>
      </dsp:txBody>
      <dsp:txXfrm>
        <a:off x="5120262" y="1497407"/>
        <a:ext cx="1313390" cy="680477"/>
      </dsp:txXfrm>
    </dsp:sp>
    <dsp:sp modelId="{3D74AC44-0C5B-4ECD-9B43-D77546284FD3}">
      <dsp:nvSpPr>
        <dsp:cNvPr id="0" name=""/>
        <dsp:cNvSpPr/>
      </dsp:nvSpPr>
      <dsp:spPr>
        <a:xfrm>
          <a:off x="5120262" y="2362477"/>
          <a:ext cx="1313390" cy="591907"/>
        </a:xfrm>
        <a:prstGeom prst="rect">
          <a:avLst/>
        </a:prstGeom>
        <a:solidFill>
          <a:schemeClr val="accent1">
            <a:lumMod val="20000"/>
            <a:lumOff val="80000"/>
          </a:schemeClr>
        </a:solidFill>
        <a:ln>
          <a:solidFill>
            <a:srgbClr val="FF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China Securities Regulatory Commission (CSRC)</a:t>
          </a:r>
          <a:endParaRPr lang="de-DE" sz="1100" kern="1200" dirty="0"/>
        </a:p>
      </dsp:txBody>
      <dsp:txXfrm>
        <a:off x="5120262" y="2362477"/>
        <a:ext cx="1313390" cy="591907"/>
      </dsp:txXfrm>
    </dsp:sp>
    <dsp:sp modelId="{2DE059A1-6CF6-4547-BF6D-0F4F298B216C}">
      <dsp:nvSpPr>
        <dsp:cNvPr id="0" name=""/>
        <dsp:cNvSpPr/>
      </dsp:nvSpPr>
      <dsp:spPr>
        <a:xfrm>
          <a:off x="5120262" y="3138978"/>
          <a:ext cx="1313390" cy="622475"/>
        </a:xfrm>
        <a:prstGeom prst="rect">
          <a:avLst/>
        </a:prstGeom>
        <a:solidFill>
          <a:schemeClr val="accent1">
            <a:lumMod val="20000"/>
            <a:lumOff val="80000"/>
          </a:schemeClr>
        </a:solidFill>
        <a:ln>
          <a:solidFill>
            <a:srgbClr val="FF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China Insurance Regulatory Commission (CIRC)</a:t>
          </a:r>
          <a:endParaRPr lang="de-DE" sz="1100" kern="1200" dirty="0"/>
        </a:p>
      </dsp:txBody>
      <dsp:txXfrm>
        <a:off x="5120262" y="3138978"/>
        <a:ext cx="1313390" cy="622475"/>
      </dsp:txXfrm>
    </dsp:sp>
    <dsp:sp modelId="{4A59F7FD-0E8D-4D62-A526-6239600AD147}">
      <dsp:nvSpPr>
        <dsp:cNvPr id="0" name=""/>
        <dsp:cNvSpPr/>
      </dsp:nvSpPr>
      <dsp:spPr>
        <a:xfrm>
          <a:off x="5120262" y="3946047"/>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National Council for Social Security Fund</a:t>
          </a:r>
          <a:endParaRPr lang="de-DE" sz="1100" kern="1200" dirty="0"/>
        </a:p>
      </dsp:txBody>
      <dsp:txXfrm>
        <a:off x="5120262" y="3946047"/>
        <a:ext cx="1313390" cy="439508"/>
      </dsp:txXfrm>
    </dsp:sp>
    <dsp:sp modelId="{B3AFF20F-6BFC-4612-8DBE-49FCF0E00B04}">
      <dsp:nvSpPr>
        <dsp:cNvPr id="0" name=""/>
        <dsp:cNvSpPr/>
      </dsp:nvSpPr>
      <dsp:spPr>
        <a:xfrm>
          <a:off x="6289899" y="625559"/>
          <a:ext cx="1313390" cy="687254"/>
        </a:xfrm>
        <a:prstGeom prst="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Working Orangs of the State Council (4)</a:t>
          </a:r>
          <a:endParaRPr lang="de-DE" sz="1100" kern="1200" dirty="0"/>
        </a:p>
      </dsp:txBody>
      <dsp:txXfrm>
        <a:off x="6289899" y="625559"/>
        <a:ext cx="1313390" cy="687254"/>
      </dsp:txXfrm>
    </dsp:sp>
    <dsp:sp modelId="{F1880009-C2EE-4D35-9845-C53E019EB72F}">
      <dsp:nvSpPr>
        <dsp:cNvPr id="0" name=""/>
        <dsp:cNvSpPr/>
      </dsp:nvSpPr>
      <dsp:spPr>
        <a:xfrm>
          <a:off x="6618246" y="1497407"/>
          <a:ext cx="1313390" cy="680477"/>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Overseas Chinese Affairs Office of the State Council</a:t>
          </a:r>
          <a:endParaRPr lang="de-DE" sz="1100" kern="1200" dirty="0"/>
        </a:p>
      </dsp:txBody>
      <dsp:txXfrm>
        <a:off x="6618246" y="1497407"/>
        <a:ext cx="1313390" cy="680477"/>
      </dsp:txXfrm>
    </dsp:sp>
    <dsp:sp modelId="{3517DB58-C610-49DE-860D-39CA8DBAFBDA}">
      <dsp:nvSpPr>
        <dsp:cNvPr id="0" name=""/>
        <dsp:cNvSpPr/>
      </dsp:nvSpPr>
      <dsp:spPr>
        <a:xfrm>
          <a:off x="6618246" y="2362477"/>
          <a:ext cx="1313390" cy="62673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Hong Kong and Macao Office of the State Council</a:t>
          </a:r>
          <a:endParaRPr lang="de-DE" sz="1100" kern="1200" dirty="0"/>
        </a:p>
      </dsp:txBody>
      <dsp:txXfrm>
        <a:off x="6618246" y="2362477"/>
        <a:ext cx="1313390" cy="626738"/>
      </dsp:txXfrm>
    </dsp:sp>
    <dsp:sp modelId="{9B3D4294-DD53-4B06-8AA5-C8509044E337}">
      <dsp:nvSpPr>
        <dsp:cNvPr id="0" name=""/>
        <dsp:cNvSpPr/>
      </dsp:nvSpPr>
      <dsp:spPr>
        <a:xfrm>
          <a:off x="6618246" y="3173809"/>
          <a:ext cx="1313390" cy="591911"/>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Legislative Affairs Office of the State Council</a:t>
          </a:r>
          <a:endParaRPr lang="de-DE" sz="1100" kern="1200" dirty="0"/>
        </a:p>
      </dsp:txBody>
      <dsp:txXfrm>
        <a:off x="6618246" y="3173809"/>
        <a:ext cx="1313390" cy="591911"/>
      </dsp:txXfrm>
    </dsp:sp>
    <dsp:sp modelId="{78E4098B-2BF4-4EAA-BC15-06503894E6C7}">
      <dsp:nvSpPr>
        <dsp:cNvPr id="0" name=""/>
        <dsp:cNvSpPr/>
      </dsp:nvSpPr>
      <dsp:spPr>
        <a:xfrm>
          <a:off x="6618246" y="3950314"/>
          <a:ext cx="1313390" cy="439508"/>
        </a:xfrm>
        <a:prstGeom prst="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Research Office of the State Council</a:t>
          </a:r>
          <a:endParaRPr lang="de-DE" sz="1100" kern="1200" dirty="0"/>
        </a:p>
      </dsp:txBody>
      <dsp:txXfrm>
        <a:off x="6618246" y="3950314"/>
        <a:ext cx="1313390" cy="439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54271-10B4-4C9E-A112-C8F39694D52F}">
      <dsp:nvSpPr>
        <dsp:cNvPr id="0" name=""/>
        <dsp:cNvSpPr/>
      </dsp:nvSpPr>
      <dsp:spPr>
        <a:xfrm>
          <a:off x="4440137" y="1143092"/>
          <a:ext cx="396431" cy="3116122"/>
        </a:xfrm>
        <a:custGeom>
          <a:avLst/>
          <a:gdLst/>
          <a:ahLst/>
          <a:cxnLst/>
          <a:rect l="0" t="0" r="0" b="0"/>
          <a:pathLst>
            <a:path>
              <a:moveTo>
                <a:pt x="0" y="0"/>
              </a:moveTo>
              <a:lnTo>
                <a:pt x="0" y="3116122"/>
              </a:lnTo>
              <a:lnTo>
                <a:pt x="396431" y="3116122"/>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CC4765D-4A24-4A39-8236-C5AFC7EC830F}">
      <dsp:nvSpPr>
        <dsp:cNvPr id="0" name=""/>
        <dsp:cNvSpPr/>
      </dsp:nvSpPr>
      <dsp:spPr>
        <a:xfrm>
          <a:off x="4440137" y="1143092"/>
          <a:ext cx="396431" cy="2445684"/>
        </a:xfrm>
        <a:custGeom>
          <a:avLst/>
          <a:gdLst/>
          <a:ahLst/>
          <a:cxnLst/>
          <a:rect l="0" t="0" r="0" b="0"/>
          <a:pathLst>
            <a:path>
              <a:moveTo>
                <a:pt x="0" y="0"/>
              </a:moveTo>
              <a:lnTo>
                <a:pt x="0" y="2445684"/>
              </a:lnTo>
              <a:lnTo>
                <a:pt x="396431" y="2445684"/>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9A601DC-CDDF-4C0F-BBC0-4F7B67D0FBBD}">
      <dsp:nvSpPr>
        <dsp:cNvPr id="0" name=""/>
        <dsp:cNvSpPr/>
      </dsp:nvSpPr>
      <dsp:spPr>
        <a:xfrm>
          <a:off x="6112287" y="2483969"/>
          <a:ext cx="91440" cy="198298"/>
        </a:xfrm>
        <a:custGeom>
          <a:avLst/>
          <a:gdLst/>
          <a:ahLst/>
          <a:cxnLst/>
          <a:rect l="0" t="0" r="0" b="0"/>
          <a:pathLst>
            <a:path>
              <a:moveTo>
                <a:pt x="45720" y="0"/>
              </a:moveTo>
              <a:lnTo>
                <a:pt x="45720" y="198298"/>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148EA7D4-93BC-4DD5-92F3-6F80ED0F5351}">
      <dsp:nvSpPr>
        <dsp:cNvPr id="0" name=""/>
        <dsp:cNvSpPr/>
      </dsp:nvSpPr>
      <dsp:spPr>
        <a:xfrm>
          <a:off x="4440137" y="1143092"/>
          <a:ext cx="396431" cy="1104807"/>
        </a:xfrm>
        <a:custGeom>
          <a:avLst/>
          <a:gdLst/>
          <a:ahLst/>
          <a:cxnLst/>
          <a:rect l="0" t="0" r="0" b="0"/>
          <a:pathLst>
            <a:path>
              <a:moveTo>
                <a:pt x="0" y="0"/>
              </a:moveTo>
              <a:lnTo>
                <a:pt x="0" y="1104807"/>
              </a:lnTo>
              <a:lnTo>
                <a:pt x="396431" y="1104807"/>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EF39D796-A88B-4764-B134-5A7A320A180B}">
      <dsp:nvSpPr>
        <dsp:cNvPr id="0" name=""/>
        <dsp:cNvSpPr/>
      </dsp:nvSpPr>
      <dsp:spPr>
        <a:xfrm>
          <a:off x="4440137" y="1143092"/>
          <a:ext cx="396431" cy="434368"/>
        </a:xfrm>
        <a:custGeom>
          <a:avLst/>
          <a:gdLst/>
          <a:ahLst/>
          <a:cxnLst/>
          <a:rect l="0" t="0" r="0" b="0"/>
          <a:pathLst>
            <a:path>
              <a:moveTo>
                <a:pt x="0" y="0"/>
              </a:moveTo>
              <a:lnTo>
                <a:pt x="0" y="434368"/>
              </a:lnTo>
              <a:lnTo>
                <a:pt x="396431" y="434368"/>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D9E57C59-817E-4337-A479-1AC9487C7BFA}">
      <dsp:nvSpPr>
        <dsp:cNvPr id="0" name=""/>
        <dsp:cNvSpPr/>
      </dsp:nvSpPr>
      <dsp:spPr>
        <a:xfrm>
          <a:off x="4076699" y="472654"/>
          <a:ext cx="99149" cy="434368"/>
        </a:xfrm>
        <a:custGeom>
          <a:avLst/>
          <a:gdLst/>
          <a:ahLst/>
          <a:cxnLst/>
          <a:rect l="0" t="0" r="0" b="0"/>
          <a:pathLst>
            <a:path>
              <a:moveTo>
                <a:pt x="0" y="0"/>
              </a:moveTo>
              <a:lnTo>
                <a:pt x="0" y="434368"/>
              </a:lnTo>
              <a:lnTo>
                <a:pt x="99149" y="434368"/>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F153A82-DC97-48D0-AC80-B2CAC65479E6}">
      <dsp:nvSpPr>
        <dsp:cNvPr id="0" name=""/>
        <dsp:cNvSpPr/>
      </dsp:nvSpPr>
      <dsp:spPr>
        <a:xfrm>
          <a:off x="3316831" y="1143092"/>
          <a:ext cx="396431" cy="1104807"/>
        </a:xfrm>
        <a:custGeom>
          <a:avLst/>
          <a:gdLst/>
          <a:ahLst/>
          <a:cxnLst/>
          <a:rect l="0" t="0" r="0" b="0"/>
          <a:pathLst>
            <a:path>
              <a:moveTo>
                <a:pt x="396431" y="0"/>
              </a:moveTo>
              <a:lnTo>
                <a:pt x="396431" y="1104807"/>
              </a:lnTo>
              <a:lnTo>
                <a:pt x="0" y="1104807"/>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D63DD4D3-553C-4EAF-86F3-F4B759643346}">
      <dsp:nvSpPr>
        <dsp:cNvPr id="0" name=""/>
        <dsp:cNvSpPr/>
      </dsp:nvSpPr>
      <dsp:spPr>
        <a:xfrm>
          <a:off x="3316831" y="1143092"/>
          <a:ext cx="396431" cy="434368"/>
        </a:xfrm>
        <a:custGeom>
          <a:avLst/>
          <a:gdLst/>
          <a:ahLst/>
          <a:cxnLst/>
          <a:rect l="0" t="0" r="0" b="0"/>
          <a:pathLst>
            <a:path>
              <a:moveTo>
                <a:pt x="396431" y="0"/>
              </a:moveTo>
              <a:lnTo>
                <a:pt x="396431" y="434368"/>
              </a:lnTo>
              <a:lnTo>
                <a:pt x="0" y="434368"/>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5FFAAD73-E4FA-481E-8924-C22AD2339513}">
      <dsp:nvSpPr>
        <dsp:cNvPr id="0" name=""/>
        <dsp:cNvSpPr/>
      </dsp:nvSpPr>
      <dsp:spPr>
        <a:xfrm>
          <a:off x="3977550" y="472654"/>
          <a:ext cx="99149" cy="434368"/>
        </a:xfrm>
        <a:custGeom>
          <a:avLst/>
          <a:gdLst/>
          <a:ahLst/>
          <a:cxnLst/>
          <a:rect l="0" t="0" r="0" b="0"/>
          <a:pathLst>
            <a:path>
              <a:moveTo>
                <a:pt x="99149" y="0"/>
              </a:moveTo>
              <a:lnTo>
                <a:pt x="99149" y="434368"/>
              </a:lnTo>
              <a:lnTo>
                <a:pt x="0" y="434368"/>
              </a:lnTo>
            </a:path>
          </a:pathLst>
        </a:custGeom>
        <a:noFill/>
        <a:ln w="12700" cap="flat" cmpd="sng" algn="ctr">
          <a:solidFill>
            <a:schemeClr val="accent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A55FD8C-BBDD-4289-8D58-64AA10B16860}">
      <dsp:nvSpPr>
        <dsp:cNvPr id="0" name=""/>
        <dsp:cNvSpPr/>
      </dsp:nvSpPr>
      <dsp:spPr>
        <a:xfrm>
          <a:off x="2755261" y="514"/>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Mutual Funds</a:t>
          </a:r>
        </a:p>
      </dsp:txBody>
      <dsp:txXfrm>
        <a:off x="2755261" y="514"/>
        <a:ext cx="2642877" cy="472139"/>
      </dsp:txXfrm>
    </dsp:sp>
    <dsp:sp modelId="{3BE54988-C79B-4A24-8EFD-F1B108F0B757}">
      <dsp:nvSpPr>
        <dsp:cNvPr id="0" name=""/>
        <dsp:cNvSpPr/>
      </dsp:nvSpPr>
      <dsp:spPr>
        <a:xfrm>
          <a:off x="1334672" y="670953"/>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Short Term</a:t>
          </a:r>
        </a:p>
      </dsp:txBody>
      <dsp:txXfrm>
        <a:off x="1334672" y="670953"/>
        <a:ext cx="2642877" cy="472139"/>
      </dsp:txXfrm>
    </dsp:sp>
    <dsp:sp modelId="{6F2FE2DC-E2CB-4CBE-8214-48B014F63862}">
      <dsp:nvSpPr>
        <dsp:cNvPr id="0" name=""/>
        <dsp:cNvSpPr/>
      </dsp:nvSpPr>
      <dsp:spPr>
        <a:xfrm>
          <a:off x="673953" y="1341391"/>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Taxable MMMF</a:t>
          </a:r>
        </a:p>
      </dsp:txBody>
      <dsp:txXfrm>
        <a:off x="673953" y="1341391"/>
        <a:ext cx="2642877" cy="472139"/>
      </dsp:txXfrm>
    </dsp:sp>
    <dsp:sp modelId="{F9E47D2D-38FA-4B63-95E3-AF2795189E30}">
      <dsp:nvSpPr>
        <dsp:cNvPr id="0" name=""/>
        <dsp:cNvSpPr/>
      </dsp:nvSpPr>
      <dsp:spPr>
        <a:xfrm>
          <a:off x="673953" y="2011830"/>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Tax-Exempt MMMF</a:t>
          </a:r>
        </a:p>
      </dsp:txBody>
      <dsp:txXfrm>
        <a:off x="673953" y="2011830"/>
        <a:ext cx="2642877" cy="472139"/>
      </dsp:txXfrm>
    </dsp:sp>
    <dsp:sp modelId="{86F732E6-8B07-4AA1-AD48-4C356CE1420E}">
      <dsp:nvSpPr>
        <dsp:cNvPr id="0" name=""/>
        <dsp:cNvSpPr/>
      </dsp:nvSpPr>
      <dsp:spPr>
        <a:xfrm>
          <a:off x="4175849" y="670953"/>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Medium/Long Term</a:t>
          </a:r>
        </a:p>
      </dsp:txBody>
      <dsp:txXfrm>
        <a:off x="4175849" y="670953"/>
        <a:ext cx="2642877" cy="472139"/>
      </dsp:txXfrm>
    </dsp:sp>
    <dsp:sp modelId="{7478BF57-5D73-4F24-9C5B-7B5E2D5F2825}">
      <dsp:nvSpPr>
        <dsp:cNvPr id="0" name=""/>
        <dsp:cNvSpPr/>
      </dsp:nvSpPr>
      <dsp:spPr>
        <a:xfrm>
          <a:off x="4836568" y="1341391"/>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Bond Funds</a:t>
          </a:r>
        </a:p>
      </dsp:txBody>
      <dsp:txXfrm>
        <a:off x="4836568" y="1341391"/>
        <a:ext cx="2642877" cy="472139"/>
      </dsp:txXfrm>
    </dsp:sp>
    <dsp:sp modelId="{8E6307C7-C7DE-415F-AC95-8A62D5B119B2}">
      <dsp:nvSpPr>
        <dsp:cNvPr id="0" name=""/>
        <dsp:cNvSpPr/>
      </dsp:nvSpPr>
      <dsp:spPr>
        <a:xfrm>
          <a:off x="4836568" y="2011830"/>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Equity Funds</a:t>
          </a:r>
        </a:p>
      </dsp:txBody>
      <dsp:txXfrm>
        <a:off x="4836568" y="2011830"/>
        <a:ext cx="2642877" cy="472139"/>
      </dsp:txXfrm>
    </dsp:sp>
    <dsp:sp modelId="{F247D473-2BB3-4C5C-A2E0-6B1E049379BE}">
      <dsp:nvSpPr>
        <dsp:cNvPr id="0" name=""/>
        <dsp:cNvSpPr/>
      </dsp:nvSpPr>
      <dsp:spPr>
        <a:xfrm>
          <a:off x="4836568" y="2682268"/>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Index Funds</a:t>
          </a:r>
        </a:p>
      </dsp:txBody>
      <dsp:txXfrm>
        <a:off x="4836568" y="2682268"/>
        <a:ext cx="2642877" cy="472139"/>
      </dsp:txXfrm>
    </dsp:sp>
    <dsp:sp modelId="{FE33B9EF-58ED-4ED9-9305-1E2FB2552A07}">
      <dsp:nvSpPr>
        <dsp:cNvPr id="0" name=""/>
        <dsp:cNvSpPr/>
      </dsp:nvSpPr>
      <dsp:spPr>
        <a:xfrm>
          <a:off x="4836568" y="3352707"/>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Hybrid Funds</a:t>
          </a:r>
        </a:p>
      </dsp:txBody>
      <dsp:txXfrm>
        <a:off x="4836568" y="3352707"/>
        <a:ext cx="2642877" cy="472139"/>
      </dsp:txXfrm>
    </dsp:sp>
    <dsp:sp modelId="{F3495C96-AC77-42BF-9FD3-AC7125A846FD}">
      <dsp:nvSpPr>
        <dsp:cNvPr id="0" name=""/>
        <dsp:cNvSpPr/>
      </dsp:nvSpPr>
      <dsp:spPr>
        <a:xfrm>
          <a:off x="4836568" y="4023145"/>
          <a:ext cx="2642877" cy="472139"/>
        </a:xfrm>
        <a:prstGeom prst="rect">
          <a:avLst/>
        </a:prstGeom>
        <a:solidFill>
          <a:schemeClr val="accent1">
            <a:lumMod val="40000"/>
            <a:lumOff val="60000"/>
          </a:schemeClr>
        </a:solidFill>
        <a:ln w="6350" cap="flat" cmpd="sng" algn="ctr">
          <a:no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kern="1200" cap="none" normalizeH="0" baseline="0">
              <a:ln>
                <a:noFill/>
              </a:ln>
              <a:solidFill>
                <a:schemeClr val="tx1"/>
              </a:solidFill>
              <a:effectLst/>
              <a:latin typeface="+mn-lt"/>
              <a:ea typeface="PMingLiU" pitchFamily="18" charset="-120"/>
              <a:cs typeface="Arial" charset="0"/>
            </a:rPr>
            <a:t>Specialised funds</a:t>
          </a:r>
        </a:p>
      </dsp:txBody>
      <dsp:txXfrm>
        <a:off x="4836568" y="4023145"/>
        <a:ext cx="2642877" cy="472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C437B-4451-CE4F-A7F0-4A701362B3C6}">
      <dsp:nvSpPr>
        <dsp:cNvPr id="0" name=""/>
        <dsp:cNvSpPr/>
      </dsp:nvSpPr>
      <dsp:spPr>
        <a:xfrm>
          <a:off x="711199" y="0"/>
          <a:ext cx="4064000" cy="4064000"/>
        </a:xfrm>
        <a:prstGeom prst="triangl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3F640BC-426C-E34E-84FB-8647375A8CC9}">
      <dsp:nvSpPr>
        <dsp:cNvPr id="0" name=""/>
        <dsp:cNvSpPr/>
      </dsp:nvSpPr>
      <dsp:spPr>
        <a:xfrm>
          <a:off x="2743199" y="406573"/>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Capital Markets</a:t>
          </a:r>
        </a:p>
      </dsp:txBody>
      <dsp:txXfrm>
        <a:off x="2758872" y="422246"/>
        <a:ext cx="2610254" cy="289725"/>
      </dsp:txXfrm>
    </dsp:sp>
    <dsp:sp modelId="{094E27D3-5E63-CA49-8014-68DE9A8A0F67}">
      <dsp:nvSpPr>
        <dsp:cNvPr id="0" name=""/>
        <dsp:cNvSpPr/>
      </dsp:nvSpPr>
      <dsp:spPr>
        <a:xfrm>
          <a:off x="2743199" y="767779"/>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Private Equity</a:t>
          </a:r>
        </a:p>
      </dsp:txBody>
      <dsp:txXfrm>
        <a:off x="2758872" y="783452"/>
        <a:ext cx="2610254" cy="289725"/>
      </dsp:txXfrm>
    </dsp:sp>
    <dsp:sp modelId="{23A2352E-27E2-8247-A821-577C773052D8}">
      <dsp:nvSpPr>
        <dsp:cNvPr id="0" name=""/>
        <dsp:cNvSpPr/>
      </dsp:nvSpPr>
      <dsp:spPr>
        <a:xfrm>
          <a:off x="2743199" y="1128985"/>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Corporates</a:t>
          </a:r>
        </a:p>
      </dsp:txBody>
      <dsp:txXfrm>
        <a:off x="2758872" y="1144658"/>
        <a:ext cx="2610254" cy="289725"/>
      </dsp:txXfrm>
    </dsp:sp>
    <dsp:sp modelId="{52EC8BA8-04CE-B943-971A-83DAC02FBC90}">
      <dsp:nvSpPr>
        <dsp:cNvPr id="0" name=""/>
        <dsp:cNvSpPr/>
      </dsp:nvSpPr>
      <dsp:spPr>
        <a:xfrm>
          <a:off x="2743199" y="1490191"/>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Venture Debt</a:t>
          </a:r>
        </a:p>
      </dsp:txBody>
      <dsp:txXfrm>
        <a:off x="2758872" y="1505864"/>
        <a:ext cx="2610254" cy="289725"/>
      </dsp:txXfrm>
    </dsp:sp>
    <dsp:sp modelId="{68D4E092-61FC-984E-8BE4-4BC35FC4935D}">
      <dsp:nvSpPr>
        <dsp:cNvPr id="0" name=""/>
        <dsp:cNvSpPr/>
      </dsp:nvSpPr>
      <dsp:spPr>
        <a:xfrm>
          <a:off x="2743199" y="1851397"/>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Venture Capital Firms</a:t>
          </a:r>
        </a:p>
      </dsp:txBody>
      <dsp:txXfrm>
        <a:off x="2758872" y="1867070"/>
        <a:ext cx="2610254" cy="289725"/>
      </dsp:txXfrm>
    </dsp:sp>
    <dsp:sp modelId="{8ED0C7EA-D50E-5A40-B2FF-D1E8F9EBEEFA}">
      <dsp:nvSpPr>
        <dsp:cNvPr id="0" name=""/>
        <dsp:cNvSpPr/>
      </dsp:nvSpPr>
      <dsp:spPr>
        <a:xfrm>
          <a:off x="2743199" y="2212602"/>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Incubators/Accelerators</a:t>
          </a:r>
        </a:p>
      </dsp:txBody>
      <dsp:txXfrm>
        <a:off x="2758872" y="2228275"/>
        <a:ext cx="2610254" cy="289725"/>
      </dsp:txXfrm>
    </dsp:sp>
    <dsp:sp modelId="{0800A628-02CD-3648-9564-F06393DE8D19}">
      <dsp:nvSpPr>
        <dsp:cNvPr id="0" name=""/>
        <dsp:cNvSpPr/>
      </dsp:nvSpPr>
      <dsp:spPr>
        <a:xfrm>
          <a:off x="2743199" y="2573808"/>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ICOs</a:t>
          </a:r>
        </a:p>
      </dsp:txBody>
      <dsp:txXfrm>
        <a:off x="2758872" y="2589481"/>
        <a:ext cx="2610254" cy="289725"/>
      </dsp:txXfrm>
    </dsp:sp>
    <dsp:sp modelId="{5AD71808-8AE2-B641-B96B-18446EA83E56}">
      <dsp:nvSpPr>
        <dsp:cNvPr id="0" name=""/>
        <dsp:cNvSpPr/>
      </dsp:nvSpPr>
      <dsp:spPr>
        <a:xfrm>
          <a:off x="2743199" y="2935014"/>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Family Offices</a:t>
          </a:r>
        </a:p>
      </dsp:txBody>
      <dsp:txXfrm>
        <a:off x="2758872" y="2950687"/>
        <a:ext cx="2610254" cy="289725"/>
      </dsp:txXfrm>
    </dsp:sp>
    <dsp:sp modelId="{A7522101-7D0B-1540-9F89-0ED38AF28525}">
      <dsp:nvSpPr>
        <dsp:cNvPr id="0" name=""/>
        <dsp:cNvSpPr/>
      </dsp:nvSpPr>
      <dsp:spPr>
        <a:xfrm>
          <a:off x="2743199" y="3296220"/>
          <a:ext cx="2641600" cy="321071"/>
        </a:xfrm>
        <a:prstGeom prst="round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Angel Investors</a:t>
          </a:r>
        </a:p>
      </dsp:txBody>
      <dsp:txXfrm>
        <a:off x="2758872" y="3311893"/>
        <a:ext cx="2610254" cy="289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3C9EF-AD3D-4847-A9A1-E47818CB6C7A}">
      <dsp:nvSpPr>
        <dsp:cNvPr id="0" name=""/>
        <dsp:cNvSpPr/>
      </dsp:nvSpPr>
      <dsp:spPr>
        <a:xfrm>
          <a:off x="1675275" y="841"/>
          <a:ext cx="825912" cy="82591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Growth</a:t>
          </a:r>
        </a:p>
      </dsp:txBody>
      <dsp:txXfrm>
        <a:off x="1796227" y="121793"/>
        <a:ext cx="584008" cy="584008"/>
      </dsp:txXfrm>
    </dsp:sp>
    <dsp:sp modelId="{0CCD07A5-6039-496B-B7E6-FF5B0C0C0A52}">
      <dsp:nvSpPr>
        <dsp:cNvPr id="0" name=""/>
        <dsp:cNvSpPr/>
      </dsp:nvSpPr>
      <dsp:spPr>
        <a:xfrm rot="2160000">
          <a:off x="2475109" y="635301"/>
          <a:ext cx="219654" cy="278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481402" y="671684"/>
        <a:ext cx="153758" cy="167247"/>
      </dsp:txXfrm>
    </dsp:sp>
    <dsp:sp modelId="{B9B3411E-A8D9-45F9-94D9-BA7F09F14925}">
      <dsp:nvSpPr>
        <dsp:cNvPr id="0" name=""/>
        <dsp:cNvSpPr/>
      </dsp:nvSpPr>
      <dsp:spPr>
        <a:xfrm>
          <a:off x="2678743" y="729903"/>
          <a:ext cx="825912" cy="82591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Buyout</a:t>
          </a:r>
        </a:p>
      </dsp:txBody>
      <dsp:txXfrm>
        <a:off x="2799695" y="850855"/>
        <a:ext cx="584008" cy="584008"/>
      </dsp:txXfrm>
    </dsp:sp>
    <dsp:sp modelId="{A86BC428-CBC8-46F4-A216-AA483722E3C8}">
      <dsp:nvSpPr>
        <dsp:cNvPr id="0" name=""/>
        <dsp:cNvSpPr/>
      </dsp:nvSpPr>
      <dsp:spPr>
        <a:xfrm rot="6480000">
          <a:off x="2792148" y="1587397"/>
          <a:ext cx="219654" cy="278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835277" y="1611811"/>
        <a:ext cx="153758" cy="167247"/>
      </dsp:txXfrm>
    </dsp:sp>
    <dsp:sp modelId="{3D3652E2-CA4E-415B-9480-D06112492891}">
      <dsp:nvSpPr>
        <dsp:cNvPr id="0" name=""/>
        <dsp:cNvSpPr/>
      </dsp:nvSpPr>
      <dsp:spPr>
        <a:xfrm>
          <a:off x="2295453" y="1909550"/>
          <a:ext cx="825912" cy="82591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Distress</a:t>
          </a:r>
        </a:p>
      </dsp:txBody>
      <dsp:txXfrm>
        <a:off x="2416405" y="2030502"/>
        <a:ext cx="584008" cy="584008"/>
      </dsp:txXfrm>
    </dsp:sp>
    <dsp:sp modelId="{75C06386-55C8-4763-B858-EA9D7698ACD5}">
      <dsp:nvSpPr>
        <dsp:cNvPr id="0" name=""/>
        <dsp:cNvSpPr/>
      </dsp:nvSpPr>
      <dsp:spPr>
        <a:xfrm rot="10800000">
          <a:off x="1984621" y="2183133"/>
          <a:ext cx="219654" cy="278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050517" y="2238882"/>
        <a:ext cx="153758" cy="167247"/>
      </dsp:txXfrm>
    </dsp:sp>
    <dsp:sp modelId="{D3D9FDF5-F535-4271-8560-3829D0C32605}">
      <dsp:nvSpPr>
        <dsp:cNvPr id="0" name=""/>
        <dsp:cNvSpPr/>
      </dsp:nvSpPr>
      <dsp:spPr>
        <a:xfrm>
          <a:off x="1055098" y="1909550"/>
          <a:ext cx="825912" cy="82591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err="1"/>
            <a:t>Mez</a:t>
          </a:r>
          <a:endParaRPr lang="en-GB" sz="1300" kern="1200" dirty="0"/>
        </a:p>
      </dsp:txBody>
      <dsp:txXfrm>
        <a:off x="1176050" y="2030502"/>
        <a:ext cx="584008" cy="584008"/>
      </dsp:txXfrm>
    </dsp:sp>
    <dsp:sp modelId="{C325007F-F4F3-400A-8C19-B041269DF376}">
      <dsp:nvSpPr>
        <dsp:cNvPr id="0" name=""/>
        <dsp:cNvSpPr/>
      </dsp:nvSpPr>
      <dsp:spPr>
        <a:xfrm rot="15120000">
          <a:off x="1168503" y="1599222"/>
          <a:ext cx="219654" cy="278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1211632" y="1686306"/>
        <a:ext cx="153758" cy="167247"/>
      </dsp:txXfrm>
    </dsp:sp>
    <dsp:sp modelId="{DA03B281-082D-4E88-91D3-065F28D01E49}">
      <dsp:nvSpPr>
        <dsp:cNvPr id="0" name=""/>
        <dsp:cNvSpPr/>
      </dsp:nvSpPr>
      <dsp:spPr>
        <a:xfrm>
          <a:off x="671808" y="729903"/>
          <a:ext cx="825912" cy="82591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Venture</a:t>
          </a:r>
        </a:p>
      </dsp:txBody>
      <dsp:txXfrm>
        <a:off x="792760" y="850855"/>
        <a:ext cx="584008" cy="584008"/>
      </dsp:txXfrm>
    </dsp:sp>
    <dsp:sp modelId="{93DBC68D-23D0-499B-B20C-4F1AFBAFDA94}">
      <dsp:nvSpPr>
        <dsp:cNvPr id="0" name=""/>
        <dsp:cNvSpPr/>
      </dsp:nvSpPr>
      <dsp:spPr>
        <a:xfrm rot="19440000">
          <a:off x="1471641" y="642609"/>
          <a:ext cx="219654" cy="278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477934" y="717724"/>
        <a:ext cx="153758" cy="1672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3C9EF-AD3D-4847-A9A1-E47818CB6C7A}">
      <dsp:nvSpPr>
        <dsp:cNvPr id="0" name=""/>
        <dsp:cNvSpPr/>
      </dsp:nvSpPr>
      <dsp:spPr>
        <a:xfrm>
          <a:off x="1602740" y="233"/>
          <a:ext cx="826966" cy="82696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Global</a:t>
          </a:r>
        </a:p>
      </dsp:txBody>
      <dsp:txXfrm>
        <a:off x="1723846" y="121339"/>
        <a:ext cx="584754" cy="584754"/>
      </dsp:txXfrm>
    </dsp:sp>
    <dsp:sp modelId="{0CCD07A5-6039-496B-B7E6-FF5B0C0C0A52}">
      <dsp:nvSpPr>
        <dsp:cNvPr id="0" name=""/>
        <dsp:cNvSpPr/>
      </dsp:nvSpPr>
      <dsp:spPr>
        <a:xfrm rot="2160000">
          <a:off x="2403407" y="635082"/>
          <a:ext cx="219151" cy="279101"/>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409685" y="671580"/>
        <a:ext cx="153406" cy="167461"/>
      </dsp:txXfrm>
    </dsp:sp>
    <dsp:sp modelId="{B9B3411E-A8D9-45F9-94D9-BA7F09F14925}">
      <dsp:nvSpPr>
        <dsp:cNvPr id="0" name=""/>
        <dsp:cNvSpPr/>
      </dsp:nvSpPr>
      <dsp:spPr>
        <a:xfrm>
          <a:off x="2606293" y="729356"/>
          <a:ext cx="826966" cy="82696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Regional</a:t>
          </a:r>
        </a:p>
      </dsp:txBody>
      <dsp:txXfrm>
        <a:off x="2727399" y="850462"/>
        <a:ext cx="584754" cy="584754"/>
      </dsp:txXfrm>
    </dsp:sp>
    <dsp:sp modelId="{A86BC428-CBC8-46F4-A216-AA483722E3C8}">
      <dsp:nvSpPr>
        <dsp:cNvPr id="0" name=""/>
        <dsp:cNvSpPr/>
      </dsp:nvSpPr>
      <dsp:spPr>
        <a:xfrm rot="6480000">
          <a:off x="2720456" y="1587264"/>
          <a:ext cx="219151" cy="279101"/>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763487" y="1611820"/>
        <a:ext cx="153406" cy="167461"/>
      </dsp:txXfrm>
    </dsp:sp>
    <dsp:sp modelId="{3D3652E2-CA4E-415B-9480-D06112492891}">
      <dsp:nvSpPr>
        <dsp:cNvPr id="0" name=""/>
        <dsp:cNvSpPr/>
      </dsp:nvSpPr>
      <dsp:spPr>
        <a:xfrm>
          <a:off x="2222970" y="1909104"/>
          <a:ext cx="826966" cy="82696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Country</a:t>
          </a:r>
        </a:p>
      </dsp:txBody>
      <dsp:txXfrm>
        <a:off x="2344076" y="2030210"/>
        <a:ext cx="584754" cy="584754"/>
      </dsp:txXfrm>
    </dsp:sp>
    <dsp:sp modelId="{75C06386-55C8-4763-B858-EA9D7698ACD5}">
      <dsp:nvSpPr>
        <dsp:cNvPr id="0" name=""/>
        <dsp:cNvSpPr/>
      </dsp:nvSpPr>
      <dsp:spPr>
        <a:xfrm rot="10800000">
          <a:off x="1912850" y="2183036"/>
          <a:ext cx="219151" cy="279101"/>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1978595" y="2238856"/>
        <a:ext cx="153406" cy="167461"/>
      </dsp:txXfrm>
    </dsp:sp>
    <dsp:sp modelId="{D3D9FDF5-F535-4271-8560-3829D0C32605}">
      <dsp:nvSpPr>
        <dsp:cNvPr id="0" name=""/>
        <dsp:cNvSpPr/>
      </dsp:nvSpPr>
      <dsp:spPr>
        <a:xfrm>
          <a:off x="982510" y="1909104"/>
          <a:ext cx="826966" cy="82696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Sector</a:t>
          </a:r>
        </a:p>
      </dsp:txBody>
      <dsp:txXfrm>
        <a:off x="1103616" y="2030210"/>
        <a:ext cx="584754" cy="584754"/>
      </dsp:txXfrm>
    </dsp:sp>
    <dsp:sp modelId="{C325007F-F4F3-400A-8C19-B041269DF376}">
      <dsp:nvSpPr>
        <dsp:cNvPr id="0" name=""/>
        <dsp:cNvSpPr/>
      </dsp:nvSpPr>
      <dsp:spPr>
        <a:xfrm rot="15120000">
          <a:off x="1096673" y="1599062"/>
          <a:ext cx="219151" cy="279101"/>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1139704" y="1686146"/>
        <a:ext cx="153406" cy="167461"/>
      </dsp:txXfrm>
    </dsp:sp>
    <dsp:sp modelId="{DA03B281-082D-4E88-91D3-065F28D01E49}">
      <dsp:nvSpPr>
        <dsp:cNvPr id="0" name=""/>
        <dsp:cNvSpPr/>
      </dsp:nvSpPr>
      <dsp:spPr>
        <a:xfrm>
          <a:off x="599187" y="729356"/>
          <a:ext cx="826966" cy="82696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Control</a:t>
          </a:r>
        </a:p>
      </dsp:txBody>
      <dsp:txXfrm>
        <a:off x="720293" y="850462"/>
        <a:ext cx="584754" cy="584754"/>
      </dsp:txXfrm>
    </dsp:sp>
    <dsp:sp modelId="{93DBC68D-23D0-499B-B20C-4F1AFBAFDA94}">
      <dsp:nvSpPr>
        <dsp:cNvPr id="0" name=""/>
        <dsp:cNvSpPr/>
      </dsp:nvSpPr>
      <dsp:spPr>
        <a:xfrm rot="19440000">
          <a:off x="1399854" y="642373"/>
          <a:ext cx="219151" cy="279101"/>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406132" y="717515"/>
        <a:ext cx="153406" cy="1674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3C9EF-AD3D-4847-A9A1-E47818CB6C7A}">
      <dsp:nvSpPr>
        <dsp:cNvPr id="0" name=""/>
        <dsp:cNvSpPr/>
      </dsp:nvSpPr>
      <dsp:spPr>
        <a:xfrm>
          <a:off x="1197730" y="501"/>
          <a:ext cx="844898" cy="844898"/>
        </a:xfrm>
        <a:prstGeom prst="ellipse">
          <a:avLst/>
        </a:prstGeom>
        <a:solidFill>
          <a:srgbClr val="92D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Partner-</a:t>
          </a:r>
        </a:p>
        <a:p>
          <a:pPr marL="0" lvl="0" indent="0" algn="ctr" defTabSz="444500">
            <a:lnSpc>
              <a:spcPct val="90000"/>
            </a:lnSpc>
            <a:spcBef>
              <a:spcPct val="0"/>
            </a:spcBef>
            <a:spcAft>
              <a:spcPct val="35000"/>
            </a:spcAft>
            <a:buNone/>
          </a:pPr>
          <a:r>
            <a:rPr lang="en-GB" sz="1000" kern="1200" dirty="0"/>
            <a:t>ship</a:t>
          </a:r>
        </a:p>
      </dsp:txBody>
      <dsp:txXfrm>
        <a:off x="1321462" y="124233"/>
        <a:ext cx="597434" cy="597434"/>
      </dsp:txXfrm>
    </dsp:sp>
    <dsp:sp modelId="{0CCD07A5-6039-496B-B7E6-FF5B0C0C0A52}">
      <dsp:nvSpPr>
        <dsp:cNvPr id="0" name=""/>
        <dsp:cNvSpPr/>
      </dsp:nvSpPr>
      <dsp:spPr>
        <a:xfrm rot="3600000">
          <a:off x="1821879" y="824032"/>
          <a:ext cx="224362" cy="285153"/>
        </a:xfrm>
        <a:prstGeom prst="rightArrow">
          <a:avLst>
            <a:gd name="adj1" fmla="val 60000"/>
            <a:gd name="adj2" fmla="val 50000"/>
          </a:avLst>
        </a:prstGeom>
        <a:solidFill>
          <a:srgbClr val="C1E2B4"/>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838706" y="851917"/>
        <a:ext cx="157053" cy="171091"/>
      </dsp:txXfrm>
    </dsp:sp>
    <dsp:sp modelId="{B9B3411E-A8D9-45F9-94D9-BA7F09F14925}">
      <dsp:nvSpPr>
        <dsp:cNvPr id="0" name=""/>
        <dsp:cNvSpPr/>
      </dsp:nvSpPr>
      <dsp:spPr>
        <a:xfrm>
          <a:off x="1831842" y="1098815"/>
          <a:ext cx="844898" cy="844898"/>
        </a:xfrm>
        <a:prstGeom prst="ellipse">
          <a:avLst/>
        </a:prstGeom>
        <a:solidFill>
          <a:srgbClr val="92D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Dictator</a:t>
          </a:r>
        </a:p>
      </dsp:txBody>
      <dsp:txXfrm>
        <a:off x="1955574" y="1222547"/>
        <a:ext cx="597434" cy="597434"/>
      </dsp:txXfrm>
    </dsp:sp>
    <dsp:sp modelId="{A86BC428-CBC8-46F4-A216-AA483722E3C8}">
      <dsp:nvSpPr>
        <dsp:cNvPr id="0" name=""/>
        <dsp:cNvSpPr/>
      </dsp:nvSpPr>
      <dsp:spPr>
        <a:xfrm rot="10800000">
          <a:off x="1514348" y="1378688"/>
          <a:ext cx="224362" cy="285153"/>
        </a:xfrm>
        <a:prstGeom prst="rightArrow">
          <a:avLst>
            <a:gd name="adj1" fmla="val 60000"/>
            <a:gd name="adj2" fmla="val 50000"/>
          </a:avLst>
        </a:prstGeom>
        <a:solidFill>
          <a:srgbClr val="C1E2B4"/>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81657" y="1435719"/>
        <a:ext cx="157053" cy="171091"/>
      </dsp:txXfrm>
    </dsp:sp>
    <dsp:sp modelId="{D3D9FDF5-F535-4271-8560-3829D0C32605}">
      <dsp:nvSpPr>
        <dsp:cNvPr id="0" name=""/>
        <dsp:cNvSpPr/>
      </dsp:nvSpPr>
      <dsp:spPr>
        <a:xfrm>
          <a:off x="563618" y="1098815"/>
          <a:ext cx="844898" cy="844898"/>
        </a:xfrm>
        <a:prstGeom prst="ellipse">
          <a:avLst/>
        </a:prstGeom>
        <a:solidFill>
          <a:srgbClr val="92D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Corporate</a:t>
          </a:r>
        </a:p>
      </dsp:txBody>
      <dsp:txXfrm>
        <a:off x="687350" y="1222547"/>
        <a:ext cx="597434" cy="597434"/>
      </dsp:txXfrm>
    </dsp:sp>
    <dsp:sp modelId="{C325007F-F4F3-400A-8C19-B041269DF376}">
      <dsp:nvSpPr>
        <dsp:cNvPr id="0" name=""/>
        <dsp:cNvSpPr/>
      </dsp:nvSpPr>
      <dsp:spPr>
        <a:xfrm rot="18000000">
          <a:off x="1187767" y="835030"/>
          <a:ext cx="224362" cy="285153"/>
        </a:xfrm>
        <a:prstGeom prst="rightArrow">
          <a:avLst>
            <a:gd name="adj1" fmla="val 60000"/>
            <a:gd name="adj2" fmla="val 50000"/>
          </a:avLst>
        </a:prstGeom>
        <a:solidFill>
          <a:srgbClr val="C1E2B4"/>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204594" y="921207"/>
        <a:ext cx="157053" cy="1710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3C9EF-AD3D-4847-A9A1-E47818CB6C7A}">
      <dsp:nvSpPr>
        <dsp:cNvPr id="0" name=""/>
        <dsp:cNvSpPr/>
      </dsp:nvSpPr>
      <dsp:spPr>
        <a:xfrm>
          <a:off x="1161832" y="126"/>
          <a:ext cx="844687" cy="844687"/>
        </a:xfrm>
        <a:prstGeom prst="ellipse">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Direct</a:t>
          </a:r>
        </a:p>
      </dsp:txBody>
      <dsp:txXfrm>
        <a:off x="1285534" y="123828"/>
        <a:ext cx="597283" cy="597283"/>
      </dsp:txXfrm>
    </dsp:sp>
    <dsp:sp modelId="{0CCD07A5-6039-496B-B7E6-FF5B0C0C0A52}">
      <dsp:nvSpPr>
        <dsp:cNvPr id="0" name=""/>
        <dsp:cNvSpPr/>
      </dsp:nvSpPr>
      <dsp:spPr>
        <a:xfrm rot="3600000">
          <a:off x="1785793" y="824050"/>
          <a:ext cx="225062" cy="285082"/>
        </a:xfrm>
        <a:prstGeom prst="rightArrow">
          <a:avLst>
            <a:gd name="adj1" fmla="val 60000"/>
            <a:gd name="adj2" fmla="val 50000"/>
          </a:avLst>
        </a:prstGeom>
        <a:solidFill>
          <a:srgbClr val="FFFFCC"/>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802673" y="851829"/>
        <a:ext cx="157543" cy="171050"/>
      </dsp:txXfrm>
    </dsp:sp>
    <dsp:sp modelId="{B9B3411E-A8D9-45F9-94D9-BA7F09F14925}">
      <dsp:nvSpPr>
        <dsp:cNvPr id="0" name=""/>
        <dsp:cNvSpPr/>
      </dsp:nvSpPr>
      <dsp:spPr>
        <a:xfrm>
          <a:off x="1796498" y="1099401"/>
          <a:ext cx="844687" cy="844687"/>
        </a:xfrm>
        <a:prstGeom prst="ellipse">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Secondary</a:t>
          </a:r>
        </a:p>
      </dsp:txBody>
      <dsp:txXfrm>
        <a:off x="1920200" y="1223103"/>
        <a:ext cx="597283" cy="597283"/>
      </dsp:txXfrm>
    </dsp:sp>
    <dsp:sp modelId="{A86BC428-CBC8-46F4-A216-AA483722E3C8}">
      <dsp:nvSpPr>
        <dsp:cNvPr id="0" name=""/>
        <dsp:cNvSpPr/>
      </dsp:nvSpPr>
      <dsp:spPr>
        <a:xfrm rot="10800000">
          <a:off x="1478014" y="1379204"/>
          <a:ext cx="225062" cy="285082"/>
        </a:xfrm>
        <a:prstGeom prst="rightArrow">
          <a:avLst>
            <a:gd name="adj1" fmla="val 60000"/>
            <a:gd name="adj2" fmla="val 50000"/>
          </a:avLst>
        </a:prstGeom>
        <a:solidFill>
          <a:srgbClr val="FFFFCC"/>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45533" y="1436220"/>
        <a:ext cx="157543" cy="171050"/>
      </dsp:txXfrm>
    </dsp:sp>
    <dsp:sp modelId="{D3D9FDF5-F535-4271-8560-3829D0C32605}">
      <dsp:nvSpPr>
        <dsp:cNvPr id="0" name=""/>
        <dsp:cNvSpPr/>
      </dsp:nvSpPr>
      <dsp:spPr>
        <a:xfrm>
          <a:off x="527165" y="1099401"/>
          <a:ext cx="844687" cy="844687"/>
        </a:xfrm>
        <a:prstGeom prst="ellipse">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Fund-of- Fund</a:t>
          </a:r>
        </a:p>
      </dsp:txBody>
      <dsp:txXfrm>
        <a:off x="650867" y="1223103"/>
        <a:ext cx="597283" cy="597283"/>
      </dsp:txXfrm>
    </dsp:sp>
    <dsp:sp modelId="{C325007F-F4F3-400A-8C19-B041269DF376}">
      <dsp:nvSpPr>
        <dsp:cNvPr id="0" name=""/>
        <dsp:cNvSpPr/>
      </dsp:nvSpPr>
      <dsp:spPr>
        <a:xfrm rot="18000000">
          <a:off x="1151126" y="835083"/>
          <a:ext cx="225062" cy="285082"/>
        </a:xfrm>
        <a:prstGeom prst="rightArrow">
          <a:avLst>
            <a:gd name="adj1" fmla="val 60000"/>
            <a:gd name="adj2" fmla="val 50000"/>
          </a:avLst>
        </a:prstGeom>
        <a:solidFill>
          <a:srgbClr val="FFFFCC"/>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168006" y="921336"/>
        <a:ext cx="157543" cy="171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74C8F-A88F-44C8-B4C3-BC10D66D9E32}">
      <dsp:nvSpPr>
        <dsp:cNvPr id="0" name=""/>
        <dsp:cNvSpPr/>
      </dsp:nvSpPr>
      <dsp:spPr>
        <a:xfrm>
          <a:off x="6304279" y="1066793"/>
          <a:ext cx="2230120" cy="3718550"/>
        </a:xfrm>
        <a:prstGeom prst="wedgeRectCallout">
          <a:avLst>
            <a:gd name="adj1" fmla="val 0"/>
            <a:gd name="adj2" fmla="val 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0800" tIns="50800" rIns="50800" bIns="50800" numCol="1" spcCol="1270" anchor="t" anchorCtr="0">
          <a:noAutofit/>
        </a:bodyPr>
        <a:lstStyle/>
        <a:p>
          <a:pPr marL="0" lvl="0" indent="0" algn="l" defTabSz="711200">
            <a:lnSpc>
              <a:spcPct val="90000"/>
            </a:lnSpc>
            <a:spcBef>
              <a:spcPct val="0"/>
            </a:spcBef>
            <a:spcAft>
              <a:spcPct val="35000"/>
            </a:spcAft>
            <a:buNone/>
          </a:pPr>
          <a:r>
            <a:rPr lang="en-US" altLang="zh-TW" sz="1600" kern="1200" dirty="0"/>
            <a:t>The acquisition of control over a business either through the purchase of shares or the assets and trading liabilities of the business. Types include:</a:t>
          </a:r>
          <a:endParaRPr lang="de-DE" sz="1600" kern="1200" dirty="0"/>
        </a:p>
        <a:p>
          <a:pPr marL="177800" lvl="1" indent="-177800" algn="l" defTabSz="622300">
            <a:lnSpc>
              <a:spcPct val="90000"/>
            </a:lnSpc>
            <a:spcBef>
              <a:spcPct val="0"/>
            </a:spcBef>
            <a:spcAft>
              <a:spcPct val="15000"/>
            </a:spcAft>
            <a:buChar char="•"/>
          </a:pPr>
          <a:r>
            <a:rPr lang="en-US" altLang="zh-TW" sz="1400" kern="1200" dirty="0"/>
            <a:t>Management Buyout (MBO)</a:t>
          </a:r>
        </a:p>
        <a:p>
          <a:pPr marL="177800" lvl="1" indent="-177800" algn="l" defTabSz="622300">
            <a:lnSpc>
              <a:spcPct val="90000"/>
            </a:lnSpc>
            <a:spcBef>
              <a:spcPct val="0"/>
            </a:spcBef>
            <a:spcAft>
              <a:spcPct val="15000"/>
            </a:spcAft>
            <a:buChar char="•"/>
          </a:pPr>
          <a:r>
            <a:rPr lang="en-US" altLang="zh-TW" sz="1400" kern="1200" dirty="0"/>
            <a:t>Leveraged Buyout (LBO)</a:t>
          </a:r>
        </a:p>
        <a:p>
          <a:pPr marL="177800" lvl="1" indent="-177800" algn="l" defTabSz="622300">
            <a:lnSpc>
              <a:spcPct val="90000"/>
            </a:lnSpc>
            <a:spcBef>
              <a:spcPct val="0"/>
            </a:spcBef>
            <a:spcAft>
              <a:spcPct val="15000"/>
            </a:spcAft>
            <a:buChar char="•"/>
          </a:pPr>
          <a:r>
            <a:rPr lang="en-US" altLang="zh-TW" sz="1400" kern="1200" dirty="0"/>
            <a:t>Management Buy In (MBI) </a:t>
          </a:r>
        </a:p>
        <a:p>
          <a:pPr marL="177800" lvl="1" indent="-177800" algn="l" defTabSz="622300">
            <a:lnSpc>
              <a:spcPct val="90000"/>
            </a:lnSpc>
            <a:spcBef>
              <a:spcPct val="0"/>
            </a:spcBef>
            <a:spcAft>
              <a:spcPct val="15000"/>
            </a:spcAft>
            <a:buChar char="•"/>
          </a:pPr>
          <a:r>
            <a:rPr lang="en-US" altLang="zh-TW" sz="1400" kern="1200" dirty="0"/>
            <a:t>or a combination of all three</a:t>
          </a:r>
        </a:p>
      </dsp:txBody>
      <dsp:txXfrm>
        <a:off x="6587363" y="1066793"/>
        <a:ext cx="1947036" cy="3718550"/>
      </dsp:txXfrm>
    </dsp:sp>
    <dsp:sp modelId="{48F543C7-D37A-45F3-ADD6-B1D1D2171654}">
      <dsp:nvSpPr>
        <dsp:cNvPr id="0" name=""/>
        <dsp:cNvSpPr/>
      </dsp:nvSpPr>
      <dsp:spPr>
        <a:xfrm>
          <a:off x="6304295" y="76202"/>
          <a:ext cx="2230104" cy="100584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1" kern="1200" dirty="0"/>
            <a:t>Buyouts</a:t>
          </a:r>
          <a:endParaRPr lang="de-DE" sz="1800" b="1" kern="1200" dirty="0"/>
        </a:p>
      </dsp:txBody>
      <dsp:txXfrm>
        <a:off x="6304295" y="76202"/>
        <a:ext cx="2230104" cy="1005840"/>
      </dsp:txXfrm>
    </dsp:sp>
    <dsp:sp modelId="{FC9EECF4-EF32-415C-8ADE-4F28D059008E}">
      <dsp:nvSpPr>
        <dsp:cNvPr id="0" name=""/>
        <dsp:cNvSpPr/>
      </dsp:nvSpPr>
      <dsp:spPr>
        <a:xfrm>
          <a:off x="4707943" y="1066785"/>
          <a:ext cx="1584185" cy="3567198"/>
        </a:xfrm>
        <a:prstGeom prst="wedgeRectCallout">
          <a:avLst>
            <a:gd name="adj1" fmla="val 62500"/>
            <a:gd name="adj2" fmla="val 20830"/>
          </a:avLst>
        </a:prstGeom>
        <a:solidFill>
          <a:schemeClr val="accent1">
            <a:tint val="50000"/>
            <a:hueOff val="13094"/>
            <a:satOff val="-723"/>
            <a:lumOff val="2792"/>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0800" tIns="50800" rIns="50800" bIns="50800" numCol="1" spcCol="1270" anchor="t" anchorCtr="0">
          <a:noAutofit/>
        </a:bodyPr>
        <a:lstStyle/>
        <a:p>
          <a:pPr marL="0" lvl="0" indent="0" algn="l" defTabSz="711200">
            <a:lnSpc>
              <a:spcPct val="90000"/>
            </a:lnSpc>
            <a:spcBef>
              <a:spcPct val="0"/>
            </a:spcBef>
            <a:spcAft>
              <a:spcPct val="35000"/>
            </a:spcAft>
            <a:buNone/>
          </a:pPr>
          <a:r>
            <a:rPr lang="en-US" altLang="zh-TW" sz="1600" kern="1200" dirty="0"/>
            <a:t>Covers need to restructure financing  in preparation for listing on the stock exchange. </a:t>
          </a:r>
        </a:p>
        <a:p>
          <a:pPr marL="0" lvl="0" indent="0" algn="l" defTabSz="711200">
            <a:lnSpc>
              <a:spcPct val="90000"/>
            </a:lnSpc>
            <a:spcBef>
              <a:spcPct val="0"/>
            </a:spcBef>
            <a:spcAft>
              <a:spcPct val="35000"/>
            </a:spcAft>
            <a:buNone/>
          </a:pPr>
          <a:r>
            <a:rPr lang="en-US" altLang="zh-TW" sz="1600" kern="1200" dirty="0"/>
            <a:t>Also an endorsement by a reputable venture capital firm will attract greater investor interest</a:t>
          </a:r>
          <a:endParaRPr lang="de-DE" sz="1600" kern="1200" dirty="0"/>
        </a:p>
      </dsp:txBody>
      <dsp:txXfrm>
        <a:off x="4909033" y="1066785"/>
        <a:ext cx="1383094" cy="3567198"/>
      </dsp:txXfrm>
    </dsp:sp>
    <dsp:sp modelId="{09F1FAE7-4134-4564-82B3-8E25EC8C6EB3}">
      <dsp:nvSpPr>
        <dsp:cNvPr id="0" name=""/>
        <dsp:cNvSpPr/>
      </dsp:nvSpPr>
      <dsp:spPr>
        <a:xfrm>
          <a:off x="4707943" y="174701"/>
          <a:ext cx="1584185" cy="880110"/>
        </a:xfrm>
        <a:prstGeom prst="rect">
          <a:avLst/>
        </a:prstGeom>
        <a:gradFill rotWithShape="0">
          <a:gsLst>
            <a:gs pos="0">
              <a:schemeClr val="accent1">
                <a:shade val="80000"/>
                <a:hueOff val="87321"/>
                <a:satOff val="-1564"/>
                <a:lumOff val="6646"/>
                <a:alphaOff val="0"/>
                <a:satMod val="103000"/>
                <a:lumMod val="102000"/>
                <a:tint val="94000"/>
              </a:schemeClr>
            </a:gs>
            <a:gs pos="50000">
              <a:schemeClr val="accent1">
                <a:shade val="80000"/>
                <a:hueOff val="87321"/>
                <a:satOff val="-1564"/>
                <a:lumOff val="6646"/>
                <a:alphaOff val="0"/>
                <a:satMod val="110000"/>
                <a:lumMod val="100000"/>
                <a:shade val="100000"/>
              </a:schemeClr>
            </a:gs>
            <a:gs pos="100000">
              <a:schemeClr val="accent1">
                <a:shade val="80000"/>
                <a:hueOff val="87321"/>
                <a:satOff val="-1564"/>
                <a:lumOff val="66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1" kern="1200" dirty="0"/>
            <a:t>Mezzanine</a:t>
          </a:r>
          <a:endParaRPr lang="de-DE" sz="1800" b="1" kern="1200" dirty="0"/>
        </a:p>
      </dsp:txBody>
      <dsp:txXfrm>
        <a:off x="4707943" y="174701"/>
        <a:ext cx="1584185" cy="880110"/>
      </dsp:txXfrm>
    </dsp:sp>
    <dsp:sp modelId="{7868A13A-1286-4EA2-8F08-3B4B4B3D07AA}">
      <dsp:nvSpPr>
        <dsp:cNvPr id="0" name=""/>
        <dsp:cNvSpPr/>
      </dsp:nvSpPr>
      <dsp:spPr>
        <a:xfrm>
          <a:off x="3114046" y="1066798"/>
          <a:ext cx="1584185" cy="3185153"/>
        </a:xfrm>
        <a:prstGeom prst="wedgeRectCallout">
          <a:avLst>
            <a:gd name="adj1" fmla="val 62500"/>
            <a:gd name="adj2" fmla="val 20830"/>
          </a:avLst>
        </a:prstGeom>
        <a:solidFill>
          <a:schemeClr val="accent1">
            <a:tint val="50000"/>
            <a:hueOff val="26189"/>
            <a:satOff val="-1446"/>
            <a:lumOff val="5583"/>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0800" tIns="50800" rIns="50800" bIns="50800" numCol="1" spcCol="1270" anchor="t" anchorCtr="0">
          <a:noAutofit/>
        </a:bodyPr>
        <a:lstStyle/>
        <a:p>
          <a:pPr marL="0" lvl="0" indent="0" algn="l" defTabSz="711200">
            <a:lnSpc>
              <a:spcPct val="90000"/>
            </a:lnSpc>
            <a:spcBef>
              <a:spcPct val="0"/>
            </a:spcBef>
            <a:spcAft>
              <a:spcPct val="35000"/>
            </a:spcAft>
            <a:buNone/>
          </a:pPr>
          <a:r>
            <a:rPr lang="en-US" altLang="zh-TW" sz="1600" kern="1200" dirty="0"/>
            <a:t>Additional funds for further business expansion (e.g. additional markets or additional product/service offerings)</a:t>
          </a:r>
          <a:endParaRPr lang="de-DE" sz="1600" kern="1200" dirty="0"/>
        </a:p>
      </dsp:txBody>
      <dsp:txXfrm>
        <a:off x="3315137" y="1066798"/>
        <a:ext cx="1383094" cy="3185153"/>
      </dsp:txXfrm>
    </dsp:sp>
    <dsp:sp modelId="{59FE01CE-B00D-43B3-AA2A-89385883DCF4}">
      <dsp:nvSpPr>
        <dsp:cNvPr id="0" name=""/>
        <dsp:cNvSpPr/>
      </dsp:nvSpPr>
      <dsp:spPr>
        <a:xfrm>
          <a:off x="3114046" y="316447"/>
          <a:ext cx="1584185" cy="754380"/>
        </a:xfrm>
        <a:prstGeom prst="rect">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1" kern="1200" dirty="0"/>
            <a:t>Expansion</a:t>
          </a:r>
          <a:endParaRPr lang="de-DE" sz="1800" b="1" kern="1200" dirty="0"/>
        </a:p>
      </dsp:txBody>
      <dsp:txXfrm>
        <a:off x="3114046" y="316447"/>
        <a:ext cx="1584185" cy="754380"/>
      </dsp:txXfrm>
    </dsp:sp>
    <dsp:sp modelId="{77C6DB01-B1D6-4941-9BBE-81AB8EE77F5F}">
      <dsp:nvSpPr>
        <dsp:cNvPr id="0" name=""/>
        <dsp:cNvSpPr/>
      </dsp:nvSpPr>
      <dsp:spPr>
        <a:xfrm>
          <a:off x="1513845" y="1066808"/>
          <a:ext cx="1584185" cy="2979413"/>
        </a:xfrm>
        <a:prstGeom prst="wedgeRectCallout">
          <a:avLst>
            <a:gd name="adj1" fmla="val 62500"/>
            <a:gd name="adj2" fmla="val 20830"/>
          </a:avLst>
        </a:prstGeom>
        <a:solidFill>
          <a:schemeClr val="accent1">
            <a:tint val="50000"/>
            <a:hueOff val="39283"/>
            <a:satOff val="-2168"/>
            <a:lumOff val="8375"/>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0800" tIns="50800" rIns="50800" bIns="50800" numCol="1" spcCol="1270" anchor="t" anchorCtr="0">
          <a:noAutofit/>
        </a:bodyPr>
        <a:lstStyle/>
        <a:p>
          <a:pPr marL="0" lvl="0" indent="0" algn="l" defTabSz="711200">
            <a:lnSpc>
              <a:spcPct val="90000"/>
            </a:lnSpc>
            <a:spcBef>
              <a:spcPct val="0"/>
            </a:spcBef>
            <a:spcAft>
              <a:spcPct val="35000"/>
            </a:spcAft>
            <a:buNone/>
          </a:pPr>
          <a:r>
            <a:rPr lang="en-US" altLang="zh-TW" sz="1600" kern="1200" dirty="0"/>
            <a:t>The service or product is produced at this stage, but it but needs additional funds to sell commercially in a larger scale</a:t>
          </a:r>
          <a:endParaRPr lang="de-DE" sz="1600" kern="1200" dirty="0"/>
        </a:p>
      </dsp:txBody>
      <dsp:txXfrm>
        <a:off x="1714936" y="1066808"/>
        <a:ext cx="1383094" cy="2979413"/>
      </dsp:txXfrm>
    </dsp:sp>
    <dsp:sp modelId="{768EEA79-1703-4CB8-853B-8CBC10DEEE63}">
      <dsp:nvSpPr>
        <dsp:cNvPr id="0" name=""/>
        <dsp:cNvSpPr/>
      </dsp:nvSpPr>
      <dsp:spPr>
        <a:xfrm>
          <a:off x="1513845" y="438153"/>
          <a:ext cx="1584185" cy="628649"/>
        </a:xfrm>
        <a:prstGeom prst="rect">
          <a:avLst/>
        </a:prstGeom>
        <a:gradFill rotWithShape="0">
          <a:gsLst>
            <a:gs pos="0">
              <a:schemeClr val="accent1">
                <a:shade val="80000"/>
                <a:hueOff val="261962"/>
                <a:satOff val="-4692"/>
                <a:lumOff val="19939"/>
                <a:alphaOff val="0"/>
                <a:satMod val="103000"/>
                <a:lumMod val="102000"/>
                <a:tint val="94000"/>
              </a:schemeClr>
            </a:gs>
            <a:gs pos="50000">
              <a:schemeClr val="accent1">
                <a:shade val="80000"/>
                <a:hueOff val="261962"/>
                <a:satOff val="-4692"/>
                <a:lumOff val="19939"/>
                <a:alphaOff val="0"/>
                <a:satMod val="110000"/>
                <a:lumMod val="100000"/>
                <a:shade val="100000"/>
              </a:schemeClr>
            </a:gs>
            <a:gs pos="100000">
              <a:schemeClr val="accent1">
                <a:shade val="80000"/>
                <a:hueOff val="261962"/>
                <a:satOff val="-4692"/>
                <a:lumOff val="199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1" kern="1200" dirty="0"/>
            <a:t>Startup/ Development</a:t>
          </a:r>
          <a:endParaRPr lang="de-DE" sz="1800" b="1" kern="1200" dirty="0"/>
        </a:p>
      </dsp:txBody>
      <dsp:txXfrm>
        <a:off x="1513845" y="438153"/>
        <a:ext cx="1584185" cy="628649"/>
      </dsp:txXfrm>
    </dsp:sp>
    <dsp:sp modelId="{CBCA35CE-DEA8-4E97-B666-CA6B9A2C91B9}">
      <dsp:nvSpPr>
        <dsp:cNvPr id="0" name=""/>
        <dsp:cNvSpPr/>
      </dsp:nvSpPr>
      <dsp:spPr>
        <a:xfrm>
          <a:off x="66043" y="1066803"/>
          <a:ext cx="1453838" cy="2621259"/>
        </a:xfrm>
        <a:prstGeom prst="wedgeRectCallout">
          <a:avLst>
            <a:gd name="adj1" fmla="val 62500"/>
            <a:gd name="adj2" fmla="val 20830"/>
          </a:avLst>
        </a:prstGeom>
        <a:solidFill>
          <a:schemeClr val="accent1">
            <a:tint val="50000"/>
            <a:hueOff val="52377"/>
            <a:satOff val="-2891"/>
            <a:lumOff val="11166"/>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50800" tIns="50800" rIns="50800" bIns="50800" numCol="1" spcCol="1270" anchor="t" anchorCtr="0">
          <a:noAutofit/>
        </a:bodyPr>
        <a:lstStyle/>
        <a:p>
          <a:pPr marL="0" lvl="0" indent="0" algn="l" defTabSz="711200">
            <a:lnSpc>
              <a:spcPct val="90000"/>
            </a:lnSpc>
            <a:spcBef>
              <a:spcPct val="0"/>
            </a:spcBef>
            <a:spcAft>
              <a:spcPct val="35000"/>
            </a:spcAft>
            <a:buNone/>
          </a:pPr>
          <a:r>
            <a:rPr lang="en-US" sz="1600" kern="1200" dirty="0"/>
            <a:t>The business is still in idea stage and needs money to conceive and prove its product/service </a:t>
          </a:r>
          <a:endParaRPr lang="de-DE" sz="1600" kern="1200" dirty="0"/>
        </a:p>
      </dsp:txBody>
      <dsp:txXfrm>
        <a:off x="250588" y="1066803"/>
        <a:ext cx="1269293" cy="2621259"/>
      </dsp:txXfrm>
    </dsp:sp>
    <dsp:sp modelId="{C6C3ADA9-8AD6-4C44-B3B8-7655B0E3F4C6}">
      <dsp:nvSpPr>
        <dsp:cNvPr id="0" name=""/>
        <dsp:cNvSpPr/>
      </dsp:nvSpPr>
      <dsp:spPr>
        <a:xfrm>
          <a:off x="66043" y="563883"/>
          <a:ext cx="1453838" cy="502920"/>
        </a:xfrm>
        <a:prstGeom prst="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1" kern="1200" dirty="0"/>
            <a:t>Seed</a:t>
          </a:r>
          <a:endParaRPr lang="de-DE" sz="1800" b="1" kern="1200" dirty="0"/>
        </a:p>
      </dsp:txBody>
      <dsp:txXfrm>
        <a:off x="66043" y="563883"/>
        <a:ext cx="1453838" cy="5029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07087-49A7-40B9-8844-D30B7A4ED047}">
      <dsp:nvSpPr>
        <dsp:cNvPr id="0" name=""/>
        <dsp:cNvSpPr/>
      </dsp:nvSpPr>
      <dsp:spPr>
        <a:xfrm>
          <a:off x="3086099" y="0"/>
          <a:ext cx="2057400" cy="1188640"/>
        </a:xfrm>
        <a:prstGeom prst="trapezoid">
          <a:avLst>
            <a:gd name="adj" fmla="val 86544"/>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altLang="zh-TW" sz="3200" b="1" kern="1200" dirty="0"/>
            <a:t>10</a:t>
          </a:r>
          <a:r>
            <a:rPr lang="en-US" altLang="zh-TW" sz="2800" kern="1200" dirty="0"/>
            <a:t> </a:t>
          </a:r>
        </a:p>
        <a:p>
          <a:pPr marL="0" lvl="0" indent="0" algn="ctr" defTabSz="1422400">
            <a:lnSpc>
              <a:spcPct val="90000"/>
            </a:lnSpc>
            <a:spcBef>
              <a:spcPct val="0"/>
            </a:spcBef>
            <a:spcAft>
              <a:spcPct val="35000"/>
            </a:spcAft>
            <a:buNone/>
          </a:pPr>
          <a:r>
            <a:rPr lang="en-US" altLang="zh-TW" sz="2400" kern="1200" dirty="0"/>
            <a:t>investments</a:t>
          </a:r>
        </a:p>
      </dsp:txBody>
      <dsp:txXfrm>
        <a:off x="3086099" y="0"/>
        <a:ext cx="2057400" cy="1188640"/>
      </dsp:txXfrm>
    </dsp:sp>
    <dsp:sp modelId="{00F05430-13EC-4E8F-9E48-038D4A885033}">
      <dsp:nvSpPr>
        <dsp:cNvPr id="0" name=""/>
        <dsp:cNvSpPr/>
      </dsp:nvSpPr>
      <dsp:spPr>
        <a:xfrm>
          <a:off x="2057400" y="1188640"/>
          <a:ext cx="4114800" cy="1188640"/>
        </a:xfrm>
        <a:prstGeom prst="trapezoid">
          <a:avLst>
            <a:gd name="adj" fmla="val 86544"/>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altLang="zh-TW" sz="3200" b="1" kern="1200" dirty="0"/>
            <a:t>50</a:t>
          </a:r>
          <a:r>
            <a:rPr lang="en-US" altLang="zh-TW" sz="2800" kern="1200" dirty="0"/>
            <a:t> due diligence</a:t>
          </a:r>
          <a:endParaRPr lang="zh-TW" altLang="en-US" sz="2800" kern="1200" dirty="0"/>
        </a:p>
      </dsp:txBody>
      <dsp:txXfrm>
        <a:off x="2777489" y="1188640"/>
        <a:ext cx="2674620" cy="1188640"/>
      </dsp:txXfrm>
    </dsp:sp>
    <dsp:sp modelId="{CBF0F8EF-908E-4E97-A12B-3702E8454473}">
      <dsp:nvSpPr>
        <dsp:cNvPr id="0" name=""/>
        <dsp:cNvSpPr/>
      </dsp:nvSpPr>
      <dsp:spPr>
        <a:xfrm>
          <a:off x="1028700" y="2377281"/>
          <a:ext cx="6172199" cy="1188640"/>
        </a:xfrm>
        <a:prstGeom prst="trapezoid">
          <a:avLst>
            <a:gd name="adj" fmla="val 8654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altLang="zh-TW" sz="3200" b="1" kern="1200" dirty="0"/>
            <a:t>500</a:t>
          </a:r>
          <a:r>
            <a:rPr lang="en-US" altLang="zh-TW" sz="2800" kern="1200" dirty="0"/>
            <a:t> face to face meetings</a:t>
          </a:r>
          <a:endParaRPr lang="zh-TW" altLang="en-US" sz="2800" kern="1200" dirty="0"/>
        </a:p>
      </dsp:txBody>
      <dsp:txXfrm>
        <a:off x="2108834" y="2377281"/>
        <a:ext cx="4011930" cy="1188640"/>
      </dsp:txXfrm>
    </dsp:sp>
    <dsp:sp modelId="{7DB6E159-5385-4B65-AA42-5C936A2B2812}">
      <dsp:nvSpPr>
        <dsp:cNvPr id="0" name=""/>
        <dsp:cNvSpPr/>
      </dsp:nvSpPr>
      <dsp:spPr>
        <a:xfrm>
          <a:off x="0" y="3565922"/>
          <a:ext cx="8229600" cy="1188640"/>
        </a:xfrm>
        <a:prstGeom prst="trapezoid">
          <a:avLst>
            <a:gd name="adj" fmla="val 86544"/>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altLang="zh-TW" sz="3200" b="1" kern="1200" dirty="0"/>
            <a:t>1,200</a:t>
          </a:r>
          <a:r>
            <a:rPr lang="en-US" altLang="zh-TW" sz="2800" kern="1200" dirty="0"/>
            <a:t> initial reviews </a:t>
          </a:r>
        </a:p>
        <a:p>
          <a:pPr marL="0" lvl="0" indent="0" algn="ctr" defTabSz="1422400">
            <a:lnSpc>
              <a:spcPct val="90000"/>
            </a:lnSpc>
            <a:spcBef>
              <a:spcPct val="0"/>
            </a:spcBef>
            <a:spcAft>
              <a:spcPct val="35000"/>
            </a:spcAft>
            <a:buNone/>
          </a:pPr>
          <a:r>
            <a:rPr lang="en-US" altLang="zh-TW" sz="1700" kern="1200" dirty="0"/>
            <a:t>(</a:t>
          </a:r>
          <a:r>
            <a:rPr lang="zh-TW" sz="1600" kern="1200" dirty="0"/>
            <a:t>network introductions, conferences, in-bound inquiries, proactive efforts, portfolio company referrals, and seed investors</a:t>
          </a:r>
          <a:r>
            <a:rPr lang="en-US" altLang="zh-TW" sz="1600" kern="1200" dirty="0"/>
            <a:t>)</a:t>
          </a:r>
          <a:endParaRPr lang="zh-TW" altLang="en-US" sz="1600" kern="1200" dirty="0"/>
        </a:p>
      </dsp:txBody>
      <dsp:txXfrm>
        <a:off x="1440179" y="3565922"/>
        <a:ext cx="5349240" cy="11886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2795B-E49A-9642-8243-48ED2A106EEC}" type="datetimeFigureOut">
              <a:rPr lang="en-US" smtClean="0"/>
              <a:t>5/22/21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5015C-CC68-9E45-BBAA-40F4ABFCA5CB}" type="slidenum">
              <a:rPr lang="en-US" smtClean="0"/>
              <a:t>‹#›</a:t>
            </a:fld>
            <a:endParaRPr lang="en-US"/>
          </a:p>
        </p:txBody>
      </p:sp>
    </p:spTree>
    <p:extLst>
      <p:ext uri="{BB962C8B-B14F-4D97-AF65-F5344CB8AC3E}">
        <p14:creationId xmlns:p14="http://schemas.microsoft.com/office/powerpoint/2010/main" val="4084334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www.investopedia.com/terms/p/pay-as-you-go-pension-plan.asp" TargetMode="External"/><Relationship Id="rId2" Type="http://schemas.openxmlformats.org/officeDocument/2006/relationships/slide" Target="../slides/slide211.xml"/><Relationship Id="rId1" Type="http://schemas.openxmlformats.org/officeDocument/2006/relationships/notesMaster" Target="../notesMasters/notesMaster1.xml"/><Relationship Id="rId4" Type="http://schemas.openxmlformats.org/officeDocument/2006/relationships/hyperlink" Target="http://www.investopedia.com/terms/s/socialsecurity.asp"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wsj.com/articles/why-is-the-stock-market-rallying-when-the-economy-is-so-bad-11588974327" TargetMode="External"/><Relationship Id="rId2" Type="http://schemas.openxmlformats.org/officeDocument/2006/relationships/slide" Target="../slides/slide266.xml"/><Relationship Id="rId1" Type="http://schemas.openxmlformats.org/officeDocument/2006/relationships/notesMaster" Target="../notesMasters/notesMaster1.xml"/><Relationship Id="rId4" Type="http://schemas.openxmlformats.org/officeDocument/2006/relationships/hyperlink" Target="https://www.wsj.com/articles/investor-known-for-calling-market-bubbles-largely-sat-this-rally-out-1483876837" TargetMode="Externa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risk.net/definition/leverage-rati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www.wsj.com/articles/bankrupt-in-just-two-weeksindividual-investors-get-burned-by-collapse-of-complex-securities-11591020059?mod=trending_now_1" TargetMode="External"/><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www.sec.gov/answers/mffees.htm" TargetMode="External"/><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s://mail.google.com/mail/u/0/#inbox/FMfcgxwDrvDcMXPHlcbLlBFNfXVWVchT?projector=1" TargetMode="External"/><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8" Type="http://schemas.openxmlformats.org/officeDocument/2006/relationships/hyperlink" Target="https://en.wikipedia.org/wiki/Market_risk" TargetMode="External"/><Relationship Id="rId3" Type="http://schemas.openxmlformats.org/officeDocument/2006/relationships/hyperlink" Target="https://en.wikipedia.org/wiki/Capital_adequacy" TargetMode="External"/><Relationship Id="rId7" Type="http://schemas.openxmlformats.org/officeDocument/2006/relationships/hyperlink" Target="https://en.wikipedia.org/wiki/Asset_liability_management" TargetMode="External"/><Relationship Id="rId2" Type="http://schemas.openxmlformats.org/officeDocument/2006/relationships/slide" Target="../slides/slide411.xml"/><Relationship Id="rId1" Type="http://schemas.openxmlformats.org/officeDocument/2006/relationships/notesMaster" Target="../notesMasters/notesMaster1.xml"/><Relationship Id="rId6" Type="http://schemas.openxmlformats.org/officeDocument/2006/relationships/hyperlink" Target="https://en.wikipedia.org/wiki/Earnings" TargetMode="External"/><Relationship Id="rId5" Type="http://schemas.openxmlformats.org/officeDocument/2006/relationships/hyperlink" Target="https://en.wikipedia.org/wiki/Management" TargetMode="External"/><Relationship Id="rId4" Type="http://schemas.openxmlformats.org/officeDocument/2006/relationships/hyperlink" Target="https://en.wikipedia.org/wiki/Asset_quality" TargetMode="Externa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3" Type="http://schemas.openxmlformats.org/officeDocument/2006/relationships/hyperlink" Target="https://www.hkma.gov.hk/eng/about-us/the-hkma/the-chief-executives-committee/" TargetMode="External"/><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3" Type="http://schemas.openxmlformats.org/officeDocument/2006/relationships/hyperlink" Target="https://www.hkma.gov.hk/media/eng/doc/about-the-hkma/legislative-council-issues/20200504e1.pdf" TargetMode="External"/><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3" Type="http://schemas.openxmlformats.org/officeDocument/2006/relationships/hyperlink" Target="https://www.hkma.gov.hk/eng/key-functions/banking/banking-regulatory-and-supervisory-regime/virtual-banks/" TargetMode="External"/><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3" Type="http://schemas.openxmlformats.org/officeDocument/2006/relationships/hyperlink" Target="https://www.hkma.gov.hk/eng/data-publications-and-research/legislative-council-issues/" TargetMode="External"/><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3" Type="http://schemas.openxmlformats.org/officeDocument/2006/relationships/hyperlink" Target="https://www.hkma.gov.hk/eng/data-publications-and-research/legislative-council-issues/" TargetMode="External"/><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8" Type="http://schemas.openxmlformats.org/officeDocument/2006/relationships/hyperlink" Target="http://www.federalreserve.gov/aboutthefed/section4.htm" TargetMode="External"/><Relationship Id="rId13" Type="http://schemas.openxmlformats.org/officeDocument/2006/relationships/hyperlink" Target="http://economix.blogs.nytimes.com/2012/06/14/an-institutional-flaw-at-the-heart-of-the-federal-reserve/" TargetMode="External"/><Relationship Id="rId3" Type="http://schemas.openxmlformats.org/officeDocument/2006/relationships/hyperlink" Target="http://topics.bloomberg.com/jamie-dimon/" TargetMode="External"/><Relationship Id="rId7" Type="http://schemas.openxmlformats.org/officeDocument/2006/relationships/hyperlink" Target="http://topics.bloomberg.com/federal-open-market-committee/" TargetMode="External"/><Relationship Id="rId12" Type="http://schemas.openxmlformats.org/officeDocument/2006/relationships/hyperlink" Target="http://economix.blogs.nytimes.com/author/simon-johnson/" TargetMode="External"/><Relationship Id="rId2" Type="http://schemas.openxmlformats.org/officeDocument/2006/relationships/slide" Target="../slides/slide478.xml"/><Relationship Id="rId1" Type="http://schemas.openxmlformats.org/officeDocument/2006/relationships/notesMaster" Target="../notesMasters/notesMaster1.xml"/><Relationship Id="rId6" Type="http://schemas.openxmlformats.org/officeDocument/2006/relationships/hyperlink" Target="http://www.federalreserve.gov/monetarypolicy/fomc.htm" TargetMode="External"/><Relationship Id="rId11" Type="http://schemas.openxmlformats.org/officeDocument/2006/relationships/hyperlink" Target="http://topics.bloomberg.com/new-york-city/" TargetMode="External"/><Relationship Id="rId5" Type="http://schemas.openxmlformats.org/officeDocument/2006/relationships/hyperlink" Target="http://www.newyorkfed.org/index.html" TargetMode="External"/><Relationship Id="rId10" Type="http://schemas.openxmlformats.org/officeDocument/2006/relationships/hyperlink" Target="http://topics.bloomberg.com/metropolitan-museum/" TargetMode="External"/><Relationship Id="rId4" Type="http://schemas.openxmlformats.org/officeDocument/2006/relationships/hyperlink" Target="http://topics.bloomberg.com/new-york/" TargetMode="External"/><Relationship Id="rId9" Type="http://schemas.openxmlformats.org/officeDocument/2006/relationships/hyperlink" Target="http://topics.bloomberg.com/columbia-university/" TargetMode="External"/><Relationship Id="rId14" Type="http://schemas.openxmlformats.org/officeDocument/2006/relationships/hyperlink" Target="http://www.bloomberg.com/news/2012-05-27/u-s-needs-a-national-safety-board-for-financial-crashes.html" TargetMode="Externa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3" Type="http://schemas.openxmlformats.org/officeDocument/2006/relationships/hyperlink" Target="http://en.wikipedia.org/wiki/United_States_Congress" TargetMode="External"/><Relationship Id="rId2" Type="http://schemas.openxmlformats.org/officeDocument/2006/relationships/slide" Target="../slides/slide483.xml"/><Relationship Id="rId1" Type="http://schemas.openxmlformats.org/officeDocument/2006/relationships/notesMaster" Target="../notesMasters/notesMaster1.xml"/><Relationship Id="rId5" Type="http://schemas.openxmlformats.org/officeDocument/2006/relationships/hyperlink" Target="http://en.wikipedia.org/wiki/United_States_Secretary_of_the_Treasury" TargetMode="External"/><Relationship Id="rId4" Type="http://schemas.openxmlformats.org/officeDocument/2006/relationships/hyperlink" Target="http://en.wikipedia.org/wiki/Monetary_policy" TargetMode="Externa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3" Type="http://schemas.openxmlformats.org/officeDocument/2006/relationships/hyperlink" Target="http://en.wikipedia.org/wiki/Mario_Draghi" TargetMode="External"/><Relationship Id="rId2" Type="http://schemas.openxmlformats.org/officeDocument/2006/relationships/slide" Target="../slides/slide492.xml"/><Relationship Id="rId1" Type="http://schemas.openxmlformats.org/officeDocument/2006/relationships/notesMaster" Target="../notesMasters/notesMaster1.xml"/><Relationship Id="rId4" Type="http://schemas.openxmlformats.org/officeDocument/2006/relationships/hyperlink" Target="http://en.wikipedia.org/wiki/Danmarks_Nationalbank" TargetMode="Externa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3" Type="http://schemas.openxmlformats.org/officeDocument/2006/relationships/hyperlink" Target="http://www.bankofcanada.ca/en/about/hq.html" TargetMode="External"/><Relationship Id="rId2" Type="http://schemas.openxmlformats.org/officeDocument/2006/relationships/slide" Target="../slides/slide495.xml"/><Relationship Id="rId1" Type="http://schemas.openxmlformats.org/officeDocument/2006/relationships/notesMaster" Target="../notesMasters/notesMaster1.xml"/><Relationship Id="rId4" Type="http://schemas.openxmlformats.org/officeDocument/2006/relationships/hyperlink" Target="http://www.bankofcanada.ca/about/who-we-are/history/?page_moved=1" TargetMode="Externa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3" Type="http://schemas.openxmlformats.org/officeDocument/2006/relationships/hyperlink" Target="https://www.bankofengland.co.uk/about/people/governors" TargetMode="External"/><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3" Type="http://schemas.openxmlformats.org/officeDocument/2006/relationships/hyperlink" Target="https://www.federalreserve.gov/faqs/economy_14424.htm" TargetMode="External"/><Relationship Id="rId2" Type="http://schemas.openxmlformats.org/officeDocument/2006/relationships/slide" Target="../slides/slide510.xml"/><Relationship Id="rId1" Type="http://schemas.openxmlformats.org/officeDocument/2006/relationships/notesMaster" Target="../notesMasters/notesMaster1.xml"/><Relationship Id="rId5" Type="http://schemas.openxmlformats.org/officeDocument/2006/relationships/hyperlink" Target="https://www.federalreserve.gov/faqs/economy_14400.htm" TargetMode="External"/><Relationship Id="rId4" Type="http://schemas.openxmlformats.org/officeDocument/2006/relationships/hyperlink" Target="https://www.federalreserve.gov/faqs/about_12844.ht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3" Type="http://schemas.openxmlformats.org/officeDocument/2006/relationships/hyperlink" Target="https://www.investopedia.com/articles/economics/09/financial-regulatory-body.asp" TargetMode="External"/><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3" Type="http://schemas.openxmlformats.org/officeDocument/2006/relationships/hyperlink" Target="https://www.federalreserve.gov/monetarypolicy/policytools.htm" TargetMode="External"/><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en.wikipedia.org/wiki/Financial_reinsurance" TargetMode="External"/><Relationship Id="rId2" Type="http://schemas.openxmlformats.org/officeDocument/2006/relationships/slide" Target="../slides/slide167.xml"/><Relationship Id="rId1" Type="http://schemas.openxmlformats.org/officeDocument/2006/relationships/notesMaster" Target="../notesMasters/notesMaster1.xml"/><Relationship Id="rId4" Type="http://schemas.openxmlformats.org/officeDocument/2006/relationships/hyperlink" Target="http://en.wikipedia.org/wiki/US_GAAP"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86025" y="509588"/>
            <a:ext cx="4986338" cy="28051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2</a:t>
            </a:fld>
            <a:endParaRPr lang="en-US" altLang="zh-TW"/>
          </a:p>
        </p:txBody>
      </p:sp>
    </p:spTree>
    <p:extLst>
      <p:ext uri="{BB962C8B-B14F-4D97-AF65-F5344CB8AC3E}">
        <p14:creationId xmlns:p14="http://schemas.microsoft.com/office/powerpoint/2010/main" val="52229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McKinsey Global Banking report 2020 https://www.mckinsey.com/industries/financial-services/our-insights/global-banking-annual-review </a:t>
            </a:r>
          </a:p>
        </p:txBody>
      </p:sp>
      <p:sp>
        <p:nvSpPr>
          <p:cNvPr id="4" name="Slide Number Placeholder 3"/>
          <p:cNvSpPr>
            <a:spLocks noGrp="1"/>
          </p:cNvSpPr>
          <p:nvPr>
            <p:ph type="sldNum" sz="quarter" idx="10"/>
          </p:nvPr>
        </p:nvSpPr>
        <p:spPr/>
        <p:txBody>
          <a:bodyPr/>
          <a:lstStyle/>
          <a:p>
            <a:fld id="{BD9362B5-607E-4DE9-AF86-30E666739E23}" type="slidenum">
              <a:rPr lang="en-US" smtClean="0"/>
              <a:t>26</a:t>
            </a:fld>
            <a:endParaRPr lang="en-US"/>
          </a:p>
        </p:txBody>
      </p:sp>
    </p:spTree>
    <p:extLst>
      <p:ext uri="{BB962C8B-B14F-4D97-AF65-F5344CB8AC3E}">
        <p14:creationId xmlns:p14="http://schemas.microsoft.com/office/powerpoint/2010/main" val="23836464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31844ADB-CE3B-4C09-800D-8A4AFA8A0C3F}" type="slidenum">
              <a:rPr lang="zh-TW" altLang="en-US"/>
              <a:pPr/>
              <a:t>177</a:t>
            </a:fld>
            <a:endParaRPr lang="en-US" altLang="zh-TW"/>
          </a:p>
        </p:txBody>
      </p:sp>
      <p:sp>
        <p:nvSpPr>
          <p:cNvPr id="183299" name="Rectangle 2"/>
          <p:cNvSpPr>
            <a:spLocks noGrp="1" noRot="1" noChangeAspect="1" noChangeArrowheads="1" noTextEdit="1"/>
          </p:cNvSpPr>
          <p:nvPr>
            <p:ph type="sldImg"/>
          </p:nvPr>
        </p:nvSpPr>
        <p:spPr>
          <a:xfrm>
            <a:off x="2093913" y="527050"/>
            <a:ext cx="5133975" cy="2889250"/>
          </a:xfrm>
          <a:ln/>
        </p:spPr>
      </p:sp>
      <p:sp>
        <p:nvSpPr>
          <p:cNvPr id="18330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altLang="zh-TW" b="1" dirty="0"/>
              <a:t>Source: Marianne </a:t>
            </a:r>
            <a:r>
              <a:rPr lang="en-US" altLang="zh-TW" b="1" dirty="0" err="1"/>
              <a:t>Purushotham</a:t>
            </a:r>
            <a:r>
              <a:rPr lang="en-US" altLang="zh-TW" b="1" dirty="0"/>
              <a:t>, “The Impact of Distribution on the Individual Life and Annuity Industry,” </a:t>
            </a:r>
            <a:r>
              <a:rPr lang="en-US" altLang="zh-TW" b="1" i="1" dirty="0"/>
              <a:t>The Actuary</a:t>
            </a:r>
            <a:r>
              <a:rPr lang="en-US" altLang="zh-TW" b="1" dirty="0"/>
              <a:t> newsletter, June 2006.</a:t>
            </a:r>
          </a:p>
          <a:p>
            <a:pPr marL="171450" indent="-171450" eaLnBrk="1" hangingPunct="1">
              <a:buFont typeface="Arial" pitchFamily="34" charset="0"/>
              <a:buChar char="•"/>
            </a:pPr>
            <a:endParaRPr lang="en-US" altLang="zh-TW" dirty="0"/>
          </a:p>
          <a:p>
            <a:pPr marL="171450" indent="-171450" eaLnBrk="1" hangingPunct="1">
              <a:buFont typeface="Arial" pitchFamily="34" charset="0"/>
              <a:buChar char="•"/>
            </a:pPr>
            <a:r>
              <a:rPr lang="en-US" altLang="zh-TW" dirty="0"/>
              <a:t>Decline in full-time affiliated </a:t>
            </a:r>
            <a:r>
              <a:rPr lang="en-US" altLang="zh-TW" sz="1200" dirty="0"/>
              <a:t>agents (LIMRA estimates) </a:t>
            </a:r>
          </a:p>
          <a:p>
            <a:pPr marL="628650" lvl="1" indent="-171450" eaLnBrk="1" hangingPunct="1">
              <a:buFont typeface="Arial" pitchFamily="34" charset="0"/>
              <a:buChar char="•"/>
            </a:pPr>
            <a:r>
              <a:rPr lang="en-US" altLang="zh-TW" sz="1200" dirty="0"/>
              <a:t>In 1989: about 262,000  </a:t>
            </a:r>
          </a:p>
          <a:p>
            <a:pPr marL="628650" lvl="1" indent="-171450" eaLnBrk="1" hangingPunct="1">
              <a:buFont typeface="Arial" pitchFamily="34" charset="0"/>
              <a:buChar char="•"/>
            </a:pPr>
            <a:r>
              <a:rPr lang="en-US" altLang="zh-TW" dirty="0"/>
              <a:t>In 2001: about 178,000</a:t>
            </a:r>
          </a:p>
          <a:p>
            <a:pPr marL="628650" lvl="1" indent="-171450" eaLnBrk="1" hangingPunct="1">
              <a:buFont typeface="Arial" pitchFamily="34" charset="0"/>
              <a:buChar char="•"/>
            </a:pPr>
            <a:r>
              <a:rPr lang="en-US" altLang="zh-TW" dirty="0"/>
              <a:t>In 2004: about 160,000</a:t>
            </a:r>
          </a:p>
          <a:p>
            <a:pPr marL="171450" indent="-171450" eaLnBrk="1" hangingPunct="1">
              <a:buFont typeface="Arial" pitchFamily="34" charset="0"/>
              <a:buChar char="•"/>
            </a:pPr>
            <a:r>
              <a:rPr lang="en-US" altLang="zh-TW" dirty="0"/>
              <a:t>More than ¾ of independent agents began their careers as affiliated agents</a:t>
            </a:r>
            <a:endParaRPr lang="en-US" altLang="zh-TW" sz="900" dirty="0"/>
          </a:p>
          <a:p>
            <a:pPr marL="171450" indent="-171450" eaLnBrk="1" hangingPunct="1">
              <a:buFont typeface="Arial" pitchFamily="34" charset="0"/>
              <a:buChar char="•"/>
            </a:pPr>
            <a:r>
              <a:rPr lang="en-US" altLang="zh-TW" dirty="0"/>
              <a:t>In 2004 stockbrokers and banks wrote about 40% of new individual annuity premium but less than 10% of new individual life premium</a:t>
            </a:r>
          </a:p>
        </p:txBody>
      </p:sp>
    </p:spTree>
    <p:extLst>
      <p:ext uri="{BB962C8B-B14F-4D97-AF65-F5344CB8AC3E}">
        <p14:creationId xmlns:p14="http://schemas.microsoft.com/office/powerpoint/2010/main" val="20098703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179</a:t>
            </a:fld>
            <a:endParaRPr lang="en-US" altLang="zh-TW" dirty="0"/>
          </a:p>
        </p:txBody>
      </p:sp>
    </p:spTree>
    <p:extLst>
      <p:ext uri="{BB962C8B-B14F-4D97-AF65-F5344CB8AC3E}">
        <p14:creationId xmlns:p14="http://schemas.microsoft.com/office/powerpoint/2010/main" val="16302079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https://www.mckinsey.com/industries/financial-services/our-insights/2019-global-insurance-trends-and-forecasts</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180</a:t>
            </a:fld>
            <a:endParaRPr lang="en-US" altLang="zh-TW" dirty="0"/>
          </a:p>
        </p:txBody>
      </p:sp>
    </p:spTree>
    <p:extLst>
      <p:ext uri="{BB962C8B-B14F-4D97-AF65-F5344CB8AC3E}">
        <p14:creationId xmlns:p14="http://schemas.microsoft.com/office/powerpoint/2010/main" val="28421208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2AB935AA-3D71-4E20-889A-7BCC35D3811A}" type="slidenum">
              <a:rPr lang="zh-TW" altLang="en-US"/>
              <a:pPr/>
              <a:t>181</a:t>
            </a:fld>
            <a:endParaRPr lang="en-US" altLang="zh-TW"/>
          </a:p>
        </p:txBody>
      </p:sp>
      <p:sp>
        <p:nvSpPr>
          <p:cNvPr id="186371" name="Rectangle 2"/>
          <p:cNvSpPr>
            <a:spLocks noGrp="1" noRot="1" noChangeAspect="1" noChangeArrowheads="1" noTextEdit="1"/>
          </p:cNvSpPr>
          <p:nvPr>
            <p:ph type="sldImg"/>
          </p:nvPr>
        </p:nvSpPr>
        <p:spPr>
          <a:xfrm>
            <a:off x="2735263" y="527050"/>
            <a:ext cx="3851275" cy="2889250"/>
          </a:xfrm>
          <a:ln/>
        </p:spPr>
      </p:sp>
      <p:sp>
        <p:nvSpPr>
          <p:cNvPr id="186372" name="Rectangle 3"/>
          <p:cNvSpPr>
            <a:spLocks noGrp="1" noChangeArrowheads="1"/>
          </p:cNvSpPr>
          <p:nvPr>
            <p:ph type="body" idx="1"/>
          </p:nvPr>
        </p:nvSpPr>
        <p:spPr>
          <a:noFill/>
          <a:ln/>
        </p:spPr>
        <p:txBody>
          <a:bodyPr/>
          <a:lstStyle/>
          <a:p>
            <a:pPr eaLnBrk="1" hangingPunct="1">
              <a:lnSpc>
                <a:spcPct val="80000"/>
              </a:lnSpc>
            </a:pPr>
            <a:r>
              <a:rPr lang="en-US" altLang="zh-TW" sz="1200" dirty="0"/>
              <a:t>Life insurance companies can provide retirement benefits as well as life insurance: the premium combines the cost of the life insurance with a saving program</a:t>
            </a:r>
          </a:p>
          <a:p>
            <a:pPr eaLnBrk="1" hangingPunct="1">
              <a:lnSpc>
                <a:spcPct val="80000"/>
              </a:lnSpc>
            </a:pPr>
            <a:endParaRPr lang="en-US" altLang="zh-TW" sz="1200" dirty="0"/>
          </a:p>
          <a:p>
            <a:pPr eaLnBrk="1" hangingPunct="1">
              <a:lnSpc>
                <a:spcPct val="80000"/>
              </a:lnSpc>
            </a:pPr>
            <a:r>
              <a:rPr lang="en-US" altLang="zh-TW" sz="1200" b="1" dirty="0"/>
              <a:t>Annuity</a:t>
            </a:r>
            <a:r>
              <a:rPr lang="en-US" altLang="zh-TW" sz="1200" dirty="0"/>
              <a:t>: for an initial fixed sum or a stream of payments, the insurance company agrees to pay you a fixed amount for as long as you live =&gt; if you live very long, the insurance company pays out more than expected, but if you die early, it pays out less.</a:t>
            </a:r>
          </a:p>
          <a:p>
            <a:pPr eaLnBrk="1" hangingPunct="1">
              <a:lnSpc>
                <a:spcPct val="80000"/>
              </a:lnSpc>
            </a:pPr>
            <a:endParaRPr lang="en-US" altLang="zh-TW" sz="1200" i="0" dirty="0"/>
          </a:p>
          <a:p>
            <a:pPr eaLnBrk="1" hangingPunct="1">
              <a:lnSpc>
                <a:spcPct val="80000"/>
              </a:lnSpc>
            </a:pPr>
            <a:r>
              <a:rPr lang="en-US" altLang="zh-TW" sz="1200" b="1" i="0" dirty="0"/>
              <a:t>Term life</a:t>
            </a:r>
            <a:r>
              <a:rPr lang="en-US" altLang="zh-TW" sz="1200" i="0" dirty="0"/>
              <a:t>: as insured ages, cost of policy rises; decreasing term policies have a constant premium but the amount of insurance coverage declines every year. </a:t>
            </a:r>
            <a:r>
              <a:rPr lang="en-US" altLang="zh-TW" sz="1200" b="1" i="0" dirty="0"/>
              <a:t>The closest to pure life insurance</a:t>
            </a:r>
            <a:r>
              <a:rPr lang="en-US" altLang="zh-TW" sz="1200" i="0" dirty="0"/>
              <a:t>. </a:t>
            </a:r>
            <a:r>
              <a:rPr lang="en-US" altLang="zh-TW" sz="1200" dirty="0"/>
              <a:t>As long as premiums are up to date, beneficiary receives a payout at the time of the insured deaths during the coverage period. If insured lives beyond term of contract, policy expires along with any rights/benefits.</a:t>
            </a:r>
          </a:p>
          <a:p>
            <a:pPr eaLnBrk="1" hangingPunct="1">
              <a:lnSpc>
                <a:spcPct val="80000"/>
              </a:lnSpc>
            </a:pPr>
            <a:endParaRPr lang="en-US" altLang="zh-TW" sz="1200" dirty="0"/>
          </a:p>
          <a:p>
            <a:pPr eaLnBrk="1" hangingPunct="1">
              <a:lnSpc>
                <a:spcPct val="80000"/>
              </a:lnSpc>
            </a:pPr>
            <a:r>
              <a:rPr lang="en-US" altLang="zh-TW" sz="1200" b="1" dirty="0"/>
              <a:t>Whole life</a:t>
            </a:r>
            <a:r>
              <a:rPr lang="en-US" altLang="zh-TW" sz="1200" dirty="0"/>
              <a:t> policies usually require the insured to pay a level premium for the duration of the policy. Protects individual during an entire lifetime rather than for a specified coverage period. In the beginning the insured pays more than for a term policy; this overpayment accumulates as cash value that can be borrowed by the insured at reasonable rates. Survivorship benefits also contribute to the accumulated cash values. When members of the insured pool die, any remaining cash values are distributed among the survivors. If the policyholder lives until the policy matures, it can be surrendered for its cash value. This cash value can be used to purchase an annuity. In the late 70s whole life policies fell out of favor because the rates of return earned on the policy premiums were well below rates available on other investments. </a:t>
            </a:r>
          </a:p>
          <a:p>
            <a:pPr eaLnBrk="1" hangingPunct="1">
              <a:lnSpc>
                <a:spcPct val="80000"/>
              </a:lnSpc>
            </a:pPr>
            <a:endParaRPr lang="en-US" altLang="zh-TW" sz="1200" dirty="0"/>
          </a:p>
          <a:p>
            <a:pPr eaLnBrk="1" hangingPunct="1">
              <a:lnSpc>
                <a:spcPct val="80000"/>
              </a:lnSpc>
            </a:pPr>
            <a:r>
              <a:rPr lang="en-US" altLang="zh-TW" sz="1200" b="1" dirty="0"/>
              <a:t>Universal life</a:t>
            </a:r>
            <a:r>
              <a:rPr lang="en-US" altLang="zh-TW" sz="1200" dirty="0"/>
              <a:t> combine the benefits of the term policy with those of the whole life policy. Major benefit is that the cash value accumulates at a much higher rate. Structured to have 2 parts: one for the term life insurance and one for savings. Interest earned on the savings portion is tax-exempt until withdrawn. Cash value of the policy cannot exceed the death benefits. Universal life allows the insured to change both the premium amounts and the maturity of the life contract, unlike traditional policies that maintain premiums at a given level over a fixed contract period.</a:t>
            </a:r>
          </a:p>
          <a:p>
            <a:pPr eaLnBrk="1" hangingPunct="1">
              <a:lnSpc>
                <a:spcPct val="80000"/>
              </a:lnSpc>
            </a:pPr>
            <a:endParaRPr lang="en-US" altLang="zh-TW" sz="1200" dirty="0"/>
          </a:p>
          <a:p>
            <a:pPr eaLnBrk="1" hangingPunct="1">
              <a:lnSpc>
                <a:spcPct val="80000"/>
              </a:lnSpc>
            </a:pPr>
            <a:r>
              <a:rPr lang="en-US" altLang="zh-TW" sz="1200" b="1" dirty="0"/>
              <a:t>Endowment Life</a:t>
            </a:r>
            <a:r>
              <a:rPr lang="en-US" altLang="zh-TW" sz="1200" dirty="0"/>
              <a:t> guarantees a payout to the beneficiary of the policy if death occurs during some endowment period (e.g. prior to reaching retirement age). A person who lives to the endowment date receives the face value of the policy</a:t>
            </a:r>
          </a:p>
          <a:p>
            <a:pPr eaLnBrk="1" hangingPunct="1">
              <a:lnSpc>
                <a:spcPct val="80000"/>
              </a:lnSpc>
            </a:pPr>
            <a:endParaRPr lang="en-US" altLang="zh-TW" sz="1200" dirty="0"/>
          </a:p>
          <a:p>
            <a:pPr eaLnBrk="1" hangingPunct="1">
              <a:lnSpc>
                <a:spcPct val="80000"/>
              </a:lnSpc>
            </a:pPr>
            <a:r>
              <a:rPr lang="en-US" altLang="zh-TW" sz="1200" b="1" dirty="0"/>
              <a:t>Variable life</a:t>
            </a:r>
            <a:r>
              <a:rPr lang="en-US" altLang="zh-TW" sz="1200" dirty="0"/>
              <a:t> invests fixed premium payments in mutual funds of stocks, bonds and MM instruments. Policyholders can choose investments to reflect their risk profile. Variable life provides an alternative way to build savings compared to the more traditional policies such as whole life because the value of the policy increases/decreases with the asset returns of the funds in which premiums are invested.</a:t>
            </a:r>
          </a:p>
          <a:p>
            <a:pPr eaLnBrk="1" hangingPunct="1">
              <a:lnSpc>
                <a:spcPct val="80000"/>
              </a:lnSpc>
            </a:pPr>
            <a:endParaRPr lang="en-US" altLang="zh-TW" sz="1200" i="0" dirty="0"/>
          </a:p>
          <a:p>
            <a:pPr eaLnBrk="1" hangingPunct="1">
              <a:lnSpc>
                <a:spcPct val="80000"/>
              </a:lnSpc>
            </a:pPr>
            <a:r>
              <a:rPr lang="en-US" altLang="zh-TW" sz="1200" b="1" i="0" dirty="0"/>
              <a:t>Annuities</a:t>
            </a:r>
            <a:r>
              <a:rPr lang="en-US" altLang="zh-TW" sz="1200" i="0" dirty="0"/>
              <a:t> can be viewed as </a:t>
            </a:r>
            <a:r>
              <a:rPr lang="en-US" altLang="zh-TW" sz="1200" b="1" i="0" dirty="0"/>
              <a:t>insuring against life</a:t>
            </a:r>
            <a:r>
              <a:rPr lang="en-US" altLang="zh-TW" sz="1200" i="0" dirty="0"/>
              <a:t>, basically the risk of outliving the retirement funds. Purchasing annuities guarantees </a:t>
            </a:r>
            <a:r>
              <a:rPr lang="en-US" altLang="zh-TW" sz="1200" dirty="0"/>
              <a:t>payments as long as the beneficiary lives.  Most annuities are sold to members of large groups where all employees covered by a particular pension plan automatically receive their benefit distribution by purchasing an annuity from the insurance company.</a:t>
            </a:r>
          </a:p>
        </p:txBody>
      </p:sp>
    </p:spTree>
    <p:extLst>
      <p:ext uri="{BB962C8B-B14F-4D97-AF65-F5344CB8AC3E}">
        <p14:creationId xmlns:p14="http://schemas.microsoft.com/office/powerpoint/2010/main" val="31151677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F10D8B33-E59F-44CF-9325-8C23EBCC38FE}" type="slidenum">
              <a:rPr lang="zh-TW" altLang="en-US"/>
              <a:pPr/>
              <a:t>182</a:t>
            </a:fld>
            <a:endParaRPr lang="en-US" altLang="zh-TW"/>
          </a:p>
        </p:txBody>
      </p:sp>
      <p:sp>
        <p:nvSpPr>
          <p:cNvPr id="187395" name="Rectangle 2"/>
          <p:cNvSpPr>
            <a:spLocks noGrp="1" noRot="1" noChangeAspect="1" noChangeArrowheads="1" noTextEdit="1"/>
          </p:cNvSpPr>
          <p:nvPr>
            <p:ph type="sldImg"/>
          </p:nvPr>
        </p:nvSpPr>
        <p:spPr>
          <a:xfrm>
            <a:off x="2735263" y="527050"/>
            <a:ext cx="3851275" cy="2889250"/>
          </a:xfrm>
          <a:ln/>
        </p:spPr>
      </p:sp>
      <p:sp>
        <p:nvSpPr>
          <p:cNvPr id="187396" name="Rectangle 3"/>
          <p:cNvSpPr>
            <a:spLocks noGrp="1" noChangeArrowheads="1"/>
          </p:cNvSpPr>
          <p:nvPr>
            <p:ph type="body" idx="1"/>
          </p:nvPr>
        </p:nvSpPr>
        <p:spPr>
          <a:xfrm>
            <a:off x="1240943" y="3329720"/>
            <a:ext cx="6814517" cy="3154238"/>
          </a:xfrm>
          <a:noFill/>
          <a:ln/>
        </p:spPr>
        <p:txBody>
          <a:bodyPr/>
          <a:lstStyle/>
          <a:p>
            <a:pPr>
              <a:spcBef>
                <a:spcPct val="0"/>
              </a:spcBef>
            </a:pPr>
            <a:r>
              <a:rPr lang="en-US" altLang="zh-TW" b="1" dirty="0"/>
              <a:t>Annuities </a:t>
            </a:r>
            <a:r>
              <a:rPr lang="en-US" altLang="zh-TW" dirty="0"/>
              <a:t>represent the reverse of life insurance principles.</a:t>
            </a:r>
            <a:r>
              <a:rPr lang="en-US" altLang="zh-TW" i="1" dirty="0"/>
              <a:t> </a:t>
            </a:r>
            <a:r>
              <a:rPr lang="en-US" altLang="zh-TW" dirty="0"/>
              <a:t>While life insurance involves different contractual methods to build up a fund and the eventual payout of a lump sum to the beneficiary, annuities involve different methods of liquidating a fund over a long period of time, such as paying out a funds’ proceeds to the beneficiary. Different types of annuity contracts have been developed. They can be sold to an individual or a group and on either a fixed or variable basis by being linked to the return on some underlying investment portfolio. Individuals can purchase annuities with a single payment or payments spread over a number of years. Payments can be structured to begin immediately or they can be deferred (e.g. to start at retirement)</a:t>
            </a:r>
          </a:p>
          <a:p>
            <a:pPr>
              <a:spcBef>
                <a:spcPct val="0"/>
              </a:spcBef>
            </a:pPr>
            <a:endParaRPr lang="en-US" altLang="zh-TW" dirty="0"/>
          </a:p>
          <a:p>
            <a:pPr>
              <a:spcBef>
                <a:spcPct val="0"/>
              </a:spcBef>
            </a:pPr>
            <a:r>
              <a:rPr lang="en-US" altLang="zh-TW" b="1" i="0" dirty="0"/>
              <a:t>Fixed annuities</a:t>
            </a:r>
            <a:r>
              <a:rPr lang="en-US" altLang="zh-TW" dirty="0"/>
              <a:t> guarantee that a specific sum of money will be paid each period, generally on a monthly basis, regardless of fluctuations in the value of the annuity issuer’s underlying investments.</a:t>
            </a:r>
          </a:p>
          <a:p>
            <a:pPr>
              <a:spcBef>
                <a:spcPct val="0"/>
              </a:spcBef>
            </a:pPr>
            <a:endParaRPr lang="en-US" altLang="zh-TW" dirty="0"/>
          </a:p>
          <a:p>
            <a:pPr>
              <a:spcBef>
                <a:spcPct val="0"/>
              </a:spcBef>
            </a:pPr>
            <a:r>
              <a:rPr lang="en-US" altLang="zh-TW" b="1" i="0" dirty="0"/>
              <a:t>Variable </a:t>
            </a:r>
            <a:r>
              <a:rPr lang="en-US" altLang="zh-TW" dirty="0"/>
              <a:t>annuity payments are based on the portfolio of stocks in which the issuer invests; therefore the monthly payment may fluctuate, depending on whether the value of the investments goes up or down. </a:t>
            </a:r>
          </a:p>
          <a:p>
            <a:pPr>
              <a:spcBef>
                <a:spcPct val="0"/>
              </a:spcBef>
            </a:pPr>
            <a:endParaRPr lang="en-US" altLang="zh-TW" dirty="0"/>
          </a:p>
          <a:p>
            <a:pPr>
              <a:spcBef>
                <a:spcPct val="0"/>
              </a:spcBef>
            </a:pPr>
            <a:r>
              <a:rPr lang="en-US" altLang="zh-TW" dirty="0"/>
              <a:t>Annuities may also be classified as immediate, which begin to pay as soon as the premium is received, or deferred, which accumulate assets before payments begin, generally at retirement.</a:t>
            </a:r>
          </a:p>
          <a:p>
            <a:pPr>
              <a:spcBef>
                <a:spcPct val="0"/>
              </a:spcBef>
            </a:pPr>
            <a:endParaRPr lang="en-US" altLang="zh-TW" dirty="0"/>
          </a:p>
          <a:p>
            <a:pPr>
              <a:spcBef>
                <a:spcPct val="0"/>
              </a:spcBef>
            </a:pPr>
            <a:r>
              <a:rPr lang="en-US" altLang="zh-TW" dirty="0"/>
              <a:t>The </a:t>
            </a:r>
            <a:r>
              <a:rPr lang="en-US" altLang="zh-TW" b="1" i="0" dirty="0"/>
              <a:t>equity index annuity </a:t>
            </a:r>
            <a:r>
              <a:rPr lang="en-US" altLang="zh-TW" dirty="0"/>
              <a:t>is a hybrid annuity product. A specified rate of interest guarantees a fixed minimum rate of interest as with traditional fixed annuities. At the same time, additional interest may be credited to policy values based on positive changes, if any, in an established index such as the S&amp;P 500.The amount of additional interest depends on the particular design of the policy. Policies are sold by licensed insurance agents and regulated by state insurance departments. Sales of index annuities reached a record $27.3 Billion in 2005, up 19% from $23 billion in 20004.</a:t>
            </a:r>
          </a:p>
          <a:p>
            <a:pPr>
              <a:spcBef>
                <a:spcPct val="0"/>
              </a:spcBef>
            </a:pPr>
            <a:r>
              <a:rPr lang="en-US" altLang="zh-TW" dirty="0"/>
              <a:t>Annuities are very popular as savings/retirements tool because any interest earned on annuities is tax deferred, i.e. taxes are not paid until the annuity payments are actually paid to the beneficiary. In contrast to IRAs, the tax-deferred status of annual annuity contributions are not capped and are not affected by policyholders income level.</a:t>
            </a:r>
          </a:p>
          <a:p>
            <a:pPr>
              <a:spcBef>
                <a:spcPct val="0"/>
              </a:spcBef>
            </a:pPr>
            <a:endParaRPr lang="en-US" altLang="zh-TW" dirty="0"/>
          </a:p>
          <a:p>
            <a:pPr eaLnBrk="1" hangingPunct="1"/>
            <a:r>
              <a:rPr lang="en-US" altLang="zh-TW" b="1" dirty="0"/>
              <a:t>Group life</a:t>
            </a:r>
            <a:r>
              <a:rPr lang="en-US" altLang="zh-TW" dirty="0"/>
              <a:t> insurance covers a large number of insured persons under a single policy. The policies may be contributory (both employee and employer share the cost) or non-contributory.</a:t>
            </a:r>
          </a:p>
          <a:p>
            <a:pPr eaLnBrk="1" hangingPunct="1"/>
            <a:endParaRPr lang="en-US" altLang="zh-TW" dirty="0"/>
          </a:p>
          <a:p>
            <a:pPr eaLnBrk="1" hangingPunct="1"/>
            <a:r>
              <a:rPr lang="en-US" altLang="zh-TW" b="1" dirty="0"/>
              <a:t>Credit life</a:t>
            </a:r>
            <a:r>
              <a:rPr lang="en-US" altLang="zh-TW" dirty="0"/>
              <a:t> protects lenders against a borrower’s death prior to the repayment of a debt contract (e.g. mortgage). Usually the face amount of the policy reflects the outstanding principal and interest on the loan.</a:t>
            </a:r>
          </a:p>
          <a:p>
            <a:pPr eaLnBrk="1" hangingPunct="1"/>
            <a:endParaRPr lang="en-US" altLang="zh-TW" dirty="0"/>
          </a:p>
        </p:txBody>
      </p:sp>
    </p:spTree>
    <p:extLst>
      <p:ext uri="{BB962C8B-B14F-4D97-AF65-F5344CB8AC3E}">
        <p14:creationId xmlns:p14="http://schemas.microsoft.com/office/powerpoint/2010/main" val="8293184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B8C63352-BED3-4AA5-8FE3-6F3272C2DFD6}" type="slidenum">
              <a:rPr lang="zh-TW" altLang="en-US"/>
              <a:pPr/>
              <a:t>183</a:t>
            </a:fld>
            <a:endParaRPr lang="en-US" altLang="zh-TW"/>
          </a:p>
        </p:txBody>
      </p:sp>
      <p:sp>
        <p:nvSpPr>
          <p:cNvPr id="190467" name="Rectangle 2"/>
          <p:cNvSpPr>
            <a:spLocks noGrp="1" noRot="1" noChangeAspect="1" noChangeArrowheads="1" noTextEdit="1"/>
          </p:cNvSpPr>
          <p:nvPr>
            <p:ph type="sldImg"/>
          </p:nvPr>
        </p:nvSpPr>
        <p:spPr>
          <a:xfrm>
            <a:off x="2735263" y="527050"/>
            <a:ext cx="3851275" cy="2889250"/>
          </a:xfrm>
          <a:ln/>
        </p:spPr>
      </p:sp>
      <p:sp>
        <p:nvSpPr>
          <p:cNvPr id="190468" name="Rectangle 3"/>
          <p:cNvSpPr>
            <a:spLocks noGrp="1" noChangeArrowheads="1"/>
          </p:cNvSpPr>
          <p:nvPr>
            <p:ph type="body" idx="1"/>
          </p:nvPr>
        </p:nvSpPr>
        <p:spPr>
          <a:noFill/>
          <a:ln/>
        </p:spPr>
        <p:txBody>
          <a:bodyPr/>
          <a:lstStyle/>
          <a:p>
            <a:pPr eaLnBrk="1" hangingPunct="1"/>
            <a:r>
              <a:rPr lang="en-US" altLang="zh-TW" dirty="0"/>
              <a:t>Cost of healthcare has risen faster than the cost of living and real wages, One factor is the more sophisticated and expensive treatments constantly being offered. </a:t>
            </a:r>
          </a:p>
          <a:p>
            <a:pPr eaLnBrk="1" hangingPunct="1"/>
            <a:endParaRPr lang="en-US" altLang="zh-TW" dirty="0"/>
          </a:p>
          <a:p>
            <a:pPr eaLnBrk="1" hangingPunct="1"/>
            <a:r>
              <a:rPr lang="en-US" altLang="zh-TW" dirty="0"/>
              <a:t>Today the risk of most company-sponsored plans is borne by the company, with the insurance company administering the plan and covering catastrophic expenses. </a:t>
            </a:r>
          </a:p>
          <a:p>
            <a:pPr eaLnBrk="1" hangingPunct="1"/>
            <a:r>
              <a:rPr lang="en-US" altLang="zh-TW" dirty="0"/>
              <a:t>Insurance companies also attempt to control the increased medical costs by negotiating contracts with physician groups to provide services at reduced costs and through managed care, where approval is required before services are rendered. Health Maintenance Organizations shift the risk from the insurance company to the provider. The insurance company pays the HMO a fixed payment per person covered in exchange for medical services. The provider then has an incentive to limit medical services. </a:t>
            </a:r>
          </a:p>
          <a:p>
            <a:pPr eaLnBrk="1" hangingPunct="1"/>
            <a:endParaRPr lang="en-US" altLang="zh-TW" dirty="0"/>
          </a:p>
          <a:p>
            <a:pPr eaLnBrk="1" hangingPunct="1"/>
            <a:r>
              <a:rPr lang="en-US" altLang="zh-TW" dirty="0"/>
              <a:t>One out of six Americans has no health insurance. That's a staggering 46 million people in this country who are completely uninsured, an unfathomable statistic for our nation. Two million others have only high-deductible health insurance. </a:t>
            </a:r>
          </a:p>
        </p:txBody>
      </p:sp>
    </p:spTree>
    <p:extLst>
      <p:ext uri="{BB962C8B-B14F-4D97-AF65-F5344CB8AC3E}">
        <p14:creationId xmlns:p14="http://schemas.microsoft.com/office/powerpoint/2010/main" val="3216465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a majority of the states, and numerous organizations and individual persons, have filed actions in federal court challenging the constitutionality of PPACA.</a:t>
            </a:r>
            <a:r>
              <a:rPr lang="en-US" altLang="zh-TW" baseline="30000" dirty="0"/>
              <a:t> </a:t>
            </a:r>
            <a:r>
              <a:rPr lang="en-US" altLang="zh-TW" dirty="0"/>
              <a:t>As of January 2012, two of four federal appellate courts have upheld it; a third declared the individual mandate unconstitutional , while a fourth ruled the federal Anti-</a:t>
            </a:r>
            <a:r>
              <a:rPr lang="en-US" altLang="zh-TW" dirty="0" err="1"/>
              <a:t>Injuction</a:t>
            </a:r>
            <a:r>
              <a:rPr lang="en-US" altLang="zh-TW" dirty="0"/>
              <a:t> Act prevents the issue from being decided until taxpayers begin paying penalties in 2015. The Supreme Court has scheduled six hours for oral arguments March 26-28, 2012, and will issue its decision by the end of June</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184</a:t>
            </a:fld>
            <a:endParaRPr lang="en-US" altLang="zh-TW" dirty="0"/>
          </a:p>
        </p:txBody>
      </p:sp>
    </p:spTree>
    <p:extLst>
      <p:ext uri="{BB962C8B-B14F-4D97-AF65-F5344CB8AC3E}">
        <p14:creationId xmlns:p14="http://schemas.microsoft.com/office/powerpoint/2010/main" val="15409669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https://www.cbpp.org/progress-on-health-coverage-is-eroding Sept 2020 https://www.cbpp.org/research/health/uninsured-rate-rose-again-in-2019-further-eroding-earlier-progress?campaign_id=9&amp;emc=edit_nn_20210128&amp;instance_id=26537&amp;nl=the-morning&amp;regi_id=120139650&amp;segment_id=50580&amp;te=1&amp;user_id=f8fda73b93abf2d282cd2859817a19cd#:~:text=Some%209.2%20percent%20of%20Americans,according%20to%20the%20ACS%20data </a:t>
            </a:r>
          </a:p>
        </p:txBody>
      </p:sp>
      <p:sp>
        <p:nvSpPr>
          <p:cNvPr id="4" name="Slide Number Placeholder 3"/>
          <p:cNvSpPr>
            <a:spLocks noGrp="1"/>
          </p:cNvSpPr>
          <p:nvPr>
            <p:ph type="sldNum" sz="quarter" idx="10"/>
          </p:nvPr>
        </p:nvSpPr>
        <p:spPr/>
        <p:txBody>
          <a:bodyPr/>
          <a:lstStyle/>
          <a:p>
            <a:fld id="{1348E5F9-B260-4303-8CBE-EDB646800D2E}" type="slidenum">
              <a:rPr lang="en-US" smtClean="0"/>
              <a:t>185</a:t>
            </a:fld>
            <a:endParaRPr lang="en-US"/>
          </a:p>
        </p:txBody>
      </p:sp>
    </p:spTree>
    <p:extLst>
      <p:ext uri="{BB962C8B-B14F-4D97-AF65-F5344CB8AC3E}">
        <p14:creationId xmlns:p14="http://schemas.microsoft.com/office/powerpoint/2010/main" val="3590498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466E4490-2CF1-4096-8716-ABA25B42B0B2}" type="slidenum">
              <a:rPr lang="zh-TW" altLang="en-US"/>
              <a:pPr/>
              <a:t>186</a:t>
            </a:fld>
            <a:endParaRPr lang="en-US" altLang="zh-TW"/>
          </a:p>
        </p:txBody>
      </p:sp>
      <p:sp>
        <p:nvSpPr>
          <p:cNvPr id="195587" name="Rectangle 2"/>
          <p:cNvSpPr>
            <a:spLocks noGrp="1" noRot="1" noChangeAspect="1" noChangeArrowheads="1" noTextEdit="1"/>
          </p:cNvSpPr>
          <p:nvPr>
            <p:ph type="sldImg"/>
          </p:nvPr>
        </p:nvSpPr>
        <p:spPr>
          <a:xfrm>
            <a:off x="2093913" y="527050"/>
            <a:ext cx="5133975" cy="2889250"/>
          </a:xfrm>
          <a:ln/>
        </p:spPr>
      </p:sp>
      <p:sp>
        <p:nvSpPr>
          <p:cNvPr id="195588" name="Rectangle 3"/>
          <p:cNvSpPr>
            <a:spLocks noGrp="1" noChangeArrowheads="1"/>
          </p:cNvSpPr>
          <p:nvPr>
            <p:ph type="body" idx="1"/>
          </p:nvPr>
        </p:nvSpPr>
        <p:spPr>
          <a:noFill/>
          <a:ln/>
        </p:spPr>
        <p:txBody>
          <a:bodyPr/>
          <a:lstStyle/>
          <a:p>
            <a:pPr eaLnBrk="1" hangingPunct="1"/>
            <a:r>
              <a:rPr lang="en-US" altLang="zh-TW" dirty="0"/>
              <a:t>Liability risk exposure is difficult to determine. It can have long lag times (“tails”): a liability claim can be filed long after the policy expires.</a:t>
            </a:r>
          </a:p>
        </p:txBody>
      </p:sp>
    </p:spTree>
    <p:extLst>
      <p:ext uri="{BB962C8B-B14F-4D97-AF65-F5344CB8AC3E}">
        <p14:creationId xmlns:p14="http://schemas.microsoft.com/office/powerpoint/2010/main" val="5742546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35CE1700-CB8C-43DD-AD3C-2816001BE262}" type="slidenum">
              <a:rPr lang="zh-TW" altLang="en-US"/>
              <a:pPr/>
              <a:t>189</a:t>
            </a:fld>
            <a:endParaRPr lang="en-US" altLang="zh-TW"/>
          </a:p>
        </p:txBody>
      </p:sp>
      <p:sp>
        <p:nvSpPr>
          <p:cNvPr id="197635" name="Rectangle 2"/>
          <p:cNvSpPr>
            <a:spLocks noGrp="1" noRot="1" noChangeAspect="1" noChangeArrowheads="1" noTextEdit="1"/>
          </p:cNvSpPr>
          <p:nvPr>
            <p:ph type="sldImg"/>
          </p:nvPr>
        </p:nvSpPr>
        <p:spPr>
          <a:xfrm>
            <a:off x="2093913" y="527050"/>
            <a:ext cx="5133975" cy="2889250"/>
          </a:xfrm>
          <a:ln/>
        </p:spPr>
      </p:sp>
      <p:sp>
        <p:nvSpPr>
          <p:cNvPr id="197636" name="Rectangle 3"/>
          <p:cNvSpPr>
            <a:spLocks noGrp="1" noChangeArrowheads="1"/>
          </p:cNvSpPr>
          <p:nvPr>
            <p:ph type="body" idx="1"/>
          </p:nvPr>
        </p:nvSpPr>
        <p:spPr>
          <a:noFill/>
          <a:ln/>
        </p:spPr>
        <p:txBody>
          <a:bodyPr/>
          <a:lstStyle/>
          <a:p>
            <a:pPr eaLnBrk="1" hangingPunct="1"/>
            <a:r>
              <a:rPr lang="en-US" altLang="zh-TW" dirty="0"/>
              <a:t>The Lloyd's Building was designed by Richard Rogers, the same architect that designed the Pompidou Centre in Paris. Opened in 1986, it is one of the most well known modern buildings in London.</a:t>
            </a:r>
          </a:p>
          <a:p>
            <a:pPr eaLnBrk="1" hangingPunct="1"/>
            <a:endParaRPr lang="en-US" altLang="zh-TW" dirty="0"/>
          </a:p>
          <a:p>
            <a:pPr eaLnBrk="1" hangingPunct="1"/>
            <a:r>
              <a:rPr lang="en-US" altLang="zh-CN" dirty="0"/>
              <a:t>In the over-the-counter market, investment banks are acting as intermediaries to structure tailor-made longevity hedging strategies for sellers, which include pension funds and insurance companies Buyers of longevity risks include reinsurance companies and hedge funds, many of which already trade in other insurance-based securities such as mortality bonds. Mortality bonds are short-term coupons linked to occurrences such as natural disasters or disease outbreaks that cause people to die earlier than actuarially predicted. </a:t>
            </a:r>
          </a:p>
          <a:p>
            <a:pPr eaLnBrk="1" hangingPunct="1"/>
            <a:r>
              <a:rPr lang="en-US" altLang="zh-TW" dirty="0"/>
              <a:t>David Blake, director of the Pensions Institute at Cass Business School in London who helped JPMorgan develop </a:t>
            </a:r>
            <a:r>
              <a:rPr lang="en-US" altLang="zh-TW" dirty="0" err="1"/>
              <a:t>LifeMetrics</a:t>
            </a:r>
            <a:r>
              <a:rPr lang="en-US" altLang="zh-TW" dirty="0"/>
              <a:t>. “We want this market to get started.” a platform, dubbed </a:t>
            </a:r>
            <a:r>
              <a:rPr lang="en-US" altLang="zh-TW" dirty="0" err="1"/>
              <a:t>LifeMetrics</a:t>
            </a:r>
            <a:r>
              <a:rPr lang="en-US" altLang="zh-TW" dirty="0"/>
              <a:t>, that has three components — the longevity index, different forecasting models that can be used to adapt to the population of a particular pension fund and hedging tools including derivatives and structured products. JPMorgan plans to expand it to other European countries and Canada. </a:t>
            </a:r>
          </a:p>
          <a:p>
            <a:pPr eaLnBrk="1" hangingPunct="1"/>
            <a:endParaRPr lang="en-US" altLang="zh-TW" dirty="0"/>
          </a:p>
          <a:p>
            <a:pPr eaLnBrk="1" hangingPunct="1"/>
            <a:r>
              <a:rPr lang="en-US" altLang="zh-TW" dirty="0"/>
              <a:t>Mr. Blake has been lobbying the U.K. government to issue longevity bonds to seed a capital market in longevity derivatives. The idea is similar to inflation-linked bonds, but following a longevity index. Payments would therefore rise as longevity increases, Mr. Blake said. </a:t>
            </a:r>
          </a:p>
          <a:p>
            <a:pPr eaLnBrk="1" hangingPunct="1"/>
            <a:endParaRPr lang="en-US" altLang="zh-TW" dirty="0"/>
          </a:p>
          <a:p>
            <a:pPr eaLnBrk="1" hangingPunct="1"/>
            <a:r>
              <a:rPr lang="en-US" altLang="zh-TW" dirty="0"/>
              <a:t>“Government-issued longevity bonds would help to set the risk-free term structure for longevity risks,” he said. “The government already does this in the inflation risk market as well as the fixed-income market.” </a:t>
            </a:r>
          </a:p>
          <a:p>
            <a:pPr eaLnBrk="1" hangingPunct="1"/>
            <a:endParaRPr lang="en-US" altLang="zh-TW" dirty="0"/>
          </a:p>
          <a:p>
            <a:pPr eaLnBrk="1" hangingPunct="1"/>
            <a:r>
              <a:rPr lang="en-US" altLang="zh-TW" b="1" dirty="0"/>
              <a:t>Reinsurance</a:t>
            </a:r>
            <a:br>
              <a:rPr lang="en-US" altLang="zh-TW" dirty="0"/>
            </a:br>
            <a:r>
              <a:rPr lang="en-US" altLang="zh-TW" dirty="0" err="1"/>
              <a:t>Reinsurance</a:t>
            </a:r>
            <a:r>
              <a:rPr lang="en-US" altLang="zh-TW" dirty="0"/>
              <a:t> is essentially insurance for insurance companies. It is a way for primary insurers to protect against unforeseen or extraordinary losses. Reinsurance also serves to limit liability on specific risks, to increase individual insurers’ capacity to write business and to help insurers stabilize their business in the face of the wide swings in profit and loss margins that are inherent in the insurance business.</a:t>
            </a:r>
          </a:p>
          <a:p>
            <a:pPr eaLnBrk="1" hangingPunct="1"/>
            <a:br>
              <a:rPr lang="en-US" altLang="zh-TW" dirty="0"/>
            </a:br>
            <a:r>
              <a:rPr lang="en-US" altLang="zh-TW" dirty="0"/>
              <a:t>Reinsurance is an international business. According to the Reinsurance Association of America, 53.1 percent of the reinsurance purchased by U.S insurance companies was written by foreign reinsurance companies in 2006. If the domicile of the reinsurance company's parent is taken into account, foreign (or foreign-owned) reinsurance companies accounted for 84.5 percent of the market. This is because many U.S. reinsurance companies are owned by foreign firms.</a:t>
            </a:r>
          </a:p>
        </p:txBody>
      </p:sp>
    </p:spTree>
    <p:extLst>
      <p:ext uri="{BB962C8B-B14F-4D97-AF65-F5344CB8AC3E}">
        <p14:creationId xmlns:p14="http://schemas.microsoft.com/office/powerpoint/2010/main" val="42940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B50BB-F6CB-4C00-904A-1E85CFA782A5}" type="slidenum">
              <a:rPr lang="en-US" altLang="zh-TW"/>
              <a:pPr/>
              <a:t>30</a:t>
            </a:fld>
            <a:endParaRPr lang="en-US" altLang="zh-TW"/>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pPr>
              <a:lnSpc>
                <a:spcPct val="115000"/>
              </a:lnSpc>
              <a:spcAft>
                <a:spcPts val="1002"/>
              </a:spcAft>
            </a:pPr>
            <a:r>
              <a:rPr lang="en-US" altLang="zh-TW" b="1" dirty="0">
                <a:latin typeface="Calibri"/>
                <a:ea typeface="PMingLiU"/>
                <a:cs typeface="Times New Roman"/>
              </a:rPr>
              <a:t>3 major aspects of bank management:</a:t>
            </a:r>
            <a:endParaRPr lang="zh-TW" altLang="zh-TW" sz="1100" dirty="0">
              <a:latin typeface="Calibri"/>
              <a:ea typeface="PMingLiU"/>
              <a:cs typeface="Times New Roman"/>
            </a:endParaRPr>
          </a:p>
          <a:p>
            <a:pPr marL="343414" indent="-343414">
              <a:lnSpc>
                <a:spcPct val="115000"/>
              </a:lnSpc>
              <a:spcAft>
                <a:spcPts val="1002"/>
              </a:spcAft>
              <a:buFont typeface="+mj-lt"/>
              <a:buAutoNum type="arabicPeriod"/>
            </a:pPr>
            <a:r>
              <a:rPr lang="en-US" altLang="zh-TW" b="1" dirty="0">
                <a:latin typeface="Calibri"/>
                <a:ea typeface="PMingLiU"/>
                <a:cs typeface="Times New Roman"/>
              </a:rPr>
              <a:t>Liquidity Management</a:t>
            </a:r>
            <a:r>
              <a:rPr lang="en-US" altLang="zh-TW" dirty="0">
                <a:latin typeface="Calibri"/>
                <a:ea typeface="PMingLiU"/>
                <a:cs typeface="Times New Roman"/>
              </a:rPr>
              <a:t> (management of reserves so the bank stays liquid to meet deposit outflows)</a:t>
            </a:r>
            <a:endParaRPr lang="zh-TW" altLang="zh-TW" sz="1100" dirty="0">
              <a:latin typeface="Calibri"/>
              <a:ea typeface="PMingLiU"/>
              <a:cs typeface="Times New Roman"/>
            </a:endParaRPr>
          </a:p>
          <a:p>
            <a:pPr marL="343414" indent="-343414">
              <a:lnSpc>
                <a:spcPct val="115000"/>
              </a:lnSpc>
              <a:spcAft>
                <a:spcPts val="1002"/>
              </a:spcAft>
              <a:buFont typeface="+mj-lt"/>
              <a:buAutoNum type="arabicPeriod"/>
            </a:pPr>
            <a:r>
              <a:rPr lang="en-US" altLang="zh-TW" b="1" dirty="0">
                <a:latin typeface="Calibri"/>
                <a:ea typeface="PMingLiU"/>
                <a:cs typeface="Times New Roman"/>
              </a:rPr>
              <a:t>ALM</a:t>
            </a:r>
            <a:r>
              <a:rPr lang="en-US" altLang="zh-TW" dirty="0">
                <a:latin typeface="Calibri"/>
                <a:ea typeface="PMingLiU"/>
                <a:cs typeface="Times New Roman"/>
              </a:rPr>
              <a:t> i.e. Assets and Liabilities Management (management of balance sheet for profits i.e. cheap sources of funds and high income producing assets)</a:t>
            </a:r>
            <a:endParaRPr lang="zh-TW" altLang="zh-TW" sz="1100" dirty="0">
              <a:latin typeface="Calibri"/>
              <a:ea typeface="PMingLiU"/>
              <a:cs typeface="Times New Roman"/>
            </a:endParaRPr>
          </a:p>
          <a:p>
            <a:pPr marL="343414" indent="-343414">
              <a:lnSpc>
                <a:spcPct val="115000"/>
              </a:lnSpc>
              <a:spcAft>
                <a:spcPts val="1002"/>
              </a:spcAft>
              <a:buFont typeface="+mj-lt"/>
              <a:buAutoNum type="arabicPeriod"/>
            </a:pPr>
            <a:r>
              <a:rPr lang="en-US" altLang="zh-TW" b="1" dirty="0">
                <a:latin typeface="Calibri"/>
                <a:ea typeface="PMingLiU"/>
                <a:cs typeface="Times New Roman"/>
              </a:rPr>
              <a:t>Capital Management</a:t>
            </a:r>
            <a:r>
              <a:rPr lang="en-US" altLang="zh-TW" dirty="0">
                <a:latin typeface="Calibri"/>
                <a:ea typeface="PMingLiU"/>
                <a:cs typeface="Times New Roman"/>
              </a:rPr>
              <a:t> (management of solvency):</a:t>
            </a:r>
            <a:br>
              <a:rPr lang="en-US" altLang="zh-TW" dirty="0">
                <a:latin typeface="Calibri"/>
                <a:ea typeface="PMingLiU"/>
                <a:cs typeface="Times New Roman"/>
              </a:rPr>
            </a:br>
            <a:r>
              <a:rPr lang="en-US" altLang="zh-TW" dirty="0">
                <a:latin typeface="Calibri"/>
                <a:ea typeface="PMingLiU"/>
                <a:cs typeface="Times New Roman"/>
              </a:rPr>
              <a:t>Bank capital prevents bank failure; necessity to maintain balance between high capital (high solvency) and low capital (higher return to shareholders measured by ROE Return on Equity = Net Profits over Equity Capital). More refined way would be RAROC (Risk Adjusted Return on Capital)</a:t>
            </a:r>
            <a:endParaRPr lang="zh-TW" altLang="zh-TW" sz="1100"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sz="1100" dirty="0">
              <a:latin typeface="Calibri"/>
              <a:ea typeface="PMingLiU"/>
              <a:cs typeface="Times New Roman"/>
            </a:endParaRPr>
          </a:p>
          <a:p>
            <a:endParaRPr lang="en-US" altLang="zh-TW" dirty="0"/>
          </a:p>
        </p:txBody>
      </p:sp>
    </p:spTree>
    <p:extLst>
      <p:ext uri="{BB962C8B-B14F-4D97-AF65-F5344CB8AC3E}">
        <p14:creationId xmlns:p14="http://schemas.microsoft.com/office/powerpoint/2010/main" val="368676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Swiss Re https://www.swissre.com/media/news-releases/nr-20191219-global-catastrophes-estimate.html </a:t>
            </a:r>
          </a:p>
          <a:p>
            <a:r>
              <a:rPr lang="en-US" dirty="0"/>
              <a:t>https://www.swissre.com/media/news-releases/2018/nr20180410_sigma_global_insured_loses_highest_ever.html</a:t>
            </a:r>
          </a:p>
          <a:p>
            <a:endParaRPr lang="en-US" dirty="0"/>
          </a:p>
          <a:p>
            <a:r>
              <a:rPr lang="en-US" sz="1200" b="0" i="0" kern="1200" dirty="0">
                <a:solidFill>
                  <a:schemeClr val="tx1"/>
                </a:solidFill>
                <a:effectLst/>
                <a:latin typeface="+mn-lt"/>
                <a:ea typeface="+mn-ea"/>
                <a:cs typeface="+mn-cs"/>
              </a:rPr>
              <a:t>Total global economic losses from natural disasters and man-made catastrophes were USD 337 billion in 2017</a:t>
            </a:r>
          </a:p>
          <a:p>
            <a:r>
              <a:rPr lang="en-US" sz="1200" b="0" i="0" kern="1200" dirty="0">
                <a:solidFill>
                  <a:schemeClr val="tx1"/>
                </a:solidFill>
                <a:effectLst/>
                <a:latin typeface="+mn-lt"/>
                <a:ea typeface="+mn-ea"/>
                <a:cs typeface="+mn-cs"/>
              </a:rPr>
              <a:t>Global insured losses from disaster events in 2017 were USD 144 billion, the highest ever on </a:t>
            </a:r>
            <a:r>
              <a:rPr lang="en-US" sz="1200" b="0" i="1" kern="1200" dirty="0">
                <a:solidFill>
                  <a:schemeClr val="tx1"/>
                </a:solidFill>
                <a:effectLst/>
                <a:latin typeface="+mn-lt"/>
                <a:ea typeface="+mn-ea"/>
                <a:cs typeface="+mn-cs"/>
              </a:rPr>
              <a:t>sigma</a:t>
            </a:r>
            <a:r>
              <a:rPr lang="en-US" sz="1200" b="0" i="0" kern="1200" dirty="0">
                <a:solidFill>
                  <a:schemeClr val="tx1"/>
                </a:solidFill>
                <a:effectLst/>
                <a:latin typeface="+mn-lt"/>
                <a:ea typeface="+mn-ea"/>
                <a:cs typeface="+mn-cs"/>
              </a:rPr>
              <a:t> records</a:t>
            </a:r>
          </a:p>
          <a:p>
            <a:r>
              <a:rPr lang="en-US" sz="1200" b="0" i="0" kern="1200" dirty="0">
                <a:solidFill>
                  <a:schemeClr val="tx1"/>
                </a:solidFill>
                <a:effectLst/>
                <a:latin typeface="+mn-lt"/>
                <a:ea typeface="+mn-ea"/>
                <a:cs typeface="+mn-cs"/>
              </a:rPr>
              <a:t>Hurricanes Harvey, Irma and Maria resulted in combined insured losses of USD 92 billion, equal to 0.5% of US GDP</a:t>
            </a:r>
          </a:p>
          <a:p>
            <a:r>
              <a:rPr lang="en-US" sz="1200" b="0" i="0" kern="1200" dirty="0">
                <a:solidFill>
                  <a:schemeClr val="tx1"/>
                </a:solidFill>
                <a:effectLst/>
                <a:latin typeface="+mn-lt"/>
                <a:ea typeface="+mn-ea"/>
                <a:cs typeface="+mn-cs"/>
              </a:rPr>
              <a:t>Insured losses from all wildfires in the world </a:t>
            </a:r>
            <a:r>
              <a:rPr lang="en-US" sz="1200" b="0" i="0" kern="1200" dirty="0" err="1">
                <a:solidFill>
                  <a:schemeClr val="tx1"/>
                </a:solidFill>
                <a:effectLst/>
                <a:latin typeface="+mn-lt"/>
                <a:ea typeface="+mn-ea"/>
                <a:cs typeface="+mn-cs"/>
              </a:rPr>
              <a:t>totalled</a:t>
            </a:r>
            <a:r>
              <a:rPr lang="en-US" sz="1200" b="0" i="0" kern="1200" dirty="0">
                <a:solidFill>
                  <a:schemeClr val="tx1"/>
                </a:solidFill>
                <a:effectLst/>
                <a:latin typeface="+mn-lt"/>
                <a:ea typeface="+mn-ea"/>
                <a:cs typeface="+mn-cs"/>
              </a:rPr>
              <a:t> USD 14 billion in 2017, the highest ever in a single year</a:t>
            </a:r>
          </a:p>
          <a:p>
            <a:r>
              <a:rPr lang="en-US" sz="1200" b="0" i="0" kern="1200" dirty="0">
                <a:solidFill>
                  <a:schemeClr val="tx1"/>
                </a:solidFill>
                <a:effectLst/>
                <a:latin typeface="+mn-lt"/>
                <a:ea typeface="+mn-ea"/>
                <a:cs typeface="+mn-cs"/>
              </a:rPr>
              <a:t>More than 11 000 people died or went missing in disaster events in 2017</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190</a:t>
            </a:fld>
            <a:endParaRPr lang="en-US" altLang="zh-TW" dirty="0"/>
          </a:p>
        </p:txBody>
      </p:sp>
    </p:spTree>
    <p:extLst>
      <p:ext uri="{BB962C8B-B14F-4D97-AF65-F5344CB8AC3E}">
        <p14:creationId xmlns:p14="http://schemas.microsoft.com/office/powerpoint/2010/main" val="10278212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S&amp;P Global reinsurance Report 2020</a:t>
            </a:r>
          </a:p>
        </p:txBody>
      </p:sp>
      <p:sp>
        <p:nvSpPr>
          <p:cNvPr id="4" name="Slide Number Placeholder 3"/>
          <p:cNvSpPr>
            <a:spLocks noGrp="1"/>
          </p:cNvSpPr>
          <p:nvPr>
            <p:ph type="sldNum" sz="quarter" idx="10"/>
          </p:nvPr>
        </p:nvSpPr>
        <p:spPr/>
        <p:txBody>
          <a:bodyPr/>
          <a:lstStyle/>
          <a:p>
            <a:fld id="{1AD5C897-8C3A-43E8-AA9E-3018337F523D}" type="slidenum">
              <a:rPr lang="en-US" smtClean="0"/>
              <a:t>192</a:t>
            </a:fld>
            <a:endParaRPr lang="en-US"/>
          </a:p>
        </p:txBody>
      </p:sp>
    </p:spTree>
    <p:extLst>
      <p:ext uri="{BB962C8B-B14F-4D97-AF65-F5344CB8AC3E}">
        <p14:creationId xmlns:p14="http://schemas.microsoft.com/office/powerpoint/2010/main" val="15401191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27 Feb 19 https://www.bloomberg.com/news/articles/2019-02-26/first-terror-bond-sale-opens-new-high-yield-catastrophe-market</a:t>
            </a:r>
          </a:p>
          <a:p>
            <a:endParaRPr lang="en-US" dirty="0"/>
          </a:p>
        </p:txBody>
      </p:sp>
      <p:sp>
        <p:nvSpPr>
          <p:cNvPr id="4" name="Slide Number Placeholder 3"/>
          <p:cNvSpPr>
            <a:spLocks noGrp="1"/>
          </p:cNvSpPr>
          <p:nvPr>
            <p:ph type="sldNum" sz="quarter" idx="10"/>
          </p:nvPr>
        </p:nvSpPr>
        <p:spPr/>
        <p:txBody>
          <a:bodyPr/>
          <a:lstStyle/>
          <a:p>
            <a:fld id="{44240F56-3484-4C35-BD4B-F83EE6F9FD89}" type="slidenum">
              <a:rPr lang="en-US" smtClean="0"/>
              <a:t>193</a:t>
            </a:fld>
            <a:endParaRPr lang="en-US"/>
          </a:p>
        </p:txBody>
      </p:sp>
    </p:spTree>
    <p:extLst>
      <p:ext uri="{BB962C8B-B14F-4D97-AF65-F5344CB8AC3E}">
        <p14:creationId xmlns:p14="http://schemas.microsoft.com/office/powerpoint/2010/main" val="3269830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IA annual</a:t>
            </a:r>
            <a:r>
              <a:rPr lang="en-US" baseline="0" dirty="0"/>
              <a:t> report 2019-2020 https://www.ia.org.hk/en/infocenter/files/IA_Annual_Report_2019_20_Eng.pdf</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196</a:t>
            </a:fld>
            <a:endParaRPr lang="en-US" altLang="zh-TW" dirty="0"/>
          </a:p>
        </p:txBody>
      </p:sp>
    </p:spTree>
    <p:extLst>
      <p:ext uri="{BB962C8B-B14F-4D97-AF65-F5344CB8AC3E}">
        <p14:creationId xmlns:p14="http://schemas.microsoft.com/office/powerpoint/2010/main" val="34108846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http://www.oci.gov.hk/download/sp_20140918.pdf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197</a:t>
            </a:fld>
            <a:endParaRPr lang="en-US" altLang="zh-TW" dirty="0"/>
          </a:p>
        </p:txBody>
      </p:sp>
    </p:spTree>
    <p:extLst>
      <p:ext uri="{BB962C8B-B14F-4D97-AF65-F5344CB8AC3E}">
        <p14:creationId xmlns:p14="http://schemas.microsoft.com/office/powerpoint/2010/main" val="33332159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http://www.info.gov.hk/gia/general/201512/28/P201512280307.htm</a:t>
            </a:r>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198</a:t>
            </a:fld>
            <a:endParaRPr lang="en-US" altLang="zh-TW" dirty="0"/>
          </a:p>
        </p:txBody>
      </p:sp>
    </p:spTree>
    <p:extLst>
      <p:ext uri="{BB962C8B-B14F-4D97-AF65-F5344CB8AC3E}">
        <p14:creationId xmlns:p14="http://schemas.microsoft.com/office/powerpoint/2010/main" val="11856897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205</a:t>
            </a:fld>
            <a:endParaRPr lang="en-US" altLang="zh-TW" dirty="0"/>
          </a:p>
        </p:txBody>
      </p:sp>
    </p:spTree>
    <p:extLst>
      <p:ext uri="{BB962C8B-B14F-4D97-AF65-F5344CB8AC3E}">
        <p14:creationId xmlns:p14="http://schemas.microsoft.com/office/powerpoint/2010/main" val="37493736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fontScale="55000" lnSpcReduction="20000"/>
          </a:bodyPr>
          <a:lstStyle/>
          <a:p>
            <a:r>
              <a:rPr lang="en-US" altLang="zh-TW" b="1" dirty="0"/>
              <a:t>Source: ICI </a:t>
            </a:r>
            <a:r>
              <a:rPr lang="en-US" altLang="zh-TW" b="1" dirty="0" err="1"/>
              <a:t>Factbook</a:t>
            </a:r>
            <a:r>
              <a:rPr lang="en-US" altLang="zh-TW" b="1" dirty="0"/>
              <a:t> 2019 Retirement Resource Pyramid </a:t>
            </a:r>
          </a:p>
          <a:p>
            <a:r>
              <a:rPr lang="en-US" altLang="zh-TW" dirty="0"/>
              <a:t>The retirement resource pyramid has five layers, which draw from government programs, compensation deferred until retirement, and other savings and assets (Figure 7.1):</a:t>
            </a:r>
          </a:p>
          <a:p>
            <a:r>
              <a:rPr lang="en-US" altLang="zh-TW" dirty="0"/>
              <a:t>Social Security</a:t>
            </a:r>
          </a:p>
          <a:p>
            <a:r>
              <a:rPr lang="en-US" altLang="zh-TW" dirty="0"/>
              <a:t>homeownership</a:t>
            </a:r>
          </a:p>
          <a:p>
            <a:r>
              <a:rPr lang="en-US" altLang="zh-TW" dirty="0"/>
              <a:t>employer-sponsored retirement plans (private-sector and government employer plans, including both defined benefit [DB] and defined contribution [DC] plans)</a:t>
            </a:r>
          </a:p>
          <a:p>
            <a:r>
              <a:rPr lang="en-US" altLang="zh-TW" dirty="0"/>
              <a:t>individual retirement accounts (IRAs), including rollovers</a:t>
            </a:r>
          </a:p>
          <a:p>
            <a:r>
              <a:rPr lang="en-US" altLang="zh-TW" dirty="0"/>
              <a:t>other assets</a:t>
            </a:r>
          </a:p>
          <a:p>
            <a:r>
              <a:rPr lang="en-US" altLang="zh-TW" dirty="0"/>
              <a:t>While the importance of each layer differs by household, together they have enabled recent generations of retirees, on average, to maintain their standard of living in retirement.</a:t>
            </a:r>
          </a:p>
          <a:p>
            <a:r>
              <a:rPr lang="en-US" altLang="zh-TW" dirty="0"/>
              <a:t>The construction of each household’s pyramid varies with age and income. Younger households are more likely to save primarily for reasons other than retirement, such as a home purchase, family needs, or education (Figure 7.2). By contrast, older households are more likely to save primarily for retirement, as many already have reached their other savings goals. The tendency of younger workers to focus less on saving for retirement is consistent with economic models of life-cycle consumption predicting that most workers delay saving for retirement until later in their careers. Lower-income households also focus less on saving for retirement, reflecting the fact that Social Security benefits replace a higher share of pre-retirement earnings for workers with lower lifetime earnings.</a:t>
            </a:r>
          </a:p>
          <a:p>
            <a:r>
              <a:rPr lang="en-US" altLang="zh-TW" b="1" dirty="0"/>
              <a:t>Social Security</a:t>
            </a:r>
            <a:r>
              <a:rPr lang="en-US" altLang="zh-TW" dirty="0"/>
              <a:t>, the base of the U.S. retirement resource pyramid, is the largest component of retiree income and the primary source of income for lower-income retirees. </a:t>
            </a:r>
            <a:r>
              <a:rPr lang="en-US" altLang="zh-TW" b="1" dirty="0"/>
              <a:t>Social Security benefits are funded through </a:t>
            </a:r>
            <a:r>
              <a:rPr lang="en-US" altLang="zh-TW" dirty="0"/>
              <a:t>a </a:t>
            </a:r>
            <a:r>
              <a:rPr lang="en-US" altLang="zh-TW" b="1" dirty="0"/>
              <a:t>payroll tax equal to 12.4 percent of earnings of covered workers </a:t>
            </a:r>
            <a:r>
              <a:rPr lang="en-US" altLang="zh-TW" dirty="0"/>
              <a:t>(</a:t>
            </a:r>
            <a:r>
              <a:rPr lang="en-US" altLang="zh-TW" b="1" dirty="0"/>
              <a:t>6.2 percent paid by employees and 6.2 percent paid by employers</a:t>
            </a:r>
            <a:r>
              <a:rPr lang="en-US" altLang="zh-TW" dirty="0"/>
              <a:t>) up to </a:t>
            </a:r>
            <a:r>
              <a:rPr lang="en-US" altLang="zh-TW" b="1" dirty="0"/>
              <a:t>a maximum taxable earnings amount ($117,000 in 2014</a:t>
            </a:r>
            <a:r>
              <a:rPr lang="en-US" altLang="zh-TW" dirty="0"/>
              <a:t>). The benefit formula is highly progressive, with benefits representing a much higher percentage of earnings for workers with lower lifetime earnings. By design, Social Security is the primary means of support for retirees with low lifetime earnings and a substantial source of income for all retired workers. For individuals born in the 1950s, the Congressional Budget Office (CBO) projects that mean first-year Social Security benefits will replace 85 percent of average inflation-indexed lifetime earnings for the bottom 20 percent of retired workers ranked by lifetime household earnings (Figure 7.3). The mean replacement rate drops to 64 percent for the second quintile of households, and then declines more slowly as lifetime household earnings increase. For even the top 20 percent of lifetime earners, Social Security benefits are projected to replace a considerable portion (34 percent) of earnings. </a:t>
            </a:r>
          </a:p>
          <a:p>
            <a:r>
              <a:rPr lang="en-US" altLang="zh-TW" dirty="0"/>
              <a:t>For many near-retiree households, homeownership is the second most important retirement resource after Social Security. Older households are more likely to own their homes; more likely to own their homes without mortgage debt; and, if they still have mortgages, more likely to have small mortgages relative to the value of their homes. Retired households typically access this resource simply by living in their homes rent-free.</a:t>
            </a:r>
          </a:p>
          <a:p>
            <a:r>
              <a:rPr lang="en-US" altLang="zh-TW" dirty="0"/>
              <a:t>Employer-sponsored retirement plans and IRAs, which complement Social Security benefits and are important resources for households regardless of income or wealth, increase in importance for households for whom Social Security replaces a smaller share of earnings</a:t>
            </a:r>
            <a:r>
              <a:rPr lang="en-US" altLang="zh-TW" b="1" dirty="0"/>
              <a:t>. In 2013, about eight out of 10 near-retiree households had accrued benefits in employer-sponsored retirement plans</a:t>
            </a:r>
            <a:r>
              <a:rPr lang="en-US" altLang="zh-TW" dirty="0"/>
              <a:t>—DB and DC plans sponsored by private-sector and government employers—</a:t>
            </a:r>
            <a:r>
              <a:rPr lang="en-US" altLang="zh-TW" baseline="0" dirty="0"/>
              <a:t> </a:t>
            </a:r>
            <a:r>
              <a:rPr lang="en-US" altLang="zh-TW" b="1" dirty="0"/>
              <a:t>or IRAs </a:t>
            </a:r>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206</a:t>
            </a:fld>
            <a:endParaRPr lang="en-US" altLang="zh-TW" dirty="0"/>
          </a:p>
        </p:txBody>
      </p:sp>
    </p:spTree>
    <p:extLst>
      <p:ext uri="{BB962C8B-B14F-4D97-AF65-F5344CB8AC3E}">
        <p14:creationId xmlns:p14="http://schemas.microsoft.com/office/powerpoint/2010/main" val="13120043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xfrm>
            <a:off x="2735263" y="527050"/>
            <a:ext cx="3851275" cy="2889250"/>
          </a:xfrm>
          <a:ln/>
        </p:spPr>
      </p:sp>
      <p:sp>
        <p:nvSpPr>
          <p:cNvPr id="204803" name="Notes Placeholder 2"/>
          <p:cNvSpPr>
            <a:spLocks noGrp="1"/>
          </p:cNvSpPr>
          <p:nvPr>
            <p:ph type="body" idx="1"/>
          </p:nvPr>
        </p:nvSpPr>
        <p:spPr>
          <a:noFill/>
          <a:ln/>
        </p:spPr>
        <p:txBody>
          <a:bodyPr/>
          <a:lstStyle/>
          <a:p>
            <a:pPr eaLnBrk="1" hangingPunct="1"/>
            <a:r>
              <a:rPr lang="en-US" altLang="zh-TW" b="1" dirty="0"/>
              <a:t>Source: http://www2.iii.org/financial-services-fact-book/retirement-assets/retirement-funds-iras-and-401ks.html </a:t>
            </a:r>
          </a:p>
          <a:p>
            <a:pPr eaLnBrk="1" hangingPunct="1"/>
            <a:endParaRPr lang="en-US" altLang="zh-TW" dirty="0"/>
          </a:p>
          <a:p>
            <a:pPr eaLnBrk="1" hangingPunct="1"/>
            <a:r>
              <a:rPr lang="en-US" altLang="zh-TW" dirty="0"/>
              <a:t>68 percent of all U.S. households had retirement plans through work or individual retirement accounts (IRAs) in 2009.  </a:t>
            </a:r>
          </a:p>
          <a:p>
            <a:pPr eaLnBrk="1" hangingPunct="1"/>
            <a:br>
              <a:rPr lang="en-US" altLang="zh-TW" dirty="0"/>
            </a:br>
            <a:r>
              <a:rPr lang="en-US" altLang="zh-TW" dirty="0"/>
              <a:t>In 2009 nearly two-thirds of retirement assets (64.8 percent) were in an employer-sponsored retirement plan (including government and private plans). About one-quarter (26.4 percent) of such assets were in individual retirement accounts and 8.8 percent were in annuities.</a:t>
            </a:r>
            <a:endParaRPr lang="zh-TW" altLang="en-US" dirty="0"/>
          </a:p>
        </p:txBody>
      </p:sp>
      <p:sp>
        <p:nvSpPr>
          <p:cNvPr id="204804" name="Slide Number Placeholder 3"/>
          <p:cNvSpPr>
            <a:spLocks noGrp="1"/>
          </p:cNvSpPr>
          <p:nvPr>
            <p:ph type="sldNum" sz="quarter" idx="5"/>
          </p:nvPr>
        </p:nvSpPr>
        <p:spPr>
          <a:noFill/>
        </p:spPr>
        <p:txBody>
          <a:bodyPr/>
          <a:lstStyle/>
          <a:p>
            <a:fld id="{507ACE93-8A6A-42B2-B910-D4AE8A30A960}" type="slidenum">
              <a:rPr lang="zh-TW" altLang="en-US"/>
              <a:pPr/>
              <a:t>208</a:t>
            </a:fld>
            <a:endParaRPr lang="en-US" altLang="zh-TW"/>
          </a:p>
        </p:txBody>
      </p:sp>
    </p:spTree>
    <p:extLst>
      <p:ext uri="{BB962C8B-B14F-4D97-AF65-F5344CB8AC3E}">
        <p14:creationId xmlns:p14="http://schemas.microsoft.com/office/powerpoint/2010/main" val="40207953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D1016479-77A9-4121-A063-FA947D22E52D}" type="slidenum">
              <a:rPr lang="zh-TW" altLang="en-US"/>
              <a:pPr/>
              <a:t>209</a:t>
            </a:fld>
            <a:endParaRPr lang="en-US" altLang="zh-TW"/>
          </a:p>
        </p:txBody>
      </p:sp>
      <p:sp>
        <p:nvSpPr>
          <p:cNvPr id="206851" name="Rectangle 2"/>
          <p:cNvSpPr>
            <a:spLocks noGrp="1" noRot="1" noChangeAspect="1" noChangeArrowheads="1" noTextEdit="1"/>
          </p:cNvSpPr>
          <p:nvPr>
            <p:ph type="sldImg"/>
          </p:nvPr>
        </p:nvSpPr>
        <p:spPr>
          <a:xfrm>
            <a:off x="2735263" y="527050"/>
            <a:ext cx="3851275" cy="2889250"/>
          </a:xfrm>
          <a:ln/>
        </p:spPr>
      </p:sp>
      <p:sp>
        <p:nvSpPr>
          <p:cNvPr id="206852" name="Rectangle 3"/>
          <p:cNvSpPr>
            <a:spLocks noGrp="1" noChangeArrowheads="1"/>
          </p:cNvSpPr>
          <p:nvPr>
            <p:ph type="body" idx="1"/>
          </p:nvPr>
        </p:nvSpPr>
        <p:spPr>
          <a:xfrm>
            <a:off x="1240943" y="3329720"/>
            <a:ext cx="6814517" cy="3154238"/>
          </a:xfrm>
          <a:noFill/>
          <a:ln/>
        </p:spPr>
        <p:txBody>
          <a:bodyPr/>
          <a:lstStyle/>
          <a:p>
            <a:pPr eaLnBrk="1" hangingPunct="1"/>
            <a:r>
              <a:rPr lang="en-US" altLang="zh-TW" b="1" dirty="0"/>
              <a:t>Types</a:t>
            </a:r>
            <a:r>
              <a:rPr lang="en-US" altLang="zh-TW" b="1" baseline="0" dirty="0"/>
              <a:t> of Retirement Plans</a:t>
            </a:r>
          </a:p>
          <a:p>
            <a:pPr eaLnBrk="1" hangingPunct="1"/>
            <a:r>
              <a:rPr lang="en-US" altLang="zh-TW" b="1" dirty="0"/>
              <a:t>(Source: http://www.iii.org/financial2/asset/assets/)</a:t>
            </a:r>
          </a:p>
          <a:p>
            <a:pPr eaLnBrk="1" hangingPunct="1"/>
            <a:endParaRPr lang="en-US" altLang="zh-TW" dirty="0"/>
          </a:p>
          <a:p>
            <a:pPr eaLnBrk="1" hangingPunct="1"/>
            <a:r>
              <a:rPr lang="en-US" altLang="zh-TW" dirty="0"/>
              <a:t>There are two basic types of pension funds: </a:t>
            </a:r>
            <a:r>
              <a:rPr lang="en-US" altLang="zh-TW" b="1" dirty="0"/>
              <a:t>Defined benefit and defined contribution plans</a:t>
            </a:r>
            <a:r>
              <a:rPr lang="en-US" altLang="zh-TW" dirty="0"/>
              <a:t>. </a:t>
            </a:r>
          </a:p>
          <a:p>
            <a:pPr eaLnBrk="1" hangingPunct="1"/>
            <a:endParaRPr lang="en-US" altLang="zh-TW" dirty="0"/>
          </a:p>
          <a:p>
            <a:pPr eaLnBrk="1" hangingPunct="1"/>
            <a:r>
              <a:rPr lang="en-US" altLang="zh-TW" dirty="0"/>
              <a:t>In a defined </a:t>
            </a:r>
            <a:r>
              <a:rPr lang="en-US" altLang="zh-TW" b="1" dirty="0"/>
              <a:t>benefit</a:t>
            </a:r>
            <a:r>
              <a:rPr lang="en-US" altLang="zh-TW" dirty="0"/>
              <a:t> plan, the income the employee receives in retirement is guaranteed, based on predetermined benefits formulas. Typically, benefits are based on a percentage of the participant’s “terminal earnings,” i.e., earnings at retirement. </a:t>
            </a:r>
          </a:p>
          <a:p>
            <a:pPr eaLnBrk="1" hangingPunct="1"/>
            <a:endParaRPr lang="en-US" altLang="zh-TW" dirty="0"/>
          </a:p>
          <a:p>
            <a:pPr eaLnBrk="1" hangingPunct="1"/>
            <a:r>
              <a:rPr lang="en-US" altLang="zh-TW" dirty="0"/>
              <a:t>In a defined </a:t>
            </a:r>
            <a:r>
              <a:rPr lang="en-US" altLang="zh-TW" b="1" dirty="0"/>
              <a:t>contribution </a:t>
            </a:r>
            <a:r>
              <a:rPr lang="en-US" altLang="zh-TW" dirty="0"/>
              <a:t>plan, a type of savings plan in which taxes on earnings are deferred until funds are withdrawn, the amount of retirement income depends on the contributions made and the earnings generated by the securities purchased. The employer generally matches the employee contribution up to a certain level and the employee selects investments from among the options the employer’s plan offers. 401(k) plans fall into this category, as do 403(b) plans for nonprofit organizations.</a:t>
            </a:r>
          </a:p>
          <a:p>
            <a:pPr eaLnBrk="1" hangingPunct="1"/>
            <a:endParaRPr lang="en-US" altLang="zh-TW" dirty="0"/>
          </a:p>
          <a:p>
            <a:pPr eaLnBrk="1" hangingPunct="1"/>
            <a:r>
              <a:rPr lang="en-US" altLang="zh-TW" dirty="0"/>
              <a:t>Other types of retirement funds include profit sharing plans, in which employers contribute to accounts based on their profits, and Keogh plans for the self-employed and employees of small businesses. Some workers who do not fall into these categories may make limited contributions to an individual retirement account (IRA). IRAs allow individuals to save money without paying taxes until they withdraw it. With the Roth IRA, a plan created in 1998 for individuals earning below specified income levels, individuals pay taxes on the money before it is saved and withdraw funds without paying federal taxes. Beginning in 2010 people with traditional IRAs will be able to convert them to </a:t>
            </a:r>
            <a:r>
              <a:rPr lang="en-US" altLang="zh-TW" dirty="0" err="1"/>
              <a:t>Roths</a:t>
            </a:r>
            <a:r>
              <a:rPr lang="en-US" altLang="zh-TW" dirty="0"/>
              <a:t>. Roth 401(k)s were introduced in 2001 and made permanent by federal law in 2007</a:t>
            </a:r>
          </a:p>
        </p:txBody>
      </p:sp>
    </p:spTree>
    <p:extLst>
      <p:ext uri="{BB962C8B-B14F-4D97-AF65-F5344CB8AC3E}">
        <p14:creationId xmlns:p14="http://schemas.microsoft.com/office/powerpoint/2010/main" val="1951852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5AF8F-5017-4E5C-9AD7-7113244BB8A7}" type="slidenum">
              <a:rPr lang="en-US" altLang="zh-TW"/>
              <a:pPr/>
              <a:t>31</a:t>
            </a:fld>
            <a:endParaRPr lang="en-US" altLang="zh-TW"/>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xfrm>
            <a:off x="1324693" y="3229114"/>
            <a:ext cx="7278839" cy="3058301"/>
          </a:xfrm>
        </p:spPr>
        <p:txBody>
          <a:bodyPr/>
          <a:lstStyle/>
          <a:p>
            <a:r>
              <a:rPr lang="en-US" altLang="zh-TW" b="1" dirty="0">
                <a:latin typeface="Arial" charset="0"/>
              </a:rPr>
              <a:t>Liquidity Management :</a:t>
            </a:r>
            <a:r>
              <a:rPr lang="en-US" altLang="zh-TW" dirty="0">
                <a:latin typeface="Arial" charset="0"/>
              </a:rPr>
              <a:t> When bank receives deposits, reserves </a:t>
            </a:r>
            <a:r>
              <a:rPr lang="en-US" altLang="zh-TW" dirty="0">
                <a:latin typeface="Arial" charset="0"/>
                <a:sym typeface="Symbol"/>
              </a:rPr>
              <a:t></a:t>
            </a:r>
            <a:r>
              <a:rPr lang="en-US" altLang="zh-TW" dirty="0">
                <a:latin typeface="Arial" charset="0"/>
              </a:rPr>
              <a:t> by equal amount; when bank loses deposits, reserves </a:t>
            </a:r>
            <a:r>
              <a:rPr lang="en-US" altLang="zh-TW" dirty="0">
                <a:latin typeface="Arial" charset="0"/>
                <a:sym typeface="Symbol"/>
              </a:rPr>
              <a:t></a:t>
            </a:r>
            <a:r>
              <a:rPr lang="en-US" altLang="zh-TW" dirty="0">
                <a:latin typeface="Arial" charset="0"/>
              </a:rPr>
              <a:t> by equal amount. </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Assume that bank has to keep 10% of total deposits as required reserves. In this case Bank A has reserves of $20 million therefore it has excess reserves of $10 million.</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b="1" dirty="0">
                <a:latin typeface="Arial" charset="0"/>
              </a:rPr>
              <a:t>Question to Students:</a:t>
            </a:r>
            <a:r>
              <a:rPr lang="en-US" altLang="zh-TW" dirty="0">
                <a:latin typeface="Arial" charset="0"/>
              </a:rPr>
              <a:t> What is liquidity risk? </a:t>
            </a:r>
            <a:endParaRPr lang="zh-TW" altLang="zh-TW" dirty="0">
              <a:latin typeface="Arial" charset="0"/>
            </a:endParaRPr>
          </a:p>
          <a:p>
            <a:r>
              <a:rPr lang="en-US" altLang="zh-TW" b="1" dirty="0">
                <a:latin typeface="Arial" charset="0"/>
              </a:rPr>
              <a:t>Answer:</a:t>
            </a:r>
            <a:r>
              <a:rPr lang="en-US" altLang="zh-TW" dirty="0">
                <a:latin typeface="Arial" charset="0"/>
              </a:rPr>
              <a:t> The risk that a bank may not be able to fund increases in assets or meet obligations as they fall due without incurring unacceptable losses.</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 </a:t>
            </a:r>
            <a:r>
              <a:rPr lang="en-US" altLang="zh-TW" b="1" dirty="0">
                <a:latin typeface="Arial" charset="0"/>
              </a:rPr>
              <a:t>Question to Students</a:t>
            </a:r>
            <a:r>
              <a:rPr lang="en-US" altLang="zh-TW" dirty="0">
                <a:latin typeface="Arial" charset="0"/>
              </a:rPr>
              <a:t>: why is liquidity management extremely important? </a:t>
            </a:r>
            <a:endParaRPr lang="zh-TW" altLang="zh-TW" dirty="0">
              <a:latin typeface="Arial" charset="0"/>
            </a:endParaRPr>
          </a:p>
          <a:p>
            <a:r>
              <a:rPr lang="en-US" altLang="zh-TW" b="1" dirty="0">
                <a:latin typeface="Arial" charset="0"/>
              </a:rPr>
              <a:t>Answer:</a:t>
            </a:r>
            <a:r>
              <a:rPr lang="en-US" altLang="zh-TW" dirty="0">
                <a:latin typeface="Arial" charset="0"/>
              </a:rPr>
              <a:t> Because lack of liquidity can trigger bank run. </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10% reserve requirement is applied to total amount of deposits in this case 10% of 100 million is 10 million</a:t>
            </a:r>
            <a:endParaRPr lang="zh-TW" altLang="zh-TW" dirty="0">
              <a:latin typeface="Arial" charset="0"/>
            </a:endParaRPr>
          </a:p>
          <a:p>
            <a:r>
              <a:rPr lang="en-US" altLang="zh-TW" dirty="0">
                <a:latin typeface="Arial" charset="0"/>
              </a:rPr>
              <a:t> </a:t>
            </a:r>
            <a:endParaRPr lang="zh-TW" altLang="zh-TW" dirty="0">
              <a:latin typeface="Arial" charset="0"/>
            </a:endParaRPr>
          </a:p>
          <a:p>
            <a:r>
              <a:rPr lang="en-US" altLang="zh-TW" dirty="0">
                <a:latin typeface="Arial" charset="0"/>
              </a:rPr>
              <a:t>If a bank has ample reserves a deposit outflow does not necessitate changes in other parts of its balance sheet </a:t>
            </a:r>
            <a:endParaRPr lang="zh-TW" altLang="zh-TW" dirty="0">
              <a:latin typeface="Arial" charset="0"/>
            </a:endParaRPr>
          </a:p>
        </p:txBody>
      </p:sp>
    </p:spTree>
    <p:extLst>
      <p:ext uri="{BB962C8B-B14F-4D97-AF65-F5344CB8AC3E}">
        <p14:creationId xmlns:p14="http://schemas.microsoft.com/office/powerpoint/2010/main" val="10830573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D09ADD36-AF66-4EBF-8D69-746832E3F7BF}" type="slidenum">
              <a:rPr lang="zh-TW" altLang="en-US"/>
              <a:pPr/>
              <a:t>211</a:t>
            </a:fld>
            <a:endParaRPr lang="en-US" altLang="zh-TW"/>
          </a:p>
        </p:txBody>
      </p:sp>
      <p:sp>
        <p:nvSpPr>
          <p:cNvPr id="208899" name="Rectangle 2"/>
          <p:cNvSpPr>
            <a:spLocks noGrp="1" noRot="1" noChangeAspect="1" noChangeArrowheads="1" noTextEdit="1"/>
          </p:cNvSpPr>
          <p:nvPr>
            <p:ph type="sldImg"/>
          </p:nvPr>
        </p:nvSpPr>
        <p:spPr>
          <a:xfrm>
            <a:off x="2093913" y="527050"/>
            <a:ext cx="5133975" cy="2889250"/>
          </a:xfrm>
          <a:ln/>
        </p:spPr>
      </p:sp>
      <p:sp>
        <p:nvSpPr>
          <p:cNvPr id="208900" name="Rectangle 3"/>
          <p:cNvSpPr>
            <a:spLocks noGrp="1" noChangeArrowheads="1"/>
          </p:cNvSpPr>
          <p:nvPr>
            <p:ph type="body" idx="1"/>
          </p:nvPr>
        </p:nvSpPr>
        <p:spPr>
          <a:noFill/>
          <a:ln/>
        </p:spPr>
        <p:txBody>
          <a:bodyPr/>
          <a:lstStyle/>
          <a:p>
            <a:pPr lvl="0" eaLnBrk="1" hangingPunct="1"/>
            <a:r>
              <a:rPr lang="en-US" altLang="zh-TW" sz="1200" dirty="0"/>
              <a:t>“Pay as you go” basis, where current funding is used (partially) to pay current benefits</a:t>
            </a:r>
          </a:p>
          <a:p>
            <a:pPr lvl="0" eaLnBrk="1" hangingPunct="1"/>
            <a:r>
              <a:rPr lang="en-US" altLang="zh-TW" sz="1200" dirty="0"/>
              <a:t>Solutions to SS problems: increase retirement age (from 65 to 67 for example: measure passed in mid 90s), increase contributions (from 6.2% in 98 to 7.65% in 05); public funding to supplement resources; diversification of assets to higher yielding instruments (e.g. alternative investments)</a:t>
            </a:r>
          </a:p>
          <a:p>
            <a:r>
              <a:rPr lang="en-US" altLang="zh-TW" sz="1200" b="1" u="none" strike="noStrike" kern="1200" dirty="0">
                <a:solidFill>
                  <a:schemeClr val="tx1"/>
                </a:solidFill>
                <a:latin typeface="+mn-lt"/>
                <a:ea typeface="+mn-ea"/>
                <a:cs typeface="+mn-cs"/>
              </a:rPr>
              <a:t>Definition of 'Pay As You Go Pension Plan'</a:t>
            </a:r>
          </a:p>
          <a:p>
            <a:r>
              <a:rPr lang="en-US" altLang="zh-TW" sz="1200" u="none" strike="noStrike" kern="1200" dirty="0">
                <a:solidFill>
                  <a:schemeClr val="tx1"/>
                </a:solidFill>
                <a:latin typeface="+mn-lt"/>
                <a:ea typeface="+mn-ea"/>
                <a:cs typeface="+mn-cs"/>
              </a:rPr>
              <a:t>A retirement scheme where the plan beneficiaries decide how much they want to contribute either by having the specified amount regularly deducted from their paycheck or by contributing the desired amount in a lump sum. A pay as you go pension plan is similar to a 401k. The employee can choose among the various investment options and decide on whether they want a higher return by investing in a more risky fund or a safer fund which provides steady returns</a:t>
            </a:r>
            <a:br>
              <a:rPr lang="en-US" altLang="zh-TW" sz="1200" u="none" strike="noStrike" kern="1200" dirty="0">
                <a:solidFill>
                  <a:schemeClr val="tx1"/>
                </a:solidFill>
                <a:latin typeface="+mn-lt"/>
                <a:ea typeface="+mn-ea"/>
                <a:cs typeface="+mn-cs"/>
              </a:rPr>
            </a:br>
            <a:r>
              <a:rPr lang="en-US" altLang="zh-TW" sz="1200" u="none" strike="noStrike" kern="1200" dirty="0">
                <a:solidFill>
                  <a:schemeClr val="tx1"/>
                </a:solidFill>
                <a:latin typeface="+mn-lt"/>
                <a:ea typeface="+mn-ea"/>
                <a:cs typeface="+mn-cs"/>
              </a:rPr>
              <a:t>Read more: </a:t>
            </a:r>
            <a:r>
              <a:rPr lang="en-US" altLang="zh-TW" sz="1200" u="none" strike="noStrike" kern="1200" dirty="0">
                <a:solidFill>
                  <a:schemeClr val="tx1"/>
                </a:solidFill>
                <a:latin typeface="+mn-lt"/>
                <a:ea typeface="+mn-ea"/>
                <a:cs typeface="+mn-cs"/>
                <a:hlinkClick r:id="rId3"/>
              </a:rPr>
              <a:t>http://www.investopedia.com/terms/p/pay-as-you-go-pension-plan.asp#ixzz1oxoh0ZoI</a:t>
            </a:r>
            <a:endParaRPr lang="en-US" altLang="zh-TW" sz="1200" u="none" strike="noStrike" kern="1200" dirty="0">
              <a:solidFill>
                <a:schemeClr val="tx1"/>
              </a:solidFill>
              <a:latin typeface="+mn-lt"/>
              <a:ea typeface="+mn-ea"/>
              <a:cs typeface="+mn-cs"/>
            </a:endParaRPr>
          </a:p>
          <a:p>
            <a:r>
              <a:rPr lang="en-US" altLang="zh-TW" sz="1200" b="1" u="none" strike="noStrike" kern="1200" dirty="0" err="1">
                <a:solidFill>
                  <a:schemeClr val="tx1"/>
                </a:solidFill>
                <a:latin typeface="+mn-lt"/>
                <a:ea typeface="+mn-ea"/>
                <a:cs typeface="+mn-cs"/>
              </a:rPr>
              <a:t>Investopedia</a:t>
            </a:r>
            <a:r>
              <a:rPr lang="en-US" altLang="zh-TW" sz="1200" b="1" u="none" strike="noStrike" kern="1200" dirty="0">
                <a:solidFill>
                  <a:schemeClr val="tx1"/>
                </a:solidFill>
                <a:latin typeface="+mn-lt"/>
                <a:ea typeface="+mn-ea"/>
                <a:cs typeface="+mn-cs"/>
              </a:rPr>
              <a:t> explains 'Pay As You Go Pension Plan'</a:t>
            </a:r>
          </a:p>
          <a:p>
            <a:r>
              <a:rPr lang="en-US" altLang="zh-TW" sz="1200" u="none" strike="noStrike" kern="1200" dirty="0">
                <a:solidFill>
                  <a:schemeClr val="tx1"/>
                </a:solidFill>
                <a:latin typeface="+mn-lt"/>
                <a:ea typeface="+mn-ea"/>
                <a:cs typeface="+mn-cs"/>
              </a:rPr>
              <a:t>When retirement age comes along, the beneficiary can choose to either receive the benefits in a lump sum or as a lifetime annuity where the benefits are spread in monthly payments throughout the beneficiary's lifetime. This is different from a fully funded pension where the company fully funds, manages and distributes the benefits at retirement.   </a:t>
            </a:r>
            <a:br>
              <a:rPr lang="en-US" altLang="zh-TW" sz="1200" u="none" strike="noStrike" kern="1200" dirty="0">
                <a:solidFill>
                  <a:schemeClr val="tx1"/>
                </a:solidFill>
                <a:latin typeface="+mn-lt"/>
                <a:ea typeface="+mn-ea"/>
                <a:cs typeface="+mn-cs"/>
              </a:rPr>
            </a:br>
            <a:r>
              <a:rPr lang="en-US" altLang="zh-TW" sz="1200" u="none" strike="noStrike" kern="1200" dirty="0">
                <a:solidFill>
                  <a:schemeClr val="tx1"/>
                </a:solidFill>
                <a:latin typeface="+mn-lt"/>
                <a:ea typeface="+mn-ea"/>
                <a:cs typeface="+mn-cs"/>
              </a:rPr>
              <a:t>Read more: </a:t>
            </a:r>
            <a:r>
              <a:rPr lang="en-US" altLang="zh-TW" sz="1200" u="none" strike="noStrike" kern="1200" dirty="0">
                <a:solidFill>
                  <a:schemeClr val="tx1"/>
                </a:solidFill>
                <a:latin typeface="+mn-lt"/>
                <a:ea typeface="+mn-ea"/>
                <a:cs typeface="+mn-cs"/>
                <a:hlinkClick r:id="rId3"/>
              </a:rPr>
              <a:t>http://www.investopedia.com/terms/p/pay-as-you-go-pension-plan.asp#ixzz1oxorlLvb</a:t>
            </a:r>
            <a:endParaRPr lang="en-US" altLang="zh-TW" sz="1200" u="none" strike="noStrike" kern="1200" dirty="0">
              <a:solidFill>
                <a:schemeClr val="tx1"/>
              </a:solidFill>
              <a:latin typeface="+mn-lt"/>
              <a:ea typeface="+mn-ea"/>
              <a:cs typeface="+mn-cs"/>
            </a:endParaRPr>
          </a:p>
          <a:p>
            <a:r>
              <a:rPr lang="en-US" altLang="zh-TW" sz="1200" b="1" u="none" strike="noStrike" kern="1200" dirty="0">
                <a:solidFill>
                  <a:schemeClr val="tx1"/>
                </a:solidFill>
                <a:latin typeface="+mn-lt"/>
                <a:ea typeface="+mn-ea"/>
                <a:cs typeface="+mn-cs"/>
              </a:rPr>
              <a:t>DEFINITION of 'Social Security‘</a:t>
            </a:r>
            <a:r>
              <a:rPr lang="en-US" altLang="zh-TW" sz="1200" u="none" strike="noStrike" kern="1200" dirty="0">
                <a:solidFill>
                  <a:schemeClr val="tx1"/>
                </a:solidFill>
                <a:latin typeface="+mn-lt"/>
                <a:ea typeface="+mn-ea"/>
                <a:cs typeface="+mn-cs"/>
              </a:rPr>
              <a:t>: </a:t>
            </a:r>
            <a:r>
              <a:rPr lang="en-US" altLang="zh-TW" sz="1200" u="none" strike="noStrike" kern="1200" dirty="0">
                <a:solidFill>
                  <a:schemeClr val="tx1"/>
                </a:solidFill>
                <a:latin typeface="+mn-lt"/>
                <a:ea typeface="+mn-ea"/>
                <a:cs typeface="+mn-cs"/>
                <a:hlinkClick r:id="rId4"/>
              </a:rPr>
              <a:t>http://www.investopedia.com/terms/s/socialsecurity.asp#ixzz3XMaNjJar</a:t>
            </a:r>
            <a:r>
              <a:rPr lang="en-US" altLang="zh-TW" sz="1200" u="none" strike="noStrike" kern="1200" dirty="0">
                <a:solidFill>
                  <a:schemeClr val="tx1"/>
                </a:solidFill>
                <a:latin typeface="+mn-lt"/>
                <a:ea typeface="+mn-ea"/>
                <a:cs typeface="+mn-cs"/>
              </a:rPr>
              <a:t> </a:t>
            </a:r>
            <a:endParaRPr lang="en-US" altLang="zh-TW" sz="1200" b="1" u="none" strike="noStrike" kern="1200" dirty="0">
              <a:solidFill>
                <a:schemeClr val="tx1"/>
              </a:solidFill>
              <a:latin typeface="+mn-lt"/>
              <a:ea typeface="+mn-ea"/>
              <a:cs typeface="+mn-cs"/>
            </a:endParaRPr>
          </a:p>
          <a:p>
            <a:r>
              <a:rPr lang="en-US" altLang="zh-TW" sz="1200" u="none" strike="noStrike" kern="1200" dirty="0">
                <a:solidFill>
                  <a:schemeClr val="tx1"/>
                </a:solidFill>
                <a:latin typeface="+mn-lt"/>
                <a:ea typeface="+mn-ea"/>
                <a:cs typeface="+mn-cs"/>
              </a:rPr>
              <a:t>A United States federal program of social insurance and benefits developed in 1935. The Social Security program's benefits include retirement income, disability income, Medicare and Medicaid, and death and survivorship benefits. Social Security is one of the largest government programs in the world, paying out hundreds of billions of dollars per year.</a:t>
            </a:r>
          </a:p>
          <a:p>
            <a:r>
              <a:rPr lang="en-US" altLang="zh-TW" sz="1200" u="none" strike="noStrike" kern="1200" dirty="0">
                <a:solidFill>
                  <a:schemeClr val="tx1"/>
                </a:solidFill>
                <a:latin typeface="+mn-lt"/>
                <a:ea typeface="+mn-ea"/>
                <a:cs typeface="+mn-cs"/>
              </a:rPr>
              <a:t>Based on the year someone was born, retirement benefits may begin as early as age 62 and as late as age 67. The amount of income received is based on the average wages earned over the worker's lifetime, with a maximum calculable amount of $102,000 as of 2008. Spouses are also eligible to receive Social Security benefits, even if they have limited or non-existent work histories.</a:t>
            </a:r>
          </a:p>
          <a:p>
            <a:r>
              <a:rPr lang="en-US" altLang="zh-TW" sz="1200" u="none" strike="noStrike" kern="1200" dirty="0">
                <a:solidFill>
                  <a:schemeClr val="tx1"/>
                </a:solidFill>
                <a:latin typeface="+mn-lt"/>
                <a:ea typeface="+mn-ea"/>
                <a:cs typeface="+mn-cs"/>
              </a:rPr>
              <a:t>The original program was part of President Franklin D. Roosevelt's New Deal plan to lift the U.S. out of the Great Depression. Today, the program is funded through payroll taxes collected by employees and companies; monies are placed into the Social Security Trust Fund and payments are managed by the government along with the Federal Reserve Board.</a:t>
            </a:r>
          </a:p>
          <a:p>
            <a:r>
              <a:rPr lang="en-US" altLang="zh-TW" sz="1200" u="none" strike="noStrike" kern="1200" dirty="0">
                <a:solidFill>
                  <a:schemeClr val="tx1"/>
                </a:solidFill>
                <a:latin typeface="+mn-lt"/>
                <a:ea typeface="+mn-ea"/>
                <a:cs typeface="+mn-cs"/>
              </a:rPr>
              <a:t>Social Security has faced serious solvency issues for many decades; today's payments are made from current payroll contributions by workers who may not have money available for them when they retire. Social security reform, whether through legislation, tax law changes, or privatization, has been a major political issue that draws strong opinions from different demographic segments.</a:t>
            </a:r>
          </a:p>
          <a:p>
            <a:r>
              <a:rPr lang="en-US" altLang="zh-TW" sz="1200" u="none" strike="noStrike" kern="1200" dirty="0">
                <a:solidFill>
                  <a:schemeClr val="tx1"/>
                </a:solidFill>
                <a:latin typeface="+mn-lt"/>
                <a:ea typeface="+mn-ea"/>
                <a:cs typeface="+mn-cs"/>
              </a:rPr>
              <a:t>Social Security faces the real threat of becoming insolvent because of factors such as longer life expectancies, a large baby boomer population currently entering retirement age, and inflation.</a:t>
            </a:r>
          </a:p>
          <a:p>
            <a:br>
              <a:rPr lang="en-US" altLang="zh-TW" sz="1200" u="none" strike="noStrike" kern="1200">
                <a:solidFill>
                  <a:schemeClr val="tx1"/>
                </a:solidFill>
                <a:latin typeface="+mn-lt"/>
                <a:ea typeface="+mn-ea"/>
                <a:cs typeface="+mn-cs"/>
              </a:rPr>
            </a:br>
            <a:endParaRPr lang="zh-TW" altLang="en-US" dirty="0"/>
          </a:p>
        </p:txBody>
      </p:sp>
    </p:spTree>
    <p:extLst>
      <p:ext uri="{BB962C8B-B14F-4D97-AF65-F5344CB8AC3E}">
        <p14:creationId xmlns:p14="http://schemas.microsoft.com/office/powerpoint/2010/main" val="2345334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a:t>
            </a:r>
            <a:r>
              <a:rPr lang="en-US" altLang="zh-TW" baseline="0" dirty="0"/>
              <a:t> Wikipedia http://upload.wikimedia.org/wikipedia/en/e/e1/Social_Security_Worker_to_Beneficiary_Ratio.png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212</a:t>
            </a:fld>
            <a:endParaRPr lang="en-US" altLang="zh-TW" dirty="0"/>
          </a:p>
        </p:txBody>
      </p:sp>
    </p:spTree>
    <p:extLst>
      <p:ext uri="{BB962C8B-B14F-4D97-AF65-F5344CB8AC3E}">
        <p14:creationId xmlns:p14="http://schemas.microsoft.com/office/powerpoint/2010/main" val="9735949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11E8CEFC-658E-4C77-997A-855792AA5A4B}" type="slidenum">
              <a:rPr lang="zh-TW" altLang="en-US"/>
              <a:pPr/>
              <a:t>213</a:t>
            </a:fld>
            <a:endParaRPr lang="en-US" altLang="zh-TW"/>
          </a:p>
        </p:txBody>
      </p:sp>
      <p:sp>
        <p:nvSpPr>
          <p:cNvPr id="211971" name="Rectangle 2"/>
          <p:cNvSpPr>
            <a:spLocks noGrp="1" noRot="1" noChangeAspect="1" noChangeArrowheads="1" noTextEdit="1"/>
          </p:cNvSpPr>
          <p:nvPr>
            <p:ph type="sldImg"/>
          </p:nvPr>
        </p:nvSpPr>
        <p:spPr>
          <a:xfrm>
            <a:off x="2735263" y="527050"/>
            <a:ext cx="3851275" cy="2889250"/>
          </a:xfrm>
          <a:ln/>
        </p:spPr>
      </p:sp>
      <p:sp>
        <p:nvSpPr>
          <p:cNvPr id="211972" name="Rectangle 3"/>
          <p:cNvSpPr>
            <a:spLocks noGrp="1" noChangeArrowheads="1"/>
          </p:cNvSpPr>
          <p:nvPr>
            <p:ph type="body" idx="1"/>
          </p:nvPr>
        </p:nvSpPr>
        <p:spPr>
          <a:xfrm>
            <a:off x="1240943" y="3329720"/>
            <a:ext cx="6814517" cy="3154238"/>
          </a:xfrm>
          <a:noFill/>
          <a:ln/>
        </p:spPr>
        <p:txBody>
          <a:bodyPr/>
          <a:lstStyle/>
          <a:p>
            <a:pPr marL="0" indent="0" eaLnBrk="1" hangingPunct="1">
              <a:buFont typeface="Arial" pitchFamily="34" charset="0"/>
              <a:buNone/>
            </a:pPr>
            <a:r>
              <a:rPr lang="en-US" altLang="zh-TW" dirty="0"/>
              <a:t>401(k) and 403(b): employer sponsored plans that supplement a firm’s basic retirement plan, allowing for both employee and employer contributions. 401(k) plans are offered to employees of taxable firms while 403(b) plans are for employees of certain tax-exempt employers (e.g. hospitals and educational institutions). Contributions to these plans are taken on a pretax basis and thus reduce the employee’s taxable salary. Both the contributions and earnings then grow tax deferred until they are withdrawn. Most of these plans are movable to another 401(k) or 403(b) or an IRA if the employee changes jobs. Participants in 401(k) and 403(b) generally make their own choice of the allocation of assets from both employee and employer contributions</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b="1" dirty="0"/>
              <a:t>The IRA </a:t>
            </a:r>
            <a:r>
              <a:rPr lang="en-US" altLang="zh-TW" dirty="0"/>
              <a:t>is a </a:t>
            </a:r>
            <a:r>
              <a:rPr lang="en-US" altLang="zh-TW" b="1" dirty="0"/>
              <a:t>tax-deductible savings plan </a:t>
            </a:r>
            <a:r>
              <a:rPr lang="en-US" altLang="zh-TW" dirty="0"/>
              <a:t>for those who are self-employed, or whose earnings are below a certain level or whose employers do not offer retirement plans. They are self-directed retirement accounts set up by employees who may also be covered by employer-sponsored pension plans as well as self-employed individuals. Contributions to the IRA are made strictly by the employee. IRAs were first allowed in </a:t>
            </a:r>
            <a:r>
              <a:rPr lang="en-US" altLang="zh-TW" b="1" dirty="0"/>
              <a:t>1981</a:t>
            </a:r>
            <a:r>
              <a:rPr lang="en-US" altLang="zh-TW" dirty="0"/>
              <a:t> as a method of creating a </a:t>
            </a:r>
            <a:r>
              <a:rPr lang="en-US" altLang="zh-TW" b="1" dirty="0"/>
              <a:t>tax-deferred retirement account </a:t>
            </a:r>
            <a:r>
              <a:rPr lang="en-US" altLang="zh-TW" dirty="0"/>
              <a:t>to supplement an employer-sponsored plan. As of 2004 a maximum of US$4,000- may be contributed to an IRA per year; non-working couples can contribute an additional $4,000- if couple’s adjusted gross income is less than $150,000- and neither is covered by an employer-sponsored plan. IRAs may also be used by employees changing jobs: any funds held by an employee in the old employer’s pension fund may be invested in a tax-qualified IRA to maintain the tax deferred status.</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Other types of retirement funds include profit-sharing and Keogh plans for the self-employed and employees of small businesses. Some people not in those categories may make limited IRA contributions on a tax-deferred basis. </a:t>
            </a:r>
            <a:r>
              <a:rPr lang="en-US" altLang="zh-TW" b="1" dirty="0"/>
              <a:t>The Roth IRA</a:t>
            </a:r>
            <a:r>
              <a:rPr lang="en-US" altLang="zh-TW" dirty="0"/>
              <a:t>, a special kind of retirement account created in 1997, may offer greater tax benefits to certain individuals</a:t>
            </a:r>
            <a:r>
              <a:rPr lang="en-US" altLang="zh-TW" b="1" dirty="0"/>
              <a:t>. Unlike a regular IRA, the Roth IRA contributions are taxed in the year of contribution and withdrawals are tax free (as long as account holder is at least 59 ½ and funds have been invested &gt;5Y).</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An increasing number of retirement plans give participants the option of opening up an account with a brokerage firm of their choice through the plan. These self directed accounts can afford access to a wide variety of investment options. Most IRA contributions are invested in mutual funds purchased through brokers or a mutual fund company.</a:t>
            </a:r>
          </a:p>
          <a:p>
            <a:pPr marL="0" indent="0" eaLnBrk="1" hangingPunct="1">
              <a:buFont typeface="Arial" pitchFamily="34" charset="0"/>
              <a:buNone/>
            </a:pPr>
            <a:r>
              <a:rPr lang="en-US" altLang="zh-TW" dirty="0"/>
              <a:t>Keogh account is a retirement account available to self-employed individuals. Contributions may be deposited in a tax-deferred account administered by a life insurance company, bank of other FIs. As with 401(k), participants are given some discretion as to how the funds are to be invested.</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b="1" dirty="0"/>
              <a:t>2 types of Keogh accounts are </a:t>
            </a:r>
          </a:p>
          <a:p>
            <a:pPr marL="0" indent="0" eaLnBrk="1" hangingPunct="1">
              <a:buFont typeface="Arial" pitchFamily="34" charset="0"/>
              <a:buNone/>
            </a:pPr>
            <a:r>
              <a:rPr lang="en-US" altLang="zh-TW" b="1" dirty="0"/>
              <a:t>Profit sharing Keogh</a:t>
            </a:r>
            <a:r>
              <a:rPr lang="en-US" altLang="zh-TW" dirty="0"/>
              <a:t>: contributions can vary by year</a:t>
            </a:r>
          </a:p>
          <a:p>
            <a:pPr marL="0" indent="0" eaLnBrk="1" hangingPunct="1">
              <a:buFont typeface="Arial" pitchFamily="34" charset="0"/>
              <a:buNone/>
            </a:pPr>
            <a:r>
              <a:rPr lang="en-US" altLang="zh-TW" dirty="0"/>
              <a:t>Money sharing plans require a mandatory contribution at a constant % of the employee’s income per year whether the individual has profits or not</a:t>
            </a:r>
          </a:p>
          <a:p>
            <a:pPr marL="0" indent="0" eaLnBrk="1" hangingPunct="1">
              <a:buFont typeface="Arial" pitchFamily="34" charset="0"/>
              <a:buNone/>
            </a:pPr>
            <a:r>
              <a:rPr lang="en-US" altLang="zh-TW" dirty="0"/>
              <a:t>Major advantage of Keogh plans is high level of max contributions: money sharing plans: the lesser of $41,000- or 25% of self-employment income; profit-sharing up to $41K and 20% of income.</a:t>
            </a:r>
          </a:p>
          <a:p>
            <a:pPr marL="0" indent="0" eaLnBrk="1" hangingPunct="1">
              <a:buFont typeface="Arial" pitchFamily="34" charset="0"/>
              <a:buNone/>
            </a:pPr>
            <a:endParaRPr lang="en-US" altLang="zh-TW" dirty="0"/>
          </a:p>
          <a:p>
            <a:pPr marL="0" indent="0" eaLnBrk="1" hangingPunct="1">
              <a:buFont typeface="Arial" pitchFamily="34" charset="0"/>
              <a:buNone/>
            </a:pPr>
            <a:endParaRPr lang="en-US" altLang="zh-TW" b="1" dirty="0"/>
          </a:p>
          <a:p>
            <a:pPr marL="0" indent="0" eaLnBrk="1" hangingPunct="1">
              <a:buFont typeface="Arial" pitchFamily="34" charset="0"/>
              <a:buNone/>
            </a:pPr>
            <a:r>
              <a:rPr lang="en-US" altLang="zh-TW" b="1" dirty="0"/>
              <a:t>Types of Retirement</a:t>
            </a:r>
            <a:r>
              <a:rPr lang="en-US" altLang="zh-TW" b="1" baseline="0" dirty="0"/>
              <a:t> Plans</a:t>
            </a:r>
            <a:endParaRPr lang="en-US" altLang="zh-TW" b="1" dirty="0"/>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There are two basic types of pension funds: </a:t>
            </a:r>
            <a:r>
              <a:rPr lang="en-US" altLang="zh-TW" b="1" dirty="0"/>
              <a:t>defined benefit </a:t>
            </a:r>
            <a:r>
              <a:rPr lang="en-US" altLang="zh-TW" dirty="0"/>
              <a:t>and </a:t>
            </a:r>
            <a:r>
              <a:rPr lang="en-US" altLang="zh-TW" b="1" dirty="0"/>
              <a:t>defined contribution plans</a:t>
            </a:r>
            <a:r>
              <a:rPr lang="en-US" altLang="zh-TW" dirty="0"/>
              <a:t>. </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In a </a:t>
            </a:r>
            <a:r>
              <a:rPr lang="en-US" altLang="zh-TW" b="1" dirty="0"/>
              <a:t>defined benefit plan</a:t>
            </a:r>
            <a:r>
              <a:rPr lang="en-US" altLang="zh-TW" dirty="0"/>
              <a:t>, the income the employee receives in retirement is guaranteed, based on predetermined benefits formulas. Typically, benefits are based on a percentage of the participant’s “terminal earnings,” i.e., earnings at retirement. Several other options have also been developed.</a:t>
            </a:r>
          </a:p>
          <a:p>
            <a:pPr marL="0" indent="0" eaLnBrk="1" hangingPunct="1">
              <a:buFont typeface="Arial" pitchFamily="34" charset="0"/>
              <a:buNone/>
            </a:pPr>
            <a:endParaRPr lang="en-US" altLang="zh-TW" dirty="0"/>
          </a:p>
          <a:p>
            <a:pPr marL="0" indent="0" eaLnBrk="1" hangingPunct="1">
              <a:buFont typeface="Arial" pitchFamily="34" charset="0"/>
              <a:buNone/>
            </a:pPr>
            <a:r>
              <a:rPr lang="en-US" altLang="zh-TW" dirty="0"/>
              <a:t>In a </a:t>
            </a:r>
            <a:r>
              <a:rPr lang="en-US" altLang="zh-TW" b="1" dirty="0"/>
              <a:t>defined contribution plan</a:t>
            </a:r>
            <a:r>
              <a:rPr lang="en-US" altLang="zh-TW" dirty="0"/>
              <a:t>, a type of savings plan in which taxes on earnings are deferred until funds are withdrawn, the amount of retirement income depends on the contributions made and the earnings generated by the securities purchased. The employer generally matches the employee contribution up to a certain level and the employee selects investments from among the options the employer’s plan offers. 401(k) plans fall into this category, as do 403(b) plans for nonprofit organizations.</a:t>
            </a:r>
            <a:br>
              <a:rPr lang="en-US" altLang="zh-TW" dirty="0"/>
            </a:br>
            <a:br>
              <a:rPr lang="en-US" altLang="zh-TW" dirty="0"/>
            </a:br>
            <a:r>
              <a:rPr lang="en-US" altLang="zh-TW" dirty="0"/>
              <a:t>Other types of retirement funds include profit sharing plans, in which employers contribute to accounts based on their profits, and Keogh plans for the self-employed and employees of small businesses. Some workers who do not fall into these categories may make limited contributions to an individual retirement account (IRA). IRAs allow individuals to save money without paying taxes until they withdraw it. With Roth IRAs, a plan created in 1998 for individuals earning below specified income levels, individuals pay taxes on the money before it is saved and withdraw funds without paying federal taxes. Beginning in 2010 people with traditional IRAs will be able to convert them to </a:t>
            </a:r>
            <a:r>
              <a:rPr lang="en-US" altLang="zh-TW" dirty="0" err="1"/>
              <a:t>Roths</a:t>
            </a:r>
            <a:r>
              <a:rPr lang="en-US" altLang="zh-TW" dirty="0"/>
              <a:t>. Roth 401(k)s were introduced in 2001 and made permanent by federal law in 2007. Unlike traditional 401(k) plans, Roth 401(k)s are funded with after tax dollars. </a:t>
            </a:r>
          </a:p>
        </p:txBody>
      </p:sp>
    </p:spTree>
    <p:extLst>
      <p:ext uri="{BB962C8B-B14F-4D97-AF65-F5344CB8AC3E}">
        <p14:creationId xmlns:p14="http://schemas.microsoft.com/office/powerpoint/2010/main" val="40227177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ICI </a:t>
            </a:r>
            <a:r>
              <a:rPr lang="en-US" dirty="0" err="1"/>
              <a:t>Factbook</a:t>
            </a:r>
            <a:r>
              <a:rPr lang="en-US" dirty="0"/>
              <a:t> 2020</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215</a:t>
            </a:fld>
            <a:endParaRPr lang="en-US" altLang="zh-TW" dirty="0"/>
          </a:p>
        </p:txBody>
      </p:sp>
    </p:spTree>
    <p:extLst>
      <p:ext uri="{BB962C8B-B14F-4D97-AF65-F5344CB8AC3E}">
        <p14:creationId xmlns:p14="http://schemas.microsoft.com/office/powerpoint/2010/main" val="19583444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8BC7ED0D-14F4-434E-A5FF-B2A3F503BC63}" type="slidenum">
              <a:rPr lang="zh-TW" altLang="en-US"/>
              <a:pPr/>
              <a:t>218</a:t>
            </a:fld>
            <a:endParaRPr lang="en-US" altLang="zh-TW"/>
          </a:p>
        </p:txBody>
      </p:sp>
      <p:sp>
        <p:nvSpPr>
          <p:cNvPr id="218115" name="Rectangle 2"/>
          <p:cNvSpPr>
            <a:spLocks noGrp="1" noRot="1" noChangeAspect="1" noChangeArrowheads="1" noTextEdit="1"/>
          </p:cNvSpPr>
          <p:nvPr>
            <p:ph type="sldImg"/>
          </p:nvPr>
        </p:nvSpPr>
        <p:spPr>
          <a:xfrm>
            <a:off x="2093913" y="527050"/>
            <a:ext cx="5133975" cy="2889250"/>
          </a:xfrm>
          <a:ln/>
        </p:spPr>
      </p:sp>
      <p:sp>
        <p:nvSpPr>
          <p:cNvPr id="218116" name="Rectangle 3"/>
          <p:cNvSpPr>
            <a:spLocks noGrp="1" noChangeArrowheads="1"/>
          </p:cNvSpPr>
          <p:nvPr>
            <p:ph type="body" idx="1"/>
          </p:nvPr>
        </p:nvSpPr>
        <p:spPr>
          <a:noFill/>
          <a:ln/>
        </p:spPr>
        <p:txBody>
          <a:bodyPr/>
          <a:lstStyle/>
          <a:p>
            <a:pPr eaLnBrk="1" hangingPunct="1"/>
            <a:r>
              <a:rPr lang="en-US" altLang="zh-TW" dirty="0"/>
              <a:t>Prior to ERISA there were no statutory requirement forcing defined benefits fund administrators to adequately fund their pension funds.</a:t>
            </a:r>
          </a:p>
        </p:txBody>
      </p:sp>
    </p:spTree>
    <p:extLst>
      <p:ext uri="{BB962C8B-B14F-4D97-AF65-F5344CB8AC3E}">
        <p14:creationId xmlns:p14="http://schemas.microsoft.com/office/powerpoint/2010/main" val="5378416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219</a:t>
            </a:fld>
            <a:endParaRPr lang="en-US" altLang="zh-TW" dirty="0"/>
          </a:p>
        </p:txBody>
      </p:sp>
    </p:spTree>
    <p:extLst>
      <p:ext uri="{BB962C8B-B14F-4D97-AF65-F5344CB8AC3E}">
        <p14:creationId xmlns:p14="http://schemas.microsoft.com/office/powerpoint/2010/main" val="19875013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2B8A9D67-61B3-46FD-8A04-42C3B669F192}" type="slidenum">
              <a:rPr lang="zh-TW" altLang="en-US"/>
              <a:pPr/>
              <a:t>220</a:t>
            </a:fld>
            <a:endParaRPr lang="en-US" altLang="zh-TW"/>
          </a:p>
        </p:txBody>
      </p:sp>
      <p:sp>
        <p:nvSpPr>
          <p:cNvPr id="220163" name="Rectangle 2"/>
          <p:cNvSpPr>
            <a:spLocks noGrp="1" noRot="1" noChangeAspect="1" noChangeArrowheads="1" noTextEdit="1"/>
          </p:cNvSpPr>
          <p:nvPr>
            <p:ph type="sldImg"/>
          </p:nvPr>
        </p:nvSpPr>
        <p:spPr>
          <a:xfrm>
            <a:off x="2093913" y="527050"/>
            <a:ext cx="5133975" cy="2889250"/>
          </a:xfrm>
          <a:ln/>
        </p:spPr>
      </p:sp>
      <p:sp>
        <p:nvSpPr>
          <p:cNvPr id="220164" name="Rectangle 3"/>
          <p:cNvSpPr>
            <a:spLocks noGrp="1" noChangeArrowheads="1"/>
          </p:cNvSpPr>
          <p:nvPr>
            <p:ph type="body" idx="1"/>
          </p:nvPr>
        </p:nvSpPr>
        <p:spPr>
          <a:noFill/>
          <a:ln/>
        </p:spPr>
        <p:txBody>
          <a:bodyPr/>
          <a:lstStyle/>
          <a:p>
            <a:pPr eaLnBrk="1" hangingPunct="1">
              <a:lnSpc>
                <a:spcPct val="80000"/>
              </a:lnSpc>
            </a:pPr>
            <a:r>
              <a:rPr lang="en-US" altLang="zh-TW" sz="1200" dirty="0"/>
              <a:t>In 2006 Congress passed the Pension Protection Act, landmark pension reform legislation enacted to close shortfalls in employers’ funding of defined benefit pension plans. The act gave employers seven years to fully fund their plans but gave some airlines in bankruptcy proceedings an extra 10 years to meet their obligations.</a:t>
            </a:r>
          </a:p>
          <a:p>
            <a:pPr eaLnBrk="1" hangingPunct="1">
              <a:lnSpc>
                <a:spcPct val="80000"/>
              </a:lnSpc>
            </a:pPr>
            <a:endParaRPr lang="en-US" altLang="zh-TW" sz="1200" dirty="0"/>
          </a:p>
          <a:p>
            <a:pPr eaLnBrk="1" hangingPunct="1">
              <a:lnSpc>
                <a:spcPct val="80000"/>
              </a:lnSpc>
            </a:pPr>
            <a:r>
              <a:rPr lang="en-US" altLang="zh-TW" sz="1200" b="1" dirty="0"/>
              <a:t>The Pension Protection Act of 2006 makes it easier for workers to start and contribute to a retirement savings plan in these ways:</a:t>
            </a:r>
          </a:p>
          <a:p>
            <a:pPr eaLnBrk="1" hangingPunct="1">
              <a:lnSpc>
                <a:spcPct val="80000"/>
              </a:lnSpc>
            </a:pPr>
            <a:endParaRPr lang="en-US" altLang="zh-TW" sz="1200" dirty="0"/>
          </a:p>
          <a:p>
            <a:pPr eaLnBrk="1" hangingPunct="1">
              <a:lnSpc>
                <a:spcPct val="80000"/>
              </a:lnSpc>
            </a:pPr>
            <a:r>
              <a:rPr lang="en-US" altLang="zh-TW" sz="1200" dirty="0"/>
              <a:t>Encouraging employers to enroll workers automatically in 401(k) or 403(b) savings plans. It's estimated that at least 12 million workers eligible for such plans haven't signed up. Until now, workers have had to proactively start retirement plans; now more will have to go out of their way to opt out of one. The law allows employers to earmark 3 percent of a worker's salary into a 401(k) and as much as 6 percent over time to help workers save more. </a:t>
            </a:r>
          </a:p>
          <a:p>
            <a:pPr eaLnBrk="1" hangingPunct="1">
              <a:lnSpc>
                <a:spcPct val="80000"/>
              </a:lnSpc>
            </a:pPr>
            <a:endParaRPr lang="en-US" altLang="zh-TW" sz="1200" dirty="0"/>
          </a:p>
          <a:p>
            <a:pPr eaLnBrk="1" hangingPunct="1">
              <a:lnSpc>
                <a:spcPct val="80000"/>
              </a:lnSpc>
            </a:pPr>
            <a:r>
              <a:rPr lang="en-US" altLang="zh-TW" sz="1200" dirty="0"/>
              <a:t>Giving taxpayers the option of depositing portions of their federal tax refund directly into an IRA. "It's really a painless way to make a contribution to an IRA," says Sallie Olson, a CPA and retirement plan specialist with Aldrich </a:t>
            </a:r>
            <a:r>
              <a:rPr lang="en-US" altLang="zh-TW" sz="1200" dirty="0" err="1"/>
              <a:t>Kilbride</a:t>
            </a:r>
            <a:r>
              <a:rPr lang="en-US" altLang="zh-TW" sz="1200" dirty="0"/>
              <a:t> &amp; </a:t>
            </a:r>
            <a:r>
              <a:rPr lang="en-US" altLang="zh-TW" sz="1200" dirty="0" err="1"/>
              <a:t>Tatone</a:t>
            </a:r>
            <a:r>
              <a:rPr lang="en-US" altLang="zh-TW" sz="1200" dirty="0"/>
              <a:t> of Portland, Ore. </a:t>
            </a:r>
          </a:p>
          <a:p>
            <a:pPr eaLnBrk="1" hangingPunct="1">
              <a:lnSpc>
                <a:spcPct val="80000"/>
              </a:lnSpc>
            </a:pPr>
            <a:r>
              <a:rPr lang="en-US" altLang="zh-TW" sz="1200" dirty="0"/>
              <a:t>Permitting 401(k) and other similar plan providers to offer face-to-face, personally tailored investment advice to help workers manage their retirement savings plans. The goal is to ease anxiety for workers not used to making investment decisions. The law takes several steps to prevent adviser conflicts-of-interest. </a:t>
            </a:r>
          </a:p>
          <a:p>
            <a:pPr eaLnBrk="1" hangingPunct="1">
              <a:lnSpc>
                <a:spcPct val="80000"/>
              </a:lnSpc>
            </a:pPr>
            <a:endParaRPr lang="en-US" altLang="zh-TW" sz="1200" dirty="0"/>
          </a:p>
          <a:p>
            <a:pPr eaLnBrk="1" hangingPunct="1">
              <a:lnSpc>
                <a:spcPct val="80000"/>
              </a:lnSpc>
            </a:pPr>
            <a:r>
              <a:rPr lang="en-US" altLang="zh-TW" sz="1200" b="1" dirty="0"/>
              <a:t>As a result of the new law, several retirement savings incentives</a:t>
            </a:r>
            <a:r>
              <a:rPr lang="en-US" altLang="zh-TW" sz="1200" b="1" baseline="0" dirty="0"/>
              <a:t> - </a:t>
            </a:r>
            <a:r>
              <a:rPr lang="en-US" altLang="zh-TW" sz="1200" b="1" dirty="0"/>
              <a:t>originally passed by Congress in 2001 but set to disappear after 2010</a:t>
            </a:r>
            <a:r>
              <a:rPr lang="en-US" altLang="zh-TW" sz="1200" b="1" baseline="0" dirty="0"/>
              <a:t> - </a:t>
            </a:r>
            <a:r>
              <a:rPr lang="en-US" altLang="zh-TW" sz="1200" b="1" dirty="0"/>
              <a:t>now become permanent. Retirement specialists expect the changes to make long-range retirement planning more predictable and provide older workers enhanced options to beef up their nest eggs. These changes include the following:</a:t>
            </a:r>
            <a:endParaRPr lang="en-US" altLang="zh-TW" sz="1200" dirty="0"/>
          </a:p>
          <a:p>
            <a:pPr eaLnBrk="1" hangingPunct="1">
              <a:lnSpc>
                <a:spcPct val="80000"/>
              </a:lnSpc>
            </a:pPr>
            <a:r>
              <a:rPr lang="en-US" altLang="zh-TW" sz="1200" dirty="0"/>
              <a:t>Allowing workers in employer-sponsored 401(k), 403(b) and other similar plans to put up to $15,000 this year in pretax income in 2006, and higher amounts each year -</a:t>
            </a:r>
            <a:r>
              <a:rPr lang="en-US" altLang="zh-TW" sz="1200" baseline="0" dirty="0"/>
              <a:t> </a:t>
            </a:r>
            <a:r>
              <a:rPr lang="en-US" altLang="zh-TW" sz="1200" dirty="0"/>
              <a:t>based on inflation</a:t>
            </a:r>
            <a:r>
              <a:rPr lang="en-US" altLang="zh-TW" sz="1200" baseline="0" dirty="0"/>
              <a:t> - </a:t>
            </a:r>
            <a:r>
              <a:rPr lang="en-US" altLang="zh-TW" sz="1200" dirty="0"/>
              <a:t>beginning in 2007. Individuals with a regular IRA or Roth IRA - plans funded with after-tax money allowed to grow tax-free</a:t>
            </a:r>
            <a:r>
              <a:rPr lang="en-US" altLang="zh-TW" sz="1200" baseline="0" dirty="0"/>
              <a:t> - </a:t>
            </a:r>
            <a:r>
              <a:rPr lang="en-US" altLang="zh-TW" sz="1200" dirty="0"/>
              <a:t>can contribute up to $4,000 in 2006 and 2007, $5,000 in 2008, and even more in later years to reflect inflation. If you are 50 or older, you may increase these amounts by $1,000 each year. </a:t>
            </a:r>
          </a:p>
          <a:p>
            <a:pPr eaLnBrk="1" hangingPunct="1">
              <a:lnSpc>
                <a:spcPct val="80000"/>
              </a:lnSpc>
            </a:pPr>
            <a:endParaRPr lang="en-US" altLang="zh-TW" sz="1200" dirty="0"/>
          </a:p>
          <a:p>
            <a:pPr eaLnBrk="1" hangingPunct="1">
              <a:lnSpc>
                <a:spcPct val="80000"/>
              </a:lnSpc>
            </a:pPr>
            <a:r>
              <a:rPr lang="en-US" altLang="zh-TW" sz="1200" dirty="0"/>
              <a:t>Continuing to let workers 50 and older in 401(k) and similar retirement plans sock away, on a tax-deferred basis, an additional $5,000 this year and more in following years, based on inflation. That's $20,000 that an older worker can set aside pre-tax for retirement. "This especially helps those who have finally finished paying for college," says Alice </a:t>
            </a:r>
            <a:r>
              <a:rPr lang="en-US" altLang="zh-TW" sz="1200" dirty="0" err="1"/>
              <a:t>Orzechowski</a:t>
            </a:r>
            <a:r>
              <a:rPr lang="en-US" altLang="zh-TW" sz="1200" dirty="0"/>
              <a:t>, a Frederick, Md., CPA. "They now have a few years to beef up their own retirement accounts." </a:t>
            </a:r>
          </a:p>
          <a:p>
            <a:pPr eaLnBrk="1" hangingPunct="1">
              <a:lnSpc>
                <a:spcPct val="80000"/>
              </a:lnSpc>
            </a:pPr>
            <a:endParaRPr lang="en-US" altLang="zh-TW" sz="1200" dirty="0"/>
          </a:p>
          <a:p>
            <a:pPr eaLnBrk="1" hangingPunct="1">
              <a:lnSpc>
                <a:spcPct val="80000"/>
              </a:lnSpc>
            </a:pPr>
            <a:r>
              <a:rPr lang="en-US" altLang="zh-TW" sz="1200" dirty="0"/>
              <a:t>Making permanent the so-called Saver's Credit - which would have disappeared after Dec. 31 - which provides up to a 50 percent tax credit for low- and moderate-income families that contribute up to $2,000 a year to a retirement plan. "The Saver's Credit, if you ask me, is the equivalent of a government match" to your retirement savings, Yeager says. "Credits are much better than deductions; that's money in your pocket." </a:t>
            </a:r>
          </a:p>
          <a:p>
            <a:pPr eaLnBrk="1" hangingPunct="1">
              <a:lnSpc>
                <a:spcPct val="80000"/>
              </a:lnSpc>
            </a:pPr>
            <a:endParaRPr lang="en-US" altLang="zh-TW" sz="1200" dirty="0"/>
          </a:p>
          <a:p>
            <a:pPr eaLnBrk="1" hangingPunct="1">
              <a:lnSpc>
                <a:spcPct val="80000"/>
              </a:lnSpc>
            </a:pPr>
            <a:r>
              <a:rPr lang="en-US" altLang="zh-TW" sz="1200" dirty="0"/>
              <a:t>Increasing the ease of transferring money between plans, including portability of after-tax contributions. For example, starting in 2008 it becomes easier to roll money from an IRA to a Roth IRA, and the new law gives employers enhanced options to offer Roth 401(k) retirement plans. </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dirty="0"/>
              <a:t>Changes for Giving, Saving, Planning</a:t>
            </a:r>
          </a:p>
          <a:p>
            <a:pPr eaLnBrk="1" hangingPunct="1">
              <a:lnSpc>
                <a:spcPct val="80000"/>
              </a:lnSpc>
            </a:pPr>
            <a:r>
              <a:rPr lang="en-US" altLang="zh-TW" sz="1200" b="1" dirty="0"/>
              <a:t>The reform law also contains several nonretirement changes.</a:t>
            </a:r>
          </a:p>
          <a:p>
            <a:pPr eaLnBrk="1" hangingPunct="1">
              <a:lnSpc>
                <a:spcPct val="80000"/>
              </a:lnSpc>
            </a:pPr>
            <a:endParaRPr lang="en-US" altLang="zh-TW" sz="1200" dirty="0"/>
          </a:p>
          <a:p>
            <a:pPr eaLnBrk="1" hangingPunct="1">
              <a:lnSpc>
                <a:spcPct val="80000"/>
              </a:lnSpc>
            </a:pPr>
            <a:r>
              <a:rPr lang="en-US" altLang="zh-TW" sz="1200" dirty="0"/>
              <a:t>Donating to charities: "The law dramatically changes certain rules," </a:t>
            </a:r>
            <a:r>
              <a:rPr lang="en-US" altLang="zh-TW" sz="1200" dirty="0" err="1"/>
              <a:t>Orzechowski</a:t>
            </a:r>
            <a:r>
              <a:rPr lang="en-US" altLang="zh-TW" sz="1200" dirty="0"/>
              <a:t> says. "No deduction is allowed for cash, check or other monetary donations unless the taxpayer has a bank record or written acknowledgement from the charity." No deduction either for clothing and household donations, unless they are in "good" condition, a term Congress did not define.</a:t>
            </a:r>
            <a:br>
              <a:rPr lang="en-US" altLang="zh-TW" sz="1200" dirty="0"/>
            </a:br>
            <a:br>
              <a:rPr lang="en-US" altLang="zh-TW" sz="1200" dirty="0"/>
            </a:br>
            <a:r>
              <a:rPr lang="en-US" altLang="zh-TW" sz="1200" dirty="0"/>
              <a:t>A good change: Those 70½ and older in 2006 and 2007 can make tax-free distributions from their IRA directly to a charity. "This new rule benefits taxpayers who do not itemize, as well as those who would be adversely affected by the normal restrictions and limitations on charitable contributions," </a:t>
            </a:r>
            <a:r>
              <a:rPr lang="en-US" altLang="zh-TW" sz="1200" dirty="0" err="1"/>
              <a:t>Orzechowski</a:t>
            </a:r>
            <a:r>
              <a:rPr lang="en-US" altLang="zh-TW" sz="1200" dirty="0"/>
              <a:t> adds. </a:t>
            </a:r>
          </a:p>
          <a:p>
            <a:pPr eaLnBrk="1" hangingPunct="1">
              <a:lnSpc>
                <a:spcPct val="80000"/>
              </a:lnSpc>
            </a:pPr>
            <a:endParaRPr lang="en-US" altLang="zh-TW" sz="1200" dirty="0"/>
          </a:p>
          <a:p>
            <a:pPr eaLnBrk="1" hangingPunct="1">
              <a:lnSpc>
                <a:spcPct val="80000"/>
              </a:lnSpc>
            </a:pPr>
            <a:r>
              <a:rPr lang="en-US" altLang="zh-TW" sz="1200" dirty="0"/>
              <a:t>Saving for college: The law permanently extends the rules and tax benefits of the Section 529 college-savings plans popular with those saving for their children's and grandkids' educations. </a:t>
            </a:r>
          </a:p>
          <a:p>
            <a:pPr eaLnBrk="1" hangingPunct="1">
              <a:lnSpc>
                <a:spcPct val="80000"/>
              </a:lnSpc>
            </a:pPr>
            <a:endParaRPr lang="en-US" altLang="zh-TW" sz="1200" dirty="0"/>
          </a:p>
          <a:p>
            <a:pPr eaLnBrk="1" hangingPunct="1">
              <a:lnSpc>
                <a:spcPct val="80000"/>
              </a:lnSpc>
            </a:pPr>
            <a:r>
              <a:rPr lang="en-US" altLang="zh-TW" sz="1200" dirty="0"/>
              <a:t>Planning for long-term care: Beginning in 2010, the law allows individuals who have built up cash value in an annuity or life insurance policy to buy long-term-care insurance coverage without declaring the premium payments from the policy as income for tax purposes, and receive long-term-care benefits tax-free. </a:t>
            </a:r>
          </a:p>
          <a:p>
            <a:pPr eaLnBrk="1" hangingPunct="1">
              <a:lnSpc>
                <a:spcPct val="80000"/>
              </a:lnSpc>
            </a:pPr>
            <a:endParaRPr lang="en-US" altLang="zh-TW" sz="1200" dirty="0"/>
          </a:p>
          <a:p>
            <a:pPr eaLnBrk="1" hangingPunct="1">
              <a:lnSpc>
                <a:spcPct val="80000"/>
              </a:lnSpc>
            </a:pPr>
            <a:r>
              <a:rPr lang="en-US" altLang="zh-TW" sz="1200" b="1" dirty="0"/>
              <a:t>The Pension Protection Act Strengthens The Federal Pension Insurance System.</a:t>
            </a:r>
            <a:r>
              <a:rPr lang="en-US" altLang="zh-TW" sz="1200" dirty="0"/>
              <a:t> The legislation: </a:t>
            </a:r>
          </a:p>
          <a:p>
            <a:pPr marL="171450" indent="-171450" eaLnBrk="1" hangingPunct="1">
              <a:lnSpc>
                <a:spcPct val="80000"/>
              </a:lnSpc>
              <a:buFont typeface="Arial" pitchFamily="34" charset="0"/>
              <a:buChar char="•"/>
            </a:pPr>
            <a:r>
              <a:rPr lang="en-US" altLang="zh-TW" sz="1200" dirty="0"/>
              <a:t>Requires companies that under-fund their pension plans to pay additional premiums; </a:t>
            </a:r>
          </a:p>
          <a:p>
            <a:pPr marL="171450" indent="-171450" eaLnBrk="1" hangingPunct="1">
              <a:lnSpc>
                <a:spcPct val="80000"/>
              </a:lnSpc>
              <a:buFont typeface="Arial" pitchFamily="34" charset="0"/>
              <a:buChar char="•"/>
            </a:pPr>
            <a:r>
              <a:rPr lang="en-US" altLang="zh-TW" sz="1200" dirty="0"/>
              <a:t>Extends a requirement that companies that terminate their pensions provide extra funding for the pension insurance system; </a:t>
            </a:r>
          </a:p>
          <a:p>
            <a:pPr marL="171450" indent="-171450" eaLnBrk="1" hangingPunct="1">
              <a:lnSpc>
                <a:spcPct val="80000"/>
              </a:lnSpc>
              <a:buFont typeface="Arial" pitchFamily="34" charset="0"/>
              <a:buChar char="•"/>
            </a:pPr>
            <a:r>
              <a:rPr lang="en-US" altLang="zh-TW" sz="1200" dirty="0"/>
              <a:t>Requires that companies measure the obligations of their pension plans more accurately; </a:t>
            </a:r>
          </a:p>
          <a:p>
            <a:pPr marL="171450" indent="-171450" eaLnBrk="1" hangingPunct="1">
              <a:lnSpc>
                <a:spcPct val="80000"/>
              </a:lnSpc>
              <a:buFont typeface="Arial" pitchFamily="34" charset="0"/>
              <a:buChar char="•"/>
            </a:pPr>
            <a:r>
              <a:rPr lang="en-US" altLang="zh-TW" sz="1200" dirty="0"/>
              <a:t>Closes loopholes that allow under-funded plans to skip pension payments; </a:t>
            </a:r>
          </a:p>
          <a:p>
            <a:pPr marL="171450" indent="-171450" eaLnBrk="1" hangingPunct="1">
              <a:lnSpc>
                <a:spcPct val="80000"/>
              </a:lnSpc>
              <a:buFont typeface="Arial" pitchFamily="34" charset="0"/>
              <a:buChar char="•"/>
            </a:pPr>
            <a:r>
              <a:rPr lang="en-US" altLang="zh-TW" sz="1200" dirty="0"/>
              <a:t>Raises caps on the amount that employers can put into their pension plans, so they can add more money during good times and build a cushion that can keep their pensions solvent in lean times; and </a:t>
            </a:r>
          </a:p>
          <a:p>
            <a:pPr marL="171450" indent="-171450" eaLnBrk="1" hangingPunct="1">
              <a:lnSpc>
                <a:spcPct val="80000"/>
              </a:lnSpc>
              <a:buFont typeface="Arial" pitchFamily="34" charset="0"/>
              <a:buChar char="•"/>
            </a:pPr>
            <a:r>
              <a:rPr lang="en-US" altLang="zh-TW" sz="1200" dirty="0"/>
              <a:t>Prevents companies with under-funded pension plans from digging the hole deeper by promising extra benefits to their workers without paying for those promises up front. </a:t>
            </a:r>
          </a:p>
          <a:p>
            <a:pPr marL="171450" indent="-171450" eaLnBrk="1" hangingPunct="1">
              <a:lnSpc>
                <a:spcPct val="80000"/>
              </a:lnSpc>
              <a:buFont typeface="Arial" pitchFamily="34" charset="0"/>
              <a:buChar char="•"/>
            </a:pPr>
            <a:endParaRPr lang="en-US" altLang="zh-TW" sz="1200" dirty="0"/>
          </a:p>
          <a:p>
            <a:pPr eaLnBrk="1" hangingPunct="1">
              <a:lnSpc>
                <a:spcPct val="80000"/>
              </a:lnSpc>
            </a:pPr>
            <a:r>
              <a:rPr lang="en-US" altLang="zh-TW" sz="1200" b="1" dirty="0"/>
              <a:t>President Bush Has Sent A Clear Message To Businesses Across America That They Must Keep Their Promises To Workers.</a:t>
            </a:r>
            <a:r>
              <a:rPr lang="en-US" altLang="zh-TW" sz="1200" dirty="0"/>
              <a:t> Businesses that offer a private pension plan to their employees have a duty to set aside enough money now, so their workers get what they have been promised when they retire. </a:t>
            </a:r>
          </a:p>
          <a:p>
            <a:pPr eaLnBrk="1" hangingPunct="1">
              <a:lnSpc>
                <a:spcPct val="80000"/>
              </a:lnSpc>
            </a:pPr>
            <a:endParaRPr lang="en-US" altLang="zh-TW" sz="1200" b="1" dirty="0"/>
          </a:p>
          <a:p>
            <a:pPr eaLnBrk="1" hangingPunct="1">
              <a:lnSpc>
                <a:spcPct val="80000"/>
              </a:lnSpc>
            </a:pPr>
            <a:r>
              <a:rPr lang="en-US" altLang="zh-TW" sz="1200" b="1" dirty="0"/>
              <a:t>The Pension Protection Act Also Contains Provisions To Help American Workers Who Save For Retirement Through Defined Contribution Plans, Like IRAs And 401(k)s.</a:t>
            </a:r>
            <a:r>
              <a:rPr lang="en-US" altLang="zh-TW" sz="1200" dirty="0"/>
              <a:t> Defined contribution plans are helping Americans build a society of ownership and financial independence, and this legislation makes it easier for workers to participate in these plans. The legislation: </a:t>
            </a:r>
          </a:p>
          <a:p>
            <a:pPr marL="171450" indent="-171450" eaLnBrk="1" hangingPunct="1">
              <a:lnSpc>
                <a:spcPct val="80000"/>
              </a:lnSpc>
              <a:buFont typeface="Arial" pitchFamily="34" charset="0"/>
              <a:buChar char="•"/>
            </a:pPr>
            <a:r>
              <a:rPr lang="en-US" altLang="zh-TW" sz="1200" dirty="0"/>
              <a:t>Removes barriers that prevent companies from automatically enrolling their employees in defined contribution plans; </a:t>
            </a:r>
          </a:p>
          <a:p>
            <a:pPr marL="171450" indent="-171450" eaLnBrk="1" hangingPunct="1">
              <a:lnSpc>
                <a:spcPct val="80000"/>
              </a:lnSpc>
              <a:buFont typeface="Arial" pitchFamily="34" charset="0"/>
              <a:buChar char="•"/>
            </a:pPr>
            <a:r>
              <a:rPr lang="en-US" altLang="zh-TW" sz="1200" dirty="0"/>
              <a:t>Ensures that workers have more information about the performance of their accounts; </a:t>
            </a:r>
          </a:p>
          <a:p>
            <a:pPr marL="171450" indent="-171450" eaLnBrk="1" hangingPunct="1">
              <a:lnSpc>
                <a:spcPct val="80000"/>
              </a:lnSpc>
              <a:buFont typeface="Arial" pitchFamily="34" charset="0"/>
              <a:buChar char="•"/>
            </a:pPr>
            <a:r>
              <a:rPr lang="en-US" altLang="zh-TW" sz="1200" dirty="0"/>
              <a:t>Provides greater access to professional advice about investing for retirement; </a:t>
            </a:r>
          </a:p>
          <a:p>
            <a:pPr marL="171450" indent="-171450" eaLnBrk="1" hangingPunct="1">
              <a:lnSpc>
                <a:spcPct val="80000"/>
              </a:lnSpc>
              <a:buFont typeface="Arial" pitchFamily="34" charset="0"/>
              <a:buChar char="•"/>
            </a:pPr>
            <a:r>
              <a:rPr lang="en-US" altLang="zh-TW" sz="1200" dirty="0"/>
              <a:t>Gives workers greater control over how their accounts are invested; and </a:t>
            </a:r>
          </a:p>
          <a:p>
            <a:pPr marL="171450" indent="-171450" eaLnBrk="1" hangingPunct="1">
              <a:lnSpc>
                <a:spcPct val="80000"/>
              </a:lnSpc>
              <a:buFont typeface="Arial" pitchFamily="34" charset="0"/>
              <a:buChar char="•"/>
            </a:pPr>
            <a:r>
              <a:rPr lang="en-US" altLang="zh-TW" sz="1200" dirty="0"/>
              <a:t>Makes permanent the higher contribution limits for IRAs and 401(k)s that were passed in 2001, enabling more workers to build larger retirement nest eggs. </a:t>
            </a:r>
          </a:p>
          <a:p>
            <a:pPr eaLnBrk="1" hangingPunct="1">
              <a:lnSpc>
                <a:spcPct val="80000"/>
              </a:lnSpc>
            </a:pPr>
            <a:endParaRPr lang="zh-TW" altLang="en-US" sz="1200" dirty="0"/>
          </a:p>
        </p:txBody>
      </p:sp>
    </p:spTree>
    <p:extLst>
      <p:ext uri="{BB962C8B-B14F-4D97-AF65-F5344CB8AC3E}">
        <p14:creationId xmlns:p14="http://schemas.microsoft.com/office/powerpoint/2010/main" val="14800622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E75F40FA-6B8C-45ED-8ECF-5760C27C7F5D}" type="slidenum">
              <a:rPr lang="zh-TW" altLang="en-US"/>
              <a:pPr/>
              <a:t>221</a:t>
            </a:fld>
            <a:endParaRPr lang="en-US" altLang="zh-TW"/>
          </a:p>
        </p:txBody>
      </p:sp>
      <p:sp>
        <p:nvSpPr>
          <p:cNvPr id="222211" name="Rectangle 2"/>
          <p:cNvSpPr>
            <a:spLocks noGrp="1" noRot="1" noChangeAspect="1" noChangeArrowheads="1" noTextEdit="1"/>
          </p:cNvSpPr>
          <p:nvPr>
            <p:ph type="sldImg"/>
          </p:nvPr>
        </p:nvSpPr>
        <p:spPr>
          <a:xfrm>
            <a:off x="2735263" y="527050"/>
            <a:ext cx="3851275" cy="2889250"/>
          </a:xfrm>
          <a:ln/>
        </p:spPr>
      </p:sp>
      <p:sp>
        <p:nvSpPr>
          <p:cNvPr id="22221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p:txBody>
      </p:sp>
    </p:spTree>
    <p:extLst>
      <p:ext uri="{BB962C8B-B14F-4D97-AF65-F5344CB8AC3E}">
        <p14:creationId xmlns:p14="http://schemas.microsoft.com/office/powerpoint/2010/main" val="3611011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2F2BBD6E-7CD3-4FFF-8617-64D7C3597A06}" type="slidenum">
              <a:rPr lang="zh-TW" altLang="en-US"/>
              <a:pPr/>
              <a:t>224</a:t>
            </a:fld>
            <a:endParaRPr lang="en-US" altLang="zh-TW"/>
          </a:p>
        </p:txBody>
      </p:sp>
      <p:sp>
        <p:nvSpPr>
          <p:cNvPr id="230403" name="Rectangle 2"/>
          <p:cNvSpPr>
            <a:spLocks noGrp="1" noRot="1" noChangeAspect="1" noChangeArrowheads="1" noTextEdit="1"/>
          </p:cNvSpPr>
          <p:nvPr>
            <p:ph type="sldImg"/>
          </p:nvPr>
        </p:nvSpPr>
        <p:spPr>
          <a:xfrm>
            <a:off x="2735263" y="527050"/>
            <a:ext cx="3851275" cy="2889250"/>
          </a:xfrm>
          <a:ln/>
        </p:spPr>
      </p:sp>
      <p:sp>
        <p:nvSpPr>
          <p:cNvPr id="230404" name="Rectangle 3"/>
          <p:cNvSpPr>
            <a:spLocks noGrp="1" noChangeArrowheads="1"/>
          </p:cNvSpPr>
          <p:nvPr>
            <p:ph type="body" idx="1"/>
          </p:nvPr>
        </p:nvSpPr>
        <p:spPr>
          <a:noFill/>
          <a:ln/>
        </p:spPr>
        <p:txBody>
          <a:bodyPr/>
          <a:lstStyle/>
          <a:p>
            <a:pPr eaLnBrk="1" hangingPunct="1"/>
            <a:r>
              <a:rPr lang="en-US" altLang="zh-TW" b="1" dirty="0"/>
              <a:t>Source: http://www.mpfa.org.hk/english/abt_mpfs/abt_mpfs_bgd/abt_mpfs_bgd.html</a:t>
            </a:r>
          </a:p>
          <a:p>
            <a:pPr eaLnBrk="1" hangingPunct="1"/>
            <a:r>
              <a:rPr lang="en-US" altLang="zh-TW" dirty="0"/>
              <a:t> </a:t>
            </a:r>
          </a:p>
          <a:p>
            <a:pPr eaLnBrk="1" hangingPunct="1"/>
            <a:r>
              <a:rPr lang="en-US" altLang="zh-TW" dirty="0"/>
              <a:t>In August 1995, Hong Kong took a major step in enacting the Mandatory Provident Fund Schemes Ordinance to provide a formal system of retirement protection. The ordinance provides the framework for the establishment of a system of privately managed, employment-related MPF schemes to accrue financial benefits for members of the workforce when they retire.</a:t>
            </a:r>
          </a:p>
          <a:p>
            <a:pPr eaLnBrk="1" hangingPunct="1"/>
            <a:endParaRPr lang="en-US" altLang="zh-TW" dirty="0"/>
          </a:p>
          <a:p>
            <a:pPr eaLnBrk="1" hangingPunct="1"/>
            <a:r>
              <a:rPr lang="en-US" altLang="zh-TW" dirty="0"/>
              <a:t>The Mandatory Provident Fund Schemes Authority (MPFA) was established in September 1998 to regulate, supervise and monitor the operation of the MPF System. The MPF System came into operation on December 1, 2000.</a:t>
            </a:r>
          </a:p>
          <a:p>
            <a:pPr eaLnBrk="1" hangingPunct="1"/>
            <a:endParaRPr lang="en-US" altLang="zh-TW" dirty="0"/>
          </a:p>
          <a:p>
            <a:r>
              <a:rPr lang="en-US" altLang="zh-TW" sz="1200" kern="1200" baseline="0" dirty="0">
                <a:solidFill>
                  <a:schemeClr val="tx1"/>
                </a:solidFill>
                <a:latin typeface="+mn-lt"/>
                <a:ea typeface="+mn-ea"/>
                <a:cs typeface="+mn-cs"/>
              </a:rPr>
              <a:t>The 15-year-old MPF System has grown alongside Hong Kong, and has contributed significantly to building up the retirement savings of the people of Hong Kong. At present, around 85% of Hong Kong</a:t>
            </a:r>
          </a:p>
          <a:p>
            <a:r>
              <a:rPr lang="en-US" altLang="zh-TW" sz="1200" kern="1200" baseline="0" dirty="0">
                <a:solidFill>
                  <a:schemeClr val="tx1"/>
                </a:solidFill>
                <a:latin typeface="+mn-lt"/>
                <a:ea typeface="+mn-ea"/>
                <a:cs typeface="+mn-cs"/>
              </a:rPr>
              <a:t>workers are covered by the MPF System, or by some other forms of retirement scheme. By international standards, this level of coverage is excellent. As at the end of October 2015, the total assets of the</a:t>
            </a:r>
          </a:p>
          <a:p>
            <a:r>
              <a:rPr lang="en-US" altLang="zh-TW" sz="1200" kern="1200" baseline="0" dirty="0">
                <a:solidFill>
                  <a:schemeClr val="tx1"/>
                </a:solidFill>
                <a:latin typeface="+mn-lt"/>
                <a:ea typeface="+mn-ea"/>
                <a:cs typeface="+mn-cs"/>
              </a:rPr>
              <a:t>MPF System amounted to almost $600 billion. This means the annualized rate of return from the inception of the MPF System to October 2015 was 3.4%, higher than the 1.8% inflation rate over the </a:t>
            </a:r>
            <a:r>
              <a:rPr lang="fr-FR" altLang="zh-TW" sz="1200" kern="1200" baseline="0" dirty="0" err="1">
                <a:solidFill>
                  <a:schemeClr val="tx1"/>
                </a:solidFill>
                <a:latin typeface="+mn-lt"/>
                <a:ea typeface="+mn-ea"/>
                <a:cs typeface="+mn-cs"/>
              </a:rPr>
              <a:t>same</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period</a:t>
            </a:r>
            <a:r>
              <a:rPr lang="fr-FR" altLang="zh-TW" sz="1200" kern="1200" baseline="0" dirty="0">
                <a:solidFill>
                  <a:schemeClr val="tx1"/>
                </a:solidFill>
                <a:latin typeface="+mn-lt"/>
                <a:ea typeface="+mn-ea"/>
                <a:cs typeface="+mn-cs"/>
              </a:rPr>
              <a:t>.</a:t>
            </a:r>
            <a:endParaRPr lang="en-US" altLang="zh-TW" dirty="0"/>
          </a:p>
        </p:txBody>
      </p:sp>
    </p:spTree>
    <p:extLst>
      <p:ext uri="{BB962C8B-B14F-4D97-AF65-F5344CB8AC3E}">
        <p14:creationId xmlns:p14="http://schemas.microsoft.com/office/powerpoint/2010/main" val="9910879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7EBE39A3-84AC-423C-B2A2-C7675A092A7A}" type="slidenum">
              <a:rPr lang="zh-TW" altLang="en-US"/>
              <a:pPr/>
              <a:t>225</a:t>
            </a:fld>
            <a:endParaRPr lang="en-US" altLang="zh-TW"/>
          </a:p>
        </p:txBody>
      </p:sp>
      <p:sp>
        <p:nvSpPr>
          <p:cNvPr id="231427" name="Rectangle 2"/>
          <p:cNvSpPr>
            <a:spLocks noGrp="1" noRot="1" noChangeAspect="1" noChangeArrowheads="1" noTextEdit="1"/>
          </p:cNvSpPr>
          <p:nvPr>
            <p:ph type="sldImg"/>
          </p:nvPr>
        </p:nvSpPr>
        <p:spPr>
          <a:xfrm>
            <a:off x="2735263" y="527050"/>
            <a:ext cx="3851275" cy="2889250"/>
          </a:xfrm>
          <a:ln/>
        </p:spPr>
      </p:sp>
      <p:sp>
        <p:nvSpPr>
          <p:cNvPr id="231428" name="Rectangle 3"/>
          <p:cNvSpPr>
            <a:spLocks noGrp="1" noChangeArrowheads="1"/>
          </p:cNvSpPr>
          <p:nvPr>
            <p:ph type="body" idx="1"/>
          </p:nvPr>
        </p:nvSpPr>
        <p:spPr>
          <a:noFill/>
          <a:ln/>
        </p:spPr>
        <p:txBody>
          <a:bodyPr/>
          <a:lstStyle/>
          <a:p>
            <a:pPr eaLnBrk="1" hangingPunct="1"/>
            <a:r>
              <a:rPr lang="en-US" altLang="zh-TW" b="1" dirty="0"/>
              <a:t>Source: http://www.mpfa.org.hk/english/abt_mpfa/abt_mpfa_rs/abt_mpfa_rs.html</a:t>
            </a:r>
          </a:p>
          <a:p>
            <a:pPr eaLnBrk="1" hangingPunct="1"/>
            <a:endParaRPr lang="en-US" altLang="zh-TW" dirty="0"/>
          </a:p>
          <a:p>
            <a:pPr eaLnBrk="1" hangingPunct="1"/>
            <a:r>
              <a:rPr lang="en-US" altLang="zh-TW" dirty="0"/>
              <a:t>Before the MPF System was launched (in 2000), retirement schemes set up voluntarily by employers for their employees were regulated under the Occupational Retirement Schemes Ordinance (ORSO). These ORSO schemes were exempted from MPF requirements as long as they met certain conditions, but the MPFA is now responsible for regulating both MPF schemes and ORSO schemes, under the MPFSO and the ORSO respectively. This regulatory work is carried out on the basis of the relevant legislation, as well as guidelines and codes covering these schemes, under the regulatory structure shown here </a:t>
            </a:r>
          </a:p>
        </p:txBody>
      </p:sp>
    </p:spTree>
    <p:extLst>
      <p:ext uri="{BB962C8B-B14F-4D97-AF65-F5344CB8AC3E}">
        <p14:creationId xmlns:p14="http://schemas.microsoft.com/office/powerpoint/2010/main" val="2041865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5AF8F-5017-4E5C-9AD7-7113244BB8A7}" type="slidenum">
              <a:rPr lang="en-US" altLang="zh-TW"/>
              <a:pPr/>
              <a:t>32</a:t>
            </a:fld>
            <a:endParaRPr lang="en-US" altLang="zh-TW"/>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xfrm>
            <a:off x="1324693" y="3229114"/>
            <a:ext cx="7278839" cy="3058301"/>
          </a:xfrm>
        </p:spPr>
        <p:txBody>
          <a:bodyPr/>
          <a:lstStyle/>
          <a:p>
            <a:endParaRPr lang="en-US" altLang="zh-TW" dirty="0"/>
          </a:p>
        </p:txBody>
      </p:sp>
    </p:spTree>
    <p:extLst>
      <p:ext uri="{BB962C8B-B14F-4D97-AF65-F5344CB8AC3E}">
        <p14:creationId xmlns:p14="http://schemas.microsoft.com/office/powerpoint/2010/main" val="12770557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0EB774D2-C366-4B9C-9FB7-70BA6D30EB51}" type="slidenum">
              <a:rPr lang="zh-TW" altLang="en-US"/>
              <a:pPr/>
              <a:t>226</a:t>
            </a:fld>
            <a:endParaRPr lang="en-US" altLang="zh-TW"/>
          </a:p>
        </p:txBody>
      </p:sp>
      <p:sp>
        <p:nvSpPr>
          <p:cNvPr id="233475" name="Rectangle 2"/>
          <p:cNvSpPr>
            <a:spLocks noGrp="1" noRot="1" noChangeAspect="1" noChangeArrowheads="1" noTextEdit="1"/>
          </p:cNvSpPr>
          <p:nvPr>
            <p:ph type="sldImg"/>
          </p:nvPr>
        </p:nvSpPr>
        <p:spPr>
          <a:xfrm>
            <a:off x="2735263" y="527050"/>
            <a:ext cx="3851275" cy="2889250"/>
          </a:xfrm>
          <a:ln/>
        </p:spPr>
      </p:sp>
      <p:sp>
        <p:nvSpPr>
          <p:cNvPr id="233476" name="Rectangle 3"/>
          <p:cNvSpPr>
            <a:spLocks noGrp="1" noChangeArrowheads="1"/>
          </p:cNvSpPr>
          <p:nvPr>
            <p:ph type="body" idx="1"/>
          </p:nvPr>
        </p:nvSpPr>
        <p:spPr>
          <a:noFill/>
          <a:ln/>
        </p:spPr>
        <p:txBody>
          <a:bodyPr/>
          <a:lstStyle/>
          <a:p>
            <a:pPr eaLnBrk="1" hangingPunct="1"/>
            <a:r>
              <a:rPr lang="en-US" altLang="zh-TW" dirty="0"/>
              <a:t>Member choice means that employees (who are members of an MPF scheme) can have the right to choose MPF constituent funds. However, member choice is limited to the choice offered by the master trust(s) chosen by the employer.</a:t>
            </a:r>
          </a:p>
          <a:p>
            <a:pPr eaLnBrk="1" hangingPunct="1"/>
            <a:endParaRPr lang="en-US" altLang="zh-TW" dirty="0"/>
          </a:p>
          <a:p>
            <a:pPr eaLnBrk="1" hangingPunct="1"/>
            <a:r>
              <a:rPr lang="en-US" altLang="zh-TW" dirty="0"/>
              <a:t>Employees choose constituent fund(s). A constituent fund invests in one or more approved pooled investment funds (“</a:t>
            </a:r>
            <a:r>
              <a:rPr lang="en-US" altLang="zh-TW" dirty="0" err="1"/>
              <a:t>apif</a:t>
            </a:r>
            <a:r>
              <a:rPr lang="en-US" altLang="zh-TW" dirty="0"/>
              <a:t>”) or invests directly. An </a:t>
            </a:r>
            <a:r>
              <a:rPr lang="en-US" altLang="zh-TW" dirty="0" err="1"/>
              <a:t>apif</a:t>
            </a:r>
            <a:r>
              <a:rPr lang="en-US" altLang="zh-TW" dirty="0"/>
              <a:t> can be a unit trust or an insurance policy.</a:t>
            </a:r>
          </a:p>
          <a:p>
            <a:pPr eaLnBrk="1" hangingPunct="1"/>
            <a:endParaRPr lang="zh-TW" altLang="en-US" dirty="0"/>
          </a:p>
        </p:txBody>
      </p:sp>
    </p:spTree>
    <p:extLst>
      <p:ext uri="{BB962C8B-B14F-4D97-AF65-F5344CB8AC3E}">
        <p14:creationId xmlns:p14="http://schemas.microsoft.com/office/powerpoint/2010/main" val="15458859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fr-FR" altLang="zh-TW" dirty="0"/>
              <a:t>http://www.mpfa.org.hk/english/quicklinks/quicklinks_eca/eca.html</a:t>
            </a:r>
          </a:p>
          <a:p>
            <a:r>
              <a:rPr lang="fr-FR" altLang="zh-TW" dirty="0"/>
              <a:t>http://www.mpfa.org.hk/english/quicklinks/quicklinks_ri/quicklinks_minmax.html</a:t>
            </a:r>
          </a:p>
          <a:p>
            <a:r>
              <a:rPr lang="fr-FR" altLang="zh-TW" dirty="0"/>
              <a:t>http://www.mpfa.org.hk/eng/mpf_system/system_features/contributions/index.jsp</a:t>
            </a:r>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227</a:t>
            </a:fld>
            <a:endParaRPr lang="en-US" altLang="zh-TW" dirty="0"/>
          </a:p>
        </p:txBody>
      </p:sp>
    </p:spTree>
    <p:extLst>
      <p:ext uri="{BB962C8B-B14F-4D97-AF65-F5344CB8AC3E}">
        <p14:creationId xmlns:p14="http://schemas.microsoft.com/office/powerpoint/2010/main" val="427597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MPFA http://www.mpfa.org.hk/eng/information_centre/publications/mpfa_newsletter/files/Newsletter_21.pdf </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229</a:t>
            </a:fld>
            <a:endParaRPr lang="en-US" altLang="zh-TW" dirty="0"/>
          </a:p>
        </p:txBody>
      </p:sp>
    </p:spTree>
    <p:extLst>
      <p:ext uri="{BB962C8B-B14F-4D97-AF65-F5344CB8AC3E}">
        <p14:creationId xmlns:p14="http://schemas.microsoft.com/office/powerpoint/2010/main" val="35259744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fontScale="77500" lnSpcReduction="20000"/>
          </a:bodyPr>
          <a:lstStyle/>
          <a:p>
            <a:r>
              <a:rPr lang="en-US" altLang="zh-TW" sz="1200" kern="1200" baseline="0" dirty="0">
                <a:solidFill>
                  <a:schemeClr val="tx1"/>
                </a:solidFill>
                <a:latin typeface="+mn-lt"/>
                <a:ea typeface="+mn-ea"/>
                <a:cs typeface="+mn-cs"/>
              </a:rPr>
              <a:t>In short, the DIS is a highly standardized and fee-controlled MPF investment strategy designed to be consistent with the objective of building up long-term retirement savings. If scheme members do not make any choices for their MPF investments, their MPF contributions will be invested according to the DIS of their respective scheme. Scheme members can also choose to opt for the DIS</a:t>
            </a:r>
          </a:p>
          <a:p>
            <a:r>
              <a:rPr lang="en-US" altLang="zh-TW" sz="1200" kern="1200" baseline="0" dirty="0">
                <a:solidFill>
                  <a:schemeClr val="tx1"/>
                </a:solidFill>
                <a:latin typeface="+mn-lt"/>
                <a:ea typeface="+mn-ea"/>
                <a:cs typeface="+mn-cs"/>
              </a:rPr>
              <a:t>The key features of the DIS are described below:</a:t>
            </a:r>
          </a:p>
          <a:p>
            <a:r>
              <a:rPr lang="en-US" altLang="zh-TW" sz="1200" b="1" kern="1200" baseline="0" dirty="0">
                <a:solidFill>
                  <a:schemeClr val="tx1"/>
                </a:solidFill>
                <a:latin typeface="+mn-lt"/>
                <a:ea typeface="+mn-ea"/>
                <a:cs typeface="+mn-cs"/>
              </a:rPr>
              <a:t>Made up of two constituent funds (“CFs”)</a:t>
            </a:r>
          </a:p>
          <a:p>
            <a:r>
              <a:rPr lang="en-US" altLang="zh-TW" sz="1200" kern="1200" baseline="0" dirty="0">
                <a:solidFill>
                  <a:schemeClr val="tx1"/>
                </a:solidFill>
                <a:latin typeface="+mn-lt"/>
                <a:ea typeface="+mn-ea"/>
                <a:cs typeface="+mn-cs"/>
              </a:rPr>
              <a:t>To balance potential risks and returns, the DIS will be made up of two mixed asset CFs, namely the Core Accumulation Fund and the Age 65 Plus Fund. The CFs will invest in a globally diversified manner. The Core Accumulation Fund will adopt a more aggressive investment strategy and invest more in higher risk investments (e.g. global equities), while the Age 65 Plus Fund will adopt a more conservative investment strategy and mainly invest in lower risk investments (e.g. global bonds). The investment ratios of these two CFs are shown in the diagram below:</a:t>
            </a:r>
          </a:p>
          <a:p>
            <a:r>
              <a:rPr lang="fr-FR" altLang="zh-TW" sz="1200" b="1" kern="1200" baseline="0" dirty="0" err="1">
                <a:solidFill>
                  <a:schemeClr val="tx1"/>
                </a:solidFill>
                <a:latin typeface="+mn-lt"/>
                <a:ea typeface="+mn-ea"/>
                <a:cs typeface="+mn-cs"/>
              </a:rPr>
              <a:t>Investment</a:t>
            </a:r>
            <a:r>
              <a:rPr lang="fr-FR" altLang="zh-TW" sz="1200" b="1" kern="1200" baseline="0" dirty="0">
                <a:solidFill>
                  <a:schemeClr val="tx1"/>
                </a:solidFill>
                <a:latin typeface="+mn-lt"/>
                <a:ea typeface="+mn-ea"/>
                <a:cs typeface="+mn-cs"/>
              </a:rPr>
              <a:t> </a:t>
            </a:r>
            <a:r>
              <a:rPr lang="fr-FR" altLang="zh-TW" sz="1200" b="1" kern="1200" baseline="0" dirty="0" err="1">
                <a:solidFill>
                  <a:schemeClr val="tx1"/>
                </a:solidFill>
                <a:latin typeface="+mn-lt"/>
                <a:ea typeface="+mn-ea"/>
                <a:cs typeface="+mn-cs"/>
              </a:rPr>
              <a:t>principles</a:t>
            </a:r>
            <a:r>
              <a:rPr lang="fr-FR" altLang="zh-TW" sz="1200" b="1" kern="1200" baseline="0" dirty="0">
                <a:solidFill>
                  <a:schemeClr val="tx1"/>
                </a:solidFill>
                <a:latin typeface="+mn-lt"/>
                <a:ea typeface="+mn-ea"/>
                <a:cs typeface="+mn-cs"/>
              </a:rPr>
              <a:t>: </a:t>
            </a:r>
          </a:p>
          <a:p>
            <a:r>
              <a:rPr lang="fr-FR" altLang="zh-TW" sz="1200" b="1" kern="1200" baseline="0" dirty="0">
                <a:solidFill>
                  <a:schemeClr val="tx1"/>
                </a:solidFill>
                <a:latin typeface="+mn-lt"/>
                <a:ea typeface="+mn-ea"/>
                <a:cs typeface="+mn-cs"/>
              </a:rPr>
              <a:t>1) </a:t>
            </a:r>
            <a:r>
              <a:rPr lang="fr-FR" altLang="zh-TW" sz="1200" kern="1200" baseline="0" dirty="0">
                <a:solidFill>
                  <a:schemeClr val="tx1"/>
                </a:solidFill>
                <a:latin typeface="+mn-lt"/>
                <a:ea typeface="+mn-ea"/>
                <a:cs typeface="+mn-cs"/>
              </a:rPr>
              <a:t>Age-</a:t>
            </a:r>
            <a:r>
              <a:rPr lang="fr-FR" altLang="zh-TW" sz="1200" kern="1200" baseline="0" dirty="0" err="1">
                <a:solidFill>
                  <a:schemeClr val="tx1"/>
                </a:solidFill>
                <a:latin typeface="+mn-lt"/>
                <a:ea typeface="+mn-ea"/>
                <a:cs typeface="+mn-cs"/>
              </a:rPr>
              <a:t>based</a:t>
            </a:r>
            <a:r>
              <a:rPr lang="fr-FR" altLang="zh-TW" sz="1200" kern="1200" baseline="0" dirty="0">
                <a:solidFill>
                  <a:schemeClr val="tx1"/>
                </a:solidFill>
                <a:latin typeface="+mn-lt"/>
                <a:ea typeface="+mn-ea"/>
                <a:cs typeface="+mn-cs"/>
              </a:rPr>
              <a:t> de-</a:t>
            </a:r>
            <a:r>
              <a:rPr lang="fr-FR" altLang="zh-TW" sz="1200" kern="1200" baseline="0" dirty="0" err="1">
                <a:solidFill>
                  <a:schemeClr val="tx1"/>
                </a:solidFill>
                <a:latin typeface="+mn-lt"/>
                <a:ea typeface="+mn-ea"/>
                <a:cs typeface="+mn-cs"/>
              </a:rPr>
              <a:t>risking</a:t>
            </a:r>
            <a:endParaRPr lang="fr-FR" altLang="zh-TW" sz="1200"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As the scheme member approaches retirement age, the investment strategies will be adjusted by reducing the investment in higher </a:t>
            </a:r>
            <a:r>
              <a:rPr lang="fr-FR" altLang="zh-TW" sz="1200" kern="1200" baseline="0" dirty="0" err="1">
                <a:solidFill>
                  <a:schemeClr val="tx1"/>
                </a:solidFill>
                <a:latin typeface="+mn-lt"/>
                <a:ea typeface="+mn-ea"/>
                <a:cs typeface="+mn-cs"/>
              </a:rPr>
              <a:t>risk</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assets</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accordingly</a:t>
            </a:r>
            <a:r>
              <a:rPr lang="fr-FR" altLang="zh-TW" sz="1200" kern="1200" baseline="0" dirty="0">
                <a:solidFill>
                  <a:schemeClr val="tx1"/>
                </a:solidFill>
                <a:latin typeface="+mn-lt"/>
                <a:ea typeface="+mn-ea"/>
                <a:cs typeface="+mn-cs"/>
              </a:rPr>
              <a:t>:</a:t>
            </a:r>
          </a:p>
          <a:p>
            <a:r>
              <a:rPr lang="en-US" altLang="zh-TW" sz="1200" kern="1200" baseline="0" dirty="0">
                <a:solidFill>
                  <a:schemeClr val="tx1"/>
                </a:solidFill>
                <a:latin typeface="+mn-lt"/>
                <a:ea typeface="+mn-ea"/>
                <a:cs typeface="+mn-cs"/>
              </a:rPr>
              <a:t>Aged below 50: all MPF benefits will be invested in the Core </a:t>
            </a:r>
            <a:r>
              <a:rPr lang="fr-FR" altLang="zh-TW" sz="1200" kern="1200" baseline="0" dirty="0">
                <a:solidFill>
                  <a:schemeClr val="tx1"/>
                </a:solidFill>
                <a:latin typeface="+mn-lt"/>
                <a:ea typeface="+mn-ea"/>
                <a:cs typeface="+mn-cs"/>
              </a:rPr>
              <a:t>Accumulation </a:t>
            </a:r>
            <a:r>
              <a:rPr lang="fr-FR" altLang="zh-TW" sz="1200" kern="1200" baseline="0" dirty="0" err="1">
                <a:solidFill>
                  <a:schemeClr val="tx1"/>
                </a:solidFill>
                <a:latin typeface="+mn-lt"/>
                <a:ea typeface="+mn-ea"/>
                <a:cs typeface="+mn-cs"/>
              </a:rPr>
              <a:t>Fund</a:t>
            </a:r>
            <a:r>
              <a:rPr lang="fr-FR" altLang="zh-TW" sz="1200" kern="1200" baseline="0" dirty="0">
                <a:solidFill>
                  <a:schemeClr val="tx1"/>
                </a:solidFill>
                <a:latin typeface="+mn-lt"/>
                <a:ea typeface="+mn-ea"/>
                <a:cs typeface="+mn-cs"/>
              </a:rPr>
              <a:t>.</a:t>
            </a:r>
          </a:p>
          <a:p>
            <a:r>
              <a:rPr lang="en-US" altLang="zh-TW" sz="1200" kern="1200" baseline="0" dirty="0">
                <a:solidFill>
                  <a:schemeClr val="tx1"/>
                </a:solidFill>
                <a:latin typeface="+mn-lt"/>
                <a:ea typeface="+mn-ea"/>
                <a:cs typeface="+mn-cs"/>
              </a:rPr>
              <a:t>Aged 50 to 64: MPF benefits in the Core Accumulation Fund will be gradually switched to the Age 65 Plus Fund every year, so that the ratio of higher risk investments in the investment portfolio will fall by around 2.6% every year.</a:t>
            </a:r>
          </a:p>
          <a:p>
            <a:r>
              <a:rPr lang="en-US" altLang="zh-TW" sz="1200" kern="1200" baseline="0" dirty="0">
                <a:solidFill>
                  <a:schemeClr val="tx1"/>
                </a:solidFill>
                <a:latin typeface="+mn-lt"/>
                <a:ea typeface="+mn-ea"/>
                <a:cs typeface="+mn-cs"/>
              </a:rPr>
              <a:t>Aged 65: all MPF benefits will be invested in the Age 65 </a:t>
            </a:r>
            <a:r>
              <a:rPr lang="fr-FR" altLang="zh-TW" sz="1200" kern="1200" baseline="0" dirty="0">
                <a:solidFill>
                  <a:schemeClr val="tx1"/>
                </a:solidFill>
                <a:latin typeface="+mn-lt"/>
                <a:ea typeface="+mn-ea"/>
                <a:cs typeface="+mn-cs"/>
              </a:rPr>
              <a:t>Plus </a:t>
            </a:r>
            <a:r>
              <a:rPr lang="fr-FR" altLang="zh-TW" sz="1200" kern="1200" baseline="0" dirty="0" err="1">
                <a:solidFill>
                  <a:schemeClr val="tx1"/>
                </a:solidFill>
                <a:latin typeface="+mn-lt"/>
                <a:ea typeface="+mn-ea"/>
                <a:cs typeface="+mn-cs"/>
              </a:rPr>
              <a:t>Fund</a:t>
            </a:r>
            <a:r>
              <a:rPr lang="fr-FR" altLang="zh-TW" sz="1200" kern="1200" baseline="0" dirty="0">
                <a:solidFill>
                  <a:schemeClr val="tx1"/>
                </a:solidFill>
                <a:latin typeface="+mn-lt"/>
                <a:ea typeface="+mn-ea"/>
                <a:cs typeface="+mn-cs"/>
              </a:rPr>
              <a:t>.</a:t>
            </a:r>
          </a:p>
          <a:p>
            <a:r>
              <a:rPr lang="fr-FR" altLang="zh-TW" sz="1200" kern="1200" baseline="0" dirty="0">
                <a:solidFill>
                  <a:schemeClr val="tx1"/>
                </a:solidFill>
                <a:latin typeface="+mn-lt"/>
                <a:ea typeface="+mn-ea"/>
                <a:cs typeface="+mn-cs"/>
              </a:rPr>
              <a:t>2) </a:t>
            </a:r>
            <a:r>
              <a:rPr lang="fr-FR" altLang="zh-TW" sz="1200" kern="1200" baseline="0" dirty="0" err="1">
                <a:solidFill>
                  <a:schemeClr val="tx1"/>
                </a:solidFill>
                <a:latin typeface="+mn-lt"/>
                <a:ea typeface="+mn-ea"/>
                <a:cs typeface="+mn-cs"/>
              </a:rPr>
              <a:t>Globally</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diversified</a:t>
            </a:r>
            <a:endParaRPr lang="fr-FR" altLang="zh-TW" sz="1200"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Investment markets are often affected by factors such as the geopolitical and economic situations in different countries. To diversify risk, the CFs will invest in both local and overseas markets in a diversified manner.</a:t>
            </a:r>
          </a:p>
          <a:p>
            <a:r>
              <a:rPr lang="fr-FR" altLang="zh-TW" sz="1200" b="1" kern="1200" baseline="0" dirty="0" err="1">
                <a:solidFill>
                  <a:schemeClr val="tx1"/>
                </a:solidFill>
                <a:latin typeface="+mn-lt"/>
                <a:ea typeface="+mn-ea"/>
                <a:cs typeface="+mn-cs"/>
              </a:rPr>
              <a:t>Fee</a:t>
            </a:r>
            <a:r>
              <a:rPr lang="fr-FR" altLang="zh-TW" sz="1200" b="1" kern="1200" baseline="0" dirty="0">
                <a:solidFill>
                  <a:schemeClr val="tx1"/>
                </a:solidFill>
                <a:latin typeface="+mn-lt"/>
                <a:ea typeface="+mn-ea"/>
                <a:cs typeface="+mn-cs"/>
              </a:rPr>
              <a:t> </a:t>
            </a:r>
            <a:r>
              <a:rPr lang="fr-FR" altLang="zh-TW" sz="1200" b="1" kern="1200" baseline="0" dirty="0" err="1">
                <a:solidFill>
                  <a:schemeClr val="tx1"/>
                </a:solidFill>
                <a:latin typeface="+mn-lt"/>
                <a:ea typeface="+mn-ea"/>
                <a:cs typeface="+mn-cs"/>
              </a:rPr>
              <a:t>controls</a:t>
            </a:r>
            <a:endParaRPr lang="fr-FR" altLang="zh-TW" sz="1200" b="1"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Management fees must not exceed an annual rate of 0.75% of the net asset value of the CFs and this figure of 0.75% is just a starting point.</a:t>
            </a:r>
          </a:p>
          <a:p>
            <a:r>
              <a:rPr lang="en-US" altLang="zh-TW" sz="1200" kern="1200" baseline="0" dirty="0">
                <a:solidFill>
                  <a:schemeClr val="tx1"/>
                </a:solidFill>
                <a:latin typeface="+mn-lt"/>
                <a:ea typeface="+mn-ea"/>
                <a:cs typeface="+mn-cs"/>
              </a:rPr>
              <a:t>Fees covered within the fee cap include all fees for services provided by trustees, administrators, investment managers, custodians, sponsors and promoters, as well as similar fees chargeable to the underlying investment funds.</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230</a:t>
            </a:fld>
            <a:endParaRPr lang="en-US" altLang="zh-TW" dirty="0"/>
          </a:p>
        </p:txBody>
      </p:sp>
    </p:spTree>
    <p:extLst>
      <p:ext uri="{BB962C8B-B14F-4D97-AF65-F5344CB8AC3E}">
        <p14:creationId xmlns:p14="http://schemas.microsoft.com/office/powerpoint/2010/main" val="36485408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HK Government</a:t>
            </a:r>
            <a:r>
              <a:rPr lang="en-US" baseline="0" dirty="0"/>
              <a:t> https://www.gov.hk/en/residents/taxes/salaries/allowances/deductions/annuity.htm and https://www.ifec.org.hk/web/en/moneyessentials/qdap-tvc/what-is-qdap.page#lightbox</a:t>
            </a:r>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231</a:t>
            </a:fld>
            <a:endParaRPr lang="en-US" altLang="zh-TW" dirty="0"/>
          </a:p>
        </p:txBody>
      </p:sp>
    </p:spTree>
    <p:extLst>
      <p:ext uri="{BB962C8B-B14F-4D97-AF65-F5344CB8AC3E}">
        <p14:creationId xmlns:p14="http://schemas.microsoft.com/office/powerpoint/2010/main" val="37460924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https://www.ifec.org.hk/web/en/moneyessentials/qdap-tvc/what-is-qdap.page </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232</a:t>
            </a:fld>
            <a:endParaRPr lang="en-US" altLang="zh-TW" dirty="0"/>
          </a:p>
        </p:txBody>
      </p:sp>
    </p:spTree>
    <p:extLst>
      <p:ext uri="{BB962C8B-B14F-4D97-AF65-F5344CB8AC3E}">
        <p14:creationId xmlns:p14="http://schemas.microsoft.com/office/powerpoint/2010/main" val="8240777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a:bodyPr>
          <a:lstStyle/>
          <a:p>
            <a:r>
              <a:rPr lang="en-US" altLang="zh-TW" dirty="0"/>
              <a:t>Source: SCMP 20 August</a:t>
            </a:r>
            <a:r>
              <a:rPr lang="en-US" altLang="zh-TW" baseline="0" dirty="0"/>
              <a:t> 2014 http://www.scmp.com/news/hong-kong/article/1578006/advocates-universal-pension-offer-choice-plans</a:t>
            </a:r>
          </a:p>
          <a:p>
            <a:r>
              <a:rPr lang="en-US" altLang="zh-TW" sz="1200" kern="1200" baseline="0" dirty="0">
                <a:solidFill>
                  <a:schemeClr val="tx1"/>
                </a:solidFill>
                <a:latin typeface="+mn-lt"/>
                <a:ea typeface="+mn-ea"/>
                <a:cs typeface="+mn-cs"/>
              </a:rPr>
              <a:t>The Commission on Poverty is currently conducting a public consultation on retirement protection, which has generated much discussion about how to improve Hong Kong's retirement protection. Regardless</a:t>
            </a:r>
          </a:p>
          <a:p>
            <a:r>
              <a:rPr lang="en-US" altLang="zh-TW" sz="1200" kern="1200" baseline="0" dirty="0">
                <a:solidFill>
                  <a:schemeClr val="tx1"/>
                </a:solidFill>
                <a:latin typeface="+mn-lt"/>
                <a:ea typeface="+mn-ea"/>
                <a:cs typeface="+mn-cs"/>
              </a:rPr>
              <a:t>of how the retirement protection framework develops in future, the MPF System will continue to play a vital role in helping members of the working population accumulate savings for retirement.</a:t>
            </a:r>
          </a:p>
        </p:txBody>
      </p:sp>
      <p:sp>
        <p:nvSpPr>
          <p:cNvPr id="4" name="Slide Number Placeholder 3"/>
          <p:cNvSpPr>
            <a:spLocks noGrp="1"/>
          </p:cNvSpPr>
          <p:nvPr>
            <p:ph type="sldNum" sz="quarter" idx="10"/>
          </p:nvPr>
        </p:nvSpPr>
        <p:spPr/>
        <p:txBody>
          <a:bodyPr/>
          <a:lstStyle/>
          <a:p>
            <a:fld id="{EE5AEA17-2E5B-4ECA-BB9D-E1F14BDEF9E8}" type="slidenum">
              <a:rPr lang="zh-TW" altLang="en-US" smtClean="0"/>
              <a:pPr/>
              <a:t>236</a:t>
            </a:fld>
            <a:endParaRPr lang="zh-TW" altLang="en-US"/>
          </a:p>
        </p:txBody>
      </p:sp>
    </p:spTree>
    <p:extLst>
      <p:ext uri="{BB962C8B-B14F-4D97-AF65-F5344CB8AC3E}">
        <p14:creationId xmlns:p14="http://schemas.microsoft.com/office/powerpoint/2010/main" val="732368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PWC – 2017_ recommendations for MPF</a:t>
            </a:r>
          </a:p>
        </p:txBody>
      </p:sp>
      <p:sp>
        <p:nvSpPr>
          <p:cNvPr id="4" name="Slide Number Placeholder 3"/>
          <p:cNvSpPr>
            <a:spLocks noGrp="1"/>
          </p:cNvSpPr>
          <p:nvPr>
            <p:ph type="sldNum" sz="quarter" idx="10"/>
          </p:nvPr>
        </p:nvSpPr>
        <p:spPr/>
        <p:txBody>
          <a:bodyPr/>
          <a:lstStyle/>
          <a:p>
            <a:fld id="{BB8DE02B-060C-419A-B4B9-656D8670016A}" type="slidenum">
              <a:rPr lang="en-US" smtClean="0"/>
              <a:t>237</a:t>
            </a:fld>
            <a:endParaRPr lang="en-US"/>
          </a:p>
        </p:txBody>
      </p:sp>
    </p:spTree>
    <p:extLst>
      <p:ext uri="{BB962C8B-B14F-4D97-AF65-F5344CB8AC3E}">
        <p14:creationId xmlns:p14="http://schemas.microsoft.com/office/powerpoint/2010/main" val="42021245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C291216C-9F8F-4D70-BCBD-65B27B5F0DBC}" type="slidenum">
              <a:rPr lang="zh-TW" altLang="en-US"/>
              <a:pPr/>
              <a:t>241</a:t>
            </a:fld>
            <a:endParaRPr lang="en-US" altLang="zh-TW"/>
          </a:p>
        </p:txBody>
      </p:sp>
      <p:sp>
        <p:nvSpPr>
          <p:cNvPr id="221187" name="Rectangle 2"/>
          <p:cNvSpPr>
            <a:spLocks noGrp="1" noRot="1" noChangeAspect="1" noChangeArrowheads="1" noTextEdit="1"/>
          </p:cNvSpPr>
          <p:nvPr>
            <p:ph type="sldImg"/>
          </p:nvPr>
        </p:nvSpPr>
        <p:spPr>
          <a:xfrm>
            <a:off x="2735263" y="527050"/>
            <a:ext cx="3851275" cy="2889250"/>
          </a:xfrm>
          <a:ln/>
        </p:spPr>
      </p:sp>
      <p:sp>
        <p:nvSpPr>
          <p:cNvPr id="221188" name="Rectangle 3"/>
          <p:cNvSpPr>
            <a:spLocks noGrp="1" noChangeArrowheads="1"/>
          </p:cNvSpPr>
          <p:nvPr>
            <p:ph type="body" idx="1"/>
          </p:nvPr>
        </p:nvSpPr>
        <p:spPr>
          <a:noFill/>
          <a:ln/>
        </p:spPr>
        <p:txBody>
          <a:bodyPr/>
          <a:lstStyle/>
          <a:p>
            <a:pPr eaLnBrk="1" hangingPunct="1"/>
            <a:r>
              <a:rPr lang="en-US" altLang="zh-TW" dirty="0"/>
              <a:t>There are no known statistics showing the extent to which U.S. pension funds are underestimating the cost of providing pensions due to longevity risks. But according to analysis by Paternoster U.K. Ltd., London, U.K. defined benefit funds may come up short by £75 billion ($147 billion) to £175 billion because longevity risks have not been fully factored into the total pension liability, which stands about £1 trillion nationwide. </a:t>
            </a:r>
          </a:p>
        </p:txBody>
      </p:sp>
    </p:spTree>
    <p:extLst>
      <p:ext uri="{BB962C8B-B14F-4D97-AF65-F5344CB8AC3E}">
        <p14:creationId xmlns:p14="http://schemas.microsoft.com/office/powerpoint/2010/main" val="23599286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23 Aug 2016 “Pensions: low yields, high stress” https://www.ft.com/content/8a54a0c6-648b-11e6-a08a-c7ac04ef00aa?ftcamp=crm/email//nbe/Analysis/product</a:t>
            </a:r>
          </a:p>
          <a:p>
            <a:endParaRPr lang="zh-TW" altLang="en-US" dirty="0"/>
          </a:p>
        </p:txBody>
      </p:sp>
      <p:sp>
        <p:nvSpPr>
          <p:cNvPr id="4" name="Slide Number Placeholder 3"/>
          <p:cNvSpPr>
            <a:spLocks noGrp="1"/>
          </p:cNvSpPr>
          <p:nvPr>
            <p:ph type="sldNum" sz="quarter" idx="10"/>
          </p:nvPr>
        </p:nvSpPr>
        <p:spPr/>
        <p:txBody>
          <a:bodyPr/>
          <a:lstStyle/>
          <a:p>
            <a:fld id="{4C746BDD-C683-474B-BB56-6D396898376D}" type="slidenum">
              <a:rPr lang="zh-TW" altLang="en-US" smtClean="0"/>
              <a:pPr/>
              <a:t>244</a:t>
            </a:fld>
            <a:endParaRPr lang="zh-TW" altLang="en-US"/>
          </a:p>
        </p:txBody>
      </p:sp>
    </p:spTree>
    <p:extLst>
      <p:ext uri="{BB962C8B-B14F-4D97-AF65-F5344CB8AC3E}">
        <p14:creationId xmlns:p14="http://schemas.microsoft.com/office/powerpoint/2010/main" val="259504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C5932-A95D-4BA9-A0E4-E00998B12BEE}" type="slidenum">
              <a:rPr lang="en-US" altLang="zh-TW"/>
              <a:pPr/>
              <a:t>33</a:t>
            </a:fld>
            <a:endParaRPr lang="en-US" altLang="zh-TW"/>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pPr marL="171707" indent="-171707">
              <a:buFont typeface="Arial" pitchFamily="34" charset="0"/>
              <a:buChar char="•"/>
            </a:pPr>
            <a:r>
              <a:rPr lang="en-US" altLang="zh-TW" dirty="0"/>
              <a:t>The bank can acquire reserves by borrowing from other banks in the fed funds market or borrowing from corporations by issuing CDs or CP.</a:t>
            </a:r>
          </a:p>
          <a:p>
            <a:pPr marL="171707" indent="-171707">
              <a:buFont typeface="Arial" pitchFamily="34" charset="0"/>
              <a:buChar char="•"/>
            </a:pPr>
            <a:r>
              <a:rPr lang="en-US" altLang="zh-TW" dirty="0"/>
              <a:t>It can sell of its securities to cover the deposit outflow; however some securities may be illiquid, and there will be brokerage and other transactions costs</a:t>
            </a:r>
          </a:p>
        </p:txBody>
      </p:sp>
    </p:spTree>
    <p:extLst>
      <p:ext uri="{BB962C8B-B14F-4D97-AF65-F5344CB8AC3E}">
        <p14:creationId xmlns:p14="http://schemas.microsoft.com/office/powerpoint/2010/main" val="21733591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IC Fact Book 2020 https://ici.org/pdf/2020_factbook.pdf </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248</a:t>
            </a:fld>
            <a:endParaRPr lang="en-US" altLang="zh-TW" dirty="0"/>
          </a:p>
        </p:txBody>
      </p:sp>
    </p:spTree>
    <p:extLst>
      <p:ext uri="{BB962C8B-B14F-4D97-AF65-F5344CB8AC3E}">
        <p14:creationId xmlns:p14="http://schemas.microsoft.com/office/powerpoint/2010/main" val="36524309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2020 https://www.ici.org/pdf/2020_factbook.pdf </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249</a:t>
            </a:fld>
            <a:endParaRPr lang="en-US" altLang="zh-TW" dirty="0"/>
          </a:p>
        </p:txBody>
      </p:sp>
    </p:spTree>
    <p:extLst>
      <p:ext uri="{BB962C8B-B14F-4D97-AF65-F5344CB8AC3E}">
        <p14:creationId xmlns:p14="http://schemas.microsoft.com/office/powerpoint/2010/main" val="31935169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2020 https://www.ici.org/pdf/2020_factbook.pdf </a:t>
            </a:r>
          </a:p>
          <a:p>
            <a:r>
              <a:rPr lang="en-US" altLang="zh-TW" dirty="0"/>
              <a:t>Source:  ICI  </a:t>
            </a:r>
            <a:r>
              <a:rPr lang="en-US" dirty="0"/>
              <a:t>What Are Regulated Funds? </a:t>
            </a:r>
          </a:p>
          <a:p>
            <a:r>
              <a:rPr lang="en-US" dirty="0"/>
              <a:t>ICI, following standards set by the International Investment Funds Association (IIFA), defines regulated funds as </a:t>
            </a:r>
            <a:r>
              <a:rPr lang="en-US" b="1" dirty="0"/>
              <a:t>collective investment pools </a:t>
            </a:r>
            <a:r>
              <a:rPr lang="en-US" dirty="0"/>
              <a:t>that are </a:t>
            </a:r>
            <a:r>
              <a:rPr lang="en-US" b="1" dirty="0"/>
              <a:t>substantively regulated</a:t>
            </a:r>
            <a:r>
              <a:rPr lang="en-US" dirty="0"/>
              <a:t>, </a:t>
            </a:r>
            <a:r>
              <a:rPr lang="en-US" b="1" dirty="0"/>
              <a:t>open-end investment funds</a:t>
            </a:r>
            <a:r>
              <a:rPr lang="en-US" dirty="0"/>
              <a:t>.* </a:t>
            </a:r>
          </a:p>
          <a:p>
            <a:r>
              <a:rPr lang="en-US" dirty="0"/>
              <a:t>Open-end funds generally are defined as those that issue new fund shares (or units) or redeem existing shares (or units) on demand. Such funds are typically regulated with respect to disclosure, the form of organization (for example, as either corporations or trusts), custody of fund assets, minimum capital, valuation of fund assets, and restrictions on fund investments, such as limits on leverage, types of eligible investments, and diversification of portfolio investments. </a:t>
            </a:r>
          </a:p>
          <a:p>
            <a:r>
              <a:rPr lang="en-US" dirty="0"/>
              <a:t>In the United States, regulated funds include </a:t>
            </a:r>
            <a:r>
              <a:rPr lang="en-US" b="1" dirty="0"/>
              <a:t>mutual funds and exchange-traded funds (ETFs).† </a:t>
            </a:r>
          </a:p>
          <a:p>
            <a:r>
              <a:rPr lang="en-US" dirty="0"/>
              <a:t>In Europe, regulated funds include </a:t>
            </a:r>
            <a:r>
              <a:rPr lang="en-US" b="1" dirty="0"/>
              <a:t>Undertakings for Collective Investment in Transferable Securities (UCITS)—ETFs, money market funds, and other categories of similarly regulated funds—and alternative investment funds</a:t>
            </a:r>
            <a:r>
              <a:rPr lang="en-US" dirty="0"/>
              <a:t>, commonly known as AIFs. </a:t>
            </a:r>
          </a:p>
          <a:p>
            <a:r>
              <a:rPr lang="en-US" dirty="0"/>
              <a:t>In many countries, regulated funds also may include institutional funds (funds that are restricted to being sold to a limited number of non-retail investors), funds that offer guarantees or protection of principal (those that offer a formal, legally binding guarantee of income or capital), and open-end real estate funds (funds that invest directly in real estate to a substantive degree).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250</a:t>
            </a:fld>
            <a:endParaRPr lang="en-US" altLang="zh-TW" dirty="0"/>
          </a:p>
        </p:txBody>
      </p:sp>
    </p:spTree>
    <p:extLst>
      <p:ext uri="{BB962C8B-B14F-4D97-AF65-F5344CB8AC3E}">
        <p14:creationId xmlns:p14="http://schemas.microsoft.com/office/powerpoint/2010/main" val="332091202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2018 https://www.ici.org/pdf/2018_factbook.pdf </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251</a:t>
            </a:fld>
            <a:endParaRPr lang="en-US" altLang="zh-TW" dirty="0"/>
          </a:p>
        </p:txBody>
      </p:sp>
    </p:spTree>
    <p:extLst>
      <p:ext uri="{BB962C8B-B14F-4D97-AF65-F5344CB8AC3E}">
        <p14:creationId xmlns:p14="http://schemas.microsoft.com/office/powerpoint/2010/main" val="346677092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a:bodyPr>
          <a:lstStyle/>
          <a:p>
            <a:r>
              <a:rPr lang="en-US" dirty="0"/>
              <a:t>Source: IC Fact Book 2018 https://www.ici.org/pdf/2018_factbook.pdf </a:t>
            </a:r>
          </a:p>
          <a:p>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252</a:t>
            </a:fld>
            <a:endParaRPr lang="en-US" altLang="zh-TW" dirty="0"/>
          </a:p>
        </p:txBody>
      </p:sp>
    </p:spTree>
    <p:extLst>
      <p:ext uri="{BB962C8B-B14F-4D97-AF65-F5344CB8AC3E}">
        <p14:creationId xmlns:p14="http://schemas.microsoft.com/office/powerpoint/2010/main" val="35586980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WSJ 10 Feb 17 “Vanguard Reaches $4Trillion for the First Time” https://www.wsj.com/articles/vanguardreaches-4-trillion-for-first-time-1486745349</a:t>
            </a:r>
          </a:p>
          <a:p>
            <a:endParaRPr lang="zh-TW" altLang="en-US" dirty="0"/>
          </a:p>
        </p:txBody>
      </p:sp>
      <p:sp>
        <p:nvSpPr>
          <p:cNvPr id="4" name="Slide Number Placeholder 3"/>
          <p:cNvSpPr>
            <a:spLocks noGrp="1"/>
          </p:cNvSpPr>
          <p:nvPr>
            <p:ph type="sldNum" sz="quarter" idx="10"/>
          </p:nvPr>
        </p:nvSpPr>
        <p:spPr/>
        <p:txBody>
          <a:bodyPr/>
          <a:lstStyle/>
          <a:p>
            <a:fld id="{94580F07-304D-4689-84D6-9231DFE4D24E}" type="slidenum">
              <a:rPr lang="zh-TW" altLang="en-US" smtClean="0"/>
              <a:t>253</a:t>
            </a:fld>
            <a:endParaRPr lang="zh-TW" altLang="en-US"/>
          </a:p>
        </p:txBody>
      </p:sp>
    </p:spTree>
    <p:extLst>
      <p:ext uri="{BB962C8B-B14F-4D97-AF65-F5344CB8AC3E}">
        <p14:creationId xmlns:p14="http://schemas.microsoft.com/office/powerpoint/2010/main" val="24197212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AF200D07-50A3-4884-9112-B3691EC96606}" type="slidenum">
              <a:rPr lang="zh-TW" altLang="en-US"/>
              <a:pPr/>
              <a:t>255</a:t>
            </a:fld>
            <a:endParaRPr lang="en-US" altLang="zh-TW"/>
          </a:p>
        </p:txBody>
      </p:sp>
      <p:sp>
        <p:nvSpPr>
          <p:cNvPr id="244739" name="Rectangle 2"/>
          <p:cNvSpPr>
            <a:spLocks noGrp="1" noRot="1" noChangeAspect="1" noChangeArrowheads="1" noTextEdit="1"/>
          </p:cNvSpPr>
          <p:nvPr>
            <p:ph type="sldImg"/>
          </p:nvPr>
        </p:nvSpPr>
        <p:spPr>
          <a:xfrm>
            <a:off x="2093913" y="527050"/>
            <a:ext cx="5133975" cy="2889250"/>
          </a:xfrm>
          <a:ln/>
        </p:spPr>
      </p:sp>
      <p:sp>
        <p:nvSpPr>
          <p:cNvPr id="244740" name="Rectangle 3"/>
          <p:cNvSpPr>
            <a:spLocks noGrp="1" noChangeArrowheads="1"/>
          </p:cNvSpPr>
          <p:nvPr>
            <p:ph type="body" idx="1"/>
          </p:nvPr>
        </p:nvSpPr>
        <p:spPr>
          <a:noFill/>
          <a:ln/>
        </p:spPr>
        <p:txBody>
          <a:bodyPr/>
          <a:lstStyle/>
          <a:p>
            <a:pPr eaLnBrk="1" hangingPunct="1"/>
            <a:r>
              <a:rPr lang="en-US" altLang="zh-TW" b="1" dirty="0"/>
              <a:t>Costs Despite Negative Returns</a:t>
            </a:r>
            <a:r>
              <a:rPr lang="en-US" altLang="zh-TW" dirty="0"/>
              <a:t> - Investors must pay sales charges, annual fees, and other expenses (which we'll discuss below) regardless of how the fund performs. And, depending on the timing of their investment, investors may also have to pay taxes on any capital gains distribution they receive - even if the fund went on to perform poorly after they bought shares.</a:t>
            </a:r>
            <a:br>
              <a:rPr lang="en-US" altLang="zh-TW" dirty="0"/>
            </a:br>
            <a:r>
              <a:rPr lang="en-US" altLang="zh-TW" dirty="0"/>
              <a:t>  </a:t>
            </a:r>
          </a:p>
          <a:p>
            <a:pPr eaLnBrk="1" hangingPunct="1"/>
            <a:r>
              <a:rPr lang="en-US" altLang="zh-TW" b="1" dirty="0"/>
              <a:t>Lack of Control</a:t>
            </a:r>
            <a:r>
              <a:rPr lang="en-US" altLang="zh-TW" dirty="0"/>
              <a:t> - Investors typically cannot ascertain the exact make-up of a fund's portfolio at any given time, nor can they directly influence which securities the fund manager buys and sells or the timing of those trades. </a:t>
            </a:r>
            <a:br>
              <a:rPr lang="en-US" altLang="zh-TW" dirty="0"/>
            </a:br>
            <a:r>
              <a:rPr lang="en-US" altLang="zh-TW" dirty="0"/>
              <a:t>  </a:t>
            </a:r>
          </a:p>
          <a:p>
            <a:pPr eaLnBrk="1" hangingPunct="1"/>
            <a:r>
              <a:rPr lang="en-US" altLang="zh-TW" b="1" dirty="0"/>
              <a:t>Price Uncertainty</a:t>
            </a:r>
            <a:r>
              <a:rPr lang="en-US" altLang="zh-TW" dirty="0"/>
              <a:t> - With an individual stock, you can obtain real-time (or close to real-time) pricing information with relative ease by checking financial websites or by calling your broker. You can also monitor how a stock's price changes from hour to hour - or even second to second. By contrast, with a mutual fund, the price at which you purchase or redeem shares will typically depend on the fund's NAV, which the fund might not calculate until many hours after you've placed your order. In general, mutual funds must calculate their NAV at least once every business day, typically after the major U.S. exchanges close. </a:t>
            </a:r>
          </a:p>
          <a:p>
            <a:pPr eaLnBrk="1" hangingPunct="1"/>
            <a:endParaRPr lang="zh-TW" altLang="en-US" dirty="0"/>
          </a:p>
        </p:txBody>
      </p:sp>
    </p:spTree>
    <p:extLst>
      <p:ext uri="{BB962C8B-B14F-4D97-AF65-F5344CB8AC3E}">
        <p14:creationId xmlns:p14="http://schemas.microsoft.com/office/powerpoint/2010/main" val="35400742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256</a:t>
            </a:fld>
            <a:endParaRPr lang="en-US" altLang="zh-TW" dirty="0"/>
          </a:p>
        </p:txBody>
      </p:sp>
    </p:spTree>
    <p:extLst>
      <p:ext uri="{BB962C8B-B14F-4D97-AF65-F5344CB8AC3E}">
        <p14:creationId xmlns:p14="http://schemas.microsoft.com/office/powerpoint/2010/main" val="24806870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209CCE1-299C-4C12-9D06-1A601488FAFA}" type="slidenum">
              <a:rPr lang="zh-TW" altLang="en-US"/>
              <a:pPr/>
              <a:t>261</a:t>
            </a:fld>
            <a:endParaRPr lang="en-US" altLang="zh-TW"/>
          </a:p>
        </p:txBody>
      </p:sp>
      <p:sp>
        <p:nvSpPr>
          <p:cNvPr id="247811" name="Rectangle 2"/>
          <p:cNvSpPr>
            <a:spLocks noGrp="1" noRot="1" noChangeAspect="1" noChangeArrowheads="1" noTextEdit="1"/>
          </p:cNvSpPr>
          <p:nvPr>
            <p:ph type="sldImg"/>
          </p:nvPr>
        </p:nvSpPr>
        <p:spPr>
          <a:xfrm>
            <a:off x="2735263" y="527050"/>
            <a:ext cx="3851275" cy="2889250"/>
          </a:xfrm>
          <a:ln/>
        </p:spPr>
      </p:sp>
      <p:sp>
        <p:nvSpPr>
          <p:cNvPr id="247812" name="Rectangle 3"/>
          <p:cNvSpPr>
            <a:spLocks noGrp="1" noChangeArrowheads="1"/>
          </p:cNvSpPr>
          <p:nvPr>
            <p:ph type="body" idx="1"/>
          </p:nvPr>
        </p:nvSpPr>
        <p:spPr>
          <a:noFill/>
          <a:ln/>
        </p:spPr>
        <p:txBody>
          <a:bodyPr/>
          <a:lstStyle/>
          <a:p>
            <a:pPr eaLnBrk="1" hangingPunct="1"/>
            <a:r>
              <a:rPr lang="en-US" altLang="zh-TW" dirty="0"/>
              <a:t>Source: http://www.icifactbook.org/fb_appa.html#organization </a:t>
            </a:r>
          </a:p>
          <a:p>
            <a:pPr eaLnBrk="1" hangingPunct="1"/>
            <a:endParaRPr lang="en-US" altLang="zh-TW" dirty="0"/>
          </a:p>
          <a:p>
            <a:pPr marL="171450" indent="-171450" eaLnBrk="1" hangingPunct="1">
              <a:buFont typeface="Arial" pitchFamily="34" charset="0"/>
              <a:buChar char="•"/>
            </a:pPr>
            <a:r>
              <a:rPr lang="en-US" altLang="zh-TW" dirty="0"/>
              <a:t>The shareholders, or owners, of the mutual fund are the investors.</a:t>
            </a:r>
          </a:p>
          <a:p>
            <a:pPr marL="171450" indent="-171450" eaLnBrk="1" hangingPunct="1">
              <a:buFont typeface="Arial" pitchFamily="34" charset="0"/>
              <a:buChar char="•"/>
            </a:pPr>
            <a:r>
              <a:rPr lang="en-US" altLang="zh-TW" dirty="0"/>
              <a:t>The board of directors oversees the fund’s activities, hires the investment advisor, an underwriter, etc., to manage the day to day operations of the fund.</a:t>
            </a:r>
          </a:p>
          <a:p>
            <a:pPr marL="171450" indent="-171450" eaLnBrk="1" hangingPunct="1">
              <a:buFont typeface="Arial" pitchFamily="34" charset="0"/>
              <a:buChar char="•"/>
            </a:pPr>
            <a:r>
              <a:rPr lang="en-US" altLang="zh-TW" dirty="0"/>
              <a:t>In theory, the board can fire the fund manager and hire anyone they choose.  </a:t>
            </a:r>
          </a:p>
          <a:p>
            <a:pPr marL="171450" lvl="0" indent="-171450" eaLnBrk="1" hangingPunct="1">
              <a:buFont typeface="Arial" pitchFamily="34" charset="0"/>
              <a:buChar char="•"/>
            </a:pPr>
            <a:r>
              <a:rPr lang="en-US" altLang="zh-TW" dirty="0"/>
              <a:t>For instance, the board for the Fidelity Magellan Fund can fire Fidelity.  Of course, if the board hires a non-Fidelity management team, the fund will probably lose its name, and its reputation along with it</a:t>
            </a:r>
          </a:p>
          <a:p>
            <a:pPr marL="0" lvl="0" indent="0" eaLnBrk="1" hangingPunct="1">
              <a:buFont typeface="Arial" pitchFamily="34" charset="0"/>
              <a:buNone/>
            </a:pPr>
            <a:endParaRPr lang="en-US" altLang="zh-TW" dirty="0"/>
          </a:p>
          <a:p>
            <a:pPr marL="0" lvl="0" indent="0" eaLnBrk="1" hangingPunct="1">
              <a:buFont typeface="Arial" pitchFamily="34" charset="0"/>
              <a:buNone/>
            </a:pPr>
            <a:endParaRPr lang="en-US" altLang="zh-TW" dirty="0"/>
          </a:p>
          <a:p>
            <a:pPr eaLnBrk="1" hangingPunct="1"/>
            <a:r>
              <a:rPr lang="en-US" altLang="zh-TW" b="1" dirty="0"/>
              <a:t>The Organization of a Mutual Fund</a:t>
            </a:r>
          </a:p>
          <a:p>
            <a:pPr eaLnBrk="1" hangingPunct="1"/>
            <a:endParaRPr lang="en-US" altLang="zh-TW" b="1" dirty="0"/>
          </a:p>
          <a:p>
            <a:pPr eaLnBrk="1" hangingPunct="1"/>
            <a:r>
              <a:rPr lang="en-US" altLang="zh-TW" dirty="0"/>
              <a:t>Individuals and institutions invest in a mutual fund </a:t>
            </a:r>
            <a:r>
              <a:rPr lang="en-US" altLang="zh-TW" b="1" dirty="0"/>
              <a:t>by purchasing shares issued by the fund</a:t>
            </a:r>
            <a:r>
              <a:rPr lang="en-US" altLang="zh-TW" dirty="0"/>
              <a:t>. It is through these sales of shares that a mutual fund raises the cash used to invest in its portfolio of stocks, bonds, and other investments. Each investor owns a pro rata share of the fund’s investments and shares in the returns from the fund’s portfolio while benefiting from professional investment management, diversification, and liquidity. Mutual funds may offer other benefits and services, such as asset allocation programs or check-writing privileges on money market fund accounts.</a:t>
            </a:r>
          </a:p>
          <a:p>
            <a:pPr eaLnBrk="1" hangingPunct="1"/>
            <a:endParaRPr lang="en-US" altLang="zh-TW" dirty="0"/>
          </a:p>
          <a:p>
            <a:pPr eaLnBrk="1" hangingPunct="1"/>
            <a:r>
              <a:rPr lang="en-US" altLang="zh-TW" dirty="0"/>
              <a:t>A mutual fund is organized </a:t>
            </a:r>
            <a:r>
              <a:rPr lang="en-US" altLang="zh-TW" b="1" dirty="0"/>
              <a:t>under state law </a:t>
            </a:r>
            <a:r>
              <a:rPr lang="en-US" altLang="zh-TW" dirty="0"/>
              <a:t>either </a:t>
            </a:r>
            <a:r>
              <a:rPr lang="en-US" altLang="zh-TW" b="1" dirty="0"/>
              <a:t>as a corporation or a business trust </a:t>
            </a:r>
            <a:r>
              <a:rPr lang="en-US" altLang="zh-TW" dirty="0"/>
              <a:t>(sometimes called a “statutory trust”). Mutual funds have officers and directors or trustees. In this way, mutual funds are like any other type of operating company, such as Exxon or Google. Unlike other companies, however, a mutual fund is typically </a:t>
            </a:r>
            <a:r>
              <a:rPr lang="en-US" altLang="zh-TW" b="1" dirty="0"/>
              <a:t>externally managed</a:t>
            </a:r>
            <a:r>
              <a:rPr lang="en-US" altLang="zh-TW" dirty="0"/>
              <a:t>; it is not an operating company and it has no employees in the traditional sense. Instead, </a:t>
            </a:r>
            <a:r>
              <a:rPr lang="en-US" altLang="zh-TW" b="1" dirty="0"/>
              <a:t>a fund relies upon third parties or service providers </a:t>
            </a:r>
            <a:r>
              <a:rPr lang="en-US" altLang="zh-TW" dirty="0"/>
              <a:t>that are either affiliated organizations or independent contractors to invest fund assets and carry out other business activities. The diagram below shows the primary types of service providers usually relied upon by a fund.</a:t>
            </a:r>
          </a:p>
          <a:p>
            <a:pPr eaLnBrk="1" hangingPunct="1"/>
            <a:endParaRPr lang="en-US" altLang="zh-TW" dirty="0"/>
          </a:p>
          <a:p>
            <a:pPr eaLnBrk="1" hangingPunct="1"/>
            <a:r>
              <a:rPr lang="en-US" altLang="zh-TW" dirty="0"/>
              <a:t>Although it typically has no employees, a fund is required by law to have its own written compliance program, overseen by an individual designated as a chief compliance officer. This compliance program establishes detailed procedures and internal controls designed to ensure compliance with all relevant laws and regulations. </a:t>
            </a:r>
          </a:p>
          <a:p>
            <a:pPr eaLnBrk="1" hangingPunct="1"/>
            <a:endParaRPr lang="en-US" altLang="zh-TW" dirty="0"/>
          </a:p>
          <a:p>
            <a:pPr eaLnBrk="1" hangingPunct="1"/>
            <a:endParaRPr lang="en-US" altLang="zh-TW" dirty="0"/>
          </a:p>
          <a:p>
            <a:pPr eaLnBrk="1" hangingPunct="1"/>
            <a:r>
              <a:rPr lang="en-US" altLang="zh-TW" b="1" dirty="0"/>
              <a:t>How a Fund Is Created</a:t>
            </a:r>
          </a:p>
          <a:p>
            <a:pPr eaLnBrk="1" hangingPunct="1"/>
            <a:endParaRPr lang="en-US" altLang="zh-TW" b="1" dirty="0"/>
          </a:p>
          <a:p>
            <a:pPr eaLnBrk="1" hangingPunct="1"/>
            <a:r>
              <a:rPr lang="en-US" altLang="zh-TW" dirty="0"/>
              <a:t>Setting up a mutual fund is a complicated process performed by the fund’s sponsor, typically the fund’s investment adviser, administrator, or principal underwriter (also known as its distributor). </a:t>
            </a:r>
          </a:p>
          <a:p>
            <a:pPr eaLnBrk="1" hangingPunct="1"/>
            <a:endParaRPr lang="en-US" altLang="zh-TW" dirty="0"/>
          </a:p>
          <a:p>
            <a:pPr eaLnBrk="1" hangingPunct="1"/>
            <a:r>
              <a:rPr lang="en-US" altLang="zh-TW" dirty="0"/>
              <a:t>The fund sponsor has a variety of responsibilities. For example, it must assemble the group of third parties needed to launch the fund, including the persons or entities charged with managing and operating the fund. The sponsor provides officers and affiliated directors to oversee the fund, and recruits unaffiliated persons to serve as independent directors. </a:t>
            </a:r>
          </a:p>
          <a:p>
            <a:pPr eaLnBrk="1" hangingPunct="1"/>
            <a:endParaRPr lang="en-US" altLang="zh-TW" dirty="0"/>
          </a:p>
          <a:p>
            <a:pPr eaLnBrk="1" hangingPunct="1"/>
            <a:r>
              <a:rPr lang="en-US" altLang="zh-TW" dirty="0"/>
              <a:t>Some of the major steps in the process of starting a mutual fund include organizing the fund under state law as either a business trust or corporation, </a:t>
            </a:r>
            <a:r>
              <a:rPr lang="en-US" altLang="zh-TW" b="1" dirty="0"/>
              <a:t>registering the fund with the SEC as an investment company pursuant to the Investment Company Act of 1940,</a:t>
            </a:r>
            <a:r>
              <a:rPr lang="en-US" altLang="zh-TW" dirty="0"/>
              <a:t> and </a:t>
            </a:r>
            <a:r>
              <a:rPr lang="en-US" altLang="zh-TW" b="1" dirty="0"/>
              <a:t>registering the fund shares for sale to the public pursuant to the Securities Act of 1933</a:t>
            </a:r>
            <a:r>
              <a:rPr lang="en-US" altLang="zh-TW" dirty="0"/>
              <a:t>. Unless otherwise exempt from doing so, the fund must also make filings and pay fees to each state (except Florida) in which the fund’s shares will be offered to the public. The Investment Company Act also requires that each new fund have at least $100,000 of seed capital before distributing its shares to the public; this capital is usually contributed by the adviser or other sponsor in the form of an initial investment.</a:t>
            </a:r>
          </a:p>
          <a:p>
            <a:pPr eaLnBrk="1" hangingPunct="1"/>
            <a:endParaRPr lang="zh-TW" altLang="en-US" dirty="0"/>
          </a:p>
        </p:txBody>
      </p:sp>
    </p:spTree>
    <p:extLst>
      <p:ext uri="{BB962C8B-B14F-4D97-AF65-F5344CB8AC3E}">
        <p14:creationId xmlns:p14="http://schemas.microsoft.com/office/powerpoint/2010/main" val="26933271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E4A2C97A-0648-4F1E-9F43-04E1E4432C64}" type="slidenum">
              <a:rPr lang="zh-TW" altLang="en-US"/>
              <a:pPr/>
              <a:t>262</a:t>
            </a:fld>
            <a:endParaRPr lang="en-US" altLang="zh-TW"/>
          </a:p>
        </p:txBody>
      </p:sp>
      <p:sp>
        <p:nvSpPr>
          <p:cNvPr id="281603" name="Rectangle 2"/>
          <p:cNvSpPr>
            <a:spLocks noGrp="1" noRot="1" noChangeAspect="1" noChangeArrowheads="1" noTextEdit="1"/>
          </p:cNvSpPr>
          <p:nvPr>
            <p:ph type="sldImg"/>
          </p:nvPr>
        </p:nvSpPr>
        <p:spPr>
          <a:xfrm>
            <a:off x="2735263" y="527050"/>
            <a:ext cx="3851275" cy="2889250"/>
          </a:xfrm>
          <a:ln/>
        </p:spPr>
      </p:sp>
      <p:sp>
        <p:nvSpPr>
          <p:cNvPr id="281604" name="Rectangle 3"/>
          <p:cNvSpPr>
            <a:spLocks noGrp="1" noChangeArrowheads="1"/>
          </p:cNvSpPr>
          <p:nvPr>
            <p:ph type="body" idx="1"/>
          </p:nvPr>
        </p:nvSpPr>
        <p:spPr>
          <a:noFill/>
          <a:ln/>
        </p:spPr>
        <p:txBody>
          <a:bodyPr/>
          <a:lstStyle/>
          <a:p>
            <a:pPr eaLnBrk="1" hangingPunct="1"/>
            <a:r>
              <a:rPr lang="en-US" altLang="zh-TW" dirty="0"/>
              <a:t>The key difference between unit trusts and mutual funds lie in the legal structure. Both are the same from an investment perspective, and in HK both are SFC regulated.</a:t>
            </a:r>
          </a:p>
        </p:txBody>
      </p:sp>
    </p:spTree>
    <p:extLst>
      <p:ext uri="{BB962C8B-B14F-4D97-AF65-F5344CB8AC3E}">
        <p14:creationId xmlns:p14="http://schemas.microsoft.com/office/powerpoint/2010/main" val="1874310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C5932-A95D-4BA9-A0E4-E00998B12BEE}" type="slidenum">
              <a:rPr lang="en-US" altLang="zh-TW"/>
              <a:pPr/>
              <a:t>34</a:t>
            </a:fld>
            <a:endParaRPr lang="en-US" altLang="zh-TW"/>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pPr marL="343414" indent="-343414">
              <a:lnSpc>
                <a:spcPct val="115000"/>
              </a:lnSpc>
              <a:spcAft>
                <a:spcPts val="1002"/>
              </a:spcAft>
              <a:buFont typeface="Arial"/>
              <a:buChar char="•"/>
              <a:tabLst>
                <a:tab pos="228943" algn="l"/>
              </a:tabLst>
            </a:pPr>
            <a:r>
              <a:rPr lang="en-US" altLang="zh-TW" dirty="0">
                <a:latin typeface="Calibri"/>
                <a:ea typeface="PMingLiU"/>
                <a:cs typeface="Times New Roman"/>
              </a:rPr>
              <a:t>The bank can borrow from the Fed at the discount window – it will pay the discount rate, which is set by the Fed and is normally higher than interbank rates</a:t>
            </a:r>
            <a:endParaRPr lang="zh-TW" altLang="zh-TW" dirty="0">
              <a:latin typeface="Calibri"/>
              <a:ea typeface="PMingLiU"/>
              <a:cs typeface="Times New Roman"/>
            </a:endParaRPr>
          </a:p>
          <a:p>
            <a:pPr marL="343414" indent="-343414">
              <a:lnSpc>
                <a:spcPct val="115000"/>
              </a:lnSpc>
              <a:spcAft>
                <a:spcPts val="1002"/>
              </a:spcAft>
              <a:buFont typeface="Arial"/>
              <a:buChar char="•"/>
              <a:tabLst>
                <a:tab pos="228943" algn="l"/>
              </a:tabLst>
            </a:pPr>
            <a:r>
              <a:rPr lang="en-US" altLang="zh-TW" dirty="0">
                <a:latin typeface="Calibri"/>
                <a:ea typeface="PMingLiU"/>
                <a:cs typeface="Times New Roman"/>
              </a:rPr>
              <a:t>It can also sell some of its loans</a:t>
            </a:r>
          </a:p>
          <a:p>
            <a:pPr marL="343414" indent="-343414">
              <a:lnSpc>
                <a:spcPct val="115000"/>
              </a:lnSpc>
              <a:spcAft>
                <a:spcPts val="1002"/>
              </a:spcAft>
              <a:tabLst>
                <a:tab pos="228943" algn="l"/>
              </a:tabLst>
            </a:pPr>
            <a:endParaRPr lang="zh-TW" altLang="zh-TW" dirty="0">
              <a:latin typeface="Calibri"/>
              <a:ea typeface="PMingLiU"/>
              <a:cs typeface="Times New Roman"/>
            </a:endParaRPr>
          </a:p>
          <a:p>
            <a:pPr>
              <a:lnSpc>
                <a:spcPct val="115000"/>
              </a:lnSpc>
              <a:spcAft>
                <a:spcPts val="1002"/>
              </a:spcAft>
            </a:pPr>
            <a:r>
              <a:rPr lang="en-US" altLang="zh-TW" b="1" dirty="0">
                <a:latin typeface="Calibri"/>
                <a:ea typeface="PMingLiU"/>
                <a:cs typeface="Times New Roman"/>
              </a:rPr>
              <a:t>Conclusion:  excess reserves are insurance against above 4 costs from deposit outflows</a:t>
            </a:r>
            <a:endParaRPr lang="zh-TW" altLang="zh-TW" dirty="0">
              <a:latin typeface="Calibri"/>
              <a:ea typeface="PMingLiU"/>
              <a:cs typeface="Times New Roman"/>
            </a:endParaRPr>
          </a:p>
          <a:p>
            <a:pPr marL="343414" indent="-343414">
              <a:lnSpc>
                <a:spcPct val="115000"/>
              </a:lnSpc>
              <a:spcAft>
                <a:spcPts val="1002"/>
              </a:spcAft>
              <a:buFont typeface="Arial"/>
              <a:buChar char="•"/>
              <a:tabLst>
                <a:tab pos="228943" algn="l"/>
                <a:tab pos="457886" algn="l"/>
              </a:tabLst>
            </a:pPr>
            <a:r>
              <a:rPr lang="en-US" altLang="zh-TW" dirty="0">
                <a:latin typeface="Calibri"/>
                <a:ea typeface="PMingLiU"/>
                <a:cs typeface="Times New Roman"/>
              </a:rPr>
              <a:t>Calling in loans = not renewing them when they come due</a:t>
            </a:r>
            <a:endParaRPr lang="zh-TW" altLang="zh-TW" dirty="0">
              <a:latin typeface="Calibri"/>
              <a:ea typeface="PMingLiU"/>
              <a:cs typeface="Times New Roman"/>
            </a:endParaRPr>
          </a:p>
          <a:p>
            <a:pPr marL="343414" indent="-343414">
              <a:lnSpc>
                <a:spcPct val="115000"/>
              </a:lnSpc>
              <a:spcAft>
                <a:spcPts val="1002"/>
              </a:spcAft>
              <a:buFont typeface="Arial"/>
              <a:buChar char="•"/>
              <a:tabLst>
                <a:tab pos="228943" algn="l"/>
              </a:tabLst>
            </a:pPr>
            <a:r>
              <a:rPr lang="en-US" altLang="zh-TW" dirty="0">
                <a:latin typeface="Calibri"/>
                <a:ea typeface="PMingLiU"/>
                <a:cs typeface="Times New Roman"/>
              </a:rPr>
              <a:t>Selling off loans = secondary sale of loans  </a:t>
            </a:r>
            <a:endParaRPr lang="zh-TW" altLang="zh-TW" dirty="0">
              <a:latin typeface="Calibri"/>
              <a:ea typeface="PMingLiU"/>
              <a:cs typeface="Times New Roman"/>
            </a:endParaRPr>
          </a:p>
          <a:p>
            <a:pPr marL="171707" indent="-171707">
              <a:buFont typeface="Arial" pitchFamily="34" charset="0"/>
              <a:buChar char="•"/>
            </a:pPr>
            <a:endParaRPr lang="en-US" altLang="zh-TW" dirty="0"/>
          </a:p>
        </p:txBody>
      </p:sp>
    </p:spTree>
    <p:extLst>
      <p:ext uri="{BB962C8B-B14F-4D97-AF65-F5344CB8AC3E}">
        <p14:creationId xmlns:p14="http://schemas.microsoft.com/office/powerpoint/2010/main" val="31322143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46C8E9E-AEE8-41FB-AC4B-7DE0B9DF2254}" type="slidenum">
              <a:rPr lang="zh-TW" altLang="en-US"/>
              <a:pPr/>
              <a:t>263</a:t>
            </a:fld>
            <a:endParaRPr lang="en-US" altLang="zh-TW"/>
          </a:p>
        </p:txBody>
      </p:sp>
      <p:sp>
        <p:nvSpPr>
          <p:cNvPr id="251907" name="Rectangle 2"/>
          <p:cNvSpPr>
            <a:spLocks noGrp="1" noRot="1" noChangeAspect="1" noChangeArrowheads="1" noTextEdit="1"/>
          </p:cNvSpPr>
          <p:nvPr>
            <p:ph type="sldImg"/>
          </p:nvPr>
        </p:nvSpPr>
        <p:spPr>
          <a:xfrm>
            <a:off x="2735263" y="527050"/>
            <a:ext cx="3851275" cy="2889250"/>
          </a:xfrm>
          <a:ln/>
        </p:spPr>
      </p:sp>
      <p:sp>
        <p:nvSpPr>
          <p:cNvPr id="251908"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altLang="zh-TW" dirty="0"/>
              <a:t>Short Term</a:t>
            </a:r>
          </a:p>
          <a:p>
            <a:pPr marL="628650" lvl="1" indent="-171450" eaLnBrk="1" hangingPunct="1">
              <a:buFont typeface="Arial" pitchFamily="34" charset="0"/>
              <a:buChar char="•"/>
            </a:pPr>
            <a:r>
              <a:rPr lang="en-US" altLang="zh-TW" dirty="0"/>
              <a:t>Money market funds</a:t>
            </a:r>
          </a:p>
          <a:p>
            <a:pPr marL="628650" lvl="1" indent="-171450" eaLnBrk="1" hangingPunct="1">
              <a:buFont typeface="Arial" pitchFamily="34" charset="0"/>
              <a:buChar char="•"/>
            </a:pPr>
            <a:endParaRPr lang="en-US" altLang="zh-TW" dirty="0"/>
          </a:p>
          <a:p>
            <a:pPr marL="171450" indent="-171450" eaLnBrk="1" hangingPunct="1">
              <a:buFont typeface="Arial" pitchFamily="34" charset="0"/>
              <a:buChar char="•"/>
            </a:pPr>
            <a:r>
              <a:rPr lang="en-US" altLang="zh-TW" dirty="0"/>
              <a:t>Medium &amp; Long Term</a:t>
            </a:r>
          </a:p>
          <a:p>
            <a:pPr marL="628650" lvl="1" indent="-171450" eaLnBrk="1" hangingPunct="1">
              <a:buFont typeface="Arial" pitchFamily="34" charset="0"/>
              <a:buChar char="•"/>
            </a:pPr>
            <a:r>
              <a:rPr lang="en-US" altLang="zh-TW" dirty="0"/>
              <a:t>Stock (Equity) funds</a:t>
            </a:r>
          </a:p>
          <a:p>
            <a:pPr marL="628650" lvl="1" indent="-171450" eaLnBrk="1" hangingPunct="1">
              <a:buFont typeface="Arial" pitchFamily="34" charset="0"/>
              <a:buChar char="•"/>
            </a:pPr>
            <a:r>
              <a:rPr lang="en-US" altLang="zh-TW" dirty="0"/>
              <a:t>Bond funds</a:t>
            </a:r>
          </a:p>
          <a:p>
            <a:pPr marL="628650" lvl="1" indent="-171450" eaLnBrk="1" hangingPunct="1">
              <a:buFont typeface="Arial" pitchFamily="34" charset="0"/>
              <a:buChar char="•"/>
            </a:pPr>
            <a:r>
              <a:rPr lang="en-US" altLang="zh-TW" dirty="0"/>
              <a:t>Warrants &amp; derivatives funds</a:t>
            </a:r>
          </a:p>
          <a:p>
            <a:pPr marL="628650" lvl="1" indent="-171450" eaLnBrk="1" hangingPunct="1">
              <a:buFont typeface="Arial" pitchFamily="34" charset="0"/>
              <a:buChar char="•"/>
            </a:pPr>
            <a:r>
              <a:rPr lang="en-US" altLang="zh-TW" dirty="0"/>
              <a:t>Hybrid funds (Asset Allocation Funds)</a:t>
            </a:r>
          </a:p>
        </p:txBody>
      </p:sp>
    </p:spTree>
    <p:extLst>
      <p:ext uri="{BB962C8B-B14F-4D97-AF65-F5344CB8AC3E}">
        <p14:creationId xmlns:p14="http://schemas.microsoft.com/office/powerpoint/2010/main" val="30536103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2020 https://www.ici.org/pdf/2020_factbook.pdf </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264</a:t>
            </a:fld>
            <a:endParaRPr lang="en-US" altLang="zh-TW" dirty="0"/>
          </a:p>
        </p:txBody>
      </p:sp>
    </p:spTree>
    <p:extLst>
      <p:ext uri="{BB962C8B-B14F-4D97-AF65-F5344CB8AC3E}">
        <p14:creationId xmlns:p14="http://schemas.microsoft.com/office/powerpoint/2010/main" val="372001071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32BAD3F3-D847-4736-B968-D6A330090BA5}" type="slidenum">
              <a:rPr lang="zh-TW" altLang="en-US"/>
              <a:pPr/>
              <a:t>265</a:t>
            </a:fld>
            <a:endParaRPr lang="en-US" altLang="zh-TW"/>
          </a:p>
        </p:txBody>
      </p:sp>
      <p:sp>
        <p:nvSpPr>
          <p:cNvPr id="252931" name="Rectangle 2"/>
          <p:cNvSpPr>
            <a:spLocks noGrp="1" noRot="1" noChangeAspect="1" noChangeArrowheads="1" noTextEdit="1"/>
          </p:cNvSpPr>
          <p:nvPr>
            <p:ph type="sldImg"/>
          </p:nvPr>
        </p:nvSpPr>
        <p:spPr>
          <a:xfrm>
            <a:off x="2093913" y="527050"/>
            <a:ext cx="5133975" cy="2889250"/>
          </a:xfrm>
          <a:ln/>
        </p:spPr>
      </p:sp>
      <p:sp>
        <p:nvSpPr>
          <p:cNvPr id="252932" name="Rectangle 3"/>
          <p:cNvSpPr>
            <a:spLocks noGrp="1" noChangeArrowheads="1"/>
          </p:cNvSpPr>
          <p:nvPr>
            <p:ph type="body" idx="1"/>
          </p:nvPr>
        </p:nvSpPr>
        <p:spPr>
          <a:noFill/>
          <a:ln/>
        </p:spPr>
        <p:txBody>
          <a:bodyPr/>
          <a:lstStyle/>
          <a:p>
            <a:pPr eaLnBrk="1" hangingPunct="1"/>
            <a:r>
              <a:rPr lang="en-US" altLang="zh-TW" b="1" dirty="0"/>
              <a:t>Source: http://www.ici.org/faqs/faqs_money_funds</a:t>
            </a:r>
          </a:p>
          <a:p>
            <a:pPr eaLnBrk="1" hangingPunct="1"/>
            <a:endParaRPr lang="en-US" altLang="zh-TW" dirty="0"/>
          </a:p>
          <a:p>
            <a:pPr eaLnBrk="1" hangingPunct="1"/>
            <a:r>
              <a:rPr lang="en-US" altLang="zh-TW" dirty="0"/>
              <a:t>Money market funds have relatively low risks, compared to other mutual funds (and most other investments). By law, they can invest in only certain high-quality, short-term investments issued by the U.S. government, U.S. corporations, and state and local governments. Money market funds try to keep their net asset value (NAV) — which represents the value of one share in a fund — at a stable $1.00 per share. But the NAV may fall below $1.00 if the fund's investments perform poorly. Investor losses have been rare, but they are possible.</a:t>
            </a:r>
          </a:p>
          <a:p>
            <a:pPr eaLnBrk="1" hangingPunct="1"/>
            <a:endParaRPr lang="en-US" altLang="zh-TW" dirty="0"/>
          </a:p>
          <a:p>
            <a:pPr eaLnBrk="1" hangingPunct="1"/>
            <a:r>
              <a:rPr lang="en-US" altLang="zh-TW" dirty="0"/>
              <a:t>Money market funds pay dividends that generally reflect short-term interest rates, and historically the returns for money market funds have been lower than for either bond or stock funds. That's why "inflation risk" — the risk that inflation will outpace and erode investment returns over time — can be a potential concern for investors in money market funds.</a:t>
            </a:r>
          </a:p>
          <a:p>
            <a:pPr eaLnBrk="1" hangingPunct="1"/>
            <a:endParaRPr lang="zh-TW" altLang="en-US" dirty="0"/>
          </a:p>
        </p:txBody>
      </p:sp>
    </p:spTree>
    <p:extLst>
      <p:ext uri="{BB962C8B-B14F-4D97-AF65-F5344CB8AC3E}">
        <p14:creationId xmlns:p14="http://schemas.microsoft.com/office/powerpoint/2010/main" val="3586248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Aug 20 https://ritholtz.com/wp-content/uploads/2020/06/cashpile.png and WSJ https://www.wsj.com/articles/investors-are-sitting-on-the-biggest-pile-of-cash-ever-11592299801</a:t>
            </a:r>
          </a:p>
          <a:p>
            <a:pPr algn="l" fontAlgn="base"/>
            <a:r>
              <a:rPr lang="en-US" b="0" i="0" u="none" strike="noStrike" dirty="0">
                <a:solidFill>
                  <a:srgbClr val="333333"/>
                </a:solidFill>
                <a:effectLst/>
                <a:latin typeface="Exchange"/>
              </a:rPr>
              <a:t>Like many other investors, Mr. </a:t>
            </a:r>
            <a:r>
              <a:rPr lang="en-US" b="0" i="0" u="none" strike="noStrike" dirty="0" err="1">
                <a:solidFill>
                  <a:srgbClr val="333333"/>
                </a:solidFill>
                <a:effectLst/>
                <a:latin typeface="Exchange"/>
              </a:rPr>
              <a:t>Cunnison</a:t>
            </a:r>
            <a:r>
              <a:rPr lang="en-US" b="0" i="0" u="none" strike="noStrike" dirty="0">
                <a:solidFill>
                  <a:srgbClr val="333333"/>
                </a:solidFill>
                <a:effectLst/>
                <a:latin typeface="Exchange"/>
              </a:rPr>
              <a:t> has been struggling to reconcile the divergences between the </a:t>
            </a:r>
            <a:r>
              <a:rPr lang="en-US" b="0" i="0" u="sng" strike="noStrike" dirty="0">
                <a:solidFill>
                  <a:srgbClr val="0274B6"/>
                </a:solidFill>
                <a:effectLst/>
                <a:latin typeface="Exchange"/>
                <a:hlinkClick r:id="rId3"/>
              </a:rPr>
              <a:t>deteriorating economy and the improving stock market</a:t>
            </a:r>
            <a:r>
              <a:rPr lang="en-US" b="0" i="0" u="none" strike="noStrike" dirty="0">
                <a:solidFill>
                  <a:srgbClr val="333333"/>
                </a:solidFill>
                <a:effectLst/>
                <a:latin typeface="Exchange"/>
              </a:rPr>
              <a:t>.</a:t>
            </a:r>
          </a:p>
          <a:p>
            <a:pPr algn="l" fontAlgn="base"/>
            <a:r>
              <a:rPr lang="en-US" b="0" i="0" u="none" strike="noStrike" dirty="0">
                <a:solidFill>
                  <a:srgbClr val="333333"/>
                </a:solidFill>
                <a:effectLst/>
                <a:latin typeface="Exchange"/>
              </a:rPr>
              <a:t>“It does justify some higher level of caution and resilience in portfolios than you otherwise would have,” Mr. </a:t>
            </a:r>
            <a:r>
              <a:rPr lang="en-US" b="0" i="0" u="none" strike="noStrike" dirty="0" err="1">
                <a:solidFill>
                  <a:srgbClr val="333333"/>
                </a:solidFill>
                <a:effectLst/>
                <a:latin typeface="Exchange"/>
              </a:rPr>
              <a:t>Cunnison</a:t>
            </a:r>
            <a:r>
              <a:rPr lang="en-US" b="0" i="0" u="none" strike="noStrike" dirty="0">
                <a:solidFill>
                  <a:srgbClr val="333333"/>
                </a:solidFill>
                <a:effectLst/>
                <a:latin typeface="Exchange"/>
              </a:rPr>
              <a:t> said. “We’re still comfortable with a slightly higher level of cash.”</a:t>
            </a:r>
          </a:p>
          <a:p>
            <a:pPr algn="l" fontAlgn="base"/>
            <a:r>
              <a:rPr lang="en-US" b="0" i="0" u="none" strike="noStrike" dirty="0">
                <a:solidFill>
                  <a:srgbClr val="333333"/>
                </a:solidFill>
                <a:effectLst/>
                <a:latin typeface="Exchange"/>
              </a:rPr>
              <a:t>Jeremy Grantham of GMO LLC, who </a:t>
            </a:r>
            <a:r>
              <a:rPr lang="en-US" b="0" i="0" u="sng" strike="noStrike" dirty="0">
                <a:solidFill>
                  <a:srgbClr val="0274B6"/>
                </a:solidFill>
                <a:effectLst/>
                <a:latin typeface="Exchange"/>
                <a:hlinkClick r:id="rId4"/>
              </a:rPr>
              <a:t>earned acclaim with his calls</a:t>
            </a:r>
            <a:r>
              <a:rPr lang="en-US" b="0" i="0" u="none" strike="noStrike" dirty="0">
                <a:solidFill>
                  <a:srgbClr val="333333"/>
                </a:solidFill>
                <a:effectLst/>
                <a:latin typeface="Exchange"/>
              </a:rPr>
              <a:t> ahead of Wall Street busts in 2000 and 2008, wrote in a quarterly letter that stock-market valuations are among the highest they have been historically, while the U.S. economy is about as abysmal as it has been.</a:t>
            </a:r>
          </a:p>
          <a:p>
            <a:pPr algn="l" fontAlgn="base"/>
            <a:r>
              <a:rPr lang="en-US" b="0" i="0" u="none" strike="noStrike" dirty="0">
                <a:solidFill>
                  <a:srgbClr val="333333"/>
                </a:solidFill>
                <a:effectLst/>
                <a:latin typeface="Exchange"/>
              </a:rPr>
              <a:t>“Everyone can see and feel that this is different and can sense the bizarre nature of the market response: we are in the top 10% of historical price earnings ratio for the S&amp;P on prior earnings and simultaneously are in the worst 10% of economic situations,” Mr. </a:t>
            </a:r>
            <a:r>
              <a:rPr lang="en-US" b="0" i="0" u="none" strike="noStrike">
                <a:solidFill>
                  <a:srgbClr val="333333"/>
                </a:solidFill>
                <a:effectLst/>
                <a:latin typeface="Exchange"/>
              </a:rPr>
              <a:t>Grantham wrote in his letter to investors.</a:t>
            </a:r>
          </a:p>
          <a:p>
            <a:endParaRPr lang="en-US" dirty="0"/>
          </a:p>
        </p:txBody>
      </p:sp>
      <p:sp>
        <p:nvSpPr>
          <p:cNvPr id="4" name="Slide Number Placeholder 3"/>
          <p:cNvSpPr>
            <a:spLocks noGrp="1"/>
          </p:cNvSpPr>
          <p:nvPr>
            <p:ph type="sldNum" sz="quarter" idx="5"/>
          </p:nvPr>
        </p:nvSpPr>
        <p:spPr/>
        <p:txBody>
          <a:bodyPr/>
          <a:lstStyle/>
          <a:p>
            <a:fld id="{3E3DEA05-764F-462C-A78F-7E0419DF9EF7}" type="slidenum">
              <a:rPr lang="en-US" smtClean="0"/>
              <a:t>266</a:t>
            </a:fld>
            <a:endParaRPr lang="en-US"/>
          </a:p>
        </p:txBody>
      </p:sp>
    </p:spTree>
    <p:extLst>
      <p:ext uri="{BB962C8B-B14F-4D97-AF65-F5344CB8AC3E}">
        <p14:creationId xmlns:p14="http://schemas.microsoft.com/office/powerpoint/2010/main" val="40410835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xfrm>
            <a:off x="2735263" y="527050"/>
            <a:ext cx="3851275" cy="2889250"/>
          </a:xfrm>
          <a:ln/>
        </p:spPr>
      </p:sp>
      <p:sp>
        <p:nvSpPr>
          <p:cNvPr id="253955" name="Notes Placeholder 2"/>
          <p:cNvSpPr>
            <a:spLocks noGrp="1"/>
          </p:cNvSpPr>
          <p:nvPr>
            <p:ph type="body" idx="1"/>
          </p:nvPr>
        </p:nvSpPr>
        <p:spPr>
          <a:noFill/>
          <a:ln/>
        </p:spPr>
        <p:txBody>
          <a:bodyPr/>
          <a:lstStyle/>
          <a:p>
            <a:pPr eaLnBrk="1" hangingPunct="1"/>
            <a:r>
              <a:rPr lang="en-US" altLang="zh-TW" b="1" dirty="0"/>
              <a:t>Are “enhanced cash management” products the same as money market funds?</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Source: http://www.ici.org/faqs/faqs_money_funds </a:t>
            </a:r>
            <a:endParaRPr lang="zh-TW" altLang="en-US" b="1" dirty="0"/>
          </a:p>
          <a:p>
            <a:pPr eaLnBrk="1" hangingPunct="1"/>
            <a:endParaRPr lang="en-US" altLang="zh-TW" b="1" dirty="0"/>
          </a:p>
          <a:p>
            <a:pPr eaLnBrk="1" hangingPunct="1"/>
            <a:r>
              <a:rPr lang="en-US" altLang="zh-TW" dirty="0"/>
              <a:t>No. An enhanced cash fund generally refers to a fund that is typically not registered with the SEC and that seeks yields slightly higher than those of money market funds by investing in a wider array of securities that tend to have longer maturities and lower credit quality. In seeking those yields, however, enhanced cash funds are not subject to and therefore need not abide by the SEC rule restrictions imposed on money market funds governing the credit quality, liquidity, diversification, and maturity of investments. Enhanced cash funds target a $1.00 NAV, but have much greater potential exposure to fluctuations in their portfolio valuations. Enhanced cash funds are privately offered to institutions, wealthy clients, and certain types of trusts. They may also be referred to as "money market plus funds," "money market-like funds," "enhanced yield funds," or "3(c)(7) funds" (after the legal exception from regulation under the Investment Company Act of 1940, upon which they rely).</a:t>
            </a:r>
          </a:p>
        </p:txBody>
      </p:sp>
      <p:sp>
        <p:nvSpPr>
          <p:cNvPr id="253956" name="Slide Number Placeholder 3"/>
          <p:cNvSpPr>
            <a:spLocks noGrp="1"/>
          </p:cNvSpPr>
          <p:nvPr>
            <p:ph type="sldNum" sz="quarter" idx="5"/>
          </p:nvPr>
        </p:nvSpPr>
        <p:spPr>
          <a:noFill/>
        </p:spPr>
        <p:txBody>
          <a:bodyPr/>
          <a:lstStyle/>
          <a:p>
            <a:fld id="{C4B78293-5A82-4D58-AF76-B39A9FD0835E}" type="slidenum">
              <a:rPr lang="zh-TW" altLang="en-US"/>
              <a:pPr/>
              <a:t>267</a:t>
            </a:fld>
            <a:endParaRPr lang="en-US" altLang="zh-TW"/>
          </a:p>
        </p:txBody>
      </p:sp>
    </p:spTree>
    <p:extLst>
      <p:ext uri="{BB962C8B-B14F-4D97-AF65-F5344CB8AC3E}">
        <p14:creationId xmlns:p14="http://schemas.microsoft.com/office/powerpoint/2010/main" val="20072053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IIF report on Shadow</a:t>
            </a:r>
            <a:r>
              <a:rPr lang="en-US" altLang="zh-TW" baseline="0" dirty="0"/>
              <a:t> Banking http://www.iif.com/regulatory/ </a:t>
            </a:r>
            <a:endParaRPr lang="zh-TW" altLang="en-US" dirty="0"/>
          </a:p>
        </p:txBody>
      </p:sp>
      <p:sp>
        <p:nvSpPr>
          <p:cNvPr id="4" name="Slide Number Placeholder 3"/>
          <p:cNvSpPr>
            <a:spLocks noGrp="1"/>
          </p:cNvSpPr>
          <p:nvPr>
            <p:ph type="sldNum" sz="quarter" idx="10"/>
          </p:nvPr>
        </p:nvSpPr>
        <p:spPr/>
        <p:txBody>
          <a:bodyPr/>
          <a:lstStyle/>
          <a:p>
            <a:fld id="{09BC0408-D03A-4811-B6AC-EF4A333D5583}" type="slidenum">
              <a:rPr lang="zh-TW" altLang="en-US" smtClean="0"/>
              <a:pPr/>
              <a:t>268</a:t>
            </a:fld>
            <a:endParaRPr lang="zh-TW" altLang="en-US"/>
          </a:p>
        </p:txBody>
      </p:sp>
    </p:spTree>
    <p:extLst>
      <p:ext uri="{BB962C8B-B14F-4D97-AF65-F5344CB8AC3E}">
        <p14:creationId xmlns:p14="http://schemas.microsoft.com/office/powerpoint/2010/main" val="37068983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96ED1779-9A02-4313-B1AF-07A34113D4DA}" type="slidenum">
              <a:rPr lang="zh-TW" altLang="en-US"/>
              <a:pPr/>
              <a:t>269</a:t>
            </a:fld>
            <a:endParaRPr lang="en-US" altLang="zh-TW"/>
          </a:p>
        </p:txBody>
      </p:sp>
      <p:sp>
        <p:nvSpPr>
          <p:cNvPr id="254979" name="Rectangle 2"/>
          <p:cNvSpPr>
            <a:spLocks noGrp="1" noRot="1" noChangeAspect="1" noChangeArrowheads="1" noTextEdit="1"/>
          </p:cNvSpPr>
          <p:nvPr>
            <p:ph type="sldImg"/>
          </p:nvPr>
        </p:nvSpPr>
        <p:spPr>
          <a:xfrm>
            <a:off x="2311400" y="525463"/>
            <a:ext cx="4673600" cy="2628900"/>
          </a:xfrm>
          <a:ln/>
        </p:spPr>
      </p:sp>
      <p:sp>
        <p:nvSpPr>
          <p:cNvPr id="254980" name="Rectangle 3"/>
          <p:cNvSpPr>
            <a:spLocks noGrp="1" noChangeArrowheads="1"/>
          </p:cNvSpPr>
          <p:nvPr>
            <p:ph type="body" idx="1"/>
          </p:nvPr>
        </p:nvSpPr>
        <p:spPr>
          <a:xfrm>
            <a:off x="929641" y="3329720"/>
            <a:ext cx="7437120" cy="3155342"/>
          </a:xfrm>
          <a:noFill/>
          <a:ln/>
        </p:spPr>
        <p:txBody>
          <a:bodyPr/>
          <a:lstStyle/>
          <a:p>
            <a:pPr eaLnBrk="1" hangingPunct="1"/>
            <a:r>
              <a:rPr lang="en-US" altLang="zh-TW" b="1" dirty="0"/>
              <a:t>Source: http://www.nytimes.com/2008/09/18/business/yourmoney/18money.html?_r=1&amp;em&amp;oref=slogin</a:t>
            </a:r>
          </a:p>
          <a:p>
            <a:pPr eaLnBrk="1" hangingPunct="1"/>
            <a:r>
              <a:rPr lang="en-US" altLang="zh-TW" b="1" dirty="0"/>
              <a:t>Money Market Funds Enter a World of Risk </a:t>
            </a:r>
          </a:p>
          <a:p>
            <a:pPr eaLnBrk="1" hangingPunct="1"/>
            <a:endParaRPr lang="en-US" altLang="zh-TW" dirty="0"/>
          </a:p>
          <a:p>
            <a:pPr eaLnBrk="1" hangingPunct="1"/>
            <a:r>
              <a:rPr lang="en-US" altLang="zh-TW" b="1" dirty="0"/>
              <a:t>Source: http://www.ici.org/faqs/faqs_money_funds</a:t>
            </a:r>
          </a:p>
          <a:p>
            <a:pPr eaLnBrk="1" hangingPunct="1"/>
            <a:r>
              <a:rPr lang="en-US" altLang="zh-TW" b="1" dirty="0"/>
              <a:t>What does it mean when I hear that a money market fund “broke the dollar” (or “broke the buck”)?</a:t>
            </a:r>
          </a:p>
          <a:p>
            <a:pPr eaLnBrk="1" hangingPunct="1"/>
            <a:endParaRPr lang="en-US" altLang="zh-TW" b="1" dirty="0"/>
          </a:p>
          <a:p>
            <a:pPr eaLnBrk="1" hangingPunct="1"/>
            <a:r>
              <a:rPr lang="en-US" altLang="zh-TW" dirty="0"/>
              <a:t>If an adverse event—such as the downgrade or default of a portfolio security or a sudden sharp increase in short-term interest rates—pushes the market value of a fund's portfolio below $0.9950 per share and the fund's board decides to discontinue the use of the </a:t>
            </a:r>
            <a:r>
              <a:rPr lang="en-US" altLang="zh-TW" b="1" dirty="0"/>
              <a:t>amortized cost method of valuation</a:t>
            </a:r>
            <a:r>
              <a:rPr lang="en-US" altLang="zh-TW" dirty="0"/>
              <a:t>, the fund is said to "break the dollar," or "break the buck." When a fund breaks the dollar, shares are redeemed and investors are repaid at the fund's NAV, calculated on the day investors place their redemption order.</a:t>
            </a:r>
          </a:p>
          <a:p>
            <a:pPr eaLnBrk="1" hangingPunct="1"/>
            <a:endParaRPr lang="en-US" altLang="zh-TW" dirty="0"/>
          </a:p>
          <a:p>
            <a:pPr eaLnBrk="1" hangingPunct="1"/>
            <a:r>
              <a:rPr lang="en-US" altLang="zh-TW" dirty="0"/>
              <a:t>This has happened twice since the inception of money market funds. In 1994, a small institutional money fund broke the dollar; investors ultimately received 96 percent of their principal. On September 16, 2008, a money market fund announced that its NAV that day was 97 cents, due to a sharp write-down in some securities the fund held. That fund would later be liquidated. In September 2009, the SEC and the fund’s independent trustees estimated that investors would recover approximately 99 percent of their principal, or 99 cents per share. </a:t>
            </a:r>
          </a:p>
          <a:p>
            <a:pPr eaLnBrk="1" hangingPunct="1"/>
            <a:endParaRPr lang="en-US" altLang="zh-TW" dirty="0"/>
          </a:p>
          <a:p>
            <a:pPr eaLnBrk="1" hangingPunct="1"/>
            <a:r>
              <a:rPr lang="en-US" altLang="zh-TW" b="1" dirty="0"/>
              <a:t>What happens to investors when a money market fund closes and liquidates?</a:t>
            </a:r>
          </a:p>
          <a:p>
            <a:pPr eaLnBrk="1" hangingPunct="1"/>
            <a:r>
              <a:rPr lang="en-US" altLang="zh-TW" dirty="0"/>
              <a:t>If a fund has broken the dollar, or is at imminent risk of breaking the dollar, it may close to new investors, suspend redemptions, and distribute its assets to investors, in accordance with a plan of liquidation. A fund might do this to provide equitable treatment to all investors in the face of significant redemption pressure that might lead to a forced sale of the fund’s assets.</a:t>
            </a:r>
          </a:p>
          <a:p>
            <a:pPr eaLnBrk="1" hangingPunct="1"/>
            <a:endParaRPr lang="en-US" altLang="zh-TW" dirty="0"/>
          </a:p>
        </p:txBody>
      </p:sp>
    </p:spTree>
    <p:extLst>
      <p:ext uri="{BB962C8B-B14F-4D97-AF65-F5344CB8AC3E}">
        <p14:creationId xmlns:p14="http://schemas.microsoft.com/office/powerpoint/2010/main" val="12000853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xfrm>
            <a:off x="2735263" y="527050"/>
            <a:ext cx="3851275" cy="2889250"/>
          </a:xfrm>
          <a:ln/>
        </p:spPr>
      </p:sp>
      <p:sp>
        <p:nvSpPr>
          <p:cNvPr id="256003" name="Notes Placeholder 2"/>
          <p:cNvSpPr>
            <a:spLocks noGrp="1"/>
          </p:cNvSpPr>
          <p:nvPr>
            <p:ph type="body" idx="1"/>
          </p:nvPr>
        </p:nvSpPr>
        <p:spPr>
          <a:noFill/>
          <a:ln/>
        </p:spPr>
        <p:txBody>
          <a:bodyPr/>
          <a:lstStyle/>
          <a:p>
            <a:pPr eaLnBrk="1" hangingPunct="1">
              <a:lnSpc>
                <a:spcPct val="80000"/>
              </a:lnSpc>
            </a:pPr>
            <a:r>
              <a:rPr lang="en-US" altLang="zh-TW" sz="1200" b="1" dirty="0"/>
              <a:t>Source: https://www.ici.org/mmfs/current/16_mmf_reg_summ</a:t>
            </a:r>
            <a:endParaRPr lang="en-US" altLang="zh-TW" sz="1200" dirty="0"/>
          </a:p>
          <a:p>
            <a:pPr eaLnBrk="1" hangingPunct="1">
              <a:lnSpc>
                <a:spcPct val="80000"/>
              </a:lnSpc>
            </a:pPr>
            <a:r>
              <a:rPr lang="en-US" altLang="zh-TW" sz="1200" dirty="0"/>
              <a:t>Money market funds are strictly regulated by the SEC, both as mutual funds generally and pursuant to Rule 2a-7 under the Investment Company Act of 1940. Rule 2a-7 includes several conditions intended to help a fund stabilize its share price at $1.00. These conditions limit risk in a money market fund’s portfolio by governing the credit quality, liquidity, diversification, and maturity of money market fund investments. </a:t>
            </a:r>
          </a:p>
          <a:p>
            <a:pPr eaLnBrk="1" hangingPunct="1">
              <a:lnSpc>
                <a:spcPct val="80000"/>
              </a:lnSpc>
            </a:pPr>
            <a:r>
              <a:rPr lang="en-US" altLang="zh-TW" sz="1200" dirty="0"/>
              <a:t>Money market funds are required to regularly calculate their portfolios’ per-share value at market prices, also known as their “shadow price.” While money market funds have routinely calculated shadow prices for decades, and disclosed them semi-annually, the SEC’s 2010 amendments to Rule 2a-7 now require funds to disclose these shadow prices on a monthly basis (with a 60-day lag) to four decimal places (e.g., $1.0005 or $0.9995). For more information, please see ICI's Frequently Asked Questions About Pricing of U.S. Money Market Funds.</a:t>
            </a:r>
          </a:p>
          <a:p>
            <a:pPr eaLnBrk="1" hangingPunct="1">
              <a:lnSpc>
                <a:spcPct val="80000"/>
              </a:lnSpc>
            </a:pPr>
            <a:endParaRPr lang="en-US" altLang="zh-TW" sz="1200" dirty="0"/>
          </a:p>
          <a:p>
            <a:pPr eaLnBrk="1" hangingPunct="1">
              <a:lnSpc>
                <a:spcPct val="80000"/>
              </a:lnSpc>
            </a:pPr>
            <a:r>
              <a:rPr lang="en-US" altLang="zh-TW" sz="1200" dirty="0"/>
              <a:t>The Securities and Exchange Commission (SEC)  in January 2010 approved amendments to Rule 2a-7 under the Investment Company Act of 1940, the rule that governs the operations of money market funds. 1 The amendments tighten fund liquidity requirements, impose stricter quality requirements, address reliance on rating agencies, impose stricter maturity limits, require enhanced disclosure of portfolio holdings and address issues that arise when a money market fund experiences market challenges. The amendments are designed to make money market funds more resilient to certain short-term market risks, and to provide greater protections for investors in a money market fund that is unable to maintain a stable net asset value (NAV) per share.</a:t>
            </a:r>
          </a:p>
          <a:p>
            <a:pPr eaLnBrk="1" hangingPunct="1">
              <a:lnSpc>
                <a:spcPct val="80000"/>
              </a:lnSpc>
            </a:pPr>
            <a:endParaRPr lang="en-US" altLang="zh-TW" sz="1200" dirty="0"/>
          </a:p>
          <a:p>
            <a:pPr eaLnBrk="1" hangingPunct="1">
              <a:lnSpc>
                <a:spcPct val="80000"/>
              </a:lnSpc>
            </a:pPr>
            <a:r>
              <a:rPr lang="en-US" altLang="zh-TW" sz="1200" dirty="0"/>
              <a:t>In January 2010, the SEC approved amendments to Rule 2a-7 that would strengthen money market funds by:</a:t>
            </a:r>
          </a:p>
          <a:p>
            <a:pPr marL="171450" indent="-171450" eaLnBrk="1" fontAlgn="t" hangingPunct="1">
              <a:lnSpc>
                <a:spcPct val="80000"/>
              </a:lnSpc>
              <a:buFont typeface="Arial" pitchFamily="34" charset="0"/>
              <a:buChar char="•"/>
            </a:pPr>
            <a:r>
              <a:rPr lang="en-US" altLang="zh-TW" sz="1200" dirty="0"/>
              <a:t>tightening standards for credit quality of fund assets;</a:t>
            </a:r>
          </a:p>
          <a:p>
            <a:pPr marL="171450" indent="-171450" eaLnBrk="1" fontAlgn="t" hangingPunct="1">
              <a:lnSpc>
                <a:spcPct val="80000"/>
              </a:lnSpc>
              <a:buFont typeface="Arial" pitchFamily="34" charset="0"/>
              <a:buChar char="•"/>
            </a:pPr>
            <a:r>
              <a:rPr lang="en-US" altLang="zh-TW" sz="1200" dirty="0"/>
              <a:t>shortening portfolio maturities;</a:t>
            </a:r>
          </a:p>
          <a:p>
            <a:pPr marL="171450" indent="-171450" eaLnBrk="1" fontAlgn="t" hangingPunct="1">
              <a:lnSpc>
                <a:spcPct val="80000"/>
              </a:lnSpc>
              <a:buFont typeface="Arial" pitchFamily="34" charset="0"/>
              <a:buChar char="•"/>
            </a:pPr>
            <a:r>
              <a:rPr lang="en-US" altLang="zh-TW" sz="1200" dirty="0"/>
              <a:t>enhancing disclosure;</a:t>
            </a:r>
          </a:p>
          <a:p>
            <a:pPr marL="171450" indent="-171450" eaLnBrk="1" fontAlgn="t" hangingPunct="1">
              <a:lnSpc>
                <a:spcPct val="80000"/>
              </a:lnSpc>
              <a:buFont typeface="Arial" pitchFamily="34" charset="0"/>
              <a:buChar char="•"/>
            </a:pPr>
            <a:r>
              <a:rPr lang="en-US" altLang="zh-TW" sz="1200" dirty="0"/>
              <a:t>requiring funds to meet explicit standards for holding liquid assets; and</a:t>
            </a:r>
          </a:p>
          <a:p>
            <a:pPr marL="171450" indent="-171450" eaLnBrk="1" fontAlgn="t" hangingPunct="1">
              <a:lnSpc>
                <a:spcPct val="80000"/>
              </a:lnSpc>
              <a:buFont typeface="Arial" pitchFamily="34" charset="0"/>
              <a:buChar char="•"/>
            </a:pPr>
            <a:r>
              <a:rPr lang="en-US" altLang="zh-TW" sz="1200" dirty="0"/>
              <a:t>requiring stress testing and “know your customer” procedures to help funds to be prepared for redemption pressure in a market crisis. </a:t>
            </a:r>
          </a:p>
          <a:p>
            <a:pPr marL="171450" indent="-171450" eaLnBrk="1" fontAlgn="t" hangingPunct="1">
              <a:lnSpc>
                <a:spcPct val="80000"/>
              </a:lnSpc>
              <a:buFont typeface="Arial" pitchFamily="34" charset="0"/>
              <a:buChar char="•"/>
            </a:pPr>
            <a:endParaRPr lang="en-US" altLang="zh-TW" sz="1200" dirty="0"/>
          </a:p>
          <a:p>
            <a:pPr eaLnBrk="1" hangingPunct="1">
              <a:lnSpc>
                <a:spcPct val="80000"/>
              </a:lnSpc>
            </a:pPr>
            <a:r>
              <a:rPr lang="en-US" altLang="zh-TW" sz="1200" dirty="0"/>
              <a:t>The new rules also permit a money market fund that has broken the dollar, or that is at imminent risk of breaking the dollar, to suspend redemptions and liquidate to ensure that all investors—regardless of who is first through the door—are treated fairly.</a:t>
            </a:r>
          </a:p>
        </p:txBody>
      </p:sp>
      <p:sp>
        <p:nvSpPr>
          <p:cNvPr id="256004" name="Slide Number Placeholder 3"/>
          <p:cNvSpPr>
            <a:spLocks noGrp="1"/>
          </p:cNvSpPr>
          <p:nvPr>
            <p:ph type="sldNum" sz="quarter" idx="5"/>
          </p:nvPr>
        </p:nvSpPr>
        <p:spPr>
          <a:noFill/>
        </p:spPr>
        <p:txBody>
          <a:bodyPr/>
          <a:lstStyle/>
          <a:p>
            <a:fld id="{BDB55F0E-5682-4D30-9D33-6AACDE72B3A5}" type="slidenum">
              <a:rPr lang="zh-TW" altLang="en-US"/>
              <a:pPr/>
              <a:t>270</a:t>
            </a:fld>
            <a:endParaRPr lang="en-US" altLang="zh-TW"/>
          </a:p>
        </p:txBody>
      </p:sp>
    </p:spTree>
    <p:extLst>
      <p:ext uri="{BB962C8B-B14F-4D97-AF65-F5344CB8AC3E}">
        <p14:creationId xmlns:p14="http://schemas.microsoft.com/office/powerpoint/2010/main" val="15850506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xfrm>
            <a:off x="2735263" y="527050"/>
            <a:ext cx="3851275" cy="2889250"/>
          </a:xfrm>
          <a:ln/>
        </p:spPr>
      </p:sp>
      <p:sp>
        <p:nvSpPr>
          <p:cNvPr id="257027" name="Notes Placeholder 2"/>
          <p:cNvSpPr>
            <a:spLocks noGrp="1"/>
          </p:cNvSpPr>
          <p:nvPr>
            <p:ph type="body" idx="1"/>
          </p:nvPr>
        </p:nvSpPr>
        <p:spPr>
          <a:noFill/>
          <a:ln/>
        </p:spPr>
        <p:txBody>
          <a:bodyPr/>
          <a:lstStyle/>
          <a:p>
            <a:pPr eaLnBrk="1" hangingPunct="1">
              <a:lnSpc>
                <a:spcPct val="90000"/>
              </a:lnSpc>
            </a:pPr>
            <a:r>
              <a:rPr lang="en-US" altLang="zh-TW" sz="1200" b="1" dirty="0"/>
              <a:t>Credit Quality:</a:t>
            </a:r>
            <a:r>
              <a:rPr lang="en-US" altLang="zh-TW" sz="1200" dirty="0"/>
              <a:t> Money market funds are required to hold high-quality securities that pose minimal credit risks and have received ratings in the top two categories from two nationally-recognized statistical rating organizations (NRSROs) (unless only one NRSRO rates the security or issuer of debt), or are securities of comparable quality. At least 97 percent of a money market fund’s assets must be invested in securities that receive the highest short-term rating or securities of comparable quality (known as “First Tier Securities”).</a:t>
            </a:r>
          </a:p>
          <a:p>
            <a:pPr eaLnBrk="1" hangingPunct="1">
              <a:lnSpc>
                <a:spcPct val="90000"/>
              </a:lnSpc>
            </a:pPr>
            <a:endParaRPr lang="en-US" altLang="zh-TW" sz="1200" dirty="0"/>
          </a:p>
          <a:p>
            <a:pPr eaLnBrk="1" hangingPunct="1">
              <a:lnSpc>
                <a:spcPct val="90000"/>
              </a:lnSpc>
            </a:pPr>
            <a:r>
              <a:rPr lang="en-US" altLang="zh-TW" sz="1200" b="1" dirty="0"/>
              <a:t>Liquidity:</a:t>
            </a:r>
            <a:r>
              <a:rPr lang="en-US" altLang="zh-TW" sz="1200" dirty="0"/>
              <a:t> Money market funds must maintain sufficient portfolio liquidity to meet reasonably foreseeable redemption requests. The rule also includes a requirement that all taxable funds maintain 10 percent of assets in “daily liquid assets,” which means cash, U.S. Treasuries, or securities that mature or are subject to a demand feature within one business day. All funds also must have 30 percent of assets in “weekly liquid assets,” which means cash, U.S. Treasuries, other government securities with remaining maturities of 60 days or less, or securities that mature or are subject to a demand feature within five business days.</a:t>
            </a:r>
          </a:p>
          <a:p>
            <a:pPr eaLnBrk="1" hangingPunct="1">
              <a:lnSpc>
                <a:spcPct val="90000"/>
              </a:lnSpc>
            </a:pPr>
            <a:endParaRPr lang="en-US" altLang="zh-TW" sz="1200" dirty="0"/>
          </a:p>
          <a:p>
            <a:pPr eaLnBrk="1" hangingPunct="1">
              <a:lnSpc>
                <a:spcPct val="90000"/>
              </a:lnSpc>
            </a:pPr>
            <a:r>
              <a:rPr lang="en-US" altLang="zh-TW" sz="1200" b="1" dirty="0"/>
              <a:t>Diversification:</a:t>
            </a:r>
            <a:r>
              <a:rPr lang="en-US" altLang="zh-TW" sz="1200" dirty="0"/>
              <a:t> Money market funds must maintain a diversified portfolio. This requirement limits a fund’s economic exposure to any single issuer. In general, money market funds may not invest more than 5 percent of assets in the securities of any single issuer. Rule 2a-7 makes exceptions to the 5 percent limit for certain securities, including those issued by the federal government or its agencies. The limit is set at 0.5 percent if the issuer has received ratings in the second highest short-term rating category (known as “Second Tier Securities”).</a:t>
            </a:r>
          </a:p>
          <a:p>
            <a:pPr eaLnBrk="1" hangingPunct="1">
              <a:lnSpc>
                <a:spcPct val="90000"/>
              </a:lnSpc>
            </a:pPr>
            <a:endParaRPr lang="en-US" altLang="zh-TW" sz="1200" dirty="0"/>
          </a:p>
          <a:p>
            <a:pPr eaLnBrk="1" hangingPunct="1">
              <a:lnSpc>
                <a:spcPct val="90000"/>
              </a:lnSpc>
            </a:pPr>
            <a:r>
              <a:rPr lang="en-US" altLang="zh-TW" sz="1200" b="1" dirty="0"/>
              <a:t>Maturity: </a:t>
            </a:r>
            <a:r>
              <a:rPr lang="en-US" altLang="zh-TW" sz="1200" dirty="0"/>
              <a:t>Money market funds must invest in securities that are considered “short-term.” Money market funds cannot acquire a portfolio security with a remaining maturity of greater than 397 days (though exceptions are made for certain types of securities—including variable and floating rate securities—that have an interest rate reset of no more than 397 days or a demand feature). In addition, a money market fund’s weighted average maturity (WAM)—an average of the maturities of all securities held in the portfolio, weighted by each security’s percentage of net assets—must not exceed 60 days and 120 days, determined without reference to exceptions for interest rate readjustments.</a:t>
            </a:r>
          </a:p>
          <a:p>
            <a:pPr eaLnBrk="1" hangingPunct="1">
              <a:lnSpc>
                <a:spcPct val="90000"/>
              </a:lnSpc>
            </a:pPr>
            <a:r>
              <a:rPr lang="en-US" altLang="zh-TW" sz="1200" dirty="0"/>
              <a:t>Funds that meet Rule 2a-7's risk-limiting provisions are allowed to value their securities at amortized cost, rather than at market value. This allows the fund to value its shares at a fixed price (usually $1.00) under a wide range of market conditions.</a:t>
            </a:r>
          </a:p>
        </p:txBody>
      </p:sp>
      <p:sp>
        <p:nvSpPr>
          <p:cNvPr id="257028" name="Slide Number Placeholder 3"/>
          <p:cNvSpPr>
            <a:spLocks noGrp="1"/>
          </p:cNvSpPr>
          <p:nvPr>
            <p:ph type="sldNum" sz="quarter" idx="5"/>
          </p:nvPr>
        </p:nvSpPr>
        <p:spPr>
          <a:noFill/>
        </p:spPr>
        <p:txBody>
          <a:bodyPr/>
          <a:lstStyle/>
          <a:p>
            <a:fld id="{AF485E07-465F-4C05-9D0D-1C8E7B02AD53}" type="slidenum">
              <a:rPr lang="zh-TW" altLang="en-US"/>
              <a:pPr/>
              <a:t>271</a:t>
            </a:fld>
            <a:endParaRPr lang="en-US" altLang="zh-TW"/>
          </a:p>
        </p:txBody>
      </p:sp>
    </p:spTree>
    <p:extLst>
      <p:ext uri="{BB962C8B-B14F-4D97-AF65-F5344CB8AC3E}">
        <p14:creationId xmlns:p14="http://schemas.microsoft.com/office/powerpoint/2010/main" val="19559721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r>
              <a:rPr lang="en-US" altLang="zh-TW" dirty="0"/>
              <a:t>Source: SEC http://www.sec.gov/News/PressRelease/Detail/PressRelease/1370542347679 </a:t>
            </a:r>
            <a:endParaRPr lang="zh-TW" alt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272</a:t>
            </a:fld>
            <a:endParaRPr lang="en-US" altLang="zh-TW" dirty="0"/>
          </a:p>
        </p:txBody>
      </p:sp>
    </p:spTree>
    <p:extLst>
      <p:ext uri="{BB962C8B-B14F-4D97-AF65-F5344CB8AC3E}">
        <p14:creationId xmlns:p14="http://schemas.microsoft.com/office/powerpoint/2010/main" val="322947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15 March 21 https://mail.google.com/mail/u/0/#inbox/WhctKJWQjnCLMlpqRJVHNpdTHDtZZzgqHfGfcdrDkQJLZhzKVrwwCqlBSWpgPrDBVzVSfqB?projector=1 </a:t>
            </a:r>
          </a:p>
          <a:p>
            <a:r>
              <a:rPr lang="en-US" sz="1200" b="1" i="0" kern="1200" dirty="0">
                <a:solidFill>
                  <a:schemeClr val="tx1"/>
                </a:solidFill>
                <a:effectLst/>
                <a:latin typeface="+mn-lt"/>
                <a:ea typeface="+mn-ea"/>
                <a:cs typeface="+mn-cs"/>
              </a:rPr>
              <a:t>Supplementary leverage ratio (SLR)</a:t>
            </a:r>
          </a:p>
          <a:p>
            <a:r>
              <a:rPr lang="en-US" sz="1200" b="0" i="0" kern="1200" dirty="0">
                <a:solidFill>
                  <a:schemeClr val="tx1"/>
                </a:solidFill>
                <a:effectLst/>
                <a:latin typeface="+mn-lt"/>
                <a:ea typeface="+mn-ea"/>
                <a:cs typeface="+mn-cs"/>
              </a:rPr>
              <a:t>The supplementary leverage ratio is the US implementation of the Basel III Tier 1 </a:t>
            </a:r>
            <a:r>
              <a:rPr lang="en-US" sz="1200" b="1" i="0" u="none" strike="noStrike" kern="1200" dirty="0">
                <a:solidFill>
                  <a:schemeClr val="tx1"/>
                </a:solidFill>
                <a:effectLst/>
                <a:latin typeface="+mn-lt"/>
                <a:ea typeface="+mn-ea"/>
                <a:cs typeface="+mn-cs"/>
                <a:hlinkClick r:id="rId3"/>
              </a:rPr>
              <a:t>leverage ratio</a:t>
            </a:r>
            <a:r>
              <a:rPr lang="en-US" sz="1200" b="0" i="0" kern="1200" dirty="0">
                <a:solidFill>
                  <a:schemeClr val="tx1"/>
                </a:solidFill>
                <a:effectLst/>
                <a:latin typeface="+mn-lt"/>
                <a:ea typeface="+mn-ea"/>
                <a:cs typeface="+mn-cs"/>
              </a:rPr>
              <a:t>, with which banks calculate the amount of common equity capital they must hold relative to their total leverage exposure. Large US banks must hold </a:t>
            </a:r>
            <a:r>
              <a:rPr lang="en-US" sz="1200" b="1" i="0" kern="1200" dirty="0">
                <a:solidFill>
                  <a:schemeClr val="tx1"/>
                </a:solidFill>
                <a:effectLst/>
                <a:latin typeface="+mn-lt"/>
                <a:ea typeface="+mn-ea"/>
                <a:cs typeface="+mn-cs"/>
              </a:rPr>
              <a:t>3%. </a:t>
            </a:r>
            <a:r>
              <a:rPr lang="en-US" sz="1200" b="0" i="0" kern="1200" dirty="0">
                <a:solidFill>
                  <a:schemeClr val="tx1"/>
                </a:solidFill>
                <a:effectLst/>
                <a:latin typeface="+mn-lt"/>
                <a:ea typeface="+mn-ea"/>
                <a:cs typeface="+mn-cs"/>
              </a:rPr>
              <a:t>Top-tier bank holding companies must also hold </a:t>
            </a:r>
            <a:r>
              <a:rPr lang="en-US" sz="1200" b="1" i="0" kern="1200" dirty="0">
                <a:solidFill>
                  <a:schemeClr val="tx1"/>
                </a:solidFill>
                <a:effectLst/>
                <a:latin typeface="+mn-lt"/>
                <a:ea typeface="+mn-ea"/>
                <a:cs typeface="+mn-cs"/>
              </a:rPr>
              <a:t>an extra 2% buffer, for a total of 5%. </a:t>
            </a:r>
            <a:r>
              <a:rPr lang="en-US" sz="1200" b="0" i="0" kern="1200" dirty="0">
                <a:solidFill>
                  <a:schemeClr val="tx1"/>
                </a:solidFill>
                <a:effectLst/>
                <a:latin typeface="+mn-lt"/>
                <a:ea typeface="+mn-ea"/>
                <a:cs typeface="+mn-cs"/>
              </a:rPr>
              <a:t>The SLR, which </a:t>
            </a:r>
            <a:r>
              <a:rPr lang="en-US" sz="1200" b="1" i="0" kern="1200" dirty="0">
                <a:solidFill>
                  <a:schemeClr val="tx1"/>
                </a:solidFill>
                <a:effectLst/>
                <a:latin typeface="+mn-lt"/>
                <a:ea typeface="+mn-ea"/>
                <a:cs typeface="+mn-cs"/>
              </a:rPr>
              <a:t>does not distinguish between assets based on risk</a:t>
            </a:r>
            <a:r>
              <a:rPr lang="en-US" sz="1200" b="0" i="0" kern="1200" dirty="0">
                <a:solidFill>
                  <a:schemeClr val="tx1"/>
                </a:solidFill>
                <a:effectLst/>
                <a:latin typeface="+mn-lt"/>
                <a:ea typeface="+mn-ea"/>
                <a:cs typeface="+mn-cs"/>
              </a:rPr>
              <a:t>, is conceived as a </a:t>
            </a:r>
            <a:r>
              <a:rPr lang="en-US" sz="1200" b="1" i="0" kern="1200" dirty="0">
                <a:solidFill>
                  <a:schemeClr val="tx1"/>
                </a:solidFill>
                <a:effectLst/>
                <a:latin typeface="+mn-lt"/>
                <a:ea typeface="+mn-ea"/>
                <a:cs typeface="+mn-cs"/>
              </a:rPr>
              <a:t>backstop to risk-weighted capital requirements.</a:t>
            </a:r>
          </a:p>
          <a:p>
            <a:endParaRPr lang="en-US" dirty="0"/>
          </a:p>
        </p:txBody>
      </p:sp>
      <p:sp>
        <p:nvSpPr>
          <p:cNvPr id="4" name="Slide Number Placeholder 3"/>
          <p:cNvSpPr>
            <a:spLocks noGrp="1"/>
          </p:cNvSpPr>
          <p:nvPr>
            <p:ph type="sldNum" sz="quarter" idx="10"/>
          </p:nvPr>
        </p:nvSpPr>
        <p:spPr/>
        <p:txBody>
          <a:bodyPr/>
          <a:lstStyle/>
          <a:p>
            <a:fld id="{B9AA4B2C-3DE8-42A1-B62A-64A30291B13F}" type="slidenum">
              <a:rPr lang="en-US" smtClean="0"/>
              <a:t>35</a:t>
            </a:fld>
            <a:endParaRPr lang="en-US"/>
          </a:p>
        </p:txBody>
      </p:sp>
    </p:spTree>
    <p:extLst>
      <p:ext uri="{BB962C8B-B14F-4D97-AF65-F5344CB8AC3E}">
        <p14:creationId xmlns:p14="http://schemas.microsoft.com/office/powerpoint/2010/main" val="26195678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FT 28 Dec 2020 https://www.ft.com/content/bd8ce72b-6104-4d1c-a4a9-78cd815c68b1?segmentId=114a04fe-353d-37db-f705-204c9a0a157b</a:t>
            </a:r>
          </a:p>
        </p:txBody>
      </p:sp>
      <p:sp>
        <p:nvSpPr>
          <p:cNvPr id="4" name="Slide Number Placeholder 3"/>
          <p:cNvSpPr>
            <a:spLocks noGrp="1"/>
          </p:cNvSpPr>
          <p:nvPr>
            <p:ph type="sldNum" sz="quarter" idx="10"/>
          </p:nvPr>
        </p:nvSpPr>
        <p:spPr/>
        <p:txBody>
          <a:bodyPr/>
          <a:lstStyle/>
          <a:p>
            <a:fld id="{11E12418-3D8A-4896-A468-FE6EE4A6B739}" type="slidenum">
              <a:rPr lang="en-US" smtClean="0"/>
              <a:t>276</a:t>
            </a:fld>
            <a:endParaRPr lang="en-US"/>
          </a:p>
        </p:txBody>
      </p:sp>
    </p:spTree>
    <p:extLst>
      <p:ext uri="{BB962C8B-B14F-4D97-AF65-F5344CB8AC3E}">
        <p14:creationId xmlns:p14="http://schemas.microsoft.com/office/powerpoint/2010/main" val="23024966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FT 28 Dec 2020 https://www.ft.com/content/bd8ce72b-6104-4d1c-a4a9-78cd815c68b1?segmentId=114a04fe-353d-37db-f705-204c9a0a157b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FT 28 Dec 2020 https://www.ft.com/content/bd8ce72b-6104-4d1c-a4a9-78cd815c68b1?segmentId=114a04fe-353d-37db-f705-204c9a0a157b</a:t>
            </a:r>
          </a:p>
          <a:p>
            <a:endParaRPr lang="en-US"/>
          </a:p>
        </p:txBody>
      </p:sp>
      <p:sp>
        <p:nvSpPr>
          <p:cNvPr id="4" name="Slide Number Placeholder 3"/>
          <p:cNvSpPr>
            <a:spLocks noGrp="1"/>
          </p:cNvSpPr>
          <p:nvPr>
            <p:ph type="sldNum" sz="quarter" idx="10"/>
          </p:nvPr>
        </p:nvSpPr>
        <p:spPr/>
        <p:txBody>
          <a:bodyPr/>
          <a:lstStyle/>
          <a:p>
            <a:fld id="{11E12418-3D8A-4896-A468-FE6EE4A6B739}" type="slidenum">
              <a:rPr lang="en-US" smtClean="0"/>
              <a:t>277</a:t>
            </a:fld>
            <a:endParaRPr lang="en-US"/>
          </a:p>
        </p:txBody>
      </p:sp>
    </p:spTree>
    <p:extLst>
      <p:ext uri="{BB962C8B-B14F-4D97-AF65-F5344CB8AC3E}">
        <p14:creationId xmlns:p14="http://schemas.microsoft.com/office/powerpoint/2010/main" val="364789148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2020 https://www.ici.org/pdf/2020_factbook.pdf </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278</a:t>
            </a:fld>
            <a:endParaRPr lang="en-US" altLang="zh-TW" dirty="0"/>
          </a:p>
        </p:txBody>
      </p:sp>
    </p:spTree>
    <p:extLst>
      <p:ext uri="{BB962C8B-B14F-4D97-AF65-F5344CB8AC3E}">
        <p14:creationId xmlns:p14="http://schemas.microsoft.com/office/powerpoint/2010/main" val="28701401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6DDB3935-A9D9-4C8E-A8FE-4EF0349248C5}" type="slidenum">
              <a:rPr lang="zh-TW" altLang="en-US"/>
              <a:pPr/>
              <a:t>280</a:t>
            </a:fld>
            <a:endParaRPr lang="en-US" altLang="zh-TW"/>
          </a:p>
        </p:txBody>
      </p:sp>
      <p:sp>
        <p:nvSpPr>
          <p:cNvPr id="265219" name="Rectangle 2"/>
          <p:cNvSpPr>
            <a:spLocks noGrp="1" noRot="1" noChangeAspect="1" noChangeArrowheads="1" noTextEdit="1"/>
          </p:cNvSpPr>
          <p:nvPr>
            <p:ph type="sldImg"/>
          </p:nvPr>
        </p:nvSpPr>
        <p:spPr>
          <a:xfrm>
            <a:off x="2093913" y="527050"/>
            <a:ext cx="5133975" cy="2889250"/>
          </a:xfrm>
          <a:ln/>
        </p:spPr>
      </p:sp>
      <p:sp>
        <p:nvSpPr>
          <p:cNvPr id="265220" name="Rectangle 3"/>
          <p:cNvSpPr>
            <a:spLocks noGrp="1" noChangeArrowheads="1"/>
          </p:cNvSpPr>
          <p:nvPr>
            <p:ph type="body" idx="1"/>
          </p:nvPr>
        </p:nvSpPr>
        <p:spPr>
          <a:noFill/>
          <a:ln/>
        </p:spPr>
        <p:txBody>
          <a:bodyPr/>
          <a:lstStyle/>
          <a:p>
            <a:pPr eaLnBrk="1" hangingPunct="1"/>
            <a:r>
              <a:rPr lang="en-US" altLang="zh-TW" b="1" dirty="0"/>
              <a:t>Exchange-Traded Funds</a:t>
            </a:r>
            <a:r>
              <a:rPr lang="en-US" altLang="zh-TW" dirty="0"/>
              <a:t> — a type of an investment company (either an open-end company or UIT) whose objective is to achieve the same return as a particular market index. ETFs differ from traditional open-end companies and UITs, because, pursuant to SEC </a:t>
            </a:r>
            <a:r>
              <a:rPr lang="en-US" altLang="zh-TW" dirty="0" err="1"/>
              <a:t>exemptive</a:t>
            </a:r>
            <a:r>
              <a:rPr lang="en-US" altLang="zh-TW" dirty="0"/>
              <a:t> orders, shares issued by ETFs trade on a secondary market and are only redeemable from the fund itself in very large blocks (blocks of 50,000 shares for example).</a:t>
            </a:r>
          </a:p>
          <a:p>
            <a:pPr eaLnBrk="1" hangingPunct="1"/>
            <a:r>
              <a:rPr lang="en-US" altLang="zh-TW" dirty="0"/>
              <a:t>Tracking error is the difference between the ETF’s return and that of the index it’s supposed to duplicate. Funds that track the big indices rarely go far astray; the misfires happen when ETFs try to match more esoteric indices. Foreign ETFs in particular often veer off the track, because the fund can’t buy all the locally listed shares it needs. Sometimes regulatory barriers affect a fund’s performance: for example, securities regulations bar a fund from having more than ¼ of its assets in a single company’s stock, which is a problem when the index the fund tries to replicate has high concentration of one stock.</a:t>
            </a:r>
          </a:p>
          <a:p>
            <a:pPr eaLnBrk="1" hangingPunct="1"/>
            <a:r>
              <a:rPr lang="en-US" altLang="zh-TW" dirty="0"/>
              <a:t>The job of an ETF manager is to manage vs. the index. The only source of errors should be fees.</a:t>
            </a:r>
          </a:p>
          <a:p>
            <a:pPr eaLnBrk="1" hangingPunct="1"/>
            <a:endParaRPr lang="en-US" altLang="zh-TW" b="1" dirty="0"/>
          </a:p>
          <a:p>
            <a:pPr eaLnBrk="1" hangingPunct="1"/>
            <a:r>
              <a:rPr lang="en-US" altLang="zh-TW" b="1" dirty="0"/>
              <a:t>What Is an ETF?</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(Source: http://www.icifactbook.org/fb_ch3.html)</a:t>
            </a:r>
          </a:p>
          <a:p>
            <a:pPr eaLnBrk="1" hangingPunct="1"/>
            <a:r>
              <a:rPr lang="en-US" altLang="zh-TW" dirty="0"/>
              <a:t>An ETF is an investment company, typically a mutual fund or unit investment trust, whose shares are traded intraday on stock exchanges at market-determined prices. Investors may buy or sell ETF shares through a broker just as they would the shares of any publicly traded company.</a:t>
            </a:r>
          </a:p>
          <a:p>
            <a:pPr eaLnBrk="1" hangingPunct="1"/>
            <a:r>
              <a:rPr lang="en-US" altLang="zh-TW" dirty="0"/>
              <a:t>ETFs are a relatively recent innovation to the investment company concept. The first ETF—a broad-based domestic equity fund tracking the S&amp;P 500 index—was introduced in 1993 after a fund sponsor received U.S. Securities and Exchange Commission (SEC) </a:t>
            </a:r>
            <a:r>
              <a:rPr lang="en-US" altLang="zh-TW" dirty="0" err="1"/>
              <a:t>exemptive</a:t>
            </a:r>
            <a:r>
              <a:rPr lang="en-US" altLang="zh-TW" dirty="0"/>
              <a:t> relief from various provisions of the Investment Company Act of 1940 that would not otherwise allow the ETF structure. Until 2008, SEC </a:t>
            </a:r>
            <a:r>
              <a:rPr lang="en-US" altLang="zh-TW" dirty="0" err="1"/>
              <a:t>exemptive</a:t>
            </a:r>
            <a:r>
              <a:rPr lang="en-US" altLang="zh-TW" dirty="0"/>
              <a:t> relief was granted only to ETFs that tracked designated indexes. These ETFs, commonly referred to as index-based ETFs, are designed to track the performance of their specified indexes or, in some cases, a multiple of or an inverse (or multiple inverse) of their indexes.</a:t>
            </a:r>
          </a:p>
          <a:p>
            <a:pPr eaLnBrk="1" hangingPunct="1"/>
            <a:r>
              <a:rPr lang="en-US" altLang="zh-TW" dirty="0"/>
              <a:t>In early 2008, the SEC first granted </a:t>
            </a:r>
            <a:r>
              <a:rPr lang="en-US" altLang="zh-TW" dirty="0" err="1"/>
              <a:t>exemptive</a:t>
            </a:r>
            <a:r>
              <a:rPr lang="en-US" altLang="zh-TW" dirty="0"/>
              <a:t> relief to several fund sponsors to offer fully transparent actively managed ETFs that meet certain requirements. These actively managed ETFs must disclose each business day on their publicly available websites the identities and weightings of the component securities and other assets held by the ETF. Actively managed ETFs do not seek to track the return of a particular index. Instead, an actively managed ETF’s investment adviser, like that of an actively managed mutual fund, creates a unique mix of investments to meet a particular investment objective and policy. </a:t>
            </a:r>
          </a:p>
          <a:p>
            <a:pPr eaLnBrk="1" hangingPunct="1"/>
            <a:r>
              <a:rPr lang="en-US" altLang="zh-TW" dirty="0"/>
              <a:t>By the end of 2009, the total number of index-based and actively managed ETFs had grown to 797, and total net assets were $777 billion. Of these, 22 were actively managed ETFs with about $1.0 billion in total net assets. </a:t>
            </a:r>
          </a:p>
          <a:p>
            <a:r>
              <a:rPr lang="en-US" altLang="zh-TW" b="1" dirty="0"/>
              <a:t>ETFs and Mutual Funds </a:t>
            </a:r>
          </a:p>
          <a:p>
            <a:r>
              <a:rPr lang="en-US" altLang="zh-TW" dirty="0"/>
              <a:t>A registered ETF is similar to a mutual fund in that it offers investors a proportionate share in a pool of stocks, bonds, and other assets. It is most commonly structured as an open-end investment company and is governed by the Investment Company Act of 1940 like other mutual funds. For example, like a mutual fund, an ETF is required to post the mark-to-market net asset value (NAV) of its portfolio at the end of each trading day. Despite these similarities, key features differentiate ETFs from mutual funds. </a:t>
            </a:r>
          </a:p>
          <a:p>
            <a:r>
              <a:rPr lang="en-US" altLang="zh-TW" b="1" dirty="0"/>
              <a:t>Key Differences </a:t>
            </a:r>
          </a:p>
          <a:p>
            <a:r>
              <a:rPr lang="en-US" altLang="zh-TW" dirty="0"/>
              <a:t>One major difference is that retail investors buy and sell ETF shares on a stock exchange through a broker-dealer, much like they would any other type of stock. In contrast, mutual fund shares are not listed on stock exchanges. Rather, retail investors buy and sell mutual fund shares through a variety of distribution channels, including through a financial adviser, broker-dealer, or directly from a fund company. </a:t>
            </a:r>
          </a:p>
          <a:p>
            <a:r>
              <a:rPr lang="en-US" altLang="zh-TW" dirty="0"/>
              <a:t>Pricing also differs between mutual funds and ETFs. Mutual funds are “forward priced,” which means that although investors can place orders to buy or sell shares throughout the day, all orders placed during the day will receive the same price—the NAV—the next time it is computed. Most mutual funds calculate their NAV as of 4:00 p.m. eastern time because that is the time U.S. stock exchanges typically close. In contrast, the price of an ETF share is continuously determined on a stock exchange. Consequently, the price at which investors buy and sell ETF shares may not necessarily equal the NAV of the portfolio of securities in the ETF. In addition, two investors selling the same ETF shares at different times on the same day may receive different prices for their shares, both of which may differ from the ETF’s NAV. </a:t>
            </a:r>
          </a:p>
          <a:p>
            <a:pPr eaLnBrk="1" hangingPunct="1"/>
            <a:endParaRPr lang="en-US" altLang="zh-TW" dirty="0"/>
          </a:p>
          <a:p>
            <a:pPr eaLnBrk="1" hangingPunct="1"/>
            <a:r>
              <a:rPr lang="en-US" altLang="zh-TW" dirty="0"/>
              <a:t>ETFS FAQS : https://www.ici.org/pubs/faqs/faqs_etfs</a:t>
            </a:r>
          </a:p>
          <a:p>
            <a:r>
              <a:rPr lang="en-US" altLang="zh-TW" b="1" dirty="0"/>
              <a:t>What is an ETF? </a:t>
            </a:r>
          </a:p>
          <a:p>
            <a:r>
              <a:rPr lang="en-US" altLang="zh-TW" dirty="0"/>
              <a:t>An exchange-traded fund (ETF) is a pooled investment vehicle with shares that trade intraday on stock exchanges at a market-determined price. Investors may buy or sell ETF shares through a broker or in a brokerage account, just as they would the shares of any publicly traded company.</a:t>
            </a:r>
          </a:p>
          <a:p>
            <a:r>
              <a:rPr lang="en-US" altLang="zh-TW" dirty="0"/>
              <a:t>Unlike traditional mutual fund shares, ETF shares are created by “authorized participants” or APs—typically, large financial institutions—providing a specified basket of securities, cash, or both—often called a “creation basket”—to the ETF. In return, the AP receives a fixed amount of ETF shares, called a “creation unit.” Some or all of these shares may then be sold on a stock exchange. An AP may redeem ETF shares in creation unit increments in exchange for a “redemption basket” of securities, cash, or both.</a:t>
            </a:r>
          </a:p>
          <a:p>
            <a:r>
              <a:rPr lang="en-US" altLang="zh-TW" dirty="0"/>
              <a:t>Retail investors can only buy and sell the ETF shares on an exchange, much as they can buy or sell any listed equity security. Unlike an AP, a retail investor cannot purchase or redeem shares directly from the ETF, as with a traditional mutual fund. </a:t>
            </a:r>
          </a:p>
          <a:p>
            <a:r>
              <a:rPr lang="en-US" altLang="zh-TW" b="1" dirty="0"/>
              <a:t>How are ETFs regulated? </a:t>
            </a:r>
          </a:p>
          <a:p>
            <a:r>
              <a:rPr lang="en-US" altLang="zh-TW" dirty="0"/>
              <a:t>The vast majority of exchange-traded funds are registered with the SEC and, like mutual funds, must comply with the applicable provisions of the Investment Company Act of 1940 and </a:t>
            </a:r>
            <a:r>
              <a:rPr lang="en-US" altLang="zh-TW" dirty="0" err="1"/>
              <a:t>exemptive</a:t>
            </a:r>
            <a:r>
              <a:rPr lang="en-US" altLang="zh-TW" dirty="0"/>
              <a:t> orders issued under that Act. Different regulations apply to commodity-based ETFs, which hold about 3 percent of ETF assets. Those commodity-based ETFs that invest in commodity futures are regulated by the Commodity Futures Trading Commission (CFTC), while those that invest solely in physical commodities are regulated by the SEC under the Securities Act of 1933. </a:t>
            </a:r>
          </a:p>
          <a:p>
            <a:endParaRPr lang="en-US" altLang="zh-TW" dirty="0"/>
          </a:p>
          <a:p>
            <a:pPr eaLnBrk="1" hangingPunct="1"/>
            <a:endParaRPr lang="en-US" altLang="zh-TW" dirty="0"/>
          </a:p>
          <a:p>
            <a:pPr eaLnBrk="1" hangingPunct="1"/>
            <a:endParaRPr lang="en-US" altLang="zh-TW" dirty="0"/>
          </a:p>
        </p:txBody>
      </p:sp>
    </p:spTree>
    <p:extLst>
      <p:ext uri="{BB962C8B-B14F-4D97-AF65-F5344CB8AC3E}">
        <p14:creationId xmlns:p14="http://schemas.microsoft.com/office/powerpoint/2010/main" val="35918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FT 8 October 2020 https://www.ft.com/content/f2685757-2639-424f-8f1e-0f4f981dadb9?segmentId=114a04fe-353d-37db-f705-204c9a0a157b </a:t>
            </a:r>
          </a:p>
        </p:txBody>
      </p:sp>
      <p:sp>
        <p:nvSpPr>
          <p:cNvPr id="4" name="Slide Number Placeholder 3"/>
          <p:cNvSpPr>
            <a:spLocks noGrp="1"/>
          </p:cNvSpPr>
          <p:nvPr>
            <p:ph type="sldNum" sz="quarter" idx="10"/>
          </p:nvPr>
        </p:nvSpPr>
        <p:spPr/>
        <p:txBody>
          <a:bodyPr/>
          <a:lstStyle/>
          <a:p>
            <a:fld id="{F118E3A5-E539-4229-B9AA-681E8904C48A}" type="slidenum">
              <a:rPr lang="en-US" smtClean="0"/>
              <a:t>281</a:t>
            </a:fld>
            <a:endParaRPr lang="en-US"/>
          </a:p>
        </p:txBody>
      </p:sp>
    </p:spTree>
    <p:extLst>
      <p:ext uri="{BB962C8B-B14F-4D97-AF65-F5344CB8AC3E}">
        <p14:creationId xmlns:p14="http://schemas.microsoft.com/office/powerpoint/2010/main" val="31453262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FT 8 October 2020 https://www.ft.com/content/f2685757-2639-424f-8f1e-0f4f981dadb9?segmentId=114a04fe-353d-37db-f705-204c9a0a157b </a:t>
            </a:r>
          </a:p>
          <a:p>
            <a:endParaRPr lang="en-US" dirty="0"/>
          </a:p>
        </p:txBody>
      </p:sp>
      <p:sp>
        <p:nvSpPr>
          <p:cNvPr id="4" name="Slide Number Placeholder 3"/>
          <p:cNvSpPr>
            <a:spLocks noGrp="1"/>
          </p:cNvSpPr>
          <p:nvPr>
            <p:ph type="sldNum" sz="quarter" idx="10"/>
          </p:nvPr>
        </p:nvSpPr>
        <p:spPr/>
        <p:txBody>
          <a:bodyPr/>
          <a:lstStyle/>
          <a:p>
            <a:fld id="{F118E3A5-E539-4229-B9AA-681E8904C48A}" type="slidenum">
              <a:rPr lang="en-US" smtClean="0"/>
              <a:t>282</a:t>
            </a:fld>
            <a:endParaRPr lang="en-US"/>
          </a:p>
        </p:txBody>
      </p:sp>
    </p:spTree>
    <p:extLst>
      <p:ext uri="{BB962C8B-B14F-4D97-AF65-F5344CB8AC3E}">
        <p14:creationId xmlns:p14="http://schemas.microsoft.com/office/powerpoint/2010/main" val="1109254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SIFMA and ICI</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283</a:t>
            </a:fld>
            <a:endParaRPr lang="en-US" altLang="zh-TW" dirty="0"/>
          </a:p>
        </p:txBody>
      </p:sp>
    </p:spTree>
    <p:extLst>
      <p:ext uri="{BB962C8B-B14F-4D97-AF65-F5344CB8AC3E}">
        <p14:creationId xmlns:p14="http://schemas.microsoft.com/office/powerpoint/2010/main" val="286690693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IC Fact Book 2020 https://www.ici.org/pdf/2020_factbook.pdf </a:t>
            </a:r>
          </a:p>
          <a:p>
            <a:endParaRPr lang="en-US"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284</a:t>
            </a:fld>
            <a:endParaRPr lang="en-US" altLang="zh-TW" dirty="0"/>
          </a:p>
        </p:txBody>
      </p:sp>
    </p:spTree>
    <p:extLst>
      <p:ext uri="{BB962C8B-B14F-4D97-AF65-F5344CB8AC3E}">
        <p14:creationId xmlns:p14="http://schemas.microsoft.com/office/powerpoint/2010/main" val="3243046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ICI Fact Book 2020</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285</a:t>
            </a:fld>
            <a:endParaRPr lang="en-US" altLang="zh-TW" dirty="0"/>
          </a:p>
        </p:txBody>
      </p:sp>
    </p:spTree>
    <p:extLst>
      <p:ext uri="{BB962C8B-B14F-4D97-AF65-F5344CB8AC3E}">
        <p14:creationId xmlns:p14="http://schemas.microsoft.com/office/powerpoint/2010/main" val="9797007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4974E5-3FE8-4497-9611-78D07F5D5DFA}" type="slidenum">
              <a:rPr lang="en-US" smtClean="0"/>
              <a:t>286</a:t>
            </a:fld>
            <a:endParaRPr lang="en-US"/>
          </a:p>
        </p:txBody>
      </p:sp>
    </p:spTree>
    <p:extLst>
      <p:ext uri="{BB962C8B-B14F-4D97-AF65-F5344CB8AC3E}">
        <p14:creationId xmlns:p14="http://schemas.microsoft.com/office/powerpoint/2010/main" val="283865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038C0B-6451-41A1-9D94-B59F691A6D95}" type="slidenum">
              <a:rPr lang="en-US" altLang="zh-TW"/>
              <a:pPr/>
              <a:t>36</a:t>
            </a:fld>
            <a:endParaRPr lang="en-US" altLang="zh-TW"/>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xfrm>
            <a:off x="1324693" y="3229114"/>
            <a:ext cx="7278839" cy="3058301"/>
          </a:xfrm>
        </p:spPr>
        <p:txBody>
          <a:bodyPr/>
          <a:lstStyle/>
          <a:p>
            <a:pPr>
              <a:lnSpc>
                <a:spcPct val="115000"/>
              </a:lnSpc>
              <a:spcAft>
                <a:spcPts val="1002"/>
              </a:spcAft>
            </a:pPr>
            <a:r>
              <a:rPr lang="en-US" altLang="zh-TW" b="1" dirty="0">
                <a:latin typeface="Calibri"/>
                <a:ea typeface="PMingLiU"/>
                <a:cs typeface="Times New Roman"/>
              </a:rPr>
              <a:t>To maximize its profit, a bank must simultaneously seek the highest returns possible on loans and securities, reduce risk, and make provisions for liquidity by holding liquid assets.</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b="1" dirty="0">
                <a:latin typeface="Calibri"/>
                <a:ea typeface="PMingLiU"/>
                <a:cs typeface="Times New Roman"/>
              </a:rPr>
              <a:t>ALM </a:t>
            </a:r>
            <a:r>
              <a:rPr lang="en-US" altLang="zh-TW" dirty="0">
                <a:latin typeface="Calibri"/>
                <a:ea typeface="PMingLiU"/>
                <a:cs typeface="Times New Roman"/>
              </a:rPr>
              <a:t>: Diversification of </a:t>
            </a:r>
            <a:endParaRPr lang="zh-TW" altLang="zh-TW" dirty="0">
              <a:latin typeface="Calibri"/>
              <a:ea typeface="PMingLiU"/>
              <a:cs typeface="Times New Roman"/>
            </a:endParaRPr>
          </a:p>
          <a:p>
            <a:pPr marL="343414" indent="-343414">
              <a:lnSpc>
                <a:spcPct val="115000"/>
              </a:lnSpc>
              <a:spcAft>
                <a:spcPts val="1002"/>
              </a:spcAft>
              <a:buFont typeface="Calibri"/>
              <a:buChar char="•"/>
            </a:pPr>
            <a:r>
              <a:rPr lang="en-US" altLang="zh-TW" dirty="0">
                <a:latin typeface="Calibri"/>
                <a:ea typeface="PMingLiU"/>
                <a:cs typeface="Times New Roman"/>
              </a:rPr>
              <a:t>Asset portfolio (shoot for high returns and low risks) and </a:t>
            </a:r>
            <a:endParaRPr lang="zh-TW" altLang="zh-TW" dirty="0">
              <a:latin typeface="Calibri"/>
              <a:ea typeface="PMingLiU"/>
              <a:cs typeface="Times New Roman"/>
            </a:endParaRPr>
          </a:p>
          <a:p>
            <a:pPr marL="343414" indent="-343414">
              <a:lnSpc>
                <a:spcPct val="115000"/>
              </a:lnSpc>
              <a:spcAft>
                <a:spcPts val="1002"/>
              </a:spcAft>
              <a:buFont typeface="Calibri"/>
              <a:buChar char="•"/>
            </a:pPr>
            <a:r>
              <a:rPr lang="en-US" altLang="zh-TW" dirty="0">
                <a:latin typeface="Calibri"/>
                <a:ea typeface="PMingLiU"/>
                <a:cs typeface="Times New Roman"/>
              </a:rPr>
              <a:t>Sources of funds</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(Decrease in cheap deposits as source of funds for banks since the 60s </a:t>
            </a:r>
            <a:r>
              <a:rPr lang="en-US" altLang="zh-TW" dirty="0">
                <a:latin typeface="Calibri"/>
                <a:ea typeface="PMingLiU"/>
                <a:cs typeface="Times New Roman"/>
                <a:sym typeface="Wingdings 3"/>
              </a:rPr>
              <a:t></a:t>
            </a:r>
            <a:r>
              <a:rPr lang="en-US" altLang="zh-TW" dirty="0">
                <a:latin typeface="Calibri"/>
                <a:ea typeface="PMingLiU"/>
                <a:cs typeface="Times New Roman"/>
              </a:rPr>
              <a:t> new ways to fund business includes </a:t>
            </a:r>
            <a:r>
              <a:rPr lang="en-US" altLang="zh-TW" b="1" dirty="0">
                <a:latin typeface="Calibri"/>
                <a:ea typeface="PMingLiU"/>
                <a:cs typeface="Times New Roman"/>
              </a:rPr>
              <a:t>borrowings</a:t>
            </a:r>
            <a:r>
              <a:rPr lang="en-US" altLang="zh-TW" dirty="0">
                <a:latin typeface="Calibri"/>
                <a:ea typeface="PMingLiU"/>
                <a:cs typeface="Times New Roman"/>
              </a:rPr>
              <a:t> i.e. CDs, CP, etc…). One measure of bank profitability is ROA (Return on Assets = net profits over total assets).</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Before the 1960s, over 60% of the sources of funds of the banks were obtained through checkable (demand) deposits that by law could not pay interest =&gt; cheap funding cost for banks. Banks could not compete for the deposits so their amount was a given for any individual bank. Also the interbank market was not well developed.</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 </a:t>
            </a:r>
            <a:endParaRPr lang="zh-TW" altLang="zh-TW" dirty="0">
              <a:latin typeface="Calibri"/>
              <a:ea typeface="PMingLiU"/>
              <a:cs typeface="Times New Roman"/>
            </a:endParaRPr>
          </a:p>
          <a:p>
            <a:pPr>
              <a:lnSpc>
                <a:spcPct val="115000"/>
              </a:lnSpc>
              <a:spcAft>
                <a:spcPts val="1002"/>
              </a:spcAft>
            </a:pPr>
            <a:r>
              <a:rPr lang="en-US" altLang="zh-TW" dirty="0">
                <a:latin typeface="Calibri"/>
                <a:ea typeface="PMingLiU"/>
                <a:cs typeface="Times New Roman"/>
              </a:rPr>
              <a:t>Starting in the 60s, large money center banks in key financial sectors (NY, Chicago, SF) began to explore ways in which the liabilities on their balance sheets could provide them with reserves and liquidity </a:t>
            </a:r>
            <a:r>
              <a:rPr lang="en-US" altLang="zh-TW" dirty="0">
                <a:latin typeface="Calibri"/>
                <a:ea typeface="PMingLiU"/>
                <a:cs typeface="Times New Roman"/>
                <a:sym typeface="Wingdings 3"/>
              </a:rPr>
              <a:t></a:t>
            </a:r>
            <a:r>
              <a:rPr lang="en-US" altLang="zh-TW" dirty="0">
                <a:latin typeface="Calibri"/>
                <a:ea typeface="PMingLiU"/>
                <a:cs typeface="Times New Roman"/>
              </a:rPr>
              <a:t> development of the o/n interbank market (fed funds) and money market instruments such as CDs </a:t>
            </a:r>
            <a:r>
              <a:rPr lang="en-US" altLang="zh-TW" dirty="0">
                <a:latin typeface="Calibri"/>
                <a:ea typeface="PMingLiU"/>
                <a:cs typeface="Times New Roman"/>
                <a:sym typeface="Wingdings 3"/>
              </a:rPr>
              <a:t></a:t>
            </a:r>
            <a:r>
              <a:rPr lang="en-US" altLang="zh-TW" dirty="0">
                <a:latin typeface="Calibri"/>
                <a:ea typeface="PMingLiU"/>
                <a:cs typeface="Times New Roman"/>
              </a:rPr>
              <a:t> shift of emphasis on liability management as a way to fuel expansion and growth.</a:t>
            </a:r>
            <a:endParaRPr lang="zh-TW" altLang="zh-TW" dirty="0">
              <a:latin typeface="Calibri"/>
              <a:ea typeface="PMingLiU"/>
              <a:cs typeface="Times New Roman"/>
            </a:endParaRPr>
          </a:p>
          <a:p>
            <a:endParaRPr lang="en-US" altLang="zh-TW" dirty="0"/>
          </a:p>
        </p:txBody>
      </p:sp>
    </p:spTree>
    <p:extLst>
      <p:ext uri="{BB962C8B-B14F-4D97-AF65-F5344CB8AC3E}">
        <p14:creationId xmlns:p14="http://schemas.microsoft.com/office/powerpoint/2010/main" val="5330782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ETFGI Dec 2020 https://etfgi.com/news/press-releases/2020/12/etfgi-reports-assets-invested-etfs-and-etps-listed-globally-reached-new</a:t>
            </a:r>
          </a:p>
          <a:p>
            <a:r>
              <a:rPr lang="en-US" sz="1200" b="0" i="0" kern="1200" dirty="0">
                <a:solidFill>
                  <a:schemeClr val="tx1"/>
                </a:solidFill>
                <a:effectLst/>
                <a:latin typeface="+mn-lt"/>
                <a:ea typeface="+mn-ea"/>
                <a:cs typeface="+mn-cs"/>
              </a:rPr>
              <a:t>assets invested in ETFs and ETPs listed globally reached new records of US$7.62 trillion and net inflows reached a new record of US$670.57 billion at the end of November.</a:t>
            </a:r>
          </a:p>
          <a:p>
            <a:r>
              <a:rPr lang="en-US" sz="1200" b="0" i="0" kern="1200" dirty="0">
                <a:solidFill>
                  <a:schemeClr val="tx1"/>
                </a:solidFill>
                <a:effectLst/>
                <a:latin typeface="+mn-lt"/>
                <a:ea typeface="+mn-ea"/>
                <a:cs typeface="+mn-cs"/>
              </a:rPr>
              <a:t>The Global ETF/ETP industry had 8,536 ETFs/ETPs, with 16,983 listings, assets of $7.62 </a:t>
            </a:r>
            <a:r>
              <a:rPr lang="en-US" sz="1200" b="0" i="0" kern="1200" dirty="0" err="1">
                <a:solidFill>
                  <a:schemeClr val="tx1"/>
                </a:solidFill>
                <a:effectLst/>
                <a:latin typeface="+mn-lt"/>
                <a:ea typeface="+mn-ea"/>
                <a:cs typeface="+mn-cs"/>
              </a:rPr>
              <a:t>Tn</a:t>
            </a:r>
            <a:r>
              <a:rPr lang="en-US" sz="1200" b="0" i="0" kern="1200" dirty="0">
                <a:solidFill>
                  <a:schemeClr val="tx1"/>
                </a:solidFill>
                <a:effectLst/>
                <a:latin typeface="+mn-lt"/>
                <a:ea typeface="+mn-ea"/>
                <a:cs typeface="+mn-cs"/>
              </a:rPr>
              <a:t>, from 501 providers listed  on 74 exchanges in 60 countries at the end of November.</a:t>
            </a:r>
            <a:endParaRPr lang="en-US" dirty="0"/>
          </a:p>
          <a:p>
            <a:endParaRPr lang="en-US" dirty="0"/>
          </a:p>
        </p:txBody>
      </p:sp>
      <p:sp>
        <p:nvSpPr>
          <p:cNvPr id="4" name="Slide Number Placeholder 3"/>
          <p:cNvSpPr>
            <a:spLocks noGrp="1"/>
          </p:cNvSpPr>
          <p:nvPr>
            <p:ph type="sldNum" sz="quarter" idx="10"/>
          </p:nvPr>
        </p:nvSpPr>
        <p:spPr/>
        <p:txBody>
          <a:bodyPr/>
          <a:lstStyle/>
          <a:p>
            <a:fld id="{86C6B28E-6FBF-43AF-A085-FBD24DBF1A2C}" type="slidenum">
              <a:rPr lang="en-US" smtClean="0"/>
              <a:t>287</a:t>
            </a:fld>
            <a:endParaRPr lang="en-US"/>
          </a:p>
        </p:txBody>
      </p:sp>
    </p:spTree>
    <p:extLst>
      <p:ext uri="{BB962C8B-B14F-4D97-AF65-F5344CB8AC3E}">
        <p14:creationId xmlns:p14="http://schemas.microsoft.com/office/powerpoint/2010/main" val="17789643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288</a:t>
            </a:fld>
            <a:endParaRPr lang="en-US" altLang="zh-TW" dirty="0"/>
          </a:p>
        </p:txBody>
      </p:sp>
    </p:spTree>
    <p:extLst>
      <p:ext uri="{BB962C8B-B14F-4D97-AF65-F5344CB8AC3E}">
        <p14:creationId xmlns:p14="http://schemas.microsoft.com/office/powerpoint/2010/main" val="12937511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WSJ </a:t>
            </a:r>
            <a:r>
              <a:rPr lang="en-US" dirty="0">
                <a:hlinkClick r:id="rId3"/>
              </a:rPr>
              <a:t>https://www.wsj.com/articles/bankrupt-in-just-two-weeksindividual-investors-get-burned-by-collapse-of-complex-securities-11591020059?mod=trending_now_1</a:t>
            </a:r>
            <a:endParaRPr lang="en-US" dirty="0"/>
          </a:p>
        </p:txBody>
      </p:sp>
      <p:sp>
        <p:nvSpPr>
          <p:cNvPr id="4" name="Slide Number Placeholder 3"/>
          <p:cNvSpPr>
            <a:spLocks noGrp="1"/>
          </p:cNvSpPr>
          <p:nvPr>
            <p:ph type="sldNum" sz="quarter" idx="10"/>
          </p:nvPr>
        </p:nvSpPr>
        <p:spPr/>
        <p:txBody>
          <a:bodyPr/>
          <a:lstStyle/>
          <a:p>
            <a:fld id="{440C1BF5-AD62-49A9-8DD2-D48D1382A38F}" type="slidenum">
              <a:rPr lang="en-US" smtClean="0"/>
              <a:t>289</a:t>
            </a:fld>
            <a:endParaRPr lang="en-US"/>
          </a:p>
        </p:txBody>
      </p:sp>
    </p:spTree>
    <p:extLst>
      <p:ext uri="{BB962C8B-B14F-4D97-AF65-F5344CB8AC3E}">
        <p14:creationId xmlns:p14="http://schemas.microsoft.com/office/powerpoint/2010/main" val="11660411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90029783-3B20-499A-AAA5-43F7D4F69756}" type="slidenum">
              <a:rPr lang="zh-TW" altLang="en-US"/>
              <a:pPr/>
              <a:t>292</a:t>
            </a:fld>
            <a:endParaRPr lang="en-US" altLang="zh-TW"/>
          </a:p>
        </p:txBody>
      </p:sp>
      <p:sp>
        <p:nvSpPr>
          <p:cNvPr id="275459" name="Rectangle 2"/>
          <p:cNvSpPr>
            <a:spLocks noGrp="1" noRot="1" noChangeAspect="1" noChangeArrowheads="1" noTextEdit="1"/>
          </p:cNvSpPr>
          <p:nvPr>
            <p:ph type="sldImg"/>
          </p:nvPr>
        </p:nvSpPr>
        <p:spPr>
          <a:xfrm>
            <a:off x="2093913" y="527050"/>
            <a:ext cx="5133975" cy="2889250"/>
          </a:xfrm>
          <a:ln/>
        </p:spPr>
      </p:sp>
      <p:sp>
        <p:nvSpPr>
          <p:cNvPr id="275460" name="Rectangle 3"/>
          <p:cNvSpPr>
            <a:spLocks noGrp="1" noChangeArrowheads="1"/>
          </p:cNvSpPr>
          <p:nvPr>
            <p:ph type="body" idx="1"/>
          </p:nvPr>
        </p:nvSpPr>
        <p:spPr>
          <a:xfrm>
            <a:off x="1240943" y="3329720"/>
            <a:ext cx="6814517" cy="3154238"/>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Shareholders</a:t>
            </a:r>
          </a:p>
          <a:p>
            <a:pPr eaLnBrk="1" hangingPunct="1"/>
            <a:r>
              <a:rPr lang="en-US" altLang="zh-TW" b="1" dirty="0"/>
              <a:t>Source: http://www.icifactbook.org/fb_appa.html#organization</a:t>
            </a:r>
          </a:p>
          <a:p>
            <a:pPr eaLnBrk="1" hangingPunct="1"/>
            <a:endParaRPr lang="en-US" altLang="zh-TW" b="1" dirty="0"/>
          </a:p>
          <a:p>
            <a:pPr eaLnBrk="1" hangingPunct="1"/>
            <a:r>
              <a:rPr lang="en-US" altLang="zh-TW" dirty="0"/>
              <a:t>Investors are given comprehensive information about the fund to help them make informed decisions. </a:t>
            </a:r>
          </a:p>
          <a:p>
            <a:pPr eaLnBrk="1" hangingPunct="1"/>
            <a:endParaRPr lang="en-US" altLang="zh-TW" dirty="0"/>
          </a:p>
          <a:p>
            <a:pPr eaLnBrk="1" hangingPunct="1"/>
            <a:r>
              <a:rPr lang="en-US" altLang="zh-TW" dirty="0"/>
              <a:t>A mutual fund’s </a:t>
            </a:r>
            <a:r>
              <a:rPr lang="en-US" altLang="zh-TW" b="1" dirty="0"/>
              <a:t>statutory prospectus </a:t>
            </a:r>
            <a:r>
              <a:rPr lang="en-US" altLang="zh-TW" dirty="0"/>
              <a:t>describes the fund’s investment goals and objectives, fees and expenses, investment strategies and risks, and informs investors how to buy and sell shares. The SEC requires a fund to provide a </a:t>
            </a:r>
            <a:r>
              <a:rPr lang="en-US" altLang="zh-TW" b="1" dirty="0"/>
              <a:t>prospectus</a:t>
            </a:r>
            <a:r>
              <a:rPr lang="en-US" altLang="zh-TW" dirty="0"/>
              <a:t> either before an investor makes his or her initial investment or together with the confirmation statement of an initial investment. </a:t>
            </a:r>
          </a:p>
          <a:p>
            <a:pPr eaLnBrk="1" hangingPunct="1"/>
            <a:endParaRPr lang="en-US" altLang="zh-TW" dirty="0"/>
          </a:p>
          <a:p>
            <a:pPr eaLnBrk="1" hangingPunct="1"/>
            <a:r>
              <a:rPr lang="en-US" altLang="zh-TW" dirty="0"/>
              <a:t>Beginning in 2009, mutual funds and ETFs may elect to provide investors with a short “</a:t>
            </a:r>
            <a:r>
              <a:rPr lang="en-US" altLang="zh-TW" b="1" dirty="0"/>
              <a:t>summary prospectus</a:t>
            </a:r>
            <a:r>
              <a:rPr lang="en-US" altLang="zh-TW" dirty="0"/>
              <a:t>” containing certain key information instead of the full statutory prospectus. If funds use a summary prospectus, the full statutory prospectus and additional information must be available on the Internet and in paper upon request. </a:t>
            </a:r>
          </a:p>
          <a:p>
            <a:pPr eaLnBrk="1" hangingPunct="1"/>
            <a:r>
              <a:rPr lang="en-US" altLang="zh-TW" dirty="0"/>
              <a:t>In addition</a:t>
            </a:r>
            <a:r>
              <a:rPr lang="en-US" altLang="zh-TW" b="1" dirty="0"/>
              <a:t>, periodic shareholder reports</a:t>
            </a:r>
            <a:r>
              <a:rPr lang="en-US" altLang="zh-TW" dirty="0"/>
              <a:t>, which are provided to investors at least every six months, discuss the fund’s recent performance and include other important information, such as the fund’s financial statements. By examining these reports and other publicly available information, an investor can learn if a fund has been effective in meeting the goals and investment strategies described in the fund’s prospectus.</a:t>
            </a:r>
          </a:p>
          <a:p>
            <a:pPr eaLnBrk="1" hangingPunct="1"/>
            <a:endParaRPr lang="en-US" altLang="zh-TW" dirty="0"/>
          </a:p>
          <a:p>
            <a:pPr eaLnBrk="1" hangingPunct="1"/>
            <a:r>
              <a:rPr lang="en-US" altLang="zh-TW" dirty="0"/>
              <a:t>Like shareholders of other companies, mutual fund shareholders have </a:t>
            </a:r>
            <a:r>
              <a:rPr lang="en-US" altLang="zh-TW" b="1" dirty="0"/>
              <a:t>specific voting rights</a:t>
            </a:r>
            <a:r>
              <a:rPr lang="en-US" altLang="zh-TW" dirty="0"/>
              <a:t>. These include the right to elect directors at meetings called for that purpose (subject to a limited exception for filling vacancies). Shareholders must also approve material changes in the terms of a fund’s contract with its investment adviser, the entity that manages the fund’s assets. For example, a fund’s management fee cannot be increased unless a majority of shareholders vote to approve the increase. Furthermore, funds seeking to change investment objectives or fundamental policies must first obtain the approval of the holders of a majority of the fund’s outstanding voting securities</a:t>
            </a:r>
          </a:p>
          <a:p>
            <a:pPr eaLnBrk="1" hangingPunct="1"/>
            <a:endParaRPr lang="zh-TW" altLang="en-US" dirty="0"/>
          </a:p>
        </p:txBody>
      </p:sp>
    </p:spTree>
    <p:extLst>
      <p:ext uri="{BB962C8B-B14F-4D97-AF65-F5344CB8AC3E}">
        <p14:creationId xmlns:p14="http://schemas.microsoft.com/office/powerpoint/2010/main" val="227350136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D797383-CEB9-4A57-ABB5-28D45C28C14E}" type="slidenum">
              <a:rPr lang="zh-TW" altLang="en-US"/>
              <a:pPr/>
              <a:t>293</a:t>
            </a:fld>
            <a:endParaRPr lang="en-US" altLang="zh-TW"/>
          </a:p>
        </p:txBody>
      </p:sp>
      <p:sp>
        <p:nvSpPr>
          <p:cNvPr id="268291" name="Rectangle 2"/>
          <p:cNvSpPr>
            <a:spLocks noGrp="1" noRot="1" noChangeAspect="1" noChangeArrowheads="1" noTextEdit="1"/>
          </p:cNvSpPr>
          <p:nvPr>
            <p:ph type="sldImg"/>
          </p:nvPr>
        </p:nvSpPr>
        <p:spPr>
          <a:xfrm>
            <a:off x="2735263" y="527050"/>
            <a:ext cx="3851275" cy="2889250"/>
          </a:xfrm>
          <a:ln/>
        </p:spPr>
      </p:sp>
      <p:sp>
        <p:nvSpPr>
          <p:cNvPr id="26829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a:t>Source: Irrational world of institutionalized money managers, Mark sellers, FT 24 Aug 07 http://www.ft.com/cms/s/2/b5dc62d4-524c-11dc-a7ab-0000779fd2ac.html </a:t>
            </a:r>
          </a:p>
          <a:p>
            <a:pPr eaLnBrk="1" hangingPunct="1"/>
            <a:endParaRPr lang="en-US" altLang="zh-TW" dirty="0"/>
          </a:p>
          <a:p>
            <a:pPr eaLnBrk="1" hangingPunct="1"/>
            <a:r>
              <a:rPr lang="en-US" altLang="zh-TW" dirty="0"/>
              <a:t>If you are a manager at one of the large mutual fund companies and deviate much from the index, it might be in the wrong direction. You might underperform your benchmark for a couple of years, or three, even if you are one of the best managers. And the fund marketing people will not allow that, assets will get pulled out or at least stop coming in, the Morningstar star rating goes down making it hard to advertise the fund and so it is risky for a mutual fund manager to try and outperform the market by deviating from the index. </a:t>
            </a:r>
          </a:p>
          <a:p>
            <a:pPr eaLnBrk="1" hangingPunct="1"/>
            <a:endParaRPr lang="en-US" altLang="zh-TW" dirty="0"/>
          </a:p>
          <a:p>
            <a:pPr eaLnBrk="1" hangingPunct="1"/>
            <a:r>
              <a:rPr lang="en-US" altLang="zh-TW" dirty="0"/>
              <a:t>The definition of risk is different for a mutual fund manager than it is for investors. For a manager, risk is defined as deviation from the index. for an investor, risk is defined as losing money. the root cause of the conflict is communication. The marketing people don’t tell investors that they have this conflict, and so investors naively assume their interests and those of the fund manager are aligned.</a:t>
            </a:r>
          </a:p>
        </p:txBody>
      </p:sp>
    </p:spTree>
    <p:extLst>
      <p:ext uri="{BB962C8B-B14F-4D97-AF65-F5344CB8AC3E}">
        <p14:creationId xmlns:p14="http://schemas.microsoft.com/office/powerpoint/2010/main" val="10299491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17 July 2016 “Actively failing” https://next.ft.com/content/f50852ea-4812-11e6-8d68-72e9211e86ab?ftcamp=crm/email//nbe/Analysis/product </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84898056-D116-4EB4-8E72-63E38EA0822D}" type="slidenum">
              <a:rPr lang="zh-TW" altLang="en-US" smtClean="0"/>
              <a:pPr/>
              <a:t>294</a:t>
            </a:fld>
            <a:endParaRPr lang="zh-TW" altLang="en-US"/>
          </a:p>
        </p:txBody>
      </p:sp>
    </p:spTree>
    <p:extLst>
      <p:ext uri="{BB962C8B-B14F-4D97-AF65-F5344CB8AC3E}">
        <p14:creationId xmlns:p14="http://schemas.microsoft.com/office/powerpoint/2010/main" val="38039211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FT 11 November 2020 “Active</a:t>
            </a:r>
            <a:r>
              <a:rPr lang="en-US" baseline="0" dirty="0"/>
              <a:t> managers struggle to prove their worth” </a:t>
            </a:r>
            <a:r>
              <a:rPr lang="en-US" dirty="0"/>
              <a:t>https://www.ft.com/content/621d51de-f732-48e3-b3e3-be83f42baec3?emailId=5fae92e9c672000004d2bbb9&amp;segmentId=b24b7365-3058-3306-740e-9eeee4834a62</a:t>
            </a:r>
          </a:p>
          <a:p>
            <a:endParaRPr lang="en-US" dirty="0"/>
          </a:p>
        </p:txBody>
      </p:sp>
      <p:sp>
        <p:nvSpPr>
          <p:cNvPr id="4" name="Slide Number Placeholder 3"/>
          <p:cNvSpPr>
            <a:spLocks noGrp="1"/>
          </p:cNvSpPr>
          <p:nvPr>
            <p:ph type="sldNum" sz="quarter" idx="10"/>
          </p:nvPr>
        </p:nvSpPr>
        <p:spPr/>
        <p:txBody>
          <a:bodyPr/>
          <a:lstStyle/>
          <a:p>
            <a:fld id="{CAF14022-00F7-4E16-B76B-A975FFA0F45E}" type="slidenum">
              <a:rPr lang="en-US" smtClean="0"/>
              <a:t>295</a:t>
            </a:fld>
            <a:endParaRPr lang="en-US"/>
          </a:p>
        </p:txBody>
      </p:sp>
    </p:spTree>
    <p:extLst>
      <p:ext uri="{BB962C8B-B14F-4D97-AF65-F5344CB8AC3E}">
        <p14:creationId xmlns:p14="http://schemas.microsoft.com/office/powerpoint/2010/main" val="200281646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666666"/>
                </a:solidFill>
                <a:effectLst/>
                <a:latin typeface="book antiqua" panose="02040602050305030304" pitchFamily="18" charset="0"/>
              </a:rPr>
              <a:t>Source: https://www.servowealth.com/blog/are-index-funds-the-best-way-to-invest </a:t>
            </a:r>
          </a:p>
          <a:p>
            <a:r>
              <a:rPr lang="en-US" b="0" i="0" u="none" strike="noStrike" dirty="0">
                <a:solidFill>
                  <a:srgbClr val="666666"/>
                </a:solidFill>
                <a:effectLst/>
                <a:latin typeface="book antiqua" panose="02040602050305030304" pitchFamily="18" charset="0"/>
              </a:rPr>
              <a:t>The chart below is from a study </a:t>
            </a:r>
            <a:r>
              <a:rPr lang="en-US" b="0" i="0" u="none" strike="noStrike" dirty="0" err="1">
                <a:solidFill>
                  <a:srgbClr val="666666"/>
                </a:solidFill>
                <a:effectLst/>
                <a:latin typeface="book antiqua" panose="02040602050305030304" pitchFamily="18" charset="0"/>
              </a:rPr>
              <a:t>doneby</a:t>
            </a:r>
            <a:r>
              <a:rPr lang="en-US" b="0" i="0" u="none" strike="noStrike" dirty="0">
                <a:solidFill>
                  <a:srgbClr val="666666"/>
                </a:solidFill>
                <a:effectLst/>
                <a:latin typeface="book antiqua" panose="02040602050305030304" pitchFamily="18" charset="0"/>
              </a:rPr>
              <a:t> Dimensional Fund Advisors.   It looked at all US stock and bond mutual funds that were in business in 2000, then tracked their returns over the next two decades.  Surprisingly, the vast majority of active managers did not even survive!  They performed so poorly they went out of business or merged with other funds.  Only 41% of stock mutual funds and 42% of bond mutual funds were still around after 20 years.  Of the survivors, only 22% of stock funds and 10% of bond funds beat their index.  The vast majority -- 78% and 90%, respectively, did worse.</a:t>
            </a:r>
            <a:endParaRPr lang="en-US" dirty="0"/>
          </a:p>
        </p:txBody>
      </p:sp>
      <p:sp>
        <p:nvSpPr>
          <p:cNvPr id="4" name="Slide Number Placeholder 3"/>
          <p:cNvSpPr>
            <a:spLocks noGrp="1"/>
          </p:cNvSpPr>
          <p:nvPr>
            <p:ph type="sldNum" sz="quarter" idx="5"/>
          </p:nvPr>
        </p:nvSpPr>
        <p:spPr/>
        <p:txBody>
          <a:bodyPr/>
          <a:lstStyle/>
          <a:p>
            <a:fld id="{50B571B1-4023-4F48-A3C1-07FCE07357CA}" type="slidenum">
              <a:rPr lang="en-US" smtClean="0"/>
              <a:t>296</a:t>
            </a:fld>
            <a:endParaRPr lang="en-US"/>
          </a:p>
        </p:txBody>
      </p:sp>
    </p:spTree>
    <p:extLst>
      <p:ext uri="{BB962C8B-B14F-4D97-AF65-F5344CB8AC3E}">
        <p14:creationId xmlns:p14="http://schemas.microsoft.com/office/powerpoint/2010/main" val="26422116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666666"/>
                </a:solidFill>
                <a:effectLst/>
                <a:latin typeface="book antiqua" panose="02040602050305030304" pitchFamily="18" charset="0"/>
              </a:rPr>
              <a:t>Source: https://www.servowealth.com/blog/are-index-funds-the-best-way-to-invest </a:t>
            </a:r>
          </a:p>
          <a:p>
            <a:r>
              <a:rPr lang="en-US" b="0" i="0" u="none" strike="noStrike" dirty="0">
                <a:solidFill>
                  <a:srgbClr val="666666"/>
                </a:solidFill>
                <a:effectLst/>
                <a:latin typeface="book antiqua" panose="02040602050305030304" pitchFamily="18" charset="0"/>
              </a:rPr>
              <a:t>But what about the winners?  Some outperformed, why not just invest in those instead of settling for index returns?  Because we know who the out-performers </a:t>
            </a:r>
            <a:r>
              <a:rPr lang="en-US" b="0" i="1" u="none" strike="noStrike" dirty="0">
                <a:solidFill>
                  <a:srgbClr val="666666"/>
                </a:solidFill>
                <a:effectLst/>
                <a:latin typeface="&amp;quot"/>
              </a:rPr>
              <a:t>have been</a:t>
            </a:r>
            <a:r>
              <a:rPr lang="en-US" b="0" i="0" u="none" strike="noStrike" dirty="0">
                <a:solidFill>
                  <a:srgbClr val="666666"/>
                </a:solidFill>
                <a:effectLst/>
                <a:latin typeface="book antiqua" panose="02040602050305030304" pitchFamily="18" charset="0"/>
              </a:rPr>
              <a:t>, but we don't know </a:t>
            </a:r>
            <a:r>
              <a:rPr lang="en-US" b="0" i="1" u="none" strike="noStrike" dirty="0">
                <a:solidFill>
                  <a:srgbClr val="666666"/>
                </a:solidFill>
                <a:effectLst/>
                <a:latin typeface="&amp;quot"/>
              </a:rPr>
              <a:t>who they will be</a:t>
            </a:r>
            <a:r>
              <a:rPr lang="en-US" b="0" i="0" u="none" strike="noStrike" dirty="0">
                <a:solidFill>
                  <a:srgbClr val="666666"/>
                </a:solidFill>
                <a:effectLst/>
                <a:latin typeface="book antiqua" panose="02040602050305030304" pitchFamily="18" charset="0"/>
              </a:rPr>
              <a:t>.  The DFA study also looked at the top performing 25% of stock and bond funds over all five-year periods, and then followed their returns over the subsequent five-years.  Guess what they found?  Previous winners don't repeat by any more than we'd expect by chance.  Only 21% and 29% of stock and bond funds who out-performed managed to stay on top during the following five years.  You'd expect similar results if you picked funds out </a:t>
            </a:r>
            <a:r>
              <a:rPr lang="en-US" dirty="0"/>
              <a:t>Performance of US stock mutual </a:t>
            </a:r>
            <a:r>
              <a:rPr lang="en-US" dirty="0" err="1"/>
              <a:t>funds</a:t>
            </a:r>
            <a:r>
              <a:rPr lang="en-US" b="0" i="0" u="none" strike="noStrike" dirty="0" err="1">
                <a:solidFill>
                  <a:srgbClr val="666666"/>
                </a:solidFill>
                <a:effectLst/>
                <a:latin typeface="book antiqua" panose="02040602050305030304" pitchFamily="18" charset="0"/>
              </a:rPr>
              <a:t>of</a:t>
            </a:r>
            <a:r>
              <a:rPr lang="en-US" b="0" i="0" u="none" strike="noStrike" dirty="0">
                <a:solidFill>
                  <a:srgbClr val="666666"/>
                </a:solidFill>
                <a:effectLst/>
                <a:latin typeface="book antiqua" panose="02040602050305030304" pitchFamily="18" charset="0"/>
              </a:rPr>
              <a:t> a hat</a:t>
            </a:r>
            <a:endParaRPr lang="en-US" dirty="0"/>
          </a:p>
        </p:txBody>
      </p:sp>
      <p:sp>
        <p:nvSpPr>
          <p:cNvPr id="4" name="Slide Number Placeholder 3"/>
          <p:cNvSpPr>
            <a:spLocks noGrp="1"/>
          </p:cNvSpPr>
          <p:nvPr>
            <p:ph type="sldNum" sz="quarter" idx="5"/>
          </p:nvPr>
        </p:nvSpPr>
        <p:spPr/>
        <p:txBody>
          <a:bodyPr/>
          <a:lstStyle/>
          <a:p>
            <a:fld id="{50B571B1-4023-4F48-A3C1-07FCE07357CA}" type="slidenum">
              <a:rPr lang="en-US" smtClean="0"/>
              <a:t>297</a:t>
            </a:fld>
            <a:endParaRPr lang="en-US"/>
          </a:p>
        </p:txBody>
      </p:sp>
    </p:spTree>
    <p:extLst>
      <p:ext uri="{BB962C8B-B14F-4D97-AF65-F5344CB8AC3E}">
        <p14:creationId xmlns:p14="http://schemas.microsoft.com/office/powerpoint/2010/main" val="140566430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191ACB28-6CB5-4A8E-ABCF-38C2FA9E7100}" type="slidenum">
              <a:rPr lang="zh-TW" altLang="en-US"/>
              <a:pPr/>
              <a:t>298</a:t>
            </a:fld>
            <a:endParaRPr lang="en-US" altLang="zh-TW"/>
          </a:p>
        </p:txBody>
      </p:sp>
      <p:sp>
        <p:nvSpPr>
          <p:cNvPr id="269315" name="Rectangle 2"/>
          <p:cNvSpPr>
            <a:spLocks noGrp="1" noRot="1" noChangeAspect="1" noChangeArrowheads="1" noTextEdit="1"/>
          </p:cNvSpPr>
          <p:nvPr>
            <p:ph type="sldImg"/>
          </p:nvPr>
        </p:nvSpPr>
        <p:spPr>
          <a:xfrm>
            <a:off x="2735263" y="527050"/>
            <a:ext cx="3851275" cy="2889250"/>
          </a:xfrm>
          <a:ln/>
        </p:spPr>
      </p:sp>
      <p:sp>
        <p:nvSpPr>
          <p:cNvPr id="269316" name="Rectangle 3"/>
          <p:cNvSpPr>
            <a:spLocks noGrp="1" noChangeArrowheads="1"/>
          </p:cNvSpPr>
          <p:nvPr>
            <p:ph type="body" idx="1"/>
          </p:nvPr>
        </p:nvSpPr>
        <p:spPr>
          <a:xfrm>
            <a:off x="1240943" y="3329720"/>
            <a:ext cx="6814517" cy="3154238"/>
          </a:xfrm>
          <a:noFill/>
          <a:ln/>
        </p:spPr>
        <p:txBody>
          <a:bodyPr/>
          <a:lstStyle/>
          <a:p>
            <a:pPr eaLnBrk="1" hangingPunct="1"/>
            <a:r>
              <a:rPr lang="en-US" altLang="zh-TW" sz="1200" b="1" dirty="0"/>
              <a:t>A fund's NAV goes up or down daily as its holdings change in value.  </a:t>
            </a:r>
          </a:p>
          <a:p>
            <a:pPr eaLnBrk="1" hangingPunct="1"/>
            <a:endParaRPr lang="en-US" altLang="zh-TW" sz="1200" b="1" i="1" u="sng" dirty="0"/>
          </a:p>
          <a:p>
            <a:pPr eaLnBrk="1" hangingPunct="1"/>
            <a:endParaRPr lang="en-US" altLang="zh-TW" sz="1200" b="1" i="1" u="sng" dirty="0"/>
          </a:p>
          <a:p>
            <a:pPr eaLnBrk="1" hangingPunct="1"/>
            <a:r>
              <a:rPr lang="en-US" altLang="zh-TW" sz="1200" b="1" i="0" u="none" dirty="0"/>
              <a:t>Shareholders Fees: </a:t>
            </a:r>
          </a:p>
          <a:p>
            <a:pPr eaLnBrk="1" hangingPunct="1"/>
            <a:endParaRPr lang="en-US" altLang="zh-TW" sz="1200" b="1" i="0" u="none" dirty="0"/>
          </a:p>
          <a:p>
            <a:pPr marL="228600" indent="-228600" eaLnBrk="1" hangingPunct="1">
              <a:buFont typeface="+mj-lt"/>
              <a:buAutoNum type="arabicPeriod"/>
            </a:pPr>
            <a:r>
              <a:rPr lang="en-US" altLang="zh-TW" sz="1200" b="1" dirty="0"/>
              <a:t>Sales Charge (Load) on Purchases</a:t>
            </a:r>
            <a:r>
              <a:rPr lang="en-US" altLang="zh-TW" sz="1200" dirty="0"/>
              <a:t> — the amount you pay when you buy shares in a mutual fund. Also known as a "front-end load," this fee typically goes to the brokers that sell the fund's shares. Front-end loads reduce the amount of your investment. For example, let's say you have $1,000 and want to invest it in a mutual fund with a 5% front-end load. The $50 sales load you must pay comes off the top, and the remaining $950 will be invested in the fund. According to NASD rules, a front-end load cannot be higher than 8.5% of your investment.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Purchase Fee</a:t>
            </a:r>
            <a:r>
              <a:rPr lang="en-US" altLang="zh-TW" sz="1200" dirty="0"/>
              <a:t> — another type of fee that some funds charge their shareholders when they buy shares. Unlike a front-end sales load, a purchase fee is paid to the fund (not to a broker) and is typically imposed to defray some of the fund's costs associated with the purchase.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Deferred Sales Charge (Load)</a:t>
            </a:r>
            <a:r>
              <a:rPr lang="en-US" altLang="zh-TW" sz="1200" dirty="0"/>
              <a:t> — a fee you pay when you sell your shares. Also known as a "back-end load," this fee typically goes to the brokers that sell the fund's shares. The most common type of back-end sales load is the "contingent deferred sales load" (also known as a "CDSC" or "CDSL"). The amount of this type of load will depend on how long the investor holds his or her shares and typically decreases to zero if the investor holds his or her shares long enough.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Redemption Fee</a:t>
            </a:r>
            <a:r>
              <a:rPr lang="en-US" altLang="zh-TW" sz="1200" dirty="0"/>
              <a:t> — another type of fee that some funds charge their shareholders when they sell or redeem shares. Unlike a deferred sales load, a redemption fee is paid to the fund (not to a broker) and is typically used to defray fund costs associated with a shareholder's redemption.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Exchange Fee</a:t>
            </a:r>
            <a:r>
              <a:rPr lang="en-US" altLang="zh-TW" sz="1200" dirty="0"/>
              <a:t> — a fee that some funds impose on shareholders if they exchange (transfer) to another fund within the same fund group or "family of funds.“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Account fee</a:t>
            </a:r>
            <a:r>
              <a:rPr lang="en-US" altLang="zh-TW" sz="1200" dirty="0"/>
              <a:t> — a fee that some funds separately impose on investors in connection with the maintenance of their accounts. For example, some funds impose an account maintenance fee on accounts whose value is less than a certain dollar amount. </a:t>
            </a:r>
          </a:p>
          <a:p>
            <a:pPr marL="228600" indent="-228600" eaLnBrk="1" hangingPunct="1">
              <a:buFont typeface="+mj-lt"/>
              <a:buAutoNum type="arabicPeriod"/>
            </a:pPr>
            <a:endParaRPr lang="en-US" altLang="zh-TW" sz="1200" dirty="0"/>
          </a:p>
          <a:p>
            <a:pPr marL="228600" indent="-228600" eaLnBrk="1" hangingPunct="1">
              <a:buFont typeface="+mj-lt"/>
              <a:buAutoNum type="arabicPeriod"/>
            </a:pPr>
            <a:endParaRPr lang="en-US" altLang="zh-TW" sz="1200" dirty="0"/>
          </a:p>
          <a:p>
            <a:pPr marL="0" indent="0" eaLnBrk="1" hangingPunct="1">
              <a:buFont typeface="+mj-lt"/>
              <a:buNone/>
            </a:pPr>
            <a:r>
              <a:rPr lang="en-US" altLang="zh-TW" sz="1200" b="1" i="0" u="none" dirty="0"/>
              <a:t>Annual Fund Operating Expenses  </a:t>
            </a:r>
          </a:p>
          <a:p>
            <a:pPr marL="228600" indent="-228600" eaLnBrk="1" hangingPunct="1">
              <a:buFont typeface="+mj-lt"/>
              <a:buAutoNum type="arabicPeriod"/>
            </a:pPr>
            <a:endParaRPr lang="en-US" altLang="zh-TW" sz="1200" i="1" u="sng" dirty="0"/>
          </a:p>
          <a:p>
            <a:pPr marL="228600" indent="-228600" eaLnBrk="1" hangingPunct="1">
              <a:buFont typeface="+mj-lt"/>
              <a:buAutoNum type="arabicPeriod"/>
            </a:pPr>
            <a:r>
              <a:rPr lang="en-US" altLang="zh-TW" sz="1200" b="1" dirty="0"/>
              <a:t>Management Fees</a:t>
            </a:r>
            <a:r>
              <a:rPr lang="en-US" altLang="zh-TW" sz="1200" dirty="0"/>
              <a:t> — fees that are paid out of fund assets to the fund's investment adviser for investment portfolio management, any other management fees payable to the fund's investment adviser or its affiliates, and administrative fees payable to the investment adviser that are not included in the "Other Expenses" category (discussed below).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Distribution [and/or Service] Fees ("12b-1" Fees)</a:t>
            </a:r>
            <a:r>
              <a:rPr lang="en-US" altLang="zh-TW" sz="1200" dirty="0"/>
              <a:t> — fees paid by the fund out of fund assets to cover the costs of marketing and selling fund shares and sometimes to cover the costs of providing shareholder services. "Distribution fees" include fees to compensate brokers and others who sell fund shares and to pay for advertising, the printing and mailing of prospectuses to new investors, and the printing and mailing of sales literature. "Shareholder Service Fees" are fees paid to persons to respond to investor inquiries and provide investors with information about their investments. </a:t>
            </a:r>
          </a:p>
          <a:p>
            <a:pPr marL="228600" indent="-228600" eaLnBrk="1" hangingPunct="1">
              <a:buFont typeface="+mj-lt"/>
              <a:buAutoNum type="arabicPeriod"/>
            </a:pPr>
            <a:endParaRPr lang="en-US" altLang="zh-TW" sz="1200" b="1" dirty="0"/>
          </a:p>
          <a:p>
            <a:pPr marL="228600" indent="-228600" eaLnBrk="1" hangingPunct="1">
              <a:buFont typeface="+mj-lt"/>
              <a:buAutoNum type="arabicPeriod"/>
            </a:pPr>
            <a:r>
              <a:rPr lang="en-US" altLang="zh-TW" sz="1200" b="1" dirty="0"/>
              <a:t>Other Expenses</a:t>
            </a:r>
            <a:r>
              <a:rPr lang="en-US" altLang="zh-TW" sz="1200" dirty="0"/>
              <a:t> — expenses not included under "Management Fees" or "Distribution or Service (12b-1) Fees," such as any shareholder service expenses that are not already included in the 12b-1 fees, custodial expenses, legal and accounting expenses, transfer agent expenses, and other administrative expenses.</a:t>
            </a:r>
          </a:p>
          <a:p>
            <a:pPr eaLnBrk="1" hangingPunct="1"/>
            <a:endParaRPr lang="en-US" altLang="zh-TW" sz="1200" b="1" dirty="0"/>
          </a:p>
          <a:p>
            <a:pPr eaLnBrk="1" hangingPunct="1"/>
            <a:endParaRPr lang="en-US" altLang="zh-TW" sz="1200" b="1" dirty="0"/>
          </a:p>
          <a:p>
            <a:pPr eaLnBrk="1" hangingPunct="1"/>
            <a:r>
              <a:rPr lang="en-US" altLang="zh-TW" sz="1200" b="1" dirty="0"/>
              <a:t>Total Annual Fund Operating Expenses ("Expense Ratio")</a:t>
            </a:r>
            <a:r>
              <a:rPr lang="en-US" altLang="zh-TW" sz="1200" dirty="0"/>
              <a:t> — the line of the fee table that represents the total of all of a fund's annual fund operating expenses, expressed as a percentage of the fund's average net assets. Looking at the expense ratio can help you make comparisons among funds.  </a:t>
            </a:r>
          </a:p>
          <a:p>
            <a:pPr eaLnBrk="1" hangingPunct="1"/>
            <a:endParaRPr lang="en-US" altLang="zh-TW" sz="1200" dirty="0"/>
          </a:p>
          <a:p>
            <a:pPr eaLnBrk="1" hangingPunct="1"/>
            <a:r>
              <a:rPr lang="en-US" altLang="zh-TW" sz="1200" b="1" dirty="0"/>
              <a:t>A Word About "No-Load" Funds</a:t>
            </a:r>
            <a:r>
              <a:rPr lang="en-US" altLang="zh-TW" sz="1200" dirty="0"/>
              <a:t> Some funds call themselves "no-load." As the name implies, this means that the fund does not charge any type of sales load. But, as discussed above, not every type of shareholder fee is a "sales load." A no-load fund may charge fees that are not sales loads, such as purchase fees, redemption fees, exchange fees, and account fees. No-load funds will also have operating expenses. </a:t>
            </a:r>
          </a:p>
          <a:p>
            <a:pPr eaLnBrk="1" hangingPunct="1"/>
            <a:endParaRPr lang="en-US" altLang="zh-TW" sz="1200" dirty="0"/>
          </a:p>
          <a:p>
            <a:pPr eaLnBrk="1" hangingPunct="1"/>
            <a:r>
              <a:rPr lang="en-US" altLang="zh-TW" sz="1200" b="1" dirty="0"/>
              <a:t>A Word About Breakpoints</a:t>
            </a:r>
            <a:r>
              <a:rPr lang="en-US" altLang="zh-TW" sz="1200" dirty="0"/>
              <a:t>  Some mutual funds that charge front-end </a:t>
            </a:r>
            <a:r>
              <a:rPr lang="en-US" altLang="zh-TW" sz="1200" dirty="0">
                <a:hlinkClick r:id="rId3"/>
              </a:rPr>
              <a:t>sales loads</a:t>
            </a:r>
            <a:r>
              <a:rPr lang="en-US" altLang="zh-TW" sz="1200" dirty="0"/>
              <a:t> will charge lower sales loads for larger investments. The investment levels required to obtain a reduced sales load are commonly referred to as "breakpoints.“ The SEC does not require a fund to offer breakpoints in the fund's sales load. But, if breakpoints exist, the fund must disclose them. In addition, a NASD member brokerage firm should not sell you shares of a fund in an amount that is "just below" the fund's sales load breakpoint simply to earn a higher commission. </a:t>
            </a:r>
            <a:endParaRPr lang="zh-TW" altLang="en-US" sz="1200" dirty="0"/>
          </a:p>
        </p:txBody>
      </p:sp>
    </p:spTree>
    <p:extLst>
      <p:ext uri="{BB962C8B-B14F-4D97-AF65-F5344CB8AC3E}">
        <p14:creationId xmlns:p14="http://schemas.microsoft.com/office/powerpoint/2010/main" val="3383174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2F2454-2E53-4FEC-A091-45C61436133C}" type="slidenum">
              <a:rPr lang="en-US" altLang="zh-TW"/>
              <a:pPr/>
              <a:t>37</a:t>
            </a:fld>
            <a:endParaRPr lang="en-US" altLang="zh-TW"/>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US" altLang="zh-TW" dirty="0"/>
              <a:t>Loan sales = asset sales = secondary loans involves a contract to sell all or part of a cash stream from a specific loan and removes the loan from the balance sheet.</a:t>
            </a:r>
          </a:p>
          <a:p>
            <a:endParaRPr lang="en-US" altLang="zh-TW" dirty="0"/>
          </a:p>
          <a:p>
            <a:r>
              <a:rPr lang="en-US" altLang="zh-TW" dirty="0"/>
              <a:t>Off balance sheet activities involving guarantees of securities and backup credit lines increase the risk a bank faces. Even though a guaranteed security does not appear on a bank’s balance sheet, it still exposes the bank to default risk and if the issuer of the security defaults, the bank if left holding the bag and must pay the security owner.. Back up credit lines also expose the bank to risk because the bank may be forced to provide loans when it does not have sufficient liquidity or when the borrower is a poor credit risk.</a:t>
            </a:r>
          </a:p>
          <a:p>
            <a:endParaRPr lang="en-US" altLang="zh-TW" dirty="0"/>
          </a:p>
          <a:p>
            <a:r>
              <a:rPr lang="en-US" altLang="zh-TW" dirty="0"/>
              <a:t>Banks attempts to manage IR risk led them to trading in financial futures, options for debt instruments and interest rate swaps. They also engaged in FX trading. All transactions in these markets are off balance sheet because they do not have a direct effect on the bank’s balance sheet. </a:t>
            </a:r>
          </a:p>
        </p:txBody>
      </p:sp>
    </p:spTree>
    <p:extLst>
      <p:ext uri="{BB962C8B-B14F-4D97-AF65-F5344CB8AC3E}">
        <p14:creationId xmlns:p14="http://schemas.microsoft.com/office/powerpoint/2010/main" val="392624647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D6C0D109-5AD7-4D25-B475-653E3156FC16}" type="slidenum">
              <a:rPr lang="zh-TW" altLang="en-US"/>
              <a:pPr/>
              <a:t>299</a:t>
            </a:fld>
            <a:endParaRPr lang="en-US" altLang="zh-TW"/>
          </a:p>
        </p:txBody>
      </p:sp>
      <p:sp>
        <p:nvSpPr>
          <p:cNvPr id="272387" name="Rectangle 2"/>
          <p:cNvSpPr>
            <a:spLocks noGrp="1" noRot="1" noChangeAspect="1" noChangeArrowheads="1" noTextEdit="1"/>
          </p:cNvSpPr>
          <p:nvPr>
            <p:ph type="sldImg"/>
          </p:nvPr>
        </p:nvSpPr>
        <p:spPr>
          <a:xfrm>
            <a:off x="2735263" y="527050"/>
            <a:ext cx="3851275" cy="2889250"/>
          </a:xfrm>
          <a:ln/>
        </p:spPr>
      </p:sp>
      <p:sp>
        <p:nvSpPr>
          <p:cNvPr id="272388" name="Rectangle 3"/>
          <p:cNvSpPr>
            <a:spLocks noGrp="1" noChangeArrowheads="1"/>
          </p:cNvSpPr>
          <p:nvPr>
            <p:ph type="body" idx="1"/>
          </p:nvPr>
        </p:nvSpPr>
        <p:spPr>
          <a:noFill/>
          <a:ln/>
        </p:spPr>
        <p:txBody>
          <a:bodyPr/>
          <a:lstStyle/>
          <a:p>
            <a:pPr eaLnBrk="1" hangingPunct="1">
              <a:lnSpc>
                <a:spcPct val="90000"/>
              </a:lnSpc>
            </a:pPr>
            <a:r>
              <a:rPr lang="en-US" altLang="zh-TW" dirty="0"/>
              <a:t>HK: NAV (Net asset value) is derived by subtracting the liabilities of a fund from its total assets, and then divided it by the number of shares outstanding. Valuation of a fund is usually calculated daily and the NAV will fluctuate in line with the securities that the fund holds.</a:t>
            </a:r>
          </a:p>
          <a:p>
            <a:pPr eaLnBrk="1" hangingPunct="1">
              <a:lnSpc>
                <a:spcPct val="90000"/>
              </a:lnSpc>
            </a:pPr>
            <a:endParaRPr lang="en-US" altLang="zh-TW" dirty="0"/>
          </a:p>
          <a:p>
            <a:pPr eaLnBrk="1" hangingPunct="1">
              <a:lnSpc>
                <a:spcPct val="90000"/>
              </a:lnSpc>
            </a:pPr>
            <a:r>
              <a:rPr lang="en-US" altLang="zh-TW" dirty="0"/>
              <a:t>At present, there are primarily two methods of quotation, namely by net asset value ("NAV") or by bid/offer. Under NAV, fund prices are shown net of the subscription charges. You would redeem at NAV, and if you subscribe for the fund, you have to add the subscription charge to the NAV. As for bid and offer, the spread between the bid and offer prices represents the subscription charges. You would buy at the offer price and sell at the bid price.</a:t>
            </a:r>
          </a:p>
          <a:p>
            <a:pPr eaLnBrk="1" hangingPunct="1">
              <a:lnSpc>
                <a:spcPct val="90000"/>
              </a:lnSpc>
            </a:pPr>
            <a:endParaRPr lang="en-US" altLang="zh-TW" dirty="0"/>
          </a:p>
          <a:p>
            <a:pPr eaLnBrk="1" hangingPunct="1">
              <a:lnSpc>
                <a:spcPct val="90000"/>
              </a:lnSpc>
            </a:pPr>
            <a:r>
              <a:rPr lang="en-US" altLang="zh-TW" b="1" dirty="0"/>
              <a:t>Example: </a:t>
            </a:r>
          </a:p>
          <a:p>
            <a:pPr eaLnBrk="1" hangingPunct="1">
              <a:lnSpc>
                <a:spcPct val="90000"/>
              </a:lnSpc>
            </a:pPr>
            <a:r>
              <a:rPr lang="en-US" altLang="zh-TW" b="0" dirty="0"/>
              <a:t>Assume that for a fund:</a:t>
            </a:r>
          </a:p>
          <a:p>
            <a:pPr marL="171450" indent="-171450" eaLnBrk="1" hangingPunct="1">
              <a:lnSpc>
                <a:spcPct val="90000"/>
              </a:lnSpc>
              <a:buFont typeface="Arial" pitchFamily="34" charset="0"/>
              <a:buChar char="•"/>
            </a:pPr>
            <a:r>
              <a:rPr lang="en-US" altLang="zh-TW" dirty="0"/>
              <a:t>Net asset value of the fund: US$50 million</a:t>
            </a:r>
          </a:p>
          <a:p>
            <a:pPr marL="171450" indent="-171450" eaLnBrk="1" hangingPunct="1">
              <a:lnSpc>
                <a:spcPct val="90000"/>
              </a:lnSpc>
              <a:buFont typeface="Arial" pitchFamily="34" charset="0"/>
              <a:buChar char="•"/>
            </a:pPr>
            <a:r>
              <a:rPr lang="en-US" altLang="zh-TW" dirty="0"/>
              <a:t>Outstanding number of units: 10 million</a:t>
            </a:r>
          </a:p>
          <a:p>
            <a:pPr marL="171450" indent="-171450" eaLnBrk="1" hangingPunct="1">
              <a:lnSpc>
                <a:spcPct val="90000"/>
              </a:lnSpc>
              <a:buFont typeface="Arial" pitchFamily="34" charset="0"/>
              <a:buChar char="•"/>
            </a:pPr>
            <a:r>
              <a:rPr lang="en-US" altLang="zh-TW" dirty="0"/>
              <a:t>Net asset value per unit: US$5</a:t>
            </a:r>
          </a:p>
          <a:p>
            <a:pPr marL="171450" indent="-171450" eaLnBrk="1" hangingPunct="1">
              <a:lnSpc>
                <a:spcPct val="90000"/>
              </a:lnSpc>
              <a:buFont typeface="Arial" pitchFamily="34" charset="0"/>
              <a:buChar char="•"/>
            </a:pPr>
            <a:r>
              <a:rPr lang="en-US" altLang="zh-TW" dirty="0"/>
              <a:t>Initial charge: 5%</a:t>
            </a:r>
          </a:p>
          <a:p>
            <a:pPr marL="0" indent="0" eaLnBrk="1" hangingPunct="1">
              <a:lnSpc>
                <a:spcPct val="90000"/>
              </a:lnSpc>
              <a:buFont typeface="Arial" pitchFamily="34" charset="0"/>
              <a:buNone/>
            </a:pPr>
            <a:endParaRPr lang="en-US" altLang="zh-TW" dirty="0"/>
          </a:p>
          <a:p>
            <a:pPr marL="0" indent="0" eaLnBrk="1" hangingPunct="1">
              <a:lnSpc>
                <a:spcPct val="90000"/>
              </a:lnSpc>
              <a:buFont typeface="Arial" pitchFamily="34" charset="0"/>
              <a:buNone/>
            </a:pPr>
            <a:r>
              <a:rPr lang="en-US" altLang="zh-TW" dirty="0"/>
              <a:t>Then:</a:t>
            </a:r>
          </a:p>
          <a:p>
            <a:pPr marL="171450" indent="-171450" eaLnBrk="1" hangingPunct="1">
              <a:lnSpc>
                <a:spcPct val="90000"/>
              </a:lnSpc>
              <a:buFont typeface="Arial" pitchFamily="34" charset="0"/>
              <a:buChar char="•"/>
            </a:pPr>
            <a:r>
              <a:rPr lang="en-US" altLang="zh-TW" dirty="0"/>
              <a:t>Bid price is US$5</a:t>
            </a:r>
          </a:p>
          <a:p>
            <a:pPr marL="171450" indent="-171450" eaLnBrk="1" hangingPunct="1">
              <a:lnSpc>
                <a:spcPct val="90000"/>
              </a:lnSpc>
              <a:buFont typeface="Arial" pitchFamily="34" charset="0"/>
              <a:buChar char="•"/>
            </a:pPr>
            <a:r>
              <a:rPr lang="en-US" altLang="zh-TW" dirty="0"/>
              <a:t>Offer price is US$5 x 1.05 = US$5.25</a:t>
            </a:r>
          </a:p>
          <a:p>
            <a:pPr marL="171450" indent="-171450" eaLnBrk="1" hangingPunct="1">
              <a:lnSpc>
                <a:spcPct val="90000"/>
              </a:lnSpc>
              <a:buFont typeface="Arial" pitchFamily="34" charset="0"/>
              <a:buChar char="•"/>
            </a:pPr>
            <a:endParaRPr lang="en-US" altLang="zh-TW" dirty="0"/>
          </a:p>
          <a:p>
            <a:pPr eaLnBrk="1" hangingPunct="1"/>
            <a:r>
              <a:rPr lang="en-US" altLang="zh-TW" b="1" dirty="0"/>
              <a:t>(Source: http://www.icifactbook.org/fb_appa.html#organization</a:t>
            </a:r>
          </a:p>
          <a:p>
            <a:pPr eaLnBrk="1" hangingPunct="1"/>
            <a:r>
              <a:rPr lang="en-US" altLang="zh-TW" b="1" dirty="0"/>
              <a:t>Fund Pricing: Net Asset Value and the Pricing Process)</a:t>
            </a:r>
          </a:p>
          <a:p>
            <a:pPr eaLnBrk="1" hangingPunct="1"/>
            <a:endParaRPr lang="en-US" altLang="zh-TW" b="1" dirty="0"/>
          </a:p>
          <a:p>
            <a:pPr eaLnBrk="1" hangingPunct="1"/>
            <a:r>
              <a:rPr lang="en-US" altLang="zh-TW" b="1" dirty="0"/>
              <a:t>By law, investors are able to redeem mutual fund shares each business day. </a:t>
            </a:r>
            <a:r>
              <a:rPr lang="en-US" altLang="zh-TW" dirty="0"/>
              <a:t>As a result, fund shares are very liquid investments. Most mutual funds continually offer new shares to investors. Many fund companies also allow shareholders to transfer money—or make “exchanges”—from one fund to another within the same fund family. Mutual funds process investors’ sales, redemptions, and exchanges as a normal part of daily business activity and must ensure that all transactions receive the appropriate price.</a:t>
            </a:r>
          </a:p>
          <a:p>
            <a:pPr eaLnBrk="1" hangingPunct="1"/>
            <a:endParaRPr lang="en-US" altLang="zh-TW" dirty="0"/>
          </a:p>
          <a:p>
            <a:pPr eaLnBrk="1" hangingPunct="1"/>
            <a:r>
              <a:rPr lang="en-US" altLang="zh-TW" dirty="0"/>
              <a:t>The price per share at which shares are redeemed is known as the net asset value (NAV). NAV is the current market value of all the fund’s assets, minus liabilities (e.g., fund expenses), divided by the total number of outstanding shares (see illustration below). This calculation ensures that the value of each share in the fund is identical. An investor may determine the value of his or her pro rata share of the mutual fund by multiplying the number of shares owned by the fund’s NAV. </a:t>
            </a:r>
          </a:p>
          <a:p>
            <a:pPr eaLnBrk="1" hangingPunct="1"/>
            <a:endParaRPr lang="en-US" altLang="zh-TW" dirty="0"/>
          </a:p>
          <a:p>
            <a:pPr eaLnBrk="1" hangingPunct="1"/>
            <a:r>
              <a:rPr lang="en-US" altLang="zh-TW" dirty="0"/>
              <a:t>Federal law requires that a fund’s NAV be </a:t>
            </a:r>
            <a:r>
              <a:rPr lang="en-US" altLang="zh-TW" b="1" dirty="0"/>
              <a:t>calculated at least once each trading day.</a:t>
            </a:r>
          </a:p>
          <a:p>
            <a:pPr eaLnBrk="1" hangingPunct="1"/>
            <a:r>
              <a:rPr lang="en-US" altLang="zh-TW" b="1" dirty="0"/>
              <a:t>The price at which a fund’s shares may be purchased is its NAV per share plus any applicable front-end sales charge </a:t>
            </a:r>
            <a:r>
              <a:rPr lang="en-US" altLang="zh-TW" dirty="0"/>
              <a:t>(the offering price of a fund without a sales charge would be the same as its NAV per share). </a:t>
            </a:r>
          </a:p>
          <a:p>
            <a:pPr eaLnBrk="1" hangingPunct="1"/>
            <a:endParaRPr lang="en-US" altLang="zh-TW" dirty="0"/>
          </a:p>
          <a:p>
            <a:pPr eaLnBrk="1" hangingPunct="1"/>
            <a:r>
              <a:rPr lang="en-US" altLang="zh-TW" dirty="0"/>
              <a:t>The 1940 Act requires “forward pricing,” meaning that shareholders who purchase or redeem shares must receive the next computed share price (NAV) following the fund’s receipt of the transaction order. Under forward pricing, orders received prior to 4:00 p.m. receive the price determined that same day at 4:00 p.m.; orders received after 4:00 p.m. receive the price determined at 4:00 p.m. on the next business day. </a:t>
            </a:r>
          </a:p>
          <a:p>
            <a:pPr eaLnBrk="1" hangingPunct="1"/>
            <a:endParaRPr lang="en-US" altLang="zh-TW" dirty="0"/>
          </a:p>
          <a:p>
            <a:pPr eaLnBrk="1" hangingPunct="1"/>
            <a:r>
              <a:rPr lang="en-US" altLang="zh-TW" dirty="0"/>
              <a:t>The NAV must reflect the current value of the fund’s securities. The value of these securities is determined either by a market quotation for those securities in which a market quotation is readily available, or if a market quotation is not readily available, a fair value as determined in good faith.</a:t>
            </a:r>
          </a:p>
        </p:txBody>
      </p:sp>
    </p:spTree>
    <p:extLst>
      <p:ext uri="{BB962C8B-B14F-4D97-AF65-F5344CB8AC3E}">
        <p14:creationId xmlns:p14="http://schemas.microsoft.com/office/powerpoint/2010/main" val="42636428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A4C535D8-92EE-4778-B9A1-9459C73B9A7B}" type="slidenum">
              <a:rPr lang="zh-TW" altLang="en-US"/>
              <a:pPr/>
              <a:t>300</a:t>
            </a:fld>
            <a:endParaRPr lang="en-US" altLang="zh-TW"/>
          </a:p>
        </p:txBody>
      </p:sp>
      <p:sp>
        <p:nvSpPr>
          <p:cNvPr id="270339" name="Rectangle 2"/>
          <p:cNvSpPr>
            <a:spLocks noGrp="1" noRot="1" noChangeAspect="1" noChangeArrowheads="1" noTextEdit="1"/>
          </p:cNvSpPr>
          <p:nvPr>
            <p:ph type="sldImg"/>
          </p:nvPr>
        </p:nvSpPr>
        <p:spPr>
          <a:xfrm>
            <a:off x="2093913" y="527050"/>
            <a:ext cx="5133975" cy="2889250"/>
          </a:xfrm>
          <a:ln/>
        </p:spPr>
      </p:sp>
      <p:sp>
        <p:nvSpPr>
          <p:cNvPr id="270340" name="Rectangle 3"/>
          <p:cNvSpPr>
            <a:spLocks noGrp="1" noChangeArrowheads="1"/>
          </p:cNvSpPr>
          <p:nvPr>
            <p:ph type="body" idx="1"/>
          </p:nvPr>
        </p:nvSpPr>
        <p:spPr>
          <a:noFill/>
          <a:ln/>
        </p:spPr>
        <p:txBody>
          <a:bodyPr/>
          <a:lstStyle/>
          <a:p>
            <a:pPr eaLnBrk="1" hangingPunct="1"/>
            <a:r>
              <a:rPr lang="en-US" altLang="zh-TW" b="1" dirty="0"/>
              <a:t>Exchanging Shares</a:t>
            </a:r>
            <a:r>
              <a:rPr lang="en-US" altLang="zh-TW" dirty="0"/>
              <a:t> </a:t>
            </a:r>
          </a:p>
          <a:p>
            <a:pPr eaLnBrk="1" hangingPunct="1"/>
            <a:endParaRPr lang="en-US" altLang="zh-TW" dirty="0"/>
          </a:p>
          <a:p>
            <a:pPr eaLnBrk="1" hangingPunct="1"/>
            <a:r>
              <a:rPr lang="en-US" altLang="zh-TW" dirty="0"/>
              <a:t>A "family of funds" is a group of mutual funds that share administrative and distribution systems. Each fund in a family may have different investment objectives and follow different strategies.</a:t>
            </a:r>
          </a:p>
          <a:p>
            <a:pPr eaLnBrk="1" hangingPunct="1"/>
            <a:endParaRPr lang="en-US" altLang="zh-TW" dirty="0"/>
          </a:p>
          <a:p>
            <a:pPr eaLnBrk="1" hangingPunct="1"/>
            <a:r>
              <a:rPr lang="en-US" altLang="zh-TW" dirty="0"/>
              <a:t>Some funds offer exchange privileges within a family of funds, allowing shareholders to transfer their holdings from one fund to another as their investment goals or tolerance for risk change. While some funds impose fees for exchanges, most funds typically do not. To learn more about a fund's exchange policies, call the fund's toll-free number, visit its website, or read the "shareholder information" section of the prospectus.</a:t>
            </a:r>
          </a:p>
          <a:p>
            <a:pPr eaLnBrk="1" hangingPunct="1"/>
            <a:endParaRPr lang="en-US" altLang="zh-TW" dirty="0"/>
          </a:p>
          <a:p>
            <a:pPr eaLnBrk="1" hangingPunct="1"/>
            <a:r>
              <a:rPr lang="en-US" altLang="zh-TW" dirty="0"/>
              <a:t>Bear in mind that exchanges have tax consequences. Even if the fund doesn't charge you for the transfer, you'll be liable for any capital gain on the sale of your old shares — or, depending on the circumstances, eligible to take a capital loss. We'll discuss taxes in further detail below.</a:t>
            </a:r>
          </a:p>
          <a:p>
            <a:pPr eaLnBrk="1" hangingPunct="1"/>
            <a:endParaRPr lang="en-US" altLang="zh-TW" dirty="0"/>
          </a:p>
          <a:p>
            <a:pPr eaLnBrk="1" hangingPunct="1"/>
            <a:r>
              <a:rPr lang="en-US" altLang="zh-TW" b="1" dirty="0"/>
              <a:t>12b-1 Fees</a:t>
            </a:r>
            <a:r>
              <a:rPr lang="en-US" altLang="zh-TW" dirty="0"/>
              <a:t> — fees paid by the fund out of fund assets to cover the costs of marketing and selling fund shares and sometimes to cover the costs of providing shareholder services. "Distribution fees" include fees to compensate brokers and others who sell fund shares and to pay for advertising, the printing and mailing of prospectuses to new investors, and the printing and mailing of sales literature. "Shareholder Service Fees" are fees paid to persons to respond to investor inquiries and provide investors with information about their investments.</a:t>
            </a:r>
          </a:p>
        </p:txBody>
      </p:sp>
    </p:spTree>
    <p:extLst>
      <p:ext uri="{BB962C8B-B14F-4D97-AF65-F5344CB8AC3E}">
        <p14:creationId xmlns:p14="http://schemas.microsoft.com/office/powerpoint/2010/main" val="17859005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DE42FEBE-1E94-4B9A-BC50-6B85AE6D8A6B}" type="slidenum">
              <a:rPr lang="zh-TW" altLang="en-US"/>
              <a:pPr/>
              <a:t>301</a:t>
            </a:fld>
            <a:endParaRPr lang="en-US" altLang="zh-TW"/>
          </a:p>
        </p:txBody>
      </p:sp>
      <p:sp>
        <p:nvSpPr>
          <p:cNvPr id="271363" name="Rectangle 2"/>
          <p:cNvSpPr>
            <a:spLocks noGrp="1" noRot="1" noChangeAspect="1" noChangeArrowheads="1" noTextEdit="1"/>
          </p:cNvSpPr>
          <p:nvPr>
            <p:ph type="sldImg"/>
          </p:nvPr>
        </p:nvSpPr>
        <p:spPr>
          <a:xfrm>
            <a:off x="2895600" y="525463"/>
            <a:ext cx="3505200" cy="2628900"/>
          </a:xfrm>
          <a:ln/>
        </p:spPr>
      </p:sp>
      <p:sp>
        <p:nvSpPr>
          <p:cNvPr id="271364" name="Rectangle 3"/>
          <p:cNvSpPr>
            <a:spLocks noGrp="1" noChangeArrowheads="1"/>
          </p:cNvSpPr>
          <p:nvPr>
            <p:ph type="body" idx="1"/>
          </p:nvPr>
        </p:nvSpPr>
        <p:spPr>
          <a:xfrm>
            <a:off x="929641" y="3329720"/>
            <a:ext cx="7437120" cy="3155342"/>
          </a:xfrm>
          <a:noFill/>
          <a:ln/>
        </p:spPr>
        <p:txBody>
          <a:bodyPr/>
          <a:lstStyle/>
          <a:p>
            <a:pPr eaLnBrk="1" hangingPunct="1">
              <a:lnSpc>
                <a:spcPct val="80000"/>
              </a:lnSpc>
            </a:pPr>
            <a:r>
              <a:rPr lang="en-US" altLang="zh-TW" sz="1200" b="1" dirty="0">
                <a:latin typeface="+mn-lt"/>
              </a:rPr>
              <a:t>Source: </a:t>
            </a:r>
            <a:r>
              <a:rPr lang="zh-TW" altLang="zh-TW" sz="1200" b="1" dirty="0">
                <a:latin typeface="+mn-lt"/>
              </a:rPr>
              <a:t>Call to reveal true fund costs to investors</a:t>
            </a:r>
          </a:p>
          <a:p>
            <a:pPr eaLnBrk="1" hangingPunct="1">
              <a:lnSpc>
                <a:spcPct val="80000"/>
              </a:lnSpc>
            </a:pPr>
            <a:r>
              <a:rPr lang="zh-TW" altLang="zh-TW" sz="1200" b="1" dirty="0">
                <a:latin typeface="+mn-lt"/>
              </a:rPr>
              <a:t>By Sophia Grene FT Published: November 1 2009 10:40 | Last updated: November 1 2009 10:40</a:t>
            </a:r>
            <a:r>
              <a:rPr lang="de-DE" altLang="zh-TW" sz="1200" b="1" dirty="0">
                <a:latin typeface="+mn-lt"/>
              </a:rPr>
              <a:t> http://www.ft.com/cms/s/0/ac01bb98-c585-11de-9b3b-00144feab49a,dwp_uuid=db00e994-f1d5-11dc-9b45-0000779fd2ac.html# </a:t>
            </a: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The established metric is the total expense ratio (TER), which includes charges such as the annual management fee, administration and legal fees and distribution fees. It does not include dealing costs, entry or exit fees (front-end and back-end loads) or performance fees. </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Mr Miller proposes all funds should publish a table displaying the TER including dealing costs, front-end and back-end load, and any performance fee. It would not be sufficient to show these costs as percentages, so Mr Miller suggests a calculation of returns to the investors in a number of scenarios.</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Ignoring the question of where one would draw the line in terms of scenarios – the impact of a 5 per cent front end load is different on an investment held for a year from one held for 10 years – this implies a very complicated set of information for investors to digest.</a:t>
            </a:r>
          </a:p>
          <a:p>
            <a:pPr eaLnBrk="1" hangingPunct="1">
              <a:lnSpc>
                <a:spcPct val="80000"/>
              </a:lnSpc>
            </a:pPr>
            <a:r>
              <a:rPr lang="zh-TW" altLang="zh-TW" sz="1200" dirty="0">
                <a:latin typeface="+mn-lt"/>
              </a:rPr>
              <a:t>The UK does currently require funds to display a calculation called “reduction in yield” based on exactly the sort of scenario calculation Mr Miller likes, but without the inclusion of dealing costs.</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Given that the Committee of European Securities Regulators (Cesr) has just decided that even the term TER is too difficult for investors to grasp and should be replaced by the phrase “ongoing management charges”, Mr Miller’s proposal loses some of its consumer-protection strength.</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Simplicity is not the only reason to defend the TER, according to other industry commentators. A significant defence of the TER is that “of all data points in the fund industry, it has the most predictive power”, in the words of Russell Kinnel, director of mutual fund research at Morningstar. </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This means the expense ratio achieved last year is likely to be repeated next year, with minor variations. Trading costs, on the other hand, are both less predictable and less easy to pin down. </a:t>
            </a:r>
            <a:endParaRPr lang="en-US" altLang="zh-TW" sz="1200" dirty="0">
              <a:latin typeface="+mn-lt"/>
            </a:endParaRPr>
          </a:p>
          <a:p>
            <a:pPr eaLnBrk="1" hangingPunct="1">
              <a:lnSpc>
                <a:spcPct val="80000"/>
              </a:lnSpc>
            </a:pPr>
            <a:endParaRPr lang="zh-TW" altLang="ja-JP" sz="1200" dirty="0">
              <a:latin typeface="+mn-lt"/>
              <a:ea typeface="MS PGothic" pitchFamily="34" charset="-128"/>
            </a:endParaRPr>
          </a:p>
          <a:p>
            <a:pPr eaLnBrk="1" hangingPunct="1">
              <a:lnSpc>
                <a:spcPct val="80000"/>
              </a:lnSpc>
            </a:pPr>
            <a:r>
              <a:rPr lang="zh-TW" altLang="ja-JP" sz="1200" dirty="0">
                <a:latin typeface="+mn-lt"/>
                <a:ea typeface="MS PGothic" pitchFamily="34" charset="-128"/>
              </a:rPr>
              <a:t>In the US, the brokerage costs, which include just the commission paid for a transaction, not its market impact, are routinely disclosed. </a:t>
            </a:r>
            <a:endParaRPr lang="en-US" altLang="zh-TW" sz="1200" dirty="0">
              <a:latin typeface="+mn-lt"/>
              <a:ea typeface="MS PGothic" pitchFamily="34" charset="-128"/>
            </a:endParaRPr>
          </a:p>
          <a:p>
            <a:pPr eaLnBrk="1" hangingPunct="1">
              <a:lnSpc>
                <a:spcPct val="80000"/>
              </a:lnSpc>
            </a:pPr>
            <a:endParaRPr lang="zh-TW" altLang="ja-JP" sz="1200" dirty="0">
              <a:latin typeface="+mn-lt"/>
              <a:ea typeface="MS PGothic" pitchFamily="34" charset="-128"/>
            </a:endParaRPr>
          </a:p>
          <a:p>
            <a:pPr eaLnBrk="1" hangingPunct="1">
              <a:lnSpc>
                <a:spcPct val="80000"/>
              </a:lnSpc>
            </a:pPr>
            <a:r>
              <a:rPr lang="zh-TW" altLang="zh-TW" sz="1200" dirty="0">
                <a:latin typeface="+mn-lt"/>
              </a:rPr>
              <a:t>Lipper Fitzrovia, which has been campaigning for the TER to be given greater prominence in Europe since 1993, uses this definition of portfolio turnover rate, but the current European Ucits regulations call for a different version.</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However, perhaps because of this confusion in how to calculate it, the new key information document (Kid) for Ucits IV that will replace the simplified prospectus will no longer include portfolio turnover, again on the grounds that investors were not interested or did not understand the meaning of the figure.</a:t>
            </a:r>
            <a:endParaRPr lang="en-US" altLang="zh-TW" sz="1200" dirty="0">
              <a:latin typeface="+mn-lt"/>
            </a:endParaRPr>
          </a:p>
          <a:p>
            <a:pPr eaLnBrk="1" hangingPunct="1">
              <a:lnSpc>
                <a:spcPct val="80000"/>
              </a:lnSpc>
            </a:pPr>
            <a:endParaRPr lang="zh-TW" altLang="zh-TW" sz="1200" dirty="0">
              <a:latin typeface="+mn-lt"/>
            </a:endParaRPr>
          </a:p>
          <a:p>
            <a:pPr eaLnBrk="1" hangingPunct="1">
              <a:lnSpc>
                <a:spcPct val="80000"/>
              </a:lnSpc>
            </a:pPr>
            <a:r>
              <a:rPr lang="zh-TW" altLang="zh-TW" sz="1200" dirty="0">
                <a:latin typeface="+mn-lt"/>
              </a:rPr>
              <a:t>Trading costs, however arrived at, are also going to be left out of the Kid, even though Cesr admits they have an impact on the investment performance of funds. This brings us back to another advantage of the TER – that it is robustly comparable across different asset classes and different jurisdictions. In Europe, where the authorities in Brussels are attempting to build a single market in financial services across 27 countries, this is a significant advantage.</a:t>
            </a:r>
            <a:endParaRPr lang="en-US" altLang="zh-TW" sz="1200" dirty="0">
              <a:latin typeface="+mn-lt"/>
            </a:endParaRPr>
          </a:p>
        </p:txBody>
      </p:sp>
    </p:spTree>
    <p:extLst>
      <p:ext uri="{BB962C8B-B14F-4D97-AF65-F5344CB8AC3E}">
        <p14:creationId xmlns:p14="http://schemas.microsoft.com/office/powerpoint/2010/main" val="10966072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ICI Fact Book 2020</a:t>
            </a:r>
          </a:p>
        </p:txBody>
      </p:sp>
      <p:sp>
        <p:nvSpPr>
          <p:cNvPr id="4" name="Slide Number Placeholder 3"/>
          <p:cNvSpPr>
            <a:spLocks noGrp="1"/>
          </p:cNvSpPr>
          <p:nvPr>
            <p:ph type="sldNum" sz="quarter" idx="10"/>
          </p:nvPr>
        </p:nvSpPr>
        <p:spPr/>
        <p:txBody>
          <a:bodyPr/>
          <a:lstStyle/>
          <a:p>
            <a:fld id="{2EFF1119-CEE4-4AAE-AB25-9004170B8831}" type="slidenum">
              <a:rPr lang="zh-TW" altLang="en-US" smtClean="0"/>
              <a:pPr/>
              <a:t>303</a:t>
            </a:fld>
            <a:endParaRPr lang="en-US" altLang="zh-TW" dirty="0"/>
          </a:p>
        </p:txBody>
      </p:sp>
    </p:spTree>
    <p:extLst>
      <p:ext uri="{BB962C8B-B14F-4D97-AF65-F5344CB8AC3E}">
        <p14:creationId xmlns:p14="http://schemas.microsoft.com/office/powerpoint/2010/main" val="26467531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https://www.bloomberg.com/news/articles/2020-12-08/money-managers-record-low-fees-are-about-to-sink-even-lower?cmpid=BBD120820_MKT&amp;utm_medium=email&amp;utm_source=newsletter&amp;utm_term=201208&amp;utm_campaign=markets&amp;sref=INmNRPZ9</a:t>
            </a:r>
          </a:p>
          <a:p>
            <a:endParaRPr lang="en-US" dirty="0"/>
          </a:p>
        </p:txBody>
      </p:sp>
      <p:sp>
        <p:nvSpPr>
          <p:cNvPr id="4" name="Slide Number Placeholder 3"/>
          <p:cNvSpPr>
            <a:spLocks noGrp="1"/>
          </p:cNvSpPr>
          <p:nvPr>
            <p:ph type="sldNum" sz="quarter" idx="10"/>
          </p:nvPr>
        </p:nvSpPr>
        <p:spPr/>
        <p:txBody>
          <a:bodyPr/>
          <a:lstStyle/>
          <a:p>
            <a:fld id="{DE4F99AA-8E44-4A2B-BB1F-8F358C20EE54}" type="slidenum">
              <a:rPr lang="en-US" smtClean="0"/>
              <a:t>304</a:t>
            </a:fld>
            <a:endParaRPr lang="en-US"/>
          </a:p>
        </p:txBody>
      </p:sp>
    </p:spTree>
    <p:extLst>
      <p:ext uri="{BB962C8B-B14F-4D97-AF65-F5344CB8AC3E}">
        <p14:creationId xmlns:p14="http://schemas.microsoft.com/office/powerpoint/2010/main" val="3411975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AA7DDB6B-F0CF-49E3-A14E-5EB03E9B2678}" type="slidenum">
              <a:rPr lang="zh-TW" altLang="en-US"/>
              <a:pPr/>
              <a:t>308</a:t>
            </a:fld>
            <a:endParaRPr lang="en-US" altLang="zh-TW"/>
          </a:p>
        </p:txBody>
      </p:sp>
      <p:sp>
        <p:nvSpPr>
          <p:cNvPr id="277507" name="Rectangle 2"/>
          <p:cNvSpPr>
            <a:spLocks noGrp="1" noRot="1" noChangeAspect="1" noChangeArrowheads="1" noTextEdit="1"/>
          </p:cNvSpPr>
          <p:nvPr>
            <p:ph type="sldImg"/>
          </p:nvPr>
        </p:nvSpPr>
        <p:spPr>
          <a:xfrm>
            <a:off x="2093913" y="527050"/>
            <a:ext cx="5133975" cy="2889250"/>
          </a:xfrm>
          <a:ln/>
        </p:spPr>
      </p:sp>
      <p:sp>
        <p:nvSpPr>
          <p:cNvPr id="277508" name="Rectangle 3"/>
          <p:cNvSpPr>
            <a:spLocks noGrp="1" noChangeArrowheads="1"/>
          </p:cNvSpPr>
          <p:nvPr>
            <p:ph type="body" idx="1"/>
          </p:nvPr>
        </p:nvSpPr>
        <p:spPr>
          <a:noFill/>
          <a:ln/>
        </p:spPr>
        <p:txBody>
          <a:bodyPr/>
          <a:lstStyle/>
          <a:p>
            <a:pPr eaLnBrk="1" hangingPunct="1">
              <a:lnSpc>
                <a:spcPct val="80000"/>
              </a:lnSpc>
            </a:pPr>
            <a:r>
              <a:rPr lang="en-US" altLang="zh-TW" sz="1200" dirty="0"/>
              <a:t>The most important piece of legislation in relation to the marketing of investment products is the Protection of Investors Ordinance. The Ordinance prescribes that unless authorized by the SFC, no advertisements can be issued in Hong Kong. Selling unauthorized funds to the general public will constitute an infringement of law which involves fines and/or imprisonment.</a:t>
            </a:r>
          </a:p>
          <a:p>
            <a:pPr eaLnBrk="1" hangingPunct="1">
              <a:lnSpc>
                <a:spcPct val="80000"/>
              </a:lnSpc>
            </a:pPr>
            <a:endParaRPr lang="en-US" altLang="zh-TW" sz="1200" dirty="0"/>
          </a:p>
          <a:p>
            <a:pPr eaLnBrk="1" hangingPunct="1">
              <a:lnSpc>
                <a:spcPct val="80000"/>
              </a:lnSpc>
            </a:pPr>
            <a:r>
              <a:rPr lang="en-US" altLang="zh-TW" sz="1200" b="1" dirty="0"/>
              <a:t>What role does SFC assume in the regulation of funds?</a:t>
            </a:r>
          </a:p>
          <a:p>
            <a:pPr marL="171450" indent="-171450" eaLnBrk="1" hangingPunct="1">
              <a:lnSpc>
                <a:spcPct val="80000"/>
              </a:lnSpc>
              <a:buFont typeface="Arial" pitchFamily="34" charset="0"/>
              <a:buChar char="•"/>
            </a:pPr>
            <a:r>
              <a:rPr lang="en-US" altLang="zh-TW" sz="1200" dirty="0"/>
              <a:t>Investment products:</a:t>
            </a:r>
          </a:p>
          <a:p>
            <a:pPr marL="628650" lvl="1" indent="-171450" eaLnBrk="1" hangingPunct="1">
              <a:lnSpc>
                <a:spcPct val="80000"/>
              </a:lnSpc>
              <a:buFont typeface="Arial" pitchFamily="34" charset="0"/>
              <a:buChar char="•"/>
            </a:pPr>
            <a:r>
              <a:rPr lang="en-US" altLang="zh-TW" sz="1200" dirty="0"/>
              <a:t>Approves fund managers, in connection with authorized funds</a:t>
            </a:r>
          </a:p>
          <a:p>
            <a:pPr marL="628650" lvl="1" indent="-171450" eaLnBrk="1" hangingPunct="1">
              <a:lnSpc>
                <a:spcPct val="80000"/>
              </a:lnSpc>
              <a:buFont typeface="Arial" pitchFamily="34" charset="0"/>
              <a:buChar char="•"/>
            </a:pPr>
            <a:r>
              <a:rPr lang="en-US" altLang="zh-TW" sz="1200" dirty="0"/>
              <a:t>Authorizes funds</a:t>
            </a:r>
          </a:p>
          <a:p>
            <a:pPr marL="171450" indent="-171450" eaLnBrk="1" hangingPunct="1">
              <a:lnSpc>
                <a:spcPct val="80000"/>
              </a:lnSpc>
              <a:buFont typeface="Arial" pitchFamily="34" charset="0"/>
              <a:buChar char="•"/>
            </a:pPr>
            <a:r>
              <a:rPr lang="en-US" altLang="zh-TW" sz="1200" dirty="0"/>
              <a:t>Licensing:</a:t>
            </a:r>
          </a:p>
          <a:p>
            <a:pPr marL="628650" lvl="1" indent="-171450" eaLnBrk="1" hangingPunct="1">
              <a:lnSpc>
                <a:spcPct val="80000"/>
              </a:lnSpc>
              <a:buFont typeface="Arial" pitchFamily="34" charset="0"/>
              <a:buChar char="•"/>
            </a:pPr>
            <a:r>
              <a:rPr lang="en-US" altLang="zh-TW" sz="1200" dirty="0"/>
              <a:t>Licenses financial intermediaries (including fund managers) which carry on a business of dealing in or advising on securities in Hong Kong</a:t>
            </a:r>
          </a:p>
          <a:p>
            <a:pPr marL="171450" indent="-171450" eaLnBrk="1" hangingPunct="1">
              <a:lnSpc>
                <a:spcPct val="80000"/>
              </a:lnSpc>
              <a:buFont typeface="Arial" pitchFamily="34" charset="0"/>
              <a:buChar char="•"/>
            </a:pPr>
            <a:r>
              <a:rPr lang="en-US" altLang="zh-TW" sz="1200" dirty="0"/>
              <a:t>Intermediaries supervision:</a:t>
            </a:r>
          </a:p>
          <a:p>
            <a:pPr marL="628650" lvl="1" indent="-171450" eaLnBrk="1" hangingPunct="1">
              <a:lnSpc>
                <a:spcPct val="80000"/>
              </a:lnSpc>
              <a:buFont typeface="Arial" pitchFamily="34" charset="0"/>
              <a:buChar char="•"/>
            </a:pPr>
            <a:r>
              <a:rPr lang="en-US" altLang="zh-TW" sz="1200" dirty="0"/>
              <a:t>Inspects the activities of licensed financial intermediaries (including fund managers) in Hong Kong</a:t>
            </a:r>
          </a:p>
          <a:p>
            <a:pPr marL="171450" indent="-171450" eaLnBrk="1" hangingPunct="1">
              <a:lnSpc>
                <a:spcPct val="80000"/>
              </a:lnSpc>
              <a:buFont typeface="Arial" pitchFamily="34" charset="0"/>
              <a:buChar char="•"/>
            </a:pPr>
            <a:endParaRPr lang="en-US" altLang="zh-TW" sz="1200" dirty="0"/>
          </a:p>
          <a:p>
            <a:pPr marL="0" indent="0" eaLnBrk="1" hangingPunct="1">
              <a:lnSpc>
                <a:spcPct val="80000"/>
              </a:lnSpc>
              <a:buFont typeface="Arial" pitchFamily="34" charset="0"/>
              <a:buNone/>
            </a:pPr>
            <a:r>
              <a:rPr lang="en-US" altLang="zh-TW" sz="1200" b="1" dirty="0"/>
              <a:t>To be "authorized", a fund must satisfy the following requirements:</a:t>
            </a:r>
          </a:p>
          <a:p>
            <a:pPr marL="171450" indent="-171450" eaLnBrk="1" hangingPunct="1">
              <a:lnSpc>
                <a:spcPct val="80000"/>
              </a:lnSpc>
              <a:buFont typeface="Arial" pitchFamily="34" charset="0"/>
              <a:buChar char="•"/>
            </a:pPr>
            <a:r>
              <a:rPr lang="en-US" altLang="zh-TW" sz="1200" b="1" i="0" dirty="0"/>
              <a:t>Clear and full disclosure in English and Chinese:</a:t>
            </a:r>
          </a:p>
          <a:p>
            <a:pPr marL="171450" indent="-171450" eaLnBrk="1" hangingPunct="1">
              <a:lnSpc>
                <a:spcPct val="80000"/>
              </a:lnSpc>
              <a:buFont typeface="Arial" pitchFamily="34" charset="0"/>
              <a:buChar char="•"/>
            </a:pPr>
            <a:r>
              <a:rPr lang="en-US" altLang="zh-TW" sz="1200" b="1" i="0" u="none" dirty="0"/>
              <a:t>Appropriate safeguards</a:t>
            </a:r>
            <a:r>
              <a:rPr lang="en-US" altLang="zh-TW" sz="1200" i="1" dirty="0"/>
              <a:t>:</a:t>
            </a:r>
            <a:r>
              <a:rPr lang="en-US" altLang="zh-TW" sz="1200" dirty="0"/>
              <a:t> The fund must appoint an independent and qualified trustee or custodian which holds the fund's assets in trust for investors, and monitors the investments made by the fund managers. Also, the SFC will check the background of the fund manager to ensure that he has the necessary expertise, experience and is "fit and proper" to manage the funds.</a:t>
            </a:r>
          </a:p>
          <a:p>
            <a:pPr marL="171450" indent="-171450" eaLnBrk="1" hangingPunct="1">
              <a:lnSpc>
                <a:spcPct val="80000"/>
              </a:lnSpc>
              <a:buFont typeface="Arial" pitchFamily="34" charset="0"/>
              <a:buChar char="•"/>
            </a:pPr>
            <a:r>
              <a:rPr lang="en-US" altLang="zh-TW" sz="1200" b="1" i="0" dirty="0"/>
              <a:t>Presence of a Hong Kong representative</a:t>
            </a:r>
            <a:r>
              <a:rPr lang="en-US" altLang="zh-TW" sz="1200" i="1" dirty="0"/>
              <a:t>: </a:t>
            </a:r>
            <a:r>
              <a:rPr lang="en-US" altLang="zh-TW" sz="1200" dirty="0"/>
              <a:t>If a fund is promoted or managed by an overseas fund manager, it must appoint a Hong Kong representative with which Hong Kong investors can deal.</a:t>
            </a:r>
          </a:p>
          <a:p>
            <a:pPr marL="171450" indent="-171450" eaLnBrk="1" hangingPunct="1">
              <a:lnSpc>
                <a:spcPct val="80000"/>
              </a:lnSpc>
              <a:buFont typeface="Arial" pitchFamily="34" charset="0"/>
              <a:buChar char="•"/>
            </a:pPr>
            <a:r>
              <a:rPr lang="en-US" altLang="zh-TW" sz="1200" b="1" i="0" dirty="0"/>
              <a:t>Diversified investment policy:</a:t>
            </a:r>
            <a:r>
              <a:rPr lang="en-US" altLang="zh-TW" sz="1200" i="1" dirty="0"/>
              <a:t> </a:t>
            </a:r>
            <a:r>
              <a:rPr lang="en-US" altLang="zh-TW" sz="1200" dirty="0"/>
              <a:t>To be authorized, the fund must adhere to certain investment restrictions and guidelines. The basic principle is that the fund must be liquid and diversified.</a:t>
            </a:r>
          </a:p>
          <a:p>
            <a:pPr marL="171450" indent="-171450" eaLnBrk="1" hangingPunct="1">
              <a:lnSpc>
                <a:spcPct val="80000"/>
              </a:lnSpc>
              <a:buFont typeface="Arial" pitchFamily="34" charset="0"/>
              <a:buChar char="•"/>
            </a:pPr>
            <a:r>
              <a:rPr lang="en-US" altLang="zh-TW" sz="1200" b="1" i="0" dirty="0"/>
              <a:t>Accurate adverts and marketing materials:</a:t>
            </a:r>
            <a:r>
              <a:rPr lang="en-US" altLang="zh-TW" sz="1200" i="1" dirty="0"/>
              <a:t> </a:t>
            </a:r>
            <a:r>
              <a:rPr lang="en-US" altLang="zh-TW" sz="1200" dirty="0"/>
              <a:t>All adverts and marketing materials have to be vetted by the SFC before publication. The SFC will ensure that they do not contain false, biased or misleading information.</a:t>
            </a:r>
          </a:p>
          <a:p>
            <a:pPr marL="171450" indent="-171450" eaLnBrk="1" hangingPunct="1">
              <a:lnSpc>
                <a:spcPct val="80000"/>
              </a:lnSpc>
              <a:buFont typeface="Arial" pitchFamily="34" charset="0"/>
              <a:buChar char="•"/>
            </a:pPr>
            <a:r>
              <a:rPr lang="en-US" altLang="zh-TW" sz="1200" b="1" i="0" dirty="0"/>
              <a:t>Other structural requirements: </a:t>
            </a:r>
            <a:r>
              <a:rPr lang="en-US" altLang="zh-TW" sz="1200" dirty="0"/>
              <a:t>There are other structural and operational requirements imposed on a fund, e.g. preparation of semiannual and audited annual financial reports, and limitations on the types of fees which may be charged to a fund.</a:t>
            </a:r>
          </a:p>
          <a:p>
            <a:pPr marL="171450" indent="-171450" eaLnBrk="1" hangingPunct="1">
              <a:lnSpc>
                <a:spcPct val="80000"/>
              </a:lnSpc>
              <a:buFont typeface="Arial" pitchFamily="34" charset="0"/>
              <a:buChar char="•"/>
            </a:pPr>
            <a:r>
              <a:rPr lang="en-US" altLang="zh-TW" sz="1200" dirty="0"/>
              <a:t>Over 95% of the authorized funds are not domiciled in Hong Kong, but in other jurisdictions such as Luxembourg, the Channel Islands, Cayman Islands, Bermuda or Bahamas. The reason for these locations are either because they tend to be tax-free places or places where a fund, once established, can be widely marketed around the world.</a:t>
            </a:r>
          </a:p>
          <a:p>
            <a:pPr eaLnBrk="1" hangingPunct="1">
              <a:lnSpc>
                <a:spcPct val="80000"/>
              </a:lnSpc>
            </a:pPr>
            <a:endParaRPr lang="en-US" altLang="zh-TW" sz="1200" dirty="0"/>
          </a:p>
          <a:p>
            <a:pPr eaLnBrk="1" hangingPunct="1">
              <a:lnSpc>
                <a:spcPct val="80000"/>
              </a:lnSpc>
            </a:pPr>
            <a:r>
              <a:rPr lang="en-US" altLang="zh-TW" sz="1200" dirty="0"/>
              <a:t>SFC allows non-HK domiciled funds to be authorized here, but they still are required to meet the SFC standards as would apply to a locally domiciled fund. Most of the jurisdictions referred to above have their own securities commissions, and apply high standards to the fund before it is allowed to be offered to the public.</a:t>
            </a:r>
          </a:p>
        </p:txBody>
      </p:sp>
    </p:spTree>
    <p:extLst>
      <p:ext uri="{BB962C8B-B14F-4D97-AF65-F5344CB8AC3E}">
        <p14:creationId xmlns:p14="http://schemas.microsoft.com/office/powerpoint/2010/main" val="250277021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a:xfrm>
            <a:off x="2735263" y="527050"/>
            <a:ext cx="3851275" cy="2889250"/>
          </a:xfrm>
          <a:ln/>
        </p:spPr>
      </p:sp>
      <p:sp>
        <p:nvSpPr>
          <p:cNvPr id="278531" name="Notes Placeholder 2"/>
          <p:cNvSpPr>
            <a:spLocks noGrp="1"/>
          </p:cNvSpPr>
          <p:nvPr>
            <p:ph type="body" idx="1"/>
          </p:nvPr>
        </p:nvSpPr>
        <p:spPr>
          <a:noFill/>
          <a:ln/>
        </p:spPr>
        <p:txBody>
          <a:bodyPr/>
          <a:lstStyle/>
          <a:p>
            <a:r>
              <a:rPr lang="en-US" altLang="zh-TW" b="1" dirty="0"/>
              <a:t>Source: </a:t>
            </a:r>
            <a:r>
              <a:rPr lang="en-US" altLang="zh-TW" b="1" baseline="0" dirty="0"/>
              <a:t> </a:t>
            </a:r>
            <a:r>
              <a:rPr lang="en-US" altLang="zh-TW" b="1" dirty="0"/>
              <a:t>http://www.sfc.hk/sfc/doc/EN/speeches/public/sfc_guide/WhoWeAreWhatWeDo.pdf </a:t>
            </a:r>
            <a:endParaRPr lang="zh-TW" altLang="en-US" b="1" dirty="0"/>
          </a:p>
        </p:txBody>
      </p:sp>
      <p:sp>
        <p:nvSpPr>
          <p:cNvPr id="278532" name="Slide Number Placeholder 3"/>
          <p:cNvSpPr>
            <a:spLocks noGrp="1"/>
          </p:cNvSpPr>
          <p:nvPr>
            <p:ph type="sldNum" sz="quarter" idx="5"/>
          </p:nvPr>
        </p:nvSpPr>
        <p:spPr>
          <a:noFill/>
        </p:spPr>
        <p:txBody>
          <a:bodyPr/>
          <a:lstStyle/>
          <a:p>
            <a:fld id="{EDC7C14B-287A-4C76-B58C-14BE3B05C922}" type="slidenum">
              <a:rPr lang="zh-TW" altLang="en-US"/>
              <a:pPr/>
              <a:t>309</a:t>
            </a:fld>
            <a:endParaRPr lang="en-US" altLang="zh-TW"/>
          </a:p>
        </p:txBody>
      </p:sp>
    </p:spTree>
    <p:extLst>
      <p:ext uri="{BB962C8B-B14F-4D97-AF65-F5344CB8AC3E}">
        <p14:creationId xmlns:p14="http://schemas.microsoft.com/office/powerpoint/2010/main" val="16018614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9424C24E-DDA0-41FD-903C-95FDB2240FEC}" type="slidenum">
              <a:rPr lang="zh-TW" altLang="en-US"/>
              <a:pPr/>
              <a:t>310</a:t>
            </a:fld>
            <a:endParaRPr lang="en-US" altLang="zh-TW"/>
          </a:p>
        </p:txBody>
      </p:sp>
      <p:sp>
        <p:nvSpPr>
          <p:cNvPr id="280579" name="Rectangle 2"/>
          <p:cNvSpPr>
            <a:spLocks noGrp="1" noRot="1" noChangeAspect="1" noChangeArrowheads="1" noTextEdit="1"/>
          </p:cNvSpPr>
          <p:nvPr>
            <p:ph type="sldImg"/>
          </p:nvPr>
        </p:nvSpPr>
        <p:spPr>
          <a:xfrm>
            <a:off x="2093913" y="527050"/>
            <a:ext cx="5133975" cy="2889250"/>
          </a:xfrm>
          <a:ln/>
        </p:spPr>
      </p:sp>
      <p:sp>
        <p:nvSpPr>
          <p:cNvPr id="280580" name="Rectangle 3"/>
          <p:cNvSpPr>
            <a:spLocks noGrp="1" noChangeArrowheads="1"/>
          </p:cNvSpPr>
          <p:nvPr>
            <p:ph type="body" idx="1"/>
          </p:nvPr>
        </p:nvSpPr>
        <p:spPr>
          <a:noFill/>
          <a:ln/>
        </p:spPr>
        <p:txBody>
          <a:bodyPr/>
          <a:lstStyle/>
          <a:p>
            <a:pPr eaLnBrk="1" hangingPunct="1"/>
            <a:r>
              <a:rPr lang="en-US" altLang="zh-TW" dirty="0"/>
              <a:t>Both trustees and custodians have fiduciary responsibilities, meaning that they are entrusted to properly represent the interests of investors by standing between the fund manager and the investors. Under law, a trustee owes a higher degree of care than a custodian in that it is responsible to perform a supervisory role in overseeing the fund operation. The trustee must ensure that the fund manager is fit and proper to act in its capacity, that the fund is being administered in accordance with the trust deed and any other regulations, that the assets are under the trustee's control, that the fund is being priced correctly and that distributions made to investors are properly handled and monitored.</a:t>
            </a:r>
          </a:p>
          <a:p>
            <a:pPr eaLnBrk="1" hangingPunct="1"/>
            <a:endParaRPr lang="en-US" altLang="zh-TW" dirty="0"/>
          </a:p>
          <a:p>
            <a:pPr eaLnBrk="1" hangingPunct="1"/>
            <a:r>
              <a:rPr lang="en-US" altLang="zh-TW" dirty="0"/>
              <a:t>The custodian's primary responsibilities include safekeeping of the fund's assets, settling of trades and collecting dividends.</a:t>
            </a:r>
          </a:p>
          <a:p>
            <a:pPr eaLnBrk="1" hangingPunct="1"/>
            <a:endParaRPr lang="en-US" altLang="zh-TW" dirty="0"/>
          </a:p>
          <a:p>
            <a:pPr eaLnBrk="1" hangingPunct="1"/>
            <a:r>
              <a:rPr lang="en-US" altLang="zh-TW" dirty="0"/>
              <a:t>In Hong Kong, the SFC requires the custodian of an authorized mutual fund to provide the same level of care as a trustee. Therefore, investors in authorized funds are offered the same level of protection whether investing in a unit trust or a mutual fund.</a:t>
            </a:r>
          </a:p>
          <a:p>
            <a:pPr eaLnBrk="1" hangingPunct="1"/>
            <a:endParaRPr lang="en-US" altLang="zh-TW" dirty="0"/>
          </a:p>
        </p:txBody>
      </p:sp>
    </p:spTree>
    <p:extLst>
      <p:ext uri="{BB962C8B-B14F-4D97-AF65-F5344CB8AC3E}">
        <p14:creationId xmlns:p14="http://schemas.microsoft.com/office/powerpoint/2010/main" val="295335510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B22E2DD8-5145-4D2F-97D7-A379E4332E70}" type="slidenum">
              <a:rPr lang="zh-TW" altLang="en-US"/>
              <a:pPr/>
              <a:t>311</a:t>
            </a:fld>
            <a:endParaRPr lang="en-US" altLang="zh-TW"/>
          </a:p>
        </p:txBody>
      </p:sp>
      <p:sp>
        <p:nvSpPr>
          <p:cNvPr id="282627" name="Rectangle 2"/>
          <p:cNvSpPr>
            <a:spLocks noGrp="1" noRot="1" noChangeAspect="1" noChangeArrowheads="1" noTextEdit="1"/>
          </p:cNvSpPr>
          <p:nvPr>
            <p:ph type="sldImg"/>
          </p:nvPr>
        </p:nvSpPr>
        <p:spPr>
          <a:xfrm>
            <a:off x="2735263" y="527050"/>
            <a:ext cx="3851275" cy="2889250"/>
          </a:xfrm>
          <a:ln/>
        </p:spPr>
      </p:sp>
      <p:sp>
        <p:nvSpPr>
          <p:cNvPr id="282628" name="Rectangle 3"/>
          <p:cNvSpPr>
            <a:spLocks noGrp="1" noChangeArrowheads="1"/>
          </p:cNvSpPr>
          <p:nvPr>
            <p:ph type="body" idx="1"/>
          </p:nvPr>
        </p:nvSpPr>
        <p:spPr>
          <a:noFill/>
          <a:ln/>
        </p:spPr>
        <p:txBody>
          <a:bodyPr/>
          <a:lstStyle/>
          <a:p>
            <a:pPr eaLnBrk="1" hangingPunct="1">
              <a:lnSpc>
                <a:spcPct val="90000"/>
              </a:lnSpc>
            </a:pPr>
            <a:r>
              <a:rPr lang="en-US" altLang="zh-TW" sz="1200" dirty="0"/>
              <a:t>When you invest in a fund, there are basically two types of fees you have to pay:</a:t>
            </a:r>
          </a:p>
          <a:p>
            <a:pPr marL="171450" indent="-171450" eaLnBrk="1" hangingPunct="1">
              <a:lnSpc>
                <a:spcPct val="90000"/>
              </a:lnSpc>
              <a:buFont typeface="Arial" pitchFamily="34" charset="0"/>
              <a:buChar char="•"/>
            </a:pPr>
            <a:r>
              <a:rPr lang="en-US" altLang="zh-TW" sz="1200" dirty="0"/>
              <a:t>Initial subscription charge or the front-end fee; and</a:t>
            </a:r>
          </a:p>
          <a:p>
            <a:pPr marL="171450" indent="-171450" eaLnBrk="1" hangingPunct="1">
              <a:lnSpc>
                <a:spcPct val="90000"/>
              </a:lnSpc>
              <a:buFont typeface="Arial" pitchFamily="34" charset="0"/>
              <a:buChar char="•"/>
            </a:pPr>
            <a:r>
              <a:rPr lang="en-US" altLang="zh-TW" sz="1200" dirty="0"/>
              <a:t>Annual management fee</a:t>
            </a:r>
          </a:p>
          <a:p>
            <a:pPr eaLnBrk="1" hangingPunct="1">
              <a:lnSpc>
                <a:spcPct val="90000"/>
              </a:lnSpc>
            </a:pPr>
            <a:endParaRPr lang="en-US" altLang="zh-TW" sz="1200" dirty="0"/>
          </a:p>
          <a:p>
            <a:pPr eaLnBrk="1" hangingPunct="1">
              <a:lnSpc>
                <a:spcPct val="90000"/>
              </a:lnSpc>
            </a:pPr>
            <a:r>
              <a:rPr lang="en-US" altLang="zh-TW" sz="1200" dirty="0"/>
              <a:t>In addition, some funds may charge a redemption fee (especially for no-load funds) and performance fees (mainly for funds that invest in very sophisticated instruments.) Moreover, each fund would have fees charged by service providers, e.g. the trustee/custodian, administrator, etc. There are also other out-of-pocket expenses directly charged to the fund.</a:t>
            </a:r>
          </a:p>
          <a:p>
            <a:pPr eaLnBrk="1" hangingPunct="1">
              <a:lnSpc>
                <a:spcPct val="90000"/>
              </a:lnSpc>
            </a:pPr>
            <a:endParaRPr lang="en-US" altLang="zh-TW" sz="1200" dirty="0"/>
          </a:p>
          <a:p>
            <a:pPr eaLnBrk="1" hangingPunct="1">
              <a:lnSpc>
                <a:spcPct val="90000"/>
              </a:lnSpc>
            </a:pPr>
            <a:endParaRPr lang="en-US" altLang="zh-TW" sz="1200" dirty="0"/>
          </a:p>
          <a:p>
            <a:pPr eaLnBrk="1" hangingPunct="1">
              <a:lnSpc>
                <a:spcPct val="90000"/>
              </a:lnSpc>
            </a:pPr>
            <a:r>
              <a:rPr lang="en-US" altLang="zh-TW" sz="1200" b="1" dirty="0"/>
              <a:t>How much are these fees?</a:t>
            </a:r>
          </a:p>
          <a:p>
            <a:pPr eaLnBrk="1" hangingPunct="1">
              <a:lnSpc>
                <a:spcPct val="90000"/>
              </a:lnSpc>
            </a:pPr>
            <a:endParaRPr lang="en-US" altLang="zh-TW" sz="1200" b="1" dirty="0"/>
          </a:p>
          <a:p>
            <a:pPr eaLnBrk="1" hangingPunct="1">
              <a:lnSpc>
                <a:spcPct val="90000"/>
              </a:lnSpc>
            </a:pPr>
            <a:r>
              <a:rPr lang="en-US" altLang="zh-TW" sz="1200" b="1" i="0" dirty="0"/>
              <a:t>The fees are generally computed based on the net asset value of the fund.</a:t>
            </a:r>
          </a:p>
          <a:p>
            <a:pPr eaLnBrk="1" hangingPunct="1">
              <a:lnSpc>
                <a:spcPct val="90000"/>
              </a:lnSpc>
            </a:pPr>
            <a:r>
              <a:rPr lang="en-US" altLang="zh-TW" sz="1200" b="1" i="0" dirty="0"/>
              <a:t>The table is for reference only and investors should refer to the fund prospectus for detailed costs.</a:t>
            </a:r>
          </a:p>
          <a:p>
            <a:pPr eaLnBrk="1" hangingPunct="1">
              <a:lnSpc>
                <a:spcPct val="90000"/>
              </a:lnSpc>
            </a:pPr>
            <a:endParaRPr lang="en-US" altLang="zh-TW" sz="1200" i="1" dirty="0"/>
          </a:p>
          <a:p>
            <a:pPr eaLnBrk="1" hangingPunct="1">
              <a:lnSpc>
                <a:spcPct val="90000"/>
              </a:lnSpc>
            </a:pPr>
            <a:r>
              <a:rPr lang="en-US" altLang="zh-TW" sz="1200" dirty="0"/>
              <a:t>The initial subscription charge is paid up-front, i.e. you have to pay when you subscribe. For example, if you invest US$1,000 in a fund,</a:t>
            </a:r>
          </a:p>
          <a:p>
            <a:pPr eaLnBrk="1" hangingPunct="1">
              <a:lnSpc>
                <a:spcPct val="90000"/>
              </a:lnSpc>
            </a:pPr>
            <a:r>
              <a:rPr lang="en-US" altLang="zh-TW" sz="1200" dirty="0"/>
              <a:t>the fund company will either:</a:t>
            </a:r>
          </a:p>
          <a:p>
            <a:pPr marL="171450" indent="-171450" eaLnBrk="1" hangingPunct="1">
              <a:lnSpc>
                <a:spcPct val="90000"/>
              </a:lnSpc>
              <a:buFont typeface="Arial" pitchFamily="34" charset="0"/>
              <a:buChar char="•"/>
            </a:pPr>
            <a:r>
              <a:rPr lang="en-US" altLang="zh-TW" sz="1200" dirty="0"/>
              <a:t>Deduct 5% from your investment, and the net investable amount would be US$950; or:</a:t>
            </a:r>
          </a:p>
          <a:p>
            <a:pPr marL="171450" indent="-171450" eaLnBrk="1" hangingPunct="1">
              <a:lnSpc>
                <a:spcPct val="90000"/>
              </a:lnSpc>
              <a:buFont typeface="Arial" pitchFamily="34" charset="0"/>
              <a:buChar char="•"/>
            </a:pPr>
            <a:r>
              <a:rPr lang="en-US" altLang="zh-TW" sz="1200" dirty="0"/>
              <a:t>Gross up the amount so that the total you have to pay would be US$1,050; and your investable amount would be US$1,000.</a:t>
            </a:r>
          </a:p>
          <a:p>
            <a:pPr eaLnBrk="1" hangingPunct="1">
              <a:lnSpc>
                <a:spcPct val="90000"/>
              </a:lnSpc>
            </a:pPr>
            <a:endParaRPr lang="en-US" altLang="zh-TW" sz="1200" dirty="0"/>
          </a:p>
          <a:p>
            <a:pPr eaLnBrk="1" hangingPunct="1">
              <a:lnSpc>
                <a:spcPct val="90000"/>
              </a:lnSpc>
            </a:pPr>
            <a:r>
              <a:rPr lang="en-US" altLang="zh-TW" sz="1200" dirty="0"/>
              <a:t>On the annual management fee, you don't have to pay out-of-pocket separately. The fund will accrue it on a daily or a weekly basis, and deduct it from the pool of the money before the returns are divided amongst investors. The net asset value quoted is already net of the</a:t>
            </a:r>
          </a:p>
          <a:p>
            <a:pPr eaLnBrk="1" hangingPunct="1">
              <a:lnSpc>
                <a:spcPct val="90000"/>
              </a:lnSpc>
            </a:pPr>
            <a:r>
              <a:rPr lang="en-US" altLang="zh-TW" sz="1200" dirty="0"/>
              <a:t>annual fee.</a:t>
            </a:r>
          </a:p>
          <a:p>
            <a:pPr eaLnBrk="1" hangingPunct="1">
              <a:lnSpc>
                <a:spcPct val="90000"/>
              </a:lnSpc>
            </a:pPr>
            <a:endParaRPr lang="en-US" altLang="zh-TW" sz="1200" dirty="0"/>
          </a:p>
          <a:p>
            <a:pPr eaLnBrk="1" hangingPunct="1">
              <a:lnSpc>
                <a:spcPct val="90000"/>
              </a:lnSpc>
            </a:pPr>
            <a:r>
              <a:rPr lang="en-US" altLang="zh-TW" sz="1200" dirty="0"/>
              <a:t>As for redemption fees, they are usually computed based on the NAV, and are charged on exit, based on a sliding scale. This fee is usually charged if no-front-end is levied. Usually, the longer you invest, the lower the redemption fees you will have to pay.</a:t>
            </a:r>
          </a:p>
        </p:txBody>
      </p:sp>
    </p:spTree>
    <p:extLst>
      <p:ext uri="{BB962C8B-B14F-4D97-AF65-F5344CB8AC3E}">
        <p14:creationId xmlns:p14="http://schemas.microsoft.com/office/powerpoint/2010/main" val="140206470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a:bodyPr>
          <a:lstStyle/>
          <a:p>
            <a:r>
              <a:rPr lang="en-US" altLang="zh-TW" dirty="0"/>
              <a:t>Source: FT “China’s fund management industry almost doubles in 2015” 1 July 2016 https://next.ft.com/content/d5a06cc2-3eca-11e6-8716-a4a71e8140b0?ftcamp=crm/email//nbe/FTfm/product </a:t>
            </a:r>
            <a:endParaRPr lang="zh-TW" altLang="en-US" dirty="0"/>
          </a:p>
        </p:txBody>
      </p:sp>
      <p:sp>
        <p:nvSpPr>
          <p:cNvPr id="4" name="Slide Number Placeholder 3"/>
          <p:cNvSpPr>
            <a:spLocks noGrp="1"/>
          </p:cNvSpPr>
          <p:nvPr>
            <p:ph type="sldNum" sz="quarter" idx="10"/>
          </p:nvPr>
        </p:nvSpPr>
        <p:spPr/>
        <p:txBody>
          <a:bodyPr/>
          <a:lstStyle/>
          <a:p>
            <a:fld id="{2DE0326B-0CDB-4946-AC19-958BC54B1342}" type="slidenum">
              <a:rPr lang="zh-TW" altLang="en-US" smtClean="0"/>
              <a:pPr/>
              <a:t>313</a:t>
            </a:fld>
            <a:endParaRPr lang="zh-TW" altLang="en-US"/>
          </a:p>
        </p:txBody>
      </p:sp>
    </p:spTree>
    <p:extLst>
      <p:ext uri="{BB962C8B-B14F-4D97-AF65-F5344CB8AC3E}">
        <p14:creationId xmlns:p14="http://schemas.microsoft.com/office/powerpoint/2010/main" val="3105862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FD84F9-B847-4D08-BFEB-177516D1C84E}" type="slidenum">
              <a:rPr lang="en-US" altLang="zh-TW"/>
              <a:pPr/>
              <a:t>38</a:t>
            </a:fld>
            <a:endParaRPr lang="en-US" altLang="zh-TW"/>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altLang="zh-TW" dirty="0"/>
              <a:t>Bank capital benefits the owners in that it makes their investment safer by reducing the likelihood of bankruptcy; but it is costly because the higher the amount of capital, the lower the return on equity for a given return on assets =&gt; in determining the amount of capital, bank managers have to decide how much safety they are willing to trade off against return.</a:t>
            </a:r>
          </a:p>
          <a:p>
            <a:endParaRPr lang="en-US" altLang="zh-TW" dirty="0"/>
          </a:p>
          <a:p>
            <a:r>
              <a:rPr lang="en-US" altLang="zh-TW" dirty="0"/>
              <a:t>Banks hold capital because they are required to do so by regulatory authorities. Generally bank management want to hold less capital than required by authorities due to cost of capital. </a:t>
            </a:r>
          </a:p>
          <a:p>
            <a:endParaRPr lang="en-US" altLang="zh-TW" dirty="0"/>
          </a:p>
          <a:p>
            <a:r>
              <a:rPr lang="en-US" altLang="zh-TW" dirty="0"/>
              <a:t>Banks experiencing capital shortfalls who are not able to issue new stock or reduce dividends will shrink their balance sheet by selling off assets (</a:t>
            </a:r>
            <a:r>
              <a:rPr lang="en-US" altLang="zh-TW" dirty="0" err="1"/>
              <a:t>eg</a:t>
            </a:r>
            <a:r>
              <a:rPr lang="en-US" altLang="zh-TW" dirty="0"/>
              <a:t> FNBC in 1984)</a:t>
            </a:r>
          </a:p>
        </p:txBody>
      </p:sp>
    </p:spTree>
    <p:extLst>
      <p:ext uri="{BB962C8B-B14F-4D97-AF65-F5344CB8AC3E}">
        <p14:creationId xmlns:p14="http://schemas.microsoft.com/office/powerpoint/2010/main" val="174246811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3913" y="527050"/>
            <a:ext cx="51339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“China’s fund management industry almost doubles in 2015” 1 July 2016 https://next.ft.com/content/d5a06cc2-3eca-11e6-8716-a4a71e8140b0?ftcamp=crm/email//nbe/FTfm/product </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2DE0326B-0CDB-4946-AC19-958BC54B1342}" type="slidenum">
              <a:rPr lang="zh-TW" altLang="en-US" smtClean="0"/>
              <a:pPr/>
              <a:t>315</a:t>
            </a:fld>
            <a:endParaRPr lang="zh-TW" altLang="en-US"/>
          </a:p>
        </p:txBody>
      </p:sp>
    </p:spTree>
    <p:extLst>
      <p:ext uri="{BB962C8B-B14F-4D97-AF65-F5344CB8AC3E}">
        <p14:creationId xmlns:p14="http://schemas.microsoft.com/office/powerpoint/2010/main" val="29354712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Morningstar https://fundselectorasia.com/hong-kongs-fund-fees-too-high/</a:t>
            </a:r>
          </a:p>
          <a:p>
            <a:endParaRPr lang="en-US" dirty="0"/>
          </a:p>
        </p:txBody>
      </p:sp>
      <p:sp>
        <p:nvSpPr>
          <p:cNvPr id="4" name="Slide Number Placeholder 3"/>
          <p:cNvSpPr>
            <a:spLocks noGrp="1"/>
          </p:cNvSpPr>
          <p:nvPr>
            <p:ph type="sldNum" sz="quarter" idx="10"/>
          </p:nvPr>
        </p:nvSpPr>
        <p:spPr/>
        <p:txBody>
          <a:bodyPr/>
          <a:lstStyle/>
          <a:p>
            <a:fld id="{8E7E7AF5-B9B0-4E4C-8E89-DC49777CB4BD}" type="slidenum">
              <a:rPr lang="en-US" smtClean="0"/>
              <a:t>317</a:t>
            </a:fld>
            <a:endParaRPr lang="en-US"/>
          </a:p>
        </p:txBody>
      </p:sp>
    </p:spTree>
    <p:extLst>
      <p:ext uri="{BB962C8B-B14F-4D97-AF65-F5344CB8AC3E}">
        <p14:creationId xmlns:p14="http://schemas.microsoft.com/office/powerpoint/2010/main" val="351165464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5263" y="527050"/>
            <a:ext cx="3851275" cy="2889250"/>
          </a:xfrm>
        </p:spPr>
      </p:sp>
      <p:sp>
        <p:nvSpPr>
          <p:cNvPr id="3" name="Notes Placeholder 2"/>
          <p:cNvSpPr>
            <a:spLocks noGrp="1"/>
          </p:cNvSpPr>
          <p:nvPr>
            <p:ph type="body" idx="1"/>
          </p:nvPr>
        </p:nvSpPr>
        <p:spPr/>
        <p:txBody>
          <a:bodyPr>
            <a:normAutofit/>
          </a:bodyPr>
          <a:lstStyle/>
          <a:p>
            <a:pPr defTabSz="965515" eaLnBrk="1" fontAlgn="auto" hangingPunct="1">
              <a:spcBef>
                <a:spcPts val="0"/>
              </a:spcBef>
              <a:spcAft>
                <a:spcPts val="0"/>
              </a:spcAft>
              <a:defRPr/>
            </a:pPr>
            <a:r>
              <a:rPr lang="en-US" altLang="zh-TW" dirty="0"/>
              <a:t>Source: FT 17 July 2016 “Actively failing” https://next.ft.com/content/f50852ea-4812-11e6-8d68-72e9211e86ab?ftcamp=crm/email//nbe/Analysis/product </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84898056-D116-4EB4-8E72-63E38EA0822D}" type="slidenum">
              <a:rPr lang="zh-TW" altLang="en-US" smtClean="0"/>
              <a:pPr/>
              <a:t>319</a:t>
            </a:fld>
            <a:endParaRPr lang="zh-TW" altLang="en-US"/>
          </a:p>
        </p:txBody>
      </p:sp>
    </p:spTree>
    <p:extLst>
      <p:ext uri="{BB962C8B-B14F-4D97-AF65-F5344CB8AC3E}">
        <p14:creationId xmlns:p14="http://schemas.microsoft.com/office/powerpoint/2010/main" val="56273698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89150" y="525463"/>
            <a:ext cx="5143500"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324</a:t>
            </a:fld>
            <a:endParaRPr lang="en-US" altLang="zh-TW"/>
          </a:p>
        </p:txBody>
      </p:sp>
    </p:spTree>
    <p:extLst>
      <p:ext uri="{BB962C8B-B14F-4D97-AF65-F5344CB8AC3E}">
        <p14:creationId xmlns:p14="http://schemas.microsoft.com/office/powerpoint/2010/main" val="20431965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325</a:t>
            </a:fld>
            <a:endParaRPr lang="en-US" altLang="zh-TW"/>
          </a:p>
        </p:txBody>
      </p:sp>
    </p:spTree>
    <p:extLst>
      <p:ext uri="{BB962C8B-B14F-4D97-AF65-F5344CB8AC3E}">
        <p14:creationId xmlns:p14="http://schemas.microsoft.com/office/powerpoint/2010/main" val="2284140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0464EC8-6D69-406B-9F6B-DA1742E8FAAE}" type="slidenum">
              <a:rPr lang="en-US" altLang="zh-TW"/>
              <a:pPr/>
              <a:t>326</a:t>
            </a:fld>
            <a:endParaRPr lang="en-US" altLang="zh-TW"/>
          </a:p>
        </p:txBody>
      </p:sp>
      <p:sp>
        <p:nvSpPr>
          <p:cNvPr id="86019" name="Rectangle 2"/>
          <p:cNvSpPr>
            <a:spLocks noGrp="1" noRot="1" noChangeAspect="1" noChangeArrowheads="1" noTextEdit="1"/>
          </p:cNvSpPr>
          <p:nvPr>
            <p:ph type="sldImg"/>
          </p:nvPr>
        </p:nvSpPr>
        <p:spPr>
          <a:xfrm>
            <a:off x="2706688" y="525463"/>
            <a:ext cx="3854450" cy="2890837"/>
          </a:xfrm>
          <a:ln/>
        </p:spPr>
      </p:sp>
      <p:sp>
        <p:nvSpPr>
          <p:cNvPr id="86020" name="Rectangle 3"/>
          <p:cNvSpPr>
            <a:spLocks noGrp="1" noChangeArrowheads="1"/>
          </p:cNvSpPr>
          <p:nvPr>
            <p:ph type="body" idx="1"/>
          </p:nvPr>
        </p:nvSpPr>
        <p:spPr>
          <a:noFill/>
          <a:ln/>
        </p:spPr>
        <p:txBody>
          <a:bodyPr/>
          <a:lstStyle/>
          <a:p>
            <a:pPr>
              <a:lnSpc>
                <a:spcPct val="115000"/>
              </a:lnSpc>
              <a:spcAft>
                <a:spcPts val="1000"/>
              </a:spcAft>
            </a:pPr>
            <a:r>
              <a:rPr lang="en-US" altLang="zh-TW" sz="1100" b="1" dirty="0">
                <a:latin typeface="Calibri"/>
                <a:ea typeface="PMingLiU"/>
                <a:cs typeface="Times New Roman"/>
              </a:rPr>
              <a:t>Three key elements define an SWF</a:t>
            </a:r>
            <a:endParaRPr lang="zh-TW" altLang="zh-TW" sz="1050" dirty="0">
              <a:latin typeface="Calibri"/>
              <a:ea typeface="PMingLiU"/>
              <a:cs typeface="Times New Roman"/>
            </a:endParaRPr>
          </a:p>
          <a:p>
            <a:pPr marL="0" marR="0" indent="0" algn="l" defTabSz="914400" rtl="0" eaLnBrk="0" fontAlgn="base" latinLnBrk="0" hangingPunct="0">
              <a:lnSpc>
                <a:spcPct val="115000"/>
              </a:lnSpc>
              <a:spcBef>
                <a:spcPct val="30000"/>
              </a:spcBef>
              <a:spcAft>
                <a:spcPts val="1000"/>
              </a:spcAft>
              <a:buClrTx/>
              <a:buSzTx/>
              <a:buFontTx/>
              <a:buNone/>
              <a:tabLst/>
              <a:defRPr/>
            </a:pPr>
            <a:r>
              <a:rPr lang="en-US" altLang="zh-TW" sz="1100" b="1" dirty="0">
                <a:latin typeface="+mn-lt"/>
                <a:ea typeface="PMingLiU"/>
                <a:cs typeface="Times New Roman"/>
              </a:rPr>
              <a:t>(Source: http://www.iwg-swf.org/pubs/eng/santiagoprinciples.pdf)</a:t>
            </a:r>
            <a:endParaRPr lang="zh-TW" altLang="zh-TW" sz="1050" dirty="0">
              <a:latin typeface="Calibri"/>
              <a:ea typeface="PMingLiU"/>
              <a:cs typeface="Times New Roman"/>
            </a:endParaRPr>
          </a:p>
          <a:p>
            <a:pPr>
              <a:lnSpc>
                <a:spcPct val="115000"/>
              </a:lnSpc>
              <a:spcAft>
                <a:spcPts val="1000"/>
              </a:spcAft>
            </a:pPr>
            <a:r>
              <a:rPr lang="en-US" altLang="zh-TW" sz="1100" b="1" dirty="0">
                <a:latin typeface="Calibri"/>
                <a:ea typeface="PMingLiU"/>
                <a:cs typeface="Times New Roman"/>
              </a:rPr>
              <a:t> </a:t>
            </a:r>
            <a:endParaRPr lang="zh-TW" altLang="zh-TW" sz="1050" dirty="0">
              <a:latin typeface="Calibri"/>
              <a:ea typeface="PMingLiU"/>
              <a:cs typeface="Times New Roman"/>
            </a:endParaRPr>
          </a:p>
          <a:p>
            <a:pPr marL="342900" lvl="0" indent="-342900">
              <a:lnSpc>
                <a:spcPct val="115000"/>
              </a:lnSpc>
              <a:spcAft>
                <a:spcPts val="1000"/>
              </a:spcAft>
              <a:buFont typeface="+mj-lt"/>
              <a:buAutoNum type="arabicPeriod"/>
            </a:pPr>
            <a:r>
              <a:rPr lang="en-US" altLang="zh-TW" sz="1100" b="1" dirty="0">
                <a:latin typeface="Calibri"/>
                <a:ea typeface="PMingLiU"/>
                <a:cs typeface="Times New Roman"/>
              </a:rPr>
              <a:t>Ownership</a:t>
            </a:r>
            <a:r>
              <a:rPr lang="en-US" altLang="zh-TW" sz="1100" dirty="0">
                <a:latin typeface="Calibri"/>
                <a:ea typeface="PMingLiU"/>
                <a:cs typeface="Times New Roman"/>
              </a:rPr>
              <a:t>: SWFs are </a:t>
            </a:r>
            <a:r>
              <a:rPr lang="en-US" altLang="zh-TW" sz="1100" b="1" i="0" dirty="0">
                <a:latin typeface="Calibri"/>
                <a:ea typeface="PMingLiU"/>
                <a:cs typeface="Times New Roman"/>
              </a:rPr>
              <a:t>owned</a:t>
            </a:r>
            <a:r>
              <a:rPr lang="en-US" altLang="zh-TW" sz="1100" i="1" dirty="0">
                <a:latin typeface="Calibri"/>
                <a:ea typeface="PMingLiU"/>
                <a:cs typeface="Times New Roman"/>
              </a:rPr>
              <a:t> </a:t>
            </a:r>
            <a:r>
              <a:rPr lang="en-US" altLang="zh-TW" sz="1100" dirty="0">
                <a:latin typeface="Calibri"/>
                <a:ea typeface="PMingLiU"/>
                <a:cs typeface="Times New Roman"/>
              </a:rPr>
              <a:t>by the </a:t>
            </a:r>
            <a:r>
              <a:rPr lang="en-US" altLang="zh-TW" sz="1100" b="1" i="0" dirty="0">
                <a:latin typeface="Calibri"/>
                <a:ea typeface="PMingLiU"/>
                <a:cs typeface="Times New Roman"/>
              </a:rPr>
              <a:t>general government,</a:t>
            </a:r>
            <a:r>
              <a:rPr lang="en-US" altLang="zh-TW" sz="1100" dirty="0">
                <a:latin typeface="Calibri"/>
                <a:ea typeface="PMingLiU"/>
                <a:cs typeface="Times New Roman"/>
              </a:rPr>
              <a:t> which includes both central government and sub-national governments.41</a:t>
            </a:r>
            <a:br>
              <a:rPr lang="en-US" altLang="zh-TW" sz="1100" dirty="0">
                <a:latin typeface="Calibri"/>
                <a:ea typeface="PMingLiU"/>
                <a:cs typeface="Times New Roman"/>
              </a:rPr>
            </a:br>
            <a:r>
              <a:rPr lang="en-US" altLang="zh-TW" sz="1100" dirty="0">
                <a:latin typeface="Calibri"/>
                <a:ea typeface="PMingLiU"/>
                <a:cs typeface="Times New Roman"/>
              </a:rPr>
              <a:t>41 Note that the use of the word arrangements as an alternative to funds allows for a flexible interpretation of the legal arrangement through which the assets can be invested. SWFs vary in their institutional arrangements, and the way they are recorded in the macroeconomic accounts may differ depending on their individual circumstances. See also the IMF’s Government Finance Statistics Manual, 2001.</a:t>
            </a:r>
            <a:endParaRPr lang="zh-TW" altLang="zh-TW" sz="1050" dirty="0">
              <a:latin typeface="Calibri"/>
              <a:ea typeface="PMingLiU"/>
              <a:cs typeface="Times New Roman"/>
            </a:endParaRPr>
          </a:p>
          <a:p>
            <a:pPr marL="342900" lvl="0" indent="-342900">
              <a:lnSpc>
                <a:spcPct val="115000"/>
              </a:lnSpc>
              <a:spcAft>
                <a:spcPts val="1000"/>
              </a:spcAft>
              <a:buFont typeface="+mj-lt"/>
              <a:buAutoNum type="arabicPeriod"/>
            </a:pPr>
            <a:r>
              <a:rPr lang="en-US" altLang="zh-TW" sz="1100" b="1" dirty="0">
                <a:latin typeface="Calibri"/>
                <a:ea typeface="PMingLiU"/>
                <a:cs typeface="Times New Roman"/>
              </a:rPr>
              <a:t>Investments</a:t>
            </a:r>
            <a:r>
              <a:rPr lang="en-US" altLang="zh-TW" sz="1100" dirty="0">
                <a:latin typeface="Calibri"/>
                <a:ea typeface="PMingLiU"/>
                <a:cs typeface="Times New Roman"/>
              </a:rPr>
              <a:t>: The investment strategies include investments in </a:t>
            </a:r>
            <a:r>
              <a:rPr lang="en-US" altLang="zh-TW" sz="1100" b="1" i="0" dirty="0">
                <a:latin typeface="Calibri"/>
                <a:ea typeface="PMingLiU"/>
                <a:cs typeface="Times New Roman"/>
              </a:rPr>
              <a:t>foreign financial assets</a:t>
            </a:r>
            <a:r>
              <a:rPr lang="en-US" altLang="zh-TW" sz="1100" dirty="0">
                <a:latin typeface="Calibri"/>
                <a:ea typeface="PMingLiU"/>
                <a:cs typeface="Times New Roman"/>
              </a:rPr>
              <a:t>, so it excludes those funds that solely invest in domestic assets.</a:t>
            </a:r>
            <a:endParaRPr lang="zh-TW" altLang="zh-TW" sz="1050" dirty="0">
              <a:latin typeface="Calibri"/>
              <a:ea typeface="PMingLiU"/>
              <a:cs typeface="Times New Roman"/>
            </a:endParaRPr>
          </a:p>
          <a:p>
            <a:pPr marL="342900" lvl="0" indent="-342900">
              <a:lnSpc>
                <a:spcPct val="115000"/>
              </a:lnSpc>
              <a:spcAft>
                <a:spcPts val="1000"/>
              </a:spcAft>
              <a:buFont typeface="+mj-lt"/>
              <a:buAutoNum type="arabicPeriod"/>
            </a:pPr>
            <a:r>
              <a:rPr lang="en-US" altLang="zh-TW" sz="1100" b="1" dirty="0">
                <a:latin typeface="Calibri"/>
                <a:ea typeface="PMingLiU"/>
                <a:cs typeface="Times New Roman"/>
              </a:rPr>
              <a:t>Purposes and Objectives</a:t>
            </a:r>
            <a:r>
              <a:rPr lang="en-US" altLang="zh-TW" sz="1100" dirty="0">
                <a:latin typeface="Calibri"/>
                <a:ea typeface="PMingLiU"/>
                <a:cs typeface="Times New Roman"/>
              </a:rPr>
              <a:t>: Established by the general government for macroeconomic purposes, SWFs are created to invest government funds to achieve </a:t>
            </a:r>
            <a:r>
              <a:rPr lang="en-US" altLang="zh-TW" sz="1100" b="1" i="0" dirty="0">
                <a:latin typeface="Calibri"/>
                <a:ea typeface="PMingLiU"/>
                <a:cs typeface="Times New Roman"/>
              </a:rPr>
              <a:t>financial objectives</a:t>
            </a:r>
            <a:r>
              <a:rPr lang="en-US" altLang="zh-TW" sz="1100" dirty="0">
                <a:latin typeface="Calibri"/>
                <a:ea typeface="PMingLiU"/>
                <a:cs typeface="Times New Roman"/>
              </a:rPr>
              <a:t>, and (may) have liabilities that are only broadly defined, thus allowing SWFs to employ a wide range of investment strategies with a medium- to long-term timescale. SWFs are created to serve a different objective than, for example, reserve portfolios held </a:t>
            </a:r>
            <a:r>
              <a:rPr lang="en-US" altLang="zh-TW" sz="1100" i="1" dirty="0">
                <a:latin typeface="Calibri"/>
                <a:ea typeface="PMingLiU"/>
                <a:cs typeface="Times New Roman"/>
              </a:rPr>
              <a:t>only </a:t>
            </a:r>
            <a:r>
              <a:rPr lang="en-US" altLang="zh-TW" sz="1100" dirty="0">
                <a:latin typeface="Calibri"/>
                <a:ea typeface="PMingLiU"/>
                <a:cs typeface="Times New Roman"/>
              </a:rPr>
              <a:t>for traditional balance of payments purposes. While SWFs may include reserve assets, the intention is not to regard all reserve assets as SWFs.42</a:t>
            </a:r>
            <a:br>
              <a:rPr lang="en-US" altLang="zh-TW" sz="1100" dirty="0">
                <a:latin typeface="Calibri"/>
                <a:ea typeface="PMingLiU"/>
                <a:cs typeface="Times New Roman"/>
              </a:rPr>
            </a:br>
            <a:r>
              <a:rPr lang="en-US" altLang="zh-TW" sz="1100" dirty="0">
                <a:latin typeface="Calibri"/>
                <a:ea typeface="PMingLiU"/>
                <a:cs typeface="Times New Roman"/>
              </a:rPr>
              <a:t>42 Likewise, the intention is not to exclude all assets on the books of central banks: SWFs can be on the books of central banks if they also are held for purposes other than balance of payments purposes (e.g., as intergenerational wealth transfer)</a:t>
            </a:r>
            <a:endParaRPr lang="zh-TW" altLang="zh-TW" sz="1050" dirty="0">
              <a:latin typeface="Calibri"/>
              <a:ea typeface="PMingLiU"/>
              <a:cs typeface="Times New Roman"/>
            </a:endParaRPr>
          </a:p>
          <a:p>
            <a:pPr>
              <a:lnSpc>
                <a:spcPct val="115000"/>
              </a:lnSpc>
              <a:spcAft>
                <a:spcPts val="1000"/>
              </a:spcAft>
            </a:pPr>
            <a:r>
              <a:rPr lang="en-US" altLang="zh-TW" sz="1100" dirty="0">
                <a:latin typeface="Calibri"/>
                <a:ea typeface="PMingLiU"/>
                <a:cs typeface="Times New Roman"/>
              </a:rPr>
              <a:t> </a:t>
            </a:r>
            <a:endParaRPr lang="zh-TW" altLang="zh-TW" sz="1050" dirty="0">
              <a:latin typeface="Calibri"/>
              <a:ea typeface="PMingLiU"/>
              <a:cs typeface="Times New Roman"/>
            </a:endParaRPr>
          </a:p>
          <a:p>
            <a:pPr>
              <a:lnSpc>
                <a:spcPct val="115000"/>
              </a:lnSpc>
              <a:spcAft>
                <a:spcPts val="1000"/>
              </a:spcAft>
            </a:pPr>
            <a:r>
              <a:rPr lang="en-US" altLang="zh-TW" sz="1100" dirty="0">
                <a:latin typeface="Calibri"/>
                <a:ea typeface="PMingLiU"/>
                <a:cs typeface="Times New Roman"/>
              </a:rPr>
              <a:t>Furthermore, the reference in the definition that SWFs are “commonly established out of balance of payments surpluses, official foreign currency operations, the proceeds of privatizations, fiscal surpluses, and/or receipts resulting from commodity exports” reflects both the traditional background to the creation of SWFs—the revenues received from mineral wealth</a:t>
            </a:r>
            <a:r>
              <a:rPr lang="en-US" altLang="zh-TW" sz="1100" baseline="0" dirty="0">
                <a:latin typeface="Calibri"/>
                <a:ea typeface="PMingLiU"/>
                <a:cs typeface="Times New Roman"/>
              </a:rPr>
              <a:t> - </a:t>
            </a:r>
            <a:r>
              <a:rPr lang="en-US" altLang="zh-TW" sz="1100" dirty="0">
                <a:latin typeface="Calibri"/>
                <a:ea typeface="PMingLiU"/>
                <a:cs typeface="Times New Roman"/>
              </a:rPr>
              <a:t>and the more recent approach of transferring “excess reserves.” </a:t>
            </a:r>
            <a:endParaRPr lang="zh-TW" altLang="zh-TW" sz="1050" dirty="0">
              <a:latin typeface="Calibri"/>
              <a:ea typeface="PMingLiU"/>
              <a:cs typeface="Times New Roman"/>
            </a:endParaRPr>
          </a:p>
          <a:p>
            <a:pPr eaLnBrk="1" hangingPunct="1">
              <a:lnSpc>
                <a:spcPct val="90000"/>
              </a:lnSpc>
            </a:pPr>
            <a:endParaRPr lang="en-US" altLang="zh-TW" sz="1100" dirty="0">
              <a:latin typeface="Arial" charset="0"/>
            </a:endParaRPr>
          </a:p>
          <a:p>
            <a:pPr eaLnBrk="1" hangingPunct="1">
              <a:lnSpc>
                <a:spcPct val="90000"/>
              </a:lnSpc>
            </a:pPr>
            <a:r>
              <a:rPr lang="en-US" altLang="zh-TW" sz="1100" dirty="0">
                <a:latin typeface="Arial" charset="0"/>
              </a:rPr>
              <a:t>From The City UK “SWFs” 2012: http://www.thecityuk.com/research/our-work/reports-list/sovereign-wealth-funds-2012/ </a:t>
            </a:r>
          </a:p>
          <a:p>
            <a:r>
              <a:rPr lang="fr-FR" altLang="zh-TW" sz="1200" kern="1200" baseline="0" dirty="0" err="1">
                <a:solidFill>
                  <a:schemeClr val="tx1"/>
                </a:solidFill>
                <a:latin typeface="+mn-lt"/>
                <a:ea typeface="+mn-ea"/>
                <a:cs typeface="+mn-cs"/>
              </a:rPr>
              <a:t>Definition</a:t>
            </a:r>
            <a:r>
              <a:rPr lang="fr-FR" altLang="zh-TW" sz="1200" kern="1200" baseline="0" dirty="0">
                <a:solidFill>
                  <a:schemeClr val="tx1"/>
                </a:solidFill>
                <a:latin typeface="+mn-lt"/>
                <a:ea typeface="+mn-ea"/>
                <a:cs typeface="+mn-cs"/>
              </a:rPr>
              <a:t> of </a:t>
            </a:r>
            <a:r>
              <a:rPr lang="fr-FR" altLang="zh-TW" sz="1200" kern="1200" baseline="0" dirty="0" err="1">
                <a:solidFill>
                  <a:schemeClr val="tx1"/>
                </a:solidFill>
                <a:latin typeface="+mn-lt"/>
                <a:ea typeface="+mn-ea"/>
                <a:cs typeface="+mn-cs"/>
              </a:rPr>
              <a:t>SWFs</a:t>
            </a:r>
            <a:endParaRPr lang="fr-FR" altLang="zh-TW" sz="1200" kern="1200" baseline="0" dirty="0">
              <a:solidFill>
                <a:schemeClr val="tx1"/>
              </a:solidFill>
              <a:latin typeface="+mn-lt"/>
              <a:ea typeface="+mn-ea"/>
              <a:cs typeface="+mn-cs"/>
            </a:endParaRPr>
          </a:p>
          <a:p>
            <a:r>
              <a:rPr lang="en-US" altLang="zh-TW" sz="1200" kern="1200" baseline="0" dirty="0">
                <a:solidFill>
                  <a:schemeClr val="tx1"/>
                </a:solidFill>
                <a:latin typeface="+mn-lt"/>
                <a:ea typeface="+mn-ea"/>
                <a:cs typeface="+mn-cs"/>
              </a:rPr>
              <a:t>SWFs are defined as special purpose investment funds or arrangements, owned by the general government. Created by the government for macroeconomic purposes, SWFs hold, manage, or administer assets to achieve financial objectives, and employ a set of investment strategies which include investing in foreign financial assets. SWFs’ assets are commonly established out of balance of payments surpluses , official foreign currency operations, the proceeds of </a:t>
            </a:r>
            <a:r>
              <a:rPr lang="fr-FR" altLang="zh-TW" sz="1200" kern="1200" baseline="0" dirty="0">
                <a:solidFill>
                  <a:schemeClr val="tx1"/>
                </a:solidFill>
                <a:latin typeface="+mn-lt"/>
                <a:ea typeface="+mn-ea"/>
                <a:cs typeface="+mn-cs"/>
              </a:rPr>
              <a:t>privatisations, fiscal </a:t>
            </a:r>
            <a:r>
              <a:rPr lang="fr-FR" altLang="zh-TW" sz="1200" kern="1200" baseline="0" dirty="0" err="1">
                <a:solidFill>
                  <a:schemeClr val="tx1"/>
                </a:solidFill>
                <a:latin typeface="+mn-lt"/>
                <a:ea typeface="+mn-ea"/>
                <a:cs typeface="+mn-cs"/>
              </a:rPr>
              <a:t>surpluses</a:t>
            </a:r>
            <a:r>
              <a:rPr lang="fr-FR" altLang="zh-TW" sz="1200" kern="1200" baseline="0" dirty="0">
                <a:solidFill>
                  <a:schemeClr val="tx1"/>
                </a:solidFill>
                <a:latin typeface="+mn-lt"/>
                <a:ea typeface="+mn-ea"/>
                <a:cs typeface="+mn-cs"/>
              </a:rPr>
              <a:t>, and </a:t>
            </a:r>
            <a:r>
              <a:rPr lang="fr-FR" altLang="zh-TW" sz="1200" kern="1200" baseline="0" dirty="0" err="1">
                <a:solidFill>
                  <a:schemeClr val="tx1"/>
                </a:solidFill>
                <a:latin typeface="+mn-lt"/>
                <a:ea typeface="+mn-ea"/>
                <a:cs typeface="+mn-cs"/>
              </a:rPr>
              <a:t>receipts</a:t>
            </a:r>
            <a:endParaRPr lang="fr-FR" altLang="zh-TW" sz="1200" kern="1200" baseline="0" dirty="0">
              <a:solidFill>
                <a:schemeClr val="tx1"/>
              </a:solidFill>
              <a:latin typeface="+mn-lt"/>
              <a:ea typeface="+mn-ea"/>
              <a:cs typeface="+mn-cs"/>
            </a:endParaRPr>
          </a:p>
          <a:p>
            <a:r>
              <a:rPr lang="fr-FR" altLang="zh-TW" sz="1200" kern="1200" baseline="0" dirty="0" err="1">
                <a:solidFill>
                  <a:schemeClr val="tx1"/>
                </a:solidFill>
                <a:latin typeface="+mn-lt"/>
                <a:ea typeface="+mn-ea"/>
                <a:cs typeface="+mn-cs"/>
              </a:rPr>
              <a:t>resulting</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from</a:t>
            </a:r>
            <a:r>
              <a:rPr lang="fr-FR" altLang="zh-TW" sz="1200" kern="1200" baseline="0" dirty="0">
                <a:solidFill>
                  <a:schemeClr val="tx1"/>
                </a:solidFill>
                <a:latin typeface="+mn-lt"/>
                <a:ea typeface="+mn-ea"/>
                <a:cs typeface="+mn-cs"/>
              </a:rPr>
              <a:t> </a:t>
            </a:r>
            <a:r>
              <a:rPr lang="fr-FR" altLang="zh-TW" sz="1200" kern="1200" baseline="0" dirty="0" err="1">
                <a:solidFill>
                  <a:schemeClr val="tx1"/>
                </a:solidFill>
                <a:latin typeface="+mn-lt"/>
                <a:ea typeface="+mn-ea"/>
                <a:cs typeface="+mn-cs"/>
              </a:rPr>
              <a:t>commodity</a:t>
            </a:r>
            <a:r>
              <a:rPr lang="fr-FR" altLang="zh-TW" sz="1200" kern="1200" baseline="0" dirty="0">
                <a:solidFill>
                  <a:schemeClr val="tx1"/>
                </a:solidFill>
                <a:latin typeface="+mn-lt"/>
                <a:ea typeface="+mn-ea"/>
                <a:cs typeface="+mn-cs"/>
              </a:rPr>
              <a:t> exports</a:t>
            </a:r>
            <a:endParaRPr lang="en-US" altLang="zh-TW" sz="1100" dirty="0">
              <a:latin typeface="Arial" charset="0"/>
            </a:endParaRPr>
          </a:p>
        </p:txBody>
      </p:sp>
    </p:spTree>
    <p:extLst>
      <p:ext uri="{BB962C8B-B14F-4D97-AF65-F5344CB8AC3E}">
        <p14:creationId xmlns:p14="http://schemas.microsoft.com/office/powerpoint/2010/main" val="152604620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Statistica</a:t>
            </a:r>
            <a:r>
              <a:rPr lang="en-US" dirty="0"/>
              <a:t> https://www.statista.com/statistics/276617/sovereign-wealth-funds-worldwide-based-on-assets-under-management/ </a:t>
            </a:r>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328</a:t>
            </a:fld>
            <a:endParaRPr lang="en-US" altLang="zh-TW"/>
          </a:p>
        </p:txBody>
      </p:sp>
    </p:spTree>
    <p:extLst>
      <p:ext uri="{BB962C8B-B14F-4D97-AF65-F5344CB8AC3E}">
        <p14:creationId xmlns:p14="http://schemas.microsoft.com/office/powerpoint/2010/main" val="358736848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D1BB808-F286-4BA5-ABD8-365FD84180C9}" type="slidenum">
              <a:rPr lang="en-US" altLang="zh-TW"/>
              <a:pPr/>
              <a:t>329</a:t>
            </a:fld>
            <a:endParaRPr lang="en-US" altLang="zh-TW"/>
          </a:p>
        </p:txBody>
      </p:sp>
      <p:sp>
        <p:nvSpPr>
          <p:cNvPr id="92163" name="Rectangle 2"/>
          <p:cNvSpPr>
            <a:spLocks noGrp="1" noRot="1" noChangeAspect="1" noChangeArrowheads="1" noTextEdit="1"/>
          </p:cNvSpPr>
          <p:nvPr>
            <p:ph type="sldImg"/>
          </p:nvPr>
        </p:nvSpPr>
        <p:spPr>
          <a:xfrm>
            <a:off x="2065338" y="525463"/>
            <a:ext cx="5137150" cy="2890837"/>
          </a:xfrm>
          <a:ln/>
        </p:spPr>
      </p:sp>
      <p:sp>
        <p:nvSpPr>
          <p:cNvPr id="9216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Source:  http://www.thecityuk.com/research/our-work/reports-list/sovereign-wealth-funds-2015/</a:t>
            </a:r>
          </a:p>
          <a:p>
            <a:r>
              <a:rPr lang="fr-FR" altLang="zh-TW" sz="1200" b="1" kern="1200" baseline="0" dirty="0">
                <a:solidFill>
                  <a:schemeClr val="tx1"/>
                </a:solidFill>
                <a:latin typeface="+mn-lt"/>
                <a:ea typeface="+mn-ea"/>
                <a:cs typeface="+mn-cs"/>
              </a:rPr>
              <a:t>International </a:t>
            </a:r>
            <a:r>
              <a:rPr lang="fr-FR" altLang="zh-TW" sz="1200" b="1" kern="1200" baseline="0" dirty="0" err="1">
                <a:solidFill>
                  <a:schemeClr val="tx1"/>
                </a:solidFill>
                <a:latin typeface="+mn-lt"/>
                <a:ea typeface="+mn-ea"/>
                <a:cs typeface="+mn-cs"/>
              </a:rPr>
              <a:t>policy</a:t>
            </a:r>
            <a:r>
              <a:rPr lang="fr-FR" altLang="zh-TW" sz="1200" b="1" kern="1200" baseline="0" dirty="0">
                <a:solidFill>
                  <a:schemeClr val="tx1"/>
                </a:solidFill>
                <a:latin typeface="+mn-lt"/>
                <a:ea typeface="+mn-ea"/>
                <a:cs typeface="+mn-cs"/>
              </a:rPr>
              <a:t> issues</a:t>
            </a:r>
          </a:p>
          <a:p>
            <a:r>
              <a:rPr lang="en-US" altLang="zh-TW" sz="1200" kern="1200" baseline="0" dirty="0">
                <a:solidFill>
                  <a:schemeClr val="tx1"/>
                </a:solidFill>
                <a:latin typeface="+mn-lt"/>
                <a:ea typeface="+mn-ea"/>
                <a:cs typeface="+mn-cs"/>
              </a:rPr>
              <a:t>SWFs bring significant benefits to global capital markets in terms of increasing market liquidity and financial resource allocation. Some governments however have expressed reservations about SWFs because of the limited disclosure and transparency of some SWFs. Another concern is that SWFs may invest to secure control of strategically important businesses or sectors for political rather than commercial reasons, and could use these investments to advance their own national interests.</a:t>
            </a:r>
          </a:p>
          <a:p>
            <a:r>
              <a:rPr lang="en-US" altLang="zh-TW" sz="1200" kern="1200" baseline="0" dirty="0">
                <a:solidFill>
                  <a:schemeClr val="tx1"/>
                </a:solidFill>
                <a:latin typeface="+mn-lt"/>
                <a:ea typeface="+mn-ea"/>
                <a:cs typeface="+mn-cs"/>
              </a:rPr>
              <a:t>In response to these concerns the International Working Group of Sovereign Wealth Funds (IWG) was formed in May 2008, with the IMF providing support in the form of a secretariat. In October 2008, the Group published a set of 24 voluntary Principles, the Generally Accepted Principles and Practices for Sovereign Wealth Funds, known as the Santiago Principles. Initial indications are that some SWFs have made progress in improving transparency, with more publishing annual reports and disclosing their assets under management. For example the Abu Dhabi Investment Authority published its first annual report and accounts in March 2010. But there remains a wide dispersion in the extent of transparency. Typically Asian SWFs achieved a higher rate of compliance while some Middle Eastern SWFs are lagging in initiatives to improve compliance. The IWG reached a consensus in April 2009 on the establishment of the International Forum of Sovereign Wealth Funds to follow up on the work undertaken in the context of the Santiago Principles. The Forum is a voluntary group of SWFs which meets at least once a year to exchange views on issues of common interest, facilitate an understanding of the Santiago Principles and SWFs activities, and encourage cooperation with investment </a:t>
            </a:r>
            <a:r>
              <a:rPr lang="fr-FR" altLang="zh-TW" sz="1200" kern="1200" baseline="0" dirty="0" err="1">
                <a:solidFill>
                  <a:schemeClr val="tx1"/>
                </a:solidFill>
                <a:latin typeface="+mn-lt"/>
                <a:ea typeface="+mn-ea"/>
                <a:cs typeface="+mn-cs"/>
              </a:rPr>
              <a:t>recipient</a:t>
            </a:r>
            <a:r>
              <a:rPr lang="fr-FR" altLang="zh-TW" sz="1200" kern="1200" baseline="0" dirty="0">
                <a:solidFill>
                  <a:schemeClr val="tx1"/>
                </a:solidFill>
                <a:latin typeface="+mn-lt"/>
                <a:ea typeface="+mn-ea"/>
                <a:cs typeface="+mn-cs"/>
              </a:rPr>
              <a:t> countries.</a:t>
            </a:r>
          </a:p>
          <a:p>
            <a:r>
              <a:rPr lang="en-US" altLang="zh-TW" sz="1200" kern="1200" baseline="0" dirty="0">
                <a:solidFill>
                  <a:schemeClr val="tx1"/>
                </a:solidFill>
                <a:latin typeface="+mn-lt"/>
                <a:ea typeface="+mn-ea"/>
                <a:cs typeface="+mn-cs"/>
              </a:rPr>
              <a:t>On the recipient country side, the OECD published guidance in 2008 on recipient country policies towards SWFs. Recipient countries should strive to avoid protectionism and uphold fair and transparent investment frameworks.</a:t>
            </a:r>
          </a:p>
          <a:p>
            <a:r>
              <a:rPr lang="en-US" altLang="zh-TW" sz="1200" kern="1200" baseline="0" dirty="0">
                <a:solidFill>
                  <a:schemeClr val="tx1"/>
                </a:solidFill>
                <a:latin typeface="+mn-lt"/>
                <a:ea typeface="+mn-ea"/>
                <a:cs typeface="+mn-cs"/>
              </a:rPr>
              <a:t>A forum for public-private sector interactions, the Official Monetary and Financial Institutions Forum (OMFIF), held its inaugural meeting at the beginning of 2010, to facilitate discussions between Western central banks </a:t>
            </a:r>
            <a:r>
              <a:rPr lang="fr-FR" altLang="zh-TW" sz="1200" kern="1200" baseline="0" dirty="0">
                <a:solidFill>
                  <a:schemeClr val="tx1"/>
                </a:solidFill>
                <a:latin typeface="+mn-lt"/>
                <a:ea typeface="+mn-ea"/>
                <a:cs typeface="+mn-cs"/>
              </a:rPr>
              <a:t>and the SWF </a:t>
            </a:r>
            <a:r>
              <a:rPr lang="fr-FR" altLang="zh-TW" sz="1200" kern="1200" baseline="0" dirty="0" err="1">
                <a:solidFill>
                  <a:schemeClr val="tx1"/>
                </a:solidFill>
                <a:latin typeface="+mn-lt"/>
                <a:ea typeface="+mn-ea"/>
                <a:cs typeface="+mn-cs"/>
              </a:rPr>
              <a:t>community</a:t>
            </a:r>
            <a:r>
              <a:rPr lang="fr-FR" altLang="zh-TW" sz="1200" kern="1200" baseline="0" dirty="0">
                <a:solidFill>
                  <a:schemeClr val="tx1"/>
                </a:solidFill>
                <a:latin typeface="+mn-lt"/>
                <a:ea typeface="+mn-ea"/>
                <a:cs typeface="+mn-cs"/>
              </a:rPr>
              <a:t>.</a:t>
            </a:r>
            <a:endParaRPr lang="en-US"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r>
              <a:rPr lang="en-US" altLang="zh-TW" sz="1200" b="1" dirty="0">
                <a:latin typeface="+mn-lt"/>
                <a:ea typeface="PMingLiU"/>
                <a:cs typeface="Times New Roman"/>
              </a:rPr>
              <a:t>Source: http://www.swfinstitute.org/swf.php</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Current Trends</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Size and Growth</a:t>
            </a:r>
            <a:r>
              <a:rPr lang="en-US" altLang="zh-TW" sz="1200" dirty="0">
                <a:latin typeface="+mn-lt"/>
                <a:ea typeface="PMingLiU"/>
                <a:cs typeface="Times New Roman"/>
              </a:rPr>
              <a:t> </a:t>
            </a:r>
            <a:r>
              <a:rPr lang="en-US" altLang="zh-TW" sz="1200" b="1" dirty="0">
                <a:latin typeface="+mn-lt"/>
                <a:ea typeface="PMingLiU"/>
                <a:cs typeface="Times New Roman"/>
              </a:rPr>
              <a:t>Since 2005, at least 17 sovereign wealth funds have been created.</a:t>
            </a:r>
            <a:r>
              <a:rPr lang="en-US" altLang="zh-TW" sz="1200" dirty="0">
                <a:latin typeface="+mn-lt"/>
                <a:ea typeface="PMingLiU"/>
                <a:cs typeface="Times New Roman"/>
              </a:rPr>
              <a:t> As other countries grow their currency reserves they will seek greater returns. Their growth has also been skyrocketed by rising commodity prices especially oil &amp; gas, especially between the years of 2003 - 2008. </a:t>
            </a:r>
            <a:br>
              <a:rPr lang="en-US" altLang="zh-TW" sz="1200" dirty="0">
                <a:latin typeface="+mn-lt"/>
                <a:ea typeface="PMingLiU"/>
                <a:cs typeface="Times New Roman"/>
              </a:rPr>
            </a:b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Transparency &amp; Protectionism</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i="1" dirty="0">
                <a:latin typeface="+mn-lt"/>
                <a:ea typeface="PMingLiU"/>
                <a:cs typeface="Times New Roman"/>
              </a:rPr>
              <a:t> </a:t>
            </a:r>
            <a:endParaRPr lang="zh-TW" altLang="zh-TW" sz="1200" dirty="0">
              <a:latin typeface="+mn-lt"/>
              <a:ea typeface="PMingLiU"/>
              <a:cs typeface="Times New Roman"/>
            </a:endParaRPr>
          </a:p>
          <a:p>
            <a:pPr marL="0" marR="0" indent="0" algn="l" defTabSz="914400" rtl="0" eaLnBrk="0" fontAlgn="base" latinLnBrk="0" hangingPunct="0">
              <a:lnSpc>
                <a:spcPct val="115000"/>
              </a:lnSpc>
              <a:spcBef>
                <a:spcPct val="30000"/>
              </a:spcBef>
              <a:spcAft>
                <a:spcPts val="1000"/>
              </a:spcAft>
              <a:buClrTx/>
              <a:buSzTx/>
              <a:buFontTx/>
              <a:buNone/>
              <a:tabLst/>
              <a:defRPr/>
            </a:pPr>
            <a:r>
              <a:rPr lang="en-US" altLang="zh-TW" sz="1200" b="1" dirty="0">
                <a:latin typeface="+mn-lt"/>
                <a:ea typeface="PMingLiU"/>
                <a:cs typeface="Times New Roman"/>
              </a:rPr>
              <a:t>Has anyone ever heard of UAE's Dubai World's Port Deal or China's CNOOC's bid for Unocal? </a:t>
            </a:r>
            <a:br>
              <a:rPr lang="en-US" altLang="zh-TW" sz="1200" b="1" dirty="0">
                <a:latin typeface="+mn-lt"/>
                <a:ea typeface="PMingLiU"/>
                <a:cs typeface="Times New Roman"/>
              </a:rPr>
            </a:br>
            <a:r>
              <a:rPr lang="en-US" altLang="zh-TW" sz="1200" b="1" dirty="0">
                <a:latin typeface="+mn-lt"/>
                <a:ea typeface="PMingLiU"/>
                <a:cs typeface="Times New Roman"/>
              </a:rPr>
              <a:t>Or how about the latest foreign bailout for the largest US Financial Institutions such as Citigroup, Morgan Stanley, and Merrill Lynch?</a:t>
            </a:r>
            <a:br>
              <a:rPr lang="en-US" altLang="zh-TW" sz="1200" dirty="0">
                <a:latin typeface="+mn-lt"/>
                <a:ea typeface="PMingLiU"/>
                <a:cs typeface="Times New Roman"/>
              </a:rPr>
            </a:br>
            <a:r>
              <a:rPr lang="en-US" altLang="zh-TW" sz="1200" dirty="0">
                <a:latin typeface="+mn-lt"/>
                <a:ea typeface="PMingLiU"/>
                <a:cs typeface="Times New Roman"/>
              </a:rPr>
              <a:t>Many SWFs are non-transparent, meaning they do not report their holdings or strategies to the Public. Some experts say they are passive investments, while others fear they are a matter of national security. These are causes for concern for many people, investors, and governments; and will eventually fuel the fires of protectionism. </a:t>
            </a:r>
            <a:br>
              <a:rPr lang="en-US" altLang="zh-TW" sz="1200" dirty="0">
                <a:latin typeface="+mn-lt"/>
                <a:ea typeface="PMingLiU"/>
                <a:cs typeface="Times New Roman"/>
              </a:rPr>
            </a:br>
            <a:r>
              <a:rPr lang="en-US" altLang="zh-TW" sz="1200" dirty="0">
                <a:latin typeface="+mn-lt"/>
                <a:ea typeface="PMingLiU"/>
                <a:cs typeface="Times New Roman"/>
              </a:rPr>
              <a:t>Learn more about the </a:t>
            </a:r>
            <a:r>
              <a:rPr lang="en-US" altLang="zh-TW" sz="1200" dirty="0" err="1">
                <a:latin typeface="+mn-lt"/>
                <a:ea typeface="PMingLiU"/>
                <a:cs typeface="Times New Roman"/>
              </a:rPr>
              <a:t>Linaburg</a:t>
            </a:r>
            <a:r>
              <a:rPr lang="en-US" altLang="zh-TW" sz="1200" dirty="0">
                <a:latin typeface="+mn-lt"/>
                <a:ea typeface="PMingLiU"/>
                <a:cs typeface="Times New Roman"/>
              </a:rPr>
              <a:t> </a:t>
            </a:r>
            <a:r>
              <a:rPr lang="en-US" altLang="zh-TW" sz="1200" dirty="0" err="1">
                <a:latin typeface="+mn-lt"/>
                <a:ea typeface="PMingLiU"/>
                <a:cs typeface="Times New Roman"/>
              </a:rPr>
              <a:t>Maduell</a:t>
            </a:r>
            <a:r>
              <a:rPr lang="en-US" altLang="zh-TW" sz="1200" dirty="0">
                <a:latin typeface="+mn-lt"/>
                <a:ea typeface="PMingLiU"/>
                <a:cs typeface="Times New Roman"/>
              </a:rPr>
              <a:t> Transparency Index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Sovereign Wealth Enterprise (SWE)</a:t>
            </a:r>
            <a:r>
              <a:rPr lang="en-US" altLang="zh-TW" sz="1200" dirty="0">
                <a:latin typeface="+mn-lt"/>
                <a:ea typeface="PMingLiU"/>
                <a:cs typeface="Times New Roman"/>
              </a:rPr>
              <a:t> </a:t>
            </a:r>
            <a:endParaRPr lang="zh-TW" altLang="zh-TW" sz="1200" dirty="0">
              <a:latin typeface="+mn-lt"/>
              <a:ea typeface="PMingLiU"/>
              <a:cs typeface="Times New Roman"/>
            </a:endParaRPr>
          </a:p>
          <a:p>
            <a:pPr marL="0" marR="0" indent="0" algn="l" defTabSz="914400" rtl="0" eaLnBrk="0" fontAlgn="base" latinLnBrk="0" hangingPunct="0">
              <a:lnSpc>
                <a:spcPct val="115000"/>
              </a:lnSpc>
              <a:spcBef>
                <a:spcPct val="30000"/>
              </a:spcBef>
              <a:spcAft>
                <a:spcPts val="1000"/>
              </a:spcAft>
              <a:buClrTx/>
              <a:buSzTx/>
              <a:buFontTx/>
              <a:buNone/>
              <a:tabLst/>
              <a:defRPr/>
            </a:pPr>
            <a:r>
              <a:rPr lang="en-US" altLang="zh-TW" sz="1200" dirty="0">
                <a:latin typeface="+mn-lt"/>
                <a:ea typeface="PMingLiU"/>
                <a:cs typeface="Times New Roman"/>
              </a:rPr>
              <a:t>Another interesting trend is the development of sovereign wealth enterprises (SWE) which are investment vehicles that are owned and controlled by sovereign wealth funds. These vehicles allow greater flexibility for SWFs.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http://www.ifsl.org.uk/upload/CBS%20Sovereign%20Wealth%20Funds%202010.pdf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endParaRPr lang="zh-TW" altLang="zh-TW" sz="1200" dirty="0">
              <a:latin typeface="+mn-lt"/>
              <a:ea typeface="PMingLiU"/>
              <a:cs typeface="Times New Roman"/>
            </a:endParaRPr>
          </a:p>
        </p:txBody>
      </p:sp>
    </p:spTree>
    <p:extLst>
      <p:ext uri="{BB962C8B-B14F-4D97-AF65-F5344CB8AC3E}">
        <p14:creationId xmlns:p14="http://schemas.microsoft.com/office/powerpoint/2010/main" val="10869409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333</a:t>
            </a:fld>
            <a:endParaRPr lang="en-US" altLang="zh-TW"/>
          </a:p>
        </p:txBody>
      </p:sp>
    </p:spTree>
    <p:extLst>
      <p:ext uri="{BB962C8B-B14F-4D97-AF65-F5344CB8AC3E}">
        <p14:creationId xmlns:p14="http://schemas.microsoft.com/office/powerpoint/2010/main" val="42060029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8CBCEB21-0E60-4405-A9D9-16E4A5E32258}" type="slidenum">
              <a:rPr lang="en-US" altLang="zh-TW"/>
              <a:pPr/>
              <a:t>334</a:t>
            </a:fld>
            <a:endParaRPr lang="en-US" altLang="zh-TW"/>
          </a:p>
        </p:txBody>
      </p:sp>
      <p:sp>
        <p:nvSpPr>
          <p:cNvPr id="128003" name="Rectangle 2"/>
          <p:cNvSpPr>
            <a:spLocks noGrp="1" noRot="1" noChangeAspect="1" noChangeArrowheads="1" noTextEdit="1"/>
          </p:cNvSpPr>
          <p:nvPr>
            <p:ph type="sldImg"/>
          </p:nvPr>
        </p:nvSpPr>
        <p:spPr>
          <a:xfrm>
            <a:off x="2897188" y="527050"/>
            <a:ext cx="3505200" cy="2628900"/>
          </a:xfrm>
          <a:ln/>
        </p:spPr>
      </p:sp>
      <p:sp>
        <p:nvSpPr>
          <p:cNvPr id="128004" name="Rectangle 3"/>
          <p:cNvSpPr>
            <a:spLocks noGrp="1" noChangeArrowheads="1"/>
          </p:cNvSpPr>
          <p:nvPr>
            <p:ph type="body" idx="1"/>
          </p:nvPr>
        </p:nvSpPr>
        <p:spPr>
          <a:xfrm>
            <a:off x="929641" y="3329940"/>
            <a:ext cx="7437120" cy="3153464"/>
          </a:xfrm>
          <a:noFill/>
          <a:ln/>
        </p:spPr>
        <p:txBody>
          <a:bodyPr/>
          <a:lstStyle/>
          <a:p>
            <a:r>
              <a:rPr lang="en-US" altLang="zh-TW" sz="1200" kern="1200" dirty="0">
                <a:solidFill>
                  <a:schemeClr val="tx1"/>
                </a:solidFill>
                <a:latin typeface="+mn-lt"/>
                <a:ea typeface="+mn-ea"/>
                <a:cs typeface="+mn-cs"/>
              </a:rPr>
              <a:t>Venture capital is a means of providing long term equity funding to young fast growing companies. It is often called "direct investment" or "private equity investment". There are three main types of private equity transactions: startup venture capital, development capital and buyouts.</a:t>
            </a:r>
            <a:br>
              <a:rPr lang="en-US" altLang="zh-TW" sz="1200" kern="1200" dirty="0">
                <a:solidFill>
                  <a:schemeClr val="tx1"/>
                </a:solidFill>
                <a:latin typeface="+mn-lt"/>
                <a:ea typeface="+mn-ea"/>
                <a:cs typeface="+mn-cs"/>
              </a:rPr>
            </a:b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Companies require funds to develop their business. Financial support can take the form of loans and/or equity capital. A company not listed on a stock exchange can obtain funds from banks or by issuing shares to private investors. Venture capital companies inject funds into the company in exchange for a proportion of its equity.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Venture capital firms are prepared to assume considerably higher risk by investing at the early stages of a company's development in the hope that they can reap higher returns if the company meets or exceeds its projections.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Venture capital firms realize their returns when an investee company has built a successful track record to qualify for listing on the stock exchange. Other means of exiting from investments are management buy-backs through put options based on a pre-determined formula, private placements to interested third parties or an outright or partial trade sale</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Source: http://www.hkvca.com.hk/2004/m2-set.htm  Hong Kong Venture capital Association</a:t>
            </a:r>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390513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5B1BB-723C-4D80-B9BB-D13A11292DF0}" type="slidenum">
              <a:rPr lang="en-US" altLang="zh-TW"/>
              <a:pPr/>
              <a:t>4</a:t>
            </a:fld>
            <a:endParaRPr lang="en-US" altLang="zh-TW"/>
          </a:p>
        </p:txBody>
      </p:sp>
      <p:sp>
        <p:nvSpPr>
          <p:cNvPr id="22530" name="Rectangle 2"/>
          <p:cNvSpPr>
            <a:spLocks noGrp="1" noRot="1" noChangeAspect="1" noChangeArrowheads="1" noTextEdit="1"/>
          </p:cNvSpPr>
          <p:nvPr>
            <p:ph type="sldImg"/>
          </p:nvPr>
        </p:nvSpPr>
        <p:spPr>
          <a:xfrm>
            <a:off x="2487613" y="509588"/>
            <a:ext cx="4986337" cy="2805112"/>
          </a:xfrm>
          <a:ln/>
        </p:spPr>
      </p:sp>
      <p:sp>
        <p:nvSpPr>
          <p:cNvPr id="22531" name="Rectangle 3"/>
          <p:cNvSpPr>
            <a:spLocks noGrp="1" noChangeArrowheads="1"/>
          </p:cNvSpPr>
          <p:nvPr>
            <p:ph type="body" idx="1"/>
          </p:nvPr>
        </p:nvSpPr>
        <p:spPr>
          <a:xfrm>
            <a:off x="1323765" y="3228897"/>
            <a:ext cx="7280698" cy="3058954"/>
          </a:xfrm>
        </p:spPr>
        <p:txBody>
          <a:bodyPr/>
          <a:lstStyle/>
          <a:p>
            <a:r>
              <a:rPr lang="en-US" altLang="zh-TW"/>
              <a:t>(US definition, source Mishkin) </a:t>
            </a:r>
          </a:p>
          <a:p>
            <a:r>
              <a:rPr lang="en-US" altLang="zh-TW"/>
              <a:t>Financial intermediaries are financial institutions that engage in </a:t>
            </a:r>
            <a:r>
              <a:rPr lang="en-US" altLang="zh-TW" b="1"/>
              <a:t>financial asset transformation.</a:t>
            </a:r>
          </a:p>
          <a:p>
            <a:r>
              <a:rPr lang="en-US" altLang="zh-TW"/>
              <a:t>Financial intermediaries </a:t>
            </a:r>
            <a:r>
              <a:rPr lang="en-US" altLang="zh-TW" b="1"/>
              <a:t>purchase one kind</a:t>
            </a:r>
            <a:r>
              <a:rPr lang="en-US" altLang="zh-TW"/>
              <a:t> of financial asset from borrowers (generally a long term loan contract whose terms are adapted to the specific circumstances of the borrower) and </a:t>
            </a:r>
            <a:r>
              <a:rPr lang="en-US" altLang="zh-TW" b="1"/>
              <a:t>sell a different kind</a:t>
            </a:r>
            <a:r>
              <a:rPr lang="en-US" altLang="zh-TW"/>
              <a:t> of financial asset to savers, generally some kind of relatively liquid claim against the financial intermediary (eg deposit account).</a:t>
            </a:r>
          </a:p>
          <a:p>
            <a:r>
              <a:rPr lang="en-US" altLang="zh-TW"/>
              <a:t>Unlike brokers and dealers, financial intermediaries typically </a:t>
            </a:r>
            <a:r>
              <a:rPr lang="en-US" altLang="zh-TW" b="1"/>
              <a:t>hold</a:t>
            </a:r>
            <a:r>
              <a:rPr lang="en-US" altLang="zh-TW"/>
              <a:t> financial assets as part of an </a:t>
            </a:r>
            <a:r>
              <a:rPr lang="en-US" altLang="zh-TW" b="1"/>
              <a:t>investment portfolio</a:t>
            </a:r>
            <a:r>
              <a:rPr lang="en-US" altLang="zh-TW"/>
              <a:t> rather than as an inventory for resale.</a:t>
            </a:r>
          </a:p>
          <a:p>
            <a:r>
              <a:rPr lang="en-US" altLang="zh-TW"/>
              <a:t>In addition to making profits on their investment portfolios, financial intermediaries make profits by charging relatively high interest rates to borrowers and paying relative low interest rates to savers (margin income).</a:t>
            </a:r>
          </a:p>
          <a:p>
            <a:r>
              <a:rPr lang="en-US" altLang="zh-TW" b="1"/>
              <a:t>Types of financial intermediaries</a:t>
            </a:r>
            <a:r>
              <a:rPr lang="en-US" altLang="zh-TW"/>
              <a:t> include: </a:t>
            </a:r>
          </a:p>
          <a:p>
            <a:pPr>
              <a:buFontTx/>
              <a:buChar char="-"/>
            </a:pPr>
            <a:r>
              <a:rPr lang="en-US" altLang="zh-TW" b="1"/>
              <a:t>depository</a:t>
            </a:r>
            <a:r>
              <a:rPr lang="en-US" altLang="zh-TW"/>
              <a:t> institutions (commercial banks, savings and loans, mutual savings banks, credit unions)</a:t>
            </a:r>
          </a:p>
          <a:p>
            <a:pPr>
              <a:buFontTx/>
              <a:buChar char="-"/>
            </a:pPr>
            <a:r>
              <a:rPr lang="en-US" altLang="zh-TW" b="1"/>
              <a:t>Contractual savings</a:t>
            </a:r>
            <a:r>
              <a:rPr lang="en-US" altLang="zh-TW"/>
              <a:t> institutions (life insurance companies, fire and casualty insurance companies, pension funds, government retirement funds)</a:t>
            </a:r>
          </a:p>
          <a:p>
            <a:pPr>
              <a:buFontTx/>
              <a:buChar char="-"/>
            </a:pPr>
            <a:r>
              <a:rPr lang="en-US" altLang="zh-TW" b="1"/>
              <a:t>Investment intermediaries</a:t>
            </a:r>
            <a:r>
              <a:rPr lang="en-US" altLang="zh-TW"/>
              <a:t> (finance companies, stock and bonds mutual funds, money market mutual funds)</a:t>
            </a:r>
          </a:p>
        </p:txBody>
      </p:sp>
    </p:spTree>
    <p:extLst>
      <p:ext uri="{BB962C8B-B14F-4D97-AF65-F5344CB8AC3E}">
        <p14:creationId xmlns:p14="http://schemas.microsoft.com/office/powerpoint/2010/main" val="347634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77CC2-E057-4E01-AF3B-A4293EF0C866}" type="slidenum">
              <a:rPr lang="en-US" altLang="zh-TW"/>
              <a:pPr/>
              <a:t>43</a:t>
            </a:fld>
            <a:endParaRPr lang="en-US" altLang="zh-TW"/>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xfrm>
            <a:off x="1324693" y="3229114"/>
            <a:ext cx="7278839" cy="3058301"/>
          </a:xfrm>
        </p:spPr>
        <p:txBody>
          <a:bodyPr/>
          <a:lstStyle/>
          <a:p>
            <a:r>
              <a:rPr lang="en-US" altLang="zh-TW" b="1" dirty="0"/>
              <a:t>Credit risk</a:t>
            </a:r>
            <a:r>
              <a:rPr lang="en-US" altLang="zh-TW" dirty="0"/>
              <a:t> arises from potential that a borrower or a counterparty to a transaction will fail to perform an obligation</a:t>
            </a:r>
          </a:p>
          <a:p>
            <a:endParaRPr lang="en-US" altLang="zh-TW" dirty="0"/>
          </a:p>
          <a:p>
            <a:r>
              <a:rPr lang="en-US" altLang="zh-TW" b="1" dirty="0"/>
              <a:t>Liquidity risk</a:t>
            </a:r>
            <a:r>
              <a:rPr lang="en-US" altLang="zh-TW" dirty="0"/>
              <a:t> is the potential that an institution will be unable to meet its obligations as they come due because of an inability to liquidate assets or obtain adequate funding (funding liquidity risk) or that it cannot easily unwind or offset specific exposures without significantly lowering market prices because of inadequate market depth or market disruptions (market liquidity risk)</a:t>
            </a:r>
          </a:p>
          <a:p>
            <a:endParaRPr lang="en-US" altLang="zh-TW" dirty="0"/>
          </a:p>
          <a:p>
            <a:r>
              <a:rPr lang="en-US" altLang="zh-TW" b="1" dirty="0"/>
              <a:t>Market risk</a:t>
            </a:r>
            <a:r>
              <a:rPr lang="en-US" altLang="zh-TW" dirty="0"/>
              <a:t> is the risk to a financial institution’s condition resulting from adverse movement in market rates or prices, such as interest rates, foreign exchange rates or equity prices</a:t>
            </a:r>
          </a:p>
          <a:p>
            <a:endParaRPr lang="en-US" altLang="zh-TW" dirty="0"/>
          </a:p>
          <a:p>
            <a:r>
              <a:rPr lang="en-US" altLang="zh-TW" b="1" dirty="0"/>
              <a:t>Operational risk</a:t>
            </a:r>
            <a:r>
              <a:rPr lang="en-US" altLang="zh-TW" dirty="0"/>
              <a:t> arises from the potential that inadequate information systems, operational problems, breaches in internal controls, fraud or unforeseen catastrophes will result in unexpected losses</a:t>
            </a:r>
          </a:p>
          <a:p>
            <a:endParaRPr lang="en-US" altLang="zh-TW" dirty="0"/>
          </a:p>
          <a:p>
            <a:r>
              <a:rPr lang="en-US" altLang="zh-TW" b="1" dirty="0"/>
              <a:t>Legal risk</a:t>
            </a:r>
            <a:r>
              <a:rPr lang="en-US" altLang="zh-TW" dirty="0"/>
              <a:t> arises from the potential that unenforceable contracts, lawsuits, or adverse judgments can disrupt or otherwise negatively affect the operations or condition of a banking organization</a:t>
            </a:r>
          </a:p>
          <a:p>
            <a:endParaRPr lang="en-US" altLang="zh-TW" dirty="0"/>
          </a:p>
          <a:p>
            <a:r>
              <a:rPr lang="en-US" altLang="zh-TW" b="1" dirty="0"/>
              <a:t>Reputational risk</a:t>
            </a:r>
            <a:r>
              <a:rPr lang="en-US" altLang="zh-TW" dirty="0"/>
              <a:t> is the potential that negative publicity regarding an institution’s business practices, whether true or not, will cause a decline in the customer base, costly litigation, or revenue reductions.</a:t>
            </a:r>
          </a:p>
        </p:txBody>
      </p:sp>
    </p:spTree>
    <p:extLst>
      <p:ext uri="{BB962C8B-B14F-4D97-AF65-F5344CB8AC3E}">
        <p14:creationId xmlns:p14="http://schemas.microsoft.com/office/powerpoint/2010/main" val="204626124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2706688" y="525463"/>
            <a:ext cx="3854450" cy="2890837"/>
          </a:xfrm>
          <a:ln/>
        </p:spPr>
      </p:sp>
      <p:sp>
        <p:nvSpPr>
          <p:cNvPr id="129027" name="Notes Placeholder 2"/>
          <p:cNvSpPr>
            <a:spLocks noGrp="1"/>
          </p:cNvSpPr>
          <p:nvPr>
            <p:ph type="body" idx="1"/>
          </p:nvPr>
        </p:nvSpPr>
        <p:spPr>
          <a:noFill/>
          <a:ln/>
        </p:spPr>
        <p:txBody>
          <a:bodyPr/>
          <a:lstStyle/>
          <a:p>
            <a:endParaRPr lang="zh-TW" altLang="zh-TW" sz="1200" kern="1200" dirty="0">
              <a:solidFill>
                <a:schemeClr val="tx1"/>
              </a:solidFill>
              <a:latin typeface="+mn-lt"/>
              <a:ea typeface="+mn-ea"/>
              <a:cs typeface="+mn-cs"/>
            </a:endParaRPr>
          </a:p>
        </p:txBody>
      </p:sp>
      <p:sp>
        <p:nvSpPr>
          <p:cNvPr id="129028" name="Slide Number Placeholder 3"/>
          <p:cNvSpPr>
            <a:spLocks noGrp="1"/>
          </p:cNvSpPr>
          <p:nvPr>
            <p:ph type="sldNum" sz="quarter" idx="5"/>
          </p:nvPr>
        </p:nvSpPr>
        <p:spPr>
          <a:noFill/>
        </p:spPr>
        <p:txBody>
          <a:bodyPr/>
          <a:lstStyle/>
          <a:p>
            <a:fld id="{1B082B66-C20F-4740-B189-1D370D194BF2}" type="slidenum">
              <a:rPr lang="en-US" altLang="zh-TW"/>
              <a:pPr/>
              <a:t>337</a:t>
            </a:fld>
            <a:endParaRPr lang="en-US" altLang="zh-TW"/>
          </a:p>
        </p:txBody>
      </p:sp>
    </p:spTree>
    <p:extLst>
      <p:ext uri="{BB962C8B-B14F-4D97-AF65-F5344CB8AC3E}">
        <p14:creationId xmlns:p14="http://schemas.microsoft.com/office/powerpoint/2010/main" val="31205078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2706688" y="525463"/>
            <a:ext cx="3854450" cy="2890837"/>
          </a:xfrm>
          <a:ln/>
        </p:spPr>
      </p:sp>
      <p:sp>
        <p:nvSpPr>
          <p:cNvPr id="129027" name="Notes Placeholder 2"/>
          <p:cNvSpPr>
            <a:spLocks noGrp="1"/>
          </p:cNvSpPr>
          <p:nvPr>
            <p:ph type="body" idx="1"/>
          </p:nvPr>
        </p:nvSpPr>
        <p:spPr>
          <a:noFill/>
          <a:ln/>
        </p:spPr>
        <p:txBody>
          <a:bodyPr/>
          <a:lstStyle/>
          <a:p>
            <a:r>
              <a:rPr lang="en-US" altLang="zh-TW" sz="1200" b="1" kern="1200" dirty="0">
                <a:solidFill>
                  <a:schemeClr val="tx1"/>
                </a:solidFill>
                <a:latin typeface="+mn-lt"/>
                <a:ea typeface="+mn-ea"/>
                <a:cs typeface="+mn-cs"/>
              </a:rPr>
              <a:t>Venture capital</a:t>
            </a:r>
            <a:r>
              <a:rPr lang="en-US" altLang="zh-TW" sz="1200" kern="1200" dirty="0">
                <a:solidFill>
                  <a:schemeClr val="tx1"/>
                </a:solidFill>
                <a:latin typeface="+mn-lt"/>
                <a:ea typeface="+mn-ea"/>
                <a:cs typeface="+mn-cs"/>
              </a:rPr>
              <a:t> (</a:t>
            </a:r>
            <a:r>
              <a:rPr lang="en-US" altLang="zh-TW" sz="1200" b="1" kern="1200" dirty="0">
                <a:solidFill>
                  <a:schemeClr val="tx1"/>
                </a:solidFill>
                <a:latin typeface="+mn-lt"/>
                <a:ea typeface="+mn-ea"/>
                <a:cs typeface="+mn-cs"/>
              </a:rPr>
              <a:t>VC</a:t>
            </a:r>
            <a:r>
              <a:rPr lang="en-US" altLang="zh-TW" sz="1200" kern="1200" dirty="0">
                <a:solidFill>
                  <a:schemeClr val="tx1"/>
                </a:solidFill>
                <a:latin typeface="+mn-lt"/>
                <a:ea typeface="+mn-ea"/>
                <a:cs typeface="+mn-cs"/>
              </a:rPr>
              <a:t>) is financial capital provided to early-stage, high-potential, growth startup companies. The venture capital fund makes money by owning equity in the companies it invests in, which usually have a novel technology or business model in high technology industries, such as biotechnology, IT, software, etc. The typical venture capital investment occurs after the seed funding round as growth funding round (also referred as Series A round) in the interest of generating a return through an eventual realization event, such as an IPO or trade sale of the company.</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In addition to angel investing and other seed funding options, venture capital is attractive for new companies with limited operating history that are too small to raise capital in the public markets and have not reached the point where they are able to secure a bank loan or complete a debt offering. In exchange for the high risk that venture capitalists assume by investing in smaller and less mature companies, venture capitalists usually get significant control over company decisions, in addition to a significant portion of the company's ownership (and consequently value).</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Venture capital is also associated with job creation (accounting for 21% of US GDP),</a:t>
            </a:r>
            <a:r>
              <a:rPr lang="en-US" altLang="zh-TW" sz="1200" kern="1200" baseline="30000" dirty="0">
                <a:solidFill>
                  <a:schemeClr val="tx1"/>
                </a:solidFill>
                <a:latin typeface="+mn-lt"/>
                <a:ea typeface="+mn-ea"/>
                <a:cs typeface="+mn-cs"/>
              </a:rPr>
              <a:t>[1]</a:t>
            </a:r>
            <a:r>
              <a:rPr lang="en-US" altLang="zh-TW" sz="1200" kern="1200" dirty="0">
                <a:solidFill>
                  <a:schemeClr val="tx1"/>
                </a:solidFill>
                <a:latin typeface="+mn-lt"/>
                <a:ea typeface="+mn-ea"/>
                <a:cs typeface="+mn-cs"/>
              </a:rPr>
              <a:t> the knowledge economy, and used as a proxy measure of innovation within an economic sector or geography. Every year there are nearly 2 million business created in the USA, and only 600-800 get venture capital funding. According to the National Venture Capital Association 11% of private sector jobs come from venture backed companies and venture backed revenue accounts for 21% of US GDP.</a:t>
            </a:r>
            <a:endParaRPr lang="zh-TW" altLang="zh-TW" sz="1200" kern="1200" dirty="0">
              <a:solidFill>
                <a:schemeClr val="tx1"/>
              </a:solidFill>
              <a:latin typeface="+mn-lt"/>
              <a:ea typeface="+mn-ea"/>
              <a:cs typeface="+mn-cs"/>
            </a:endParaRPr>
          </a:p>
        </p:txBody>
      </p:sp>
      <p:sp>
        <p:nvSpPr>
          <p:cNvPr id="129028" name="Slide Number Placeholder 3"/>
          <p:cNvSpPr>
            <a:spLocks noGrp="1"/>
          </p:cNvSpPr>
          <p:nvPr>
            <p:ph type="sldNum" sz="quarter" idx="5"/>
          </p:nvPr>
        </p:nvSpPr>
        <p:spPr>
          <a:noFill/>
        </p:spPr>
        <p:txBody>
          <a:bodyPr/>
          <a:lstStyle/>
          <a:p>
            <a:fld id="{1B082B66-C20F-4740-B189-1D370D194BF2}" type="slidenum">
              <a:rPr lang="en-US" altLang="zh-TW"/>
              <a:pPr/>
              <a:t>338</a:t>
            </a:fld>
            <a:endParaRPr lang="en-US" altLang="zh-TW"/>
          </a:p>
        </p:txBody>
      </p:sp>
    </p:spTree>
    <p:extLst>
      <p:ext uri="{BB962C8B-B14F-4D97-AF65-F5344CB8AC3E}">
        <p14:creationId xmlns:p14="http://schemas.microsoft.com/office/powerpoint/2010/main" val="36982932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0295766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2706688" y="525463"/>
            <a:ext cx="3854450" cy="2890837"/>
          </a:xfrm>
          <a:ln/>
        </p:spPr>
      </p:sp>
      <p:sp>
        <p:nvSpPr>
          <p:cNvPr id="132099" name="Notes Placeholder 2"/>
          <p:cNvSpPr>
            <a:spLocks noGrp="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Source: Wikipedia http://en.wikipedia.org/wiki/Venture_capital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Roles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Within the venture capital industry, the general partners and other investment professionals of the venture capital firm are often referred to as "venture capitalists" or "VCs". Typical career backgrounds vary, but broadly speaking venture capitalists come from either an operational or a finance background. Venture capitalists with an operational background tend to be former founders or executives of companies similar to those which the partnership finances or will have served as management consultants. Venture capitalists with finance backgrounds tend to have investment banking or other corporate finance experience.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Although the titles are not entirely uniform from firm to firm, other positions at venture capital firms include:</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Venture partners</a:t>
            </a:r>
            <a:r>
              <a:rPr lang="en-US" altLang="zh-TW" sz="1200" dirty="0">
                <a:latin typeface="+mn-lt"/>
                <a:ea typeface="PMingLiU"/>
                <a:cs typeface="Times New Roman"/>
              </a:rPr>
              <a:t> – Venture partners are expected to source potential investment opportunities ("bring in deals") and typically are compensated only for those deals with which they are involved.</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Principal</a:t>
            </a:r>
            <a:r>
              <a:rPr lang="en-US" altLang="zh-TW" sz="1200" dirty="0">
                <a:latin typeface="+mn-lt"/>
                <a:ea typeface="PMingLiU"/>
                <a:cs typeface="Times New Roman"/>
              </a:rPr>
              <a:t> – This is a mid-level investment professional position, and often considered a "partner-track" position. Principals will have been promoted from a senior associate position or who have commensurate experience in another field such as investment banking or management consulting.</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Associate</a:t>
            </a:r>
            <a:r>
              <a:rPr lang="en-US" altLang="zh-TW" sz="1200" dirty="0">
                <a:latin typeface="+mn-lt"/>
                <a:ea typeface="PMingLiU"/>
                <a:cs typeface="Times New Roman"/>
              </a:rPr>
              <a:t> – This is typically the most junior apprentice position within a venture capital firm. After a few successful years, an associate may move up to the "senior associate" position and potentially principal and beyond. Associates will often have worked for 1–2 years in another field such as investment banking or management consulting.</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Entrepreneur-in-residence</a:t>
            </a:r>
            <a:r>
              <a:rPr lang="en-US" altLang="zh-TW" sz="1200" dirty="0">
                <a:latin typeface="+mn-lt"/>
                <a:ea typeface="PMingLiU"/>
                <a:cs typeface="Times New Roman"/>
              </a:rPr>
              <a:t> (EIR) – EIRs are experts in a particular domain and perform due diligence on potential deals. EIRs are engaged by venture capital firms temporarily (six to 18 months) and are expected to develop and pitch startup ideas to their host firm (although neither party is bound to work with each other). Some EIR's move on to executive positions within a portfolio company.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Structure of the funds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Most venture capital funds have a fixed life of 10 years, with the possibility of a few years of extensions to allow for private companies still seeking liquidity. The investing cycle for most funds is generally three to five years, after which the focus is managing and making follow-on investments in an existing portfolio. This model was pioneered by successful funds in Silicon Valley through the 1980s to invest in technological trends broadly but only during their period of ascendance, and to cut exposure to management and marketing risks of any individual firm or its product.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such a fund, the investors have a fixed commitment to the fund that is initially unfunded and subsequently "called down" by the venture capital fund over time as the fund makes its investments. There are substantial penalties for a Limited Partner (or investor) that fails to participate in a capital call.</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It can take anywhere from a month or so to several years for venture capitalists to raise money from limited partners for their fund. At the time when all of the money has been raised, the fund is said to be closed and the 10 year lifetime begins. Some funds have partial closes when one half (or some other amount) of the fund has been raised. "Vintage year" generally refers to the year in which the fund was closed and may serve as a means to stratify VC funds for comparison. This free database of venture capital funds shows the difference between a venture capital fund management company and the venture capital funds managed by them</a:t>
            </a:r>
            <a:endParaRPr lang="zh-TW" altLang="zh-TW" sz="1200" dirty="0">
              <a:latin typeface="+mn-lt"/>
              <a:ea typeface="PMingLiU"/>
              <a:cs typeface="Times New Roman"/>
            </a:endParaRPr>
          </a:p>
        </p:txBody>
      </p:sp>
      <p:sp>
        <p:nvSpPr>
          <p:cNvPr id="132100" name="Slide Number Placeholder 3"/>
          <p:cNvSpPr>
            <a:spLocks noGrp="1"/>
          </p:cNvSpPr>
          <p:nvPr>
            <p:ph type="sldNum" sz="quarter" idx="5"/>
          </p:nvPr>
        </p:nvSpPr>
        <p:spPr>
          <a:noFill/>
        </p:spPr>
        <p:txBody>
          <a:bodyPr/>
          <a:lstStyle/>
          <a:p>
            <a:fld id="{73908EEF-CE36-4BA9-93FA-0135FB5D6872}" type="slidenum">
              <a:rPr lang="en-US" altLang="zh-TW"/>
              <a:pPr/>
              <a:t>340</a:t>
            </a:fld>
            <a:endParaRPr lang="en-US" altLang="zh-TW"/>
          </a:p>
        </p:txBody>
      </p:sp>
    </p:spTree>
    <p:extLst>
      <p:ext uri="{BB962C8B-B14F-4D97-AF65-F5344CB8AC3E}">
        <p14:creationId xmlns:p14="http://schemas.microsoft.com/office/powerpoint/2010/main" val="18570475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334740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7C97A2AA-D1F5-48C9-823C-04D76F57F2DA}" type="slidenum">
              <a:rPr lang="en-US" altLang="zh-TW"/>
              <a:pPr/>
              <a:t>343</a:t>
            </a:fld>
            <a:endParaRPr lang="en-US" altLang="zh-TW"/>
          </a:p>
        </p:txBody>
      </p:sp>
      <p:sp>
        <p:nvSpPr>
          <p:cNvPr id="133123" name="Rectangle 2"/>
          <p:cNvSpPr>
            <a:spLocks noGrp="1" noRot="1" noChangeAspect="1" noChangeArrowheads="1" noTextEdit="1"/>
          </p:cNvSpPr>
          <p:nvPr>
            <p:ph type="sldImg"/>
          </p:nvPr>
        </p:nvSpPr>
        <p:spPr>
          <a:xfrm>
            <a:off x="2312988" y="527050"/>
            <a:ext cx="4673600" cy="2628900"/>
          </a:xfrm>
          <a:ln/>
        </p:spPr>
      </p:sp>
      <p:sp>
        <p:nvSpPr>
          <p:cNvPr id="133124" name="Rectangle 3"/>
          <p:cNvSpPr>
            <a:spLocks noGrp="1" noChangeArrowheads="1"/>
          </p:cNvSpPr>
          <p:nvPr>
            <p:ph type="body" idx="1"/>
          </p:nvPr>
        </p:nvSpPr>
        <p:spPr>
          <a:xfrm>
            <a:off x="929641" y="3329940"/>
            <a:ext cx="7437120" cy="3153464"/>
          </a:xfrm>
          <a:noFill/>
          <a:ln/>
        </p:spPr>
        <p:txBody>
          <a:bodyPr/>
          <a:lstStyle/>
          <a:p>
            <a:r>
              <a:rPr lang="en-US" altLang="zh-TW" sz="1200" kern="1200" dirty="0">
                <a:solidFill>
                  <a:schemeClr val="tx1"/>
                </a:solidFill>
                <a:latin typeface="+mn-lt"/>
                <a:ea typeface="+mn-ea"/>
                <a:cs typeface="+mn-cs"/>
              </a:rPr>
              <a:t>Private equity - Private equities are equity securities of unlisted companies. Private equities are generally illiquid and thought of as a long-term investment. Private equity investments are not subject to the same high level of government regulation as stock offerings to the general public. Private equity is also far less liquid than publicly traded stock.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Source: http://www.angelscorner.com/glossary/venture-capital.htm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Equity securities of companies that have not "gone public" (are not listed on a public exchange). Private equities are generally illiquid and thought of as a long-term investment. As they are not listed on an exchange, any investor wishing to sell securities in private companies must find a buyer in the absence of a marketplace. In addition, there are many transfer restrictions on private securities. Investors in private securities generally receive their return through one of three ways: an initial public offering, a sale or merger, or a recapitalization.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Source: http://vcexperts.com/vce/library/encyclopedia/glossary_view.asp?glossary_id=89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Equity capital that is made available to companies or investors, but not quoted on a stock market. The funds raised through private equity can be used to develop new products and technologies, to expand working capital, to make acquisitions, or to strengthen a company's balance sheet.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Source: http://www.answers.com/private+equity&amp;r=67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Private equity</a:t>
            </a:r>
            <a:r>
              <a:rPr lang="en-US" altLang="zh-TW" sz="1200" kern="1200" dirty="0">
                <a:solidFill>
                  <a:schemeClr val="tx1"/>
                </a:solidFill>
                <a:latin typeface="+mn-lt"/>
                <a:ea typeface="+mn-ea"/>
                <a:cs typeface="+mn-cs"/>
              </a:rPr>
              <a:t>, in finance, is an asset class consisting of equity securities in operating companies that are not publicly traded on a stock exchange.</a:t>
            </a:r>
            <a:r>
              <a:rPr lang="en-US" altLang="zh-TW" sz="1200" kern="1200" baseline="30000" dirty="0">
                <a:solidFill>
                  <a:schemeClr val="tx1"/>
                </a:solidFill>
                <a:latin typeface="+mn-lt"/>
                <a:ea typeface="+mn-ea"/>
                <a:cs typeface="+mn-cs"/>
              </a:rPr>
              <a:t>[1]</a:t>
            </a:r>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Most common investment strategies in private equity are: leveraged buyouts, venture capital, growth capital, distressed investments and mezzanine capital. </a:t>
            </a:r>
            <a:endParaRPr lang="zh-TW" altLang="zh-TW" sz="1200" kern="1200" dirty="0">
              <a:solidFill>
                <a:schemeClr val="tx1"/>
              </a:solidFill>
              <a:latin typeface="+mn-lt"/>
              <a:ea typeface="+mn-ea"/>
              <a:cs typeface="+mn-cs"/>
            </a:endParaRPr>
          </a:p>
          <a:p>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128829528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6688" y="525463"/>
            <a:ext cx="3854450" cy="2890837"/>
          </a:xfrm>
        </p:spPr>
      </p:sp>
      <p:sp>
        <p:nvSpPr>
          <p:cNvPr id="3" name="Notes Placeholder 2"/>
          <p:cNvSpPr>
            <a:spLocks noGrp="1"/>
          </p:cNvSpPr>
          <p:nvPr>
            <p:ph type="body" idx="1"/>
          </p:nvPr>
        </p:nvSpPr>
        <p:spPr/>
        <p:txBody>
          <a:bodyPr/>
          <a:lstStyle/>
          <a:p>
            <a:r>
              <a:rPr lang="en-US" dirty="0"/>
              <a:t>From McKinsey Global Private Markets review 2017</a:t>
            </a:r>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344</a:t>
            </a:fld>
            <a:endParaRPr lang="en-US" altLang="zh-TW"/>
          </a:p>
        </p:txBody>
      </p:sp>
    </p:spTree>
    <p:extLst>
      <p:ext uri="{BB962C8B-B14F-4D97-AF65-F5344CB8AC3E}">
        <p14:creationId xmlns:p14="http://schemas.microsoft.com/office/powerpoint/2010/main" val="10127538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E4506B0-D2E1-4786-9A5C-5256B03770F1}" type="slidenum">
              <a:rPr lang="en-GB" smtClean="0"/>
              <a:pPr/>
              <a:t>345</a:t>
            </a:fld>
            <a:endParaRPr lang="en-GB"/>
          </a:p>
        </p:txBody>
      </p:sp>
    </p:spTree>
    <p:extLst>
      <p:ext uri="{BB962C8B-B14F-4D97-AF65-F5344CB8AC3E}">
        <p14:creationId xmlns:p14="http://schemas.microsoft.com/office/powerpoint/2010/main" val="382038295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xfrm>
            <a:off x="2706688" y="525463"/>
            <a:ext cx="3854450" cy="2890837"/>
          </a:xfrm>
          <a:ln/>
        </p:spPr>
      </p:sp>
      <p:sp>
        <p:nvSpPr>
          <p:cNvPr id="134147" name="Notes Placeholder 2"/>
          <p:cNvSpPr>
            <a:spLocks noGrp="1"/>
          </p:cNvSpPr>
          <p:nvPr>
            <p:ph type="body" idx="1"/>
          </p:nvPr>
        </p:nvSpPr>
        <p:spPr>
          <a:noFill/>
          <a:ln/>
        </p:spPr>
        <p:txBody>
          <a:bodyPr/>
          <a:lstStyle/>
          <a:p>
            <a:endParaRPr lang="zh-TW" altLang="en-US" dirty="0">
              <a:latin typeface="Arial" charset="0"/>
            </a:endParaRPr>
          </a:p>
        </p:txBody>
      </p:sp>
      <p:sp>
        <p:nvSpPr>
          <p:cNvPr id="134148" name="Slide Number Placeholder 3"/>
          <p:cNvSpPr>
            <a:spLocks noGrp="1"/>
          </p:cNvSpPr>
          <p:nvPr>
            <p:ph type="sldNum" sz="quarter" idx="5"/>
          </p:nvPr>
        </p:nvSpPr>
        <p:spPr>
          <a:noFill/>
        </p:spPr>
        <p:txBody>
          <a:bodyPr/>
          <a:lstStyle/>
          <a:p>
            <a:fld id="{D3711532-5DFE-4C1E-B436-3C430EA350C8}" type="slidenum">
              <a:rPr lang="en-US" altLang="zh-TW"/>
              <a:pPr/>
              <a:t>346</a:t>
            </a:fld>
            <a:endParaRPr lang="en-US" altLang="zh-TW"/>
          </a:p>
        </p:txBody>
      </p:sp>
    </p:spTree>
    <p:extLst>
      <p:ext uri="{BB962C8B-B14F-4D97-AF65-F5344CB8AC3E}">
        <p14:creationId xmlns:p14="http://schemas.microsoft.com/office/powerpoint/2010/main" val="8648837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B2B384B7-7008-49D2-9811-A6F7A8F48186}" type="slidenum">
              <a:rPr lang="en-US" altLang="zh-TW"/>
              <a:pPr/>
              <a:t>347</a:t>
            </a:fld>
            <a:endParaRPr lang="en-US" altLang="zh-TW"/>
          </a:p>
        </p:txBody>
      </p:sp>
      <p:sp>
        <p:nvSpPr>
          <p:cNvPr id="135171" name="Rectangle 2"/>
          <p:cNvSpPr>
            <a:spLocks noGrp="1" noRot="1" noChangeAspect="1" noChangeArrowheads="1" noTextEdit="1"/>
          </p:cNvSpPr>
          <p:nvPr>
            <p:ph type="sldImg"/>
          </p:nvPr>
        </p:nvSpPr>
        <p:spPr>
          <a:xfrm>
            <a:off x="2065338" y="525463"/>
            <a:ext cx="5137150" cy="2890837"/>
          </a:xfrm>
          <a:ln/>
        </p:spPr>
      </p:sp>
      <p:sp>
        <p:nvSpPr>
          <p:cNvPr id="135172" name="Rectangle 3"/>
          <p:cNvSpPr>
            <a:spLocks noGrp="1" noChangeArrowheads="1"/>
          </p:cNvSpPr>
          <p:nvPr>
            <p:ph type="body" idx="1"/>
          </p:nvPr>
        </p:nvSpPr>
        <p:spPr>
          <a:noFill/>
          <a:ln/>
        </p:spPr>
        <p:txBody>
          <a:bodyPr/>
          <a:lstStyle/>
          <a:p>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205785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DFB0AD-DB0B-4B10-A355-F301DE4C76AF}" type="slidenum">
              <a:rPr lang="en-US" altLang="zh-TW"/>
              <a:pPr/>
              <a:t>45</a:t>
            </a:fld>
            <a:endParaRPr lang="en-US" altLang="zh-TW"/>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1324693" y="3229114"/>
            <a:ext cx="7278839" cy="3058301"/>
          </a:xfrm>
        </p:spPr>
        <p:txBody>
          <a:bodyPr/>
          <a:lstStyle/>
          <a:p>
            <a:r>
              <a:rPr lang="en-US" altLang="zh-TW" dirty="0"/>
              <a:t>Settlement risk is the risk of loss due to a counterparty’s failure to perform on its obligations after an institution has performed on its obligations under a contract on a settlement date. Settlement risk frequently arises in international transactions due to time zone differences. This risk is only present in transactions that do not involve DVP and generally exists only for a short time.</a:t>
            </a:r>
          </a:p>
        </p:txBody>
      </p:sp>
    </p:spTree>
    <p:extLst>
      <p:ext uri="{BB962C8B-B14F-4D97-AF65-F5344CB8AC3E}">
        <p14:creationId xmlns:p14="http://schemas.microsoft.com/office/powerpoint/2010/main" val="271916194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B2B384B7-7008-49D2-9811-A6F7A8F48186}" type="slidenum">
              <a:rPr lang="en-US" altLang="zh-TW"/>
              <a:pPr/>
              <a:t>348</a:t>
            </a:fld>
            <a:endParaRPr lang="en-US" altLang="zh-TW"/>
          </a:p>
        </p:txBody>
      </p:sp>
      <p:sp>
        <p:nvSpPr>
          <p:cNvPr id="135171" name="Rectangle 2"/>
          <p:cNvSpPr>
            <a:spLocks noGrp="1" noRot="1" noChangeAspect="1" noChangeArrowheads="1" noTextEdit="1"/>
          </p:cNvSpPr>
          <p:nvPr>
            <p:ph type="sldImg"/>
          </p:nvPr>
        </p:nvSpPr>
        <p:spPr>
          <a:xfrm>
            <a:off x="2065338" y="525463"/>
            <a:ext cx="5137150" cy="2890837"/>
          </a:xfrm>
          <a:ln/>
        </p:spPr>
      </p:sp>
      <p:sp>
        <p:nvSpPr>
          <p:cNvPr id="135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Source: The social and economic impact of PE in China, Bain &amp; Co, 2009 survey</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Private equity glossary</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The most common investment strategies in private equity include leveraged buyouts, venture capital, growth capital, distressed investments.</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Leveraged buyout: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Also called LBO or buyout, this is a strategy financial sponsors employ to acquire a majority stake in a company, business unit or business assets from the current shareholders, typically using a combination of equity and debt. The target companies involved in these transactions are typically mature and generate healthy operating cash flows.</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Venture capital: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This is an equity investment made to finance the launch, early development or expansion of a business. Venture investing is most often found in the application of new technology, new marketing concepts and new products that have yet to be proven, and it usually involves acquiring a minority stake in the business.</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Growth capital: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This is an equity investment made most often to acquire a minority position in a relatively mature company that is looking to expand or restructure operations, enter new markets or finance a major acquisition without ceding control of the business.</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Distressed investments: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Distressed, or special, situations are a broad category referring to investments into financially troubled companies. Investors may acquire debt securities in anticipation of taking control of the company’s equity after a corporate restructuring.</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Investors may also provide “rescue financing” typically a combination of debt and equity to companies undergoing operational or financial challenges.</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Limited Partner (LP):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A LP is an investor in a fund. It has a share of ownership in a private equity partnership but takes no part in managing it. LPs are liable only up to the amount of their original investment in the partnership.</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General Partner (GP):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A GP is a fund manager. He takes part in the daily operations of the private equity partnership and is personally responsible for its liabilities.</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 </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TW" sz="1200" b="1" i="0" u="none" strike="noStrike" kern="1200" cap="none" spc="0" normalizeH="0" baseline="0" noProof="0" dirty="0">
                <a:ln>
                  <a:noFill/>
                </a:ln>
                <a:solidFill>
                  <a:srgbClr val="000000"/>
                </a:solidFill>
                <a:effectLst/>
                <a:uLnTx/>
                <a:uFillTx/>
                <a:latin typeface="+mn-lt"/>
                <a:ea typeface="+mn-ea"/>
                <a:cs typeface="+mn-cs"/>
              </a:rPr>
              <a:t>Fund of Funds: </a:t>
            </a:r>
            <a:r>
              <a:rPr kumimoji="0" lang="en-US" altLang="zh-TW" sz="1200" b="0" i="0" u="none" strike="noStrike" kern="1200" cap="none" spc="0" normalizeH="0" baseline="0" noProof="0" dirty="0">
                <a:ln>
                  <a:noFill/>
                </a:ln>
                <a:solidFill>
                  <a:srgbClr val="000000"/>
                </a:solidFill>
                <a:effectLst/>
                <a:uLnTx/>
                <a:uFillTx/>
                <a:latin typeface="+mn-lt"/>
                <a:ea typeface="+mn-ea"/>
                <a:cs typeface="+mn-cs"/>
              </a:rPr>
              <a:t>It is a pool of capital that invests in several private equity funds. Its own investors are large institutional investors like pension funds or insurance companies. High net worth individuals and relatively small institutional investors participate in a fund of funds to minimize the effort and costs related to managing their portfolio.</a:t>
            </a:r>
            <a:endParaRPr kumimoji="0" lang="zh-TW" altLang="zh-TW" sz="1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0092361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2706688" y="525463"/>
            <a:ext cx="3854450" cy="2890837"/>
          </a:xfrm>
          <a:ln/>
        </p:spPr>
      </p:sp>
      <p:sp>
        <p:nvSpPr>
          <p:cNvPr id="138243" name="Notes Placeholder 2"/>
          <p:cNvSpPr>
            <a:spLocks noGrp="1"/>
          </p:cNvSpPr>
          <p:nvPr>
            <p:ph type="body" idx="1"/>
          </p:nvPr>
        </p:nvSpPr>
        <p:spPr>
          <a:noFill/>
          <a:ln/>
        </p:spPr>
        <p:txBody>
          <a:bodyPr/>
          <a:lstStyle/>
          <a:p>
            <a:r>
              <a:rPr lang="en-US" altLang="zh-TW" sz="1200" b="1" kern="1200" dirty="0">
                <a:solidFill>
                  <a:schemeClr val="tx1"/>
                </a:solidFill>
                <a:latin typeface="+mn-lt"/>
                <a:ea typeface="+mn-ea"/>
                <a:cs typeface="+mn-cs"/>
              </a:rPr>
              <a:t>Source: http://en.wikipedia.org/wiki/File:Leveraged_Buyout_Diagram.png</a:t>
            </a:r>
          </a:p>
          <a:p>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Leveraged buyout, LBO or Buyout refers to a strategy of making equity investments as part of a transaction in which a company, business unit or business assets is acquired from the current shareholders typically with the use of financial leverage. The companies involved in these transactions are typically mature and generate operating cash flows.</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Leveraged buyouts involve a financial sponsor agreeing to an acquisition without itself committing all the capital required for the acquisition. To do this, the financial sponsor will raise acquisition debt which ultimately looks to the cash flows of the acquisition target to make interest and principal payments. Acquisition debt in an LBO is often non-recourse to the financial sponsor and has no claim on other investment managed by the financial sponsor. Therefore, an LBO transaction's financial structure is particularly attractive to a fund's limited partners, allowing them the benefits of leverage but greatly limiting the degree of recourse of that leverage. This kind of financing structure leverage benefits an LBO's financial sponsor in two ways: (1) the investor itself only needs to provide a fraction of the capital for the acquisition, and (2) the returns to the investor will be enhanced (as long as the return on assets exceeds the cost of the debt).</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As a percentage of the purchase price for a leverage buyout target, the amount of debt used to finance a transaction varies according the financial condition and history of the acquisition target, market conditions, the willingness of lenders to extend credit (both to the LBO's financial sponsors and the company to be acquired) as well as the interest costs and the ability of the company to cover those costs. Historically the debt portion of a LBO will range from 60%–90% of the purchase price, although during certain periods the debt ratio can be higher or lower than the historical averages.</a:t>
            </a:r>
            <a:r>
              <a:rPr lang="en-US" altLang="zh-TW" sz="1200" kern="1200" baseline="30000" dirty="0">
                <a:solidFill>
                  <a:schemeClr val="tx1"/>
                </a:solidFill>
                <a:latin typeface="+mn-lt"/>
                <a:ea typeface="+mn-ea"/>
                <a:cs typeface="+mn-cs"/>
              </a:rPr>
              <a:t>[5]</a:t>
            </a:r>
            <a:r>
              <a:rPr lang="en-US" altLang="zh-TW" sz="1200" kern="1200" dirty="0">
                <a:solidFill>
                  <a:schemeClr val="tx1"/>
                </a:solidFill>
                <a:latin typeface="+mn-lt"/>
                <a:ea typeface="+mn-ea"/>
                <a:cs typeface="+mn-cs"/>
              </a:rPr>
              <a:t> Between 2000–2005 debt averaged between 59.4% and 67.9% of total purchase price for LBOs in the United States.</a:t>
            </a:r>
            <a:endParaRPr lang="zh-TW" altLang="zh-TW" sz="1200" kern="1200" dirty="0">
              <a:solidFill>
                <a:schemeClr val="tx1"/>
              </a:solidFill>
              <a:latin typeface="+mn-lt"/>
              <a:ea typeface="+mn-ea"/>
              <a:cs typeface="+mn-cs"/>
            </a:endParaRPr>
          </a:p>
        </p:txBody>
      </p:sp>
      <p:sp>
        <p:nvSpPr>
          <p:cNvPr id="138244" name="Slide Number Placeholder 3"/>
          <p:cNvSpPr>
            <a:spLocks noGrp="1"/>
          </p:cNvSpPr>
          <p:nvPr>
            <p:ph type="sldNum" sz="quarter" idx="5"/>
          </p:nvPr>
        </p:nvSpPr>
        <p:spPr>
          <a:noFill/>
        </p:spPr>
        <p:txBody>
          <a:bodyPr/>
          <a:lstStyle/>
          <a:p>
            <a:fld id="{A089A2EB-02BF-46C2-A8EC-91F6296EEE9B}" type="slidenum">
              <a:rPr lang="en-US" altLang="zh-TW"/>
              <a:pPr/>
              <a:t>349</a:t>
            </a:fld>
            <a:endParaRPr lang="en-US" altLang="zh-TW"/>
          </a:p>
        </p:txBody>
      </p:sp>
    </p:spTree>
    <p:extLst>
      <p:ext uri="{BB962C8B-B14F-4D97-AF65-F5344CB8AC3E}">
        <p14:creationId xmlns:p14="http://schemas.microsoft.com/office/powerpoint/2010/main" val="115935399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lstStyle/>
          <a:p>
            <a:pPr>
              <a:lnSpc>
                <a:spcPct val="115000"/>
              </a:lnSpc>
              <a:spcAft>
                <a:spcPts val="1000"/>
              </a:spcAft>
            </a:pPr>
            <a:r>
              <a:rPr lang="en-US" altLang="zh-TW" sz="1200" dirty="0">
                <a:latin typeface="+mn-lt"/>
                <a:ea typeface="PMingLiU"/>
                <a:cs typeface="Times New Roman"/>
              </a:rPr>
              <a:t>Most successful companies follow a similar pattern of growth. They pass through several phases of development and each phase requires financing of a different size and structure.</a:t>
            </a: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Seed</a:t>
            </a:r>
            <a:br>
              <a:rPr lang="en-US" altLang="zh-TW" sz="1200" dirty="0">
                <a:latin typeface="+mn-lt"/>
                <a:ea typeface="PMingLiU"/>
                <a:cs typeface="Times New Roman"/>
              </a:rPr>
            </a:br>
            <a:r>
              <a:rPr lang="en-US" altLang="zh-TW" sz="1200" dirty="0">
                <a:latin typeface="+mn-lt"/>
                <a:ea typeface="PMingLiU"/>
                <a:cs typeface="Times New Roman"/>
              </a:rPr>
              <a:t>A business idea is conceived and the initial concept of the business is formed. The project is initially funded by the entrepreneur's own resources.</a:t>
            </a: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Startup/Development</a:t>
            </a:r>
            <a:br>
              <a:rPr lang="en-US" altLang="zh-TW" sz="1200" dirty="0">
                <a:latin typeface="+mn-lt"/>
                <a:ea typeface="PMingLiU"/>
                <a:cs typeface="Times New Roman"/>
              </a:rPr>
            </a:br>
            <a:r>
              <a:rPr lang="en-US" altLang="zh-TW" sz="1200" dirty="0">
                <a:latin typeface="+mn-lt"/>
                <a:ea typeface="PMingLiU"/>
                <a:cs typeface="Times New Roman"/>
              </a:rPr>
              <a:t>The service or product is produced at this stage, but it has not been sold commercially. Investment in fixed assets and equipment for commercial production is now necessary. As the product has not been widely marketed and tested, its success is still in question. The risk is highest at this stage as funding commitment is large and the rate of failure is high.</a:t>
            </a: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Expansion</a:t>
            </a:r>
            <a:br>
              <a:rPr lang="en-US" altLang="zh-TW" sz="1200" dirty="0">
                <a:latin typeface="+mn-lt"/>
                <a:ea typeface="PMingLiU"/>
                <a:cs typeface="Times New Roman"/>
              </a:rPr>
            </a:br>
            <a:r>
              <a:rPr lang="en-US" altLang="zh-TW" sz="1200" dirty="0">
                <a:latin typeface="+mn-lt"/>
                <a:ea typeface="PMingLiU"/>
                <a:cs typeface="Times New Roman"/>
              </a:rPr>
              <a:t>The company is now established. Its products or services have been successfully sold and a track record has been built. The company is ready to expand and additional funds are required. At this stage, bank loans may be available but will likely require a level of collateral, which is beyond the means of a young company. As the company is growing rapidly and is branching out to new markets, it may require a series of fund raising. Equity investment at this stage is sometimes termed "expansion or developmental capital".</a:t>
            </a: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Mezzanine</a:t>
            </a:r>
            <a:br>
              <a:rPr lang="en-US" altLang="zh-TW" sz="1200" dirty="0">
                <a:latin typeface="+mn-lt"/>
                <a:ea typeface="PMingLiU"/>
                <a:cs typeface="Times New Roman"/>
              </a:rPr>
            </a:br>
            <a:r>
              <a:rPr lang="en-US" altLang="zh-TW" sz="1200" dirty="0">
                <a:latin typeface="+mn-lt"/>
                <a:ea typeface="PMingLiU"/>
                <a:cs typeface="Times New Roman"/>
              </a:rPr>
              <a:t>The company has now built a track record over a few years with a trend for continuing success. In preparing for listing on the stock exchange, there may be a need to restructure and strengthen its balance sheet. At the same time, an endorsement by a reputable venture capital firm will attract greater investor interest. This is the last stage of venture capital investment where the risks are relatively lower.</a:t>
            </a: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i="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Buyouts</a:t>
            </a:r>
            <a:br>
              <a:rPr lang="en-US" altLang="zh-TW" sz="1200" dirty="0">
                <a:latin typeface="+mn-lt"/>
                <a:ea typeface="PMingLiU"/>
                <a:cs typeface="Times New Roman"/>
              </a:rPr>
            </a:br>
            <a:r>
              <a:rPr lang="en-US" altLang="zh-TW" sz="1200" dirty="0">
                <a:latin typeface="+mn-lt"/>
                <a:ea typeface="PMingLiU"/>
                <a:cs typeface="Times New Roman"/>
              </a:rPr>
              <a:t>A buyout is the acquisition of control over a business either through the purchase of shares or the assets and trading liabilities of the business. There are various types of buyouts: Management Buyout (MBO), Leveraged Buyout (LBO), Management Buy-in (MBI), or a combination of all three. Buyouts are usually only applicable for existing businesses with sustainable cash flows. In a buyout, the venture capitalists will own the majority of the share capital and have strategic control over the company, leaving the day-to-day operations to management.</a:t>
            </a:r>
            <a:br>
              <a:rPr lang="en-US" altLang="zh-TW" sz="1200" dirty="0">
                <a:latin typeface="+mn-lt"/>
                <a:ea typeface="PMingLiU"/>
                <a:cs typeface="Times New Roman"/>
              </a:rPr>
            </a:br>
            <a:r>
              <a:rPr lang="en-US" altLang="zh-TW" sz="1200" b="1" dirty="0">
                <a:latin typeface="+mn-lt"/>
                <a:ea typeface="PMingLiU"/>
                <a:cs typeface="Times New Roman"/>
              </a:rPr>
              <a:t>(Source: Wikipedia, “Financing stages”)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There are typically six stages of financing offered in Venture Capital, that roughly correspond to these stages of a company's development</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Seed Money</a:t>
            </a:r>
            <a:r>
              <a:rPr lang="en-US" altLang="zh-TW" sz="1200" dirty="0">
                <a:latin typeface="+mn-lt"/>
                <a:ea typeface="PMingLiU"/>
                <a:cs typeface="Times New Roman"/>
              </a:rPr>
              <a:t>: Low level financing needed to prove a new idea (Often provided by "angel investors")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Start-up</a:t>
            </a:r>
            <a:r>
              <a:rPr lang="en-US" altLang="zh-TW" sz="1200" dirty="0">
                <a:latin typeface="+mn-lt"/>
                <a:ea typeface="PMingLiU"/>
                <a:cs typeface="Times New Roman"/>
              </a:rPr>
              <a:t>: Early stage firms that need funding for expenses associated with marketing and product development</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First-Round</a:t>
            </a:r>
            <a:r>
              <a:rPr lang="en-US" altLang="zh-TW" sz="1200" dirty="0">
                <a:latin typeface="+mn-lt"/>
                <a:ea typeface="PMingLiU"/>
                <a:cs typeface="Times New Roman"/>
              </a:rPr>
              <a:t>: Early sales and manufacturing funds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Second-Round</a:t>
            </a:r>
            <a:r>
              <a:rPr lang="en-US" altLang="zh-TW" sz="1200" dirty="0">
                <a:latin typeface="+mn-lt"/>
                <a:ea typeface="PMingLiU"/>
                <a:cs typeface="Times New Roman"/>
              </a:rPr>
              <a:t>: Working capital for early stage companies that are selling product, but not yet turning a profit</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Third-Round</a:t>
            </a:r>
            <a:r>
              <a:rPr lang="en-US" altLang="zh-TW" sz="1200" dirty="0">
                <a:latin typeface="+mn-lt"/>
                <a:ea typeface="PMingLiU"/>
                <a:cs typeface="Times New Roman"/>
              </a:rPr>
              <a:t>: Also called Mezzanine financing, this is expansion money for a newly profitable company</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Fourth-Round</a:t>
            </a:r>
            <a:r>
              <a:rPr lang="en-US" altLang="zh-TW" sz="1200" dirty="0">
                <a:latin typeface="+mn-lt"/>
                <a:ea typeface="PMingLiU"/>
                <a:cs typeface="Times New Roman"/>
              </a:rPr>
              <a:t>: Also called bridge financing, 4th round is intended to finance the "going public" process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Between the first round and the fourth round, venture backed companies may also seek to take "venture debt".</a:t>
            </a:r>
            <a:endParaRPr lang="zh-TW" altLang="zh-TW" sz="1200" dirty="0">
              <a:latin typeface="+mn-lt"/>
              <a:ea typeface="PMingLiU"/>
              <a:cs typeface="Times New Roman"/>
            </a:endParaRPr>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350</a:t>
            </a:fld>
            <a:endParaRPr lang="en-US" altLang="zh-TW"/>
          </a:p>
        </p:txBody>
      </p:sp>
    </p:spTree>
    <p:extLst>
      <p:ext uri="{BB962C8B-B14F-4D97-AF65-F5344CB8AC3E}">
        <p14:creationId xmlns:p14="http://schemas.microsoft.com/office/powerpoint/2010/main" val="379306125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E121D9E9-700C-4EED-9609-71D2043738D8}" type="slidenum">
              <a:rPr lang="en-US" altLang="zh-TW"/>
              <a:pPr/>
              <a:t>354</a:t>
            </a:fld>
            <a:endParaRPr lang="en-US" altLang="zh-TW"/>
          </a:p>
        </p:txBody>
      </p:sp>
      <p:sp>
        <p:nvSpPr>
          <p:cNvPr id="137219" name="Rectangle 2"/>
          <p:cNvSpPr>
            <a:spLocks noGrp="1" noRot="1" noChangeAspect="1" noChangeArrowheads="1" noTextEdit="1"/>
          </p:cNvSpPr>
          <p:nvPr>
            <p:ph type="sldImg"/>
          </p:nvPr>
        </p:nvSpPr>
        <p:spPr>
          <a:xfrm>
            <a:off x="2897188" y="527050"/>
            <a:ext cx="3505200" cy="2628900"/>
          </a:xfrm>
          <a:ln/>
        </p:spPr>
      </p:sp>
      <p:sp>
        <p:nvSpPr>
          <p:cNvPr id="137220" name="Rectangle 3"/>
          <p:cNvSpPr>
            <a:spLocks noGrp="1" noChangeArrowheads="1"/>
          </p:cNvSpPr>
          <p:nvPr>
            <p:ph type="body" idx="1"/>
          </p:nvPr>
        </p:nvSpPr>
        <p:spPr>
          <a:xfrm>
            <a:off x="929641" y="3329940"/>
            <a:ext cx="7437120" cy="3153464"/>
          </a:xfrm>
          <a:noFill/>
          <a:ln/>
        </p:spPr>
        <p:txBody>
          <a:bodyPr/>
          <a:lstStyle/>
          <a:p>
            <a:r>
              <a:rPr lang="en-US" altLang="zh-TW" sz="1200" kern="1200" dirty="0">
                <a:solidFill>
                  <a:schemeClr val="tx1"/>
                </a:solidFill>
                <a:latin typeface="+mn-lt"/>
                <a:ea typeface="+mn-ea"/>
                <a:cs typeface="+mn-cs"/>
              </a:rPr>
              <a:t>The investment process, from the initial evaluation stage to completion of documentation, usually takes a minimum of three to six months.</a:t>
            </a:r>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Initial Evaluation</a:t>
            </a:r>
            <a:br>
              <a:rPr lang="en-US" altLang="zh-TW" sz="1200" kern="1200" dirty="0">
                <a:solidFill>
                  <a:schemeClr val="tx1"/>
                </a:solidFill>
                <a:latin typeface="+mn-lt"/>
                <a:ea typeface="+mn-ea"/>
                <a:cs typeface="+mn-cs"/>
              </a:rPr>
            </a:br>
            <a:r>
              <a:rPr lang="en-US" altLang="zh-TW" sz="1200" kern="1200" dirty="0">
                <a:solidFill>
                  <a:schemeClr val="tx1"/>
                </a:solidFill>
                <a:latin typeface="+mn-lt"/>
                <a:ea typeface="+mn-ea"/>
                <a:cs typeface="+mn-cs"/>
              </a:rPr>
              <a:t>The request for financing, business plan (for companies already in operations) and audited financial statements must first be submitted to the venture capital firm which will then determine the merits of the proposal. During this process, many applications for funds will be turned down, as they do not fit into the venture capital firm's investment criteria.</a:t>
            </a:r>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Initial Negotiation</a:t>
            </a:r>
            <a:br>
              <a:rPr lang="en-US" altLang="zh-TW" sz="1200" kern="1200" dirty="0">
                <a:solidFill>
                  <a:schemeClr val="tx1"/>
                </a:solidFill>
                <a:latin typeface="+mn-lt"/>
                <a:ea typeface="+mn-ea"/>
                <a:cs typeface="+mn-cs"/>
              </a:rPr>
            </a:br>
            <a:r>
              <a:rPr lang="en-US" altLang="zh-TW" sz="1200" kern="1200" dirty="0">
                <a:solidFill>
                  <a:schemeClr val="tx1"/>
                </a:solidFill>
                <a:latin typeface="+mn-lt"/>
                <a:ea typeface="+mn-ea"/>
                <a:cs typeface="+mn-cs"/>
              </a:rPr>
              <a:t>Where a venture capitalist is interested in the project, he will discuss and negotiate the general terms and structure of the investment with the entrepreneur. He will then submit his recommendation to his Investment Committee for initial approval.</a:t>
            </a:r>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Due Diligence</a:t>
            </a:r>
            <a:br>
              <a:rPr lang="en-US" altLang="zh-TW" sz="1200" kern="1200" dirty="0">
                <a:solidFill>
                  <a:schemeClr val="tx1"/>
                </a:solidFill>
                <a:latin typeface="+mn-lt"/>
                <a:ea typeface="+mn-ea"/>
                <a:cs typeface="+mn-cs"/>
              </a:rPr>
            </a:br>
            <a:r>
              <a:rPr lang="en-US" altLang="zh-TW" sz="1200" kern="1200" dirty="0">
                <a:solidFill>
                  <a:schemeClr val="tx1"/>
                </a:solidFill>
                <a:latin typeface="+mn-lt"/>
                <a:ea typeface="+mn-ea"/>
                <a:cs typeface="+mn-cs"/>
              </a:rPr>
              <a:t>When the initial investment proposal is approved, a Memorandum of Understanding on the broad terms and structure will be agreed upon. It will be necessary at this stage for the venture capitalist to verify the facts and assumptions presented in the proposal. They will conduct further independent investigation on the product and its technology; the market and its competitors; and, the distribution network. Often the help of outside consultants and market research are sought. The financials plans are reviewed rigorously. During this process, full disclosure by the company is important, and the company's staff, suppliers, customers, banks, accountants and lawyers may be interviewed.</a:t>
            </a:r>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Final Negotiation and Completion</a:t>
            </a:r>
            <a:br>
              <a:rPr lang="en-US" altLang="zh-TW" sz="1200" kern="1200" dirty="0">
                <a:solidFill>
                  <a:schemeClr val="tx1"/>
                </a:solidFill>
                <a:latin typeface="+mn-lt"/>
                <a:ea typeface="+mn-ea"/>
                <a:cs typeface="+mn-cs"/>
              </a:rPr>
            </a:br>
            <a:r>
              <a:rPr lang="en-US" altLang="zh-TW" sz="1200" kern="1200" dirty="0">
                <a:solidFill>
                  <a:schemeClr val="tx1"/>
                </a:solidFill>
                <a:latin typeface="+mn-lt"/>
                <a:ea typeface="+mn-ea"/>
                <a:cs typeface="+mn-cs"/>
              </a:rPr>
              <a:t>Many issues will be covered, but the key points may be:</a:t>
            </a:r>
            <a:r>
              <a:rPr lang="en-US" altLang="zh-TW" sz="1200" b="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pPr lvl="0"/>
            <a:r>
              <a:rPr lang="en-US" altLang="zh-TW" sz="1200" b="1" kern="1200" dirty="0">
                <a:solidFill>
                  <a:schemeClr val="tx1"/>
                </a:solidFill>
                <a:latin typeface="+mn-lt"/>
                <a:ea typeface="+mn-ea"/>
                <a:cs typeface="+mn-cs"/>
              </a:rPr>
              <a:t>Price</a:t>
            </a:r>
            <a:r>
              <a:rPr lang="en-US" altLang="zh-TW" sz="1200" kern="1200" dirty="0">
                <a:solidFill>
                  <a:schemeClr val="tx1"/>
                </a:solidFill>
                <a:latin typeface="+mn-lt"/>
                <a:ea typeface="+mn-ea"/>
                <a:cs typeface="+mn-cs"/>
              </a:rPr>
              <a:t> Using the data and insight obtained during the due diligence process, the venture capitalist will undertake a "valuation" of the company by application of price to earnings multiples, asset valuation and other required return calculations.   </a:t>
            </a:r>
            <a:endParaRPr lang="zh-TW" altLang="zh-TW" sz="1200" kern="1200" dirty="0">
              <a:solidFill>
                <a:schemeClr val="tx1"/>
              </a:solidFill>
              <a:latin typeface="+mn-lt"/>
              <a:ea typeface="+mn-ea"/>
              <a:cs typeface="+mn-cs"/>
            </a:endParaRPr>
          </a:p>
          <a:p>
            <a:pPr lvl="0"/>
            <a:r>
              <a:rPr lang="en-US" altLang="zh-TW" sz="1200" b="1" kern="1200" dirty="0">
                <a:solidFill>
                  <a:schemeClr val="tx1"/>
                </a:solidFill>
                <a:latin typeface="+mn-lt"/>
                <a:ea typeface="+mn-ea"/>
                <a:cs typeface="+mn-cs"/>
              </a:rPr>
              <a:t>Structure</a:t>
            </a:r>
            <a:r>
              <a:rPr lang="en-US" altLang="zh-TW" sz="1200" kern="1200" dirty="0">
                <a:solidFill>
                  <a:schemeClr val="tx1"/>
                </a:solidFill>
                <a:latin typeface="+mn-lt"/>
                <a:ea typeface="+mn-ea"/>
                <a:cs typeface="+mn-cs"/>
              </a:rPr>
              <a:t> The decision will be made on the amount of investment and whether it should take the form of equity, quasi-equity or other hybrid instruments (common shares, preferred shares, convertible loans, warrants, options). In buyouts it is normal for a new company to be formed to acquire the assets and trading liabilities. Debt financing if available will be simultaneously injected into the transaction at completion.   </a:t>
            </a:r>
            <a:endParaRPr lang="zh-TW" altLang="zh-TW" sz="1200" kern="1200" dirty="0">
              <a:solidFill>
                <a:schemeClr val="tx1"/>
              </a:solidFill>
              <a:latin typeface="+mn-lt"/>
              <a:ea typeface="+mn-ea"/>
              <a:cs typeface="+mn-cs"/>
            </a:endParaRPr>
          </a:p>
          <a:p>
            <a:pPr lvl="0"/>
            <a:r>
              <a:rPr lang="en-US" altLang="zh-TW" sz="1200" b="1" kern="1200" dirty="0">
                <a:solidFill>
                  <a:schemeClr val="tx1"/>
                </a:solidFill>
                <a:latin typeface="+mn-lt"/>
                <a:ea typeface="+mn-ea"/>
                <a:cs typeface="+mn-cs"/>
              </a:rPr>
              <a:t>Role</a:t>
            </a:r>
            <a:r>
              <a:rPr lang="en-US" altLang="zh-TW" sz="1200" kern="1200" dirty="0">
                <a:solidFill>
                  <a:schemeClr val="tx1"/>
                </a:solidFill>
                <a:latin typeface="+mn-lt"/>
                <a:ea typeface="+mn-ea"/>
                <a:cs typeface="+mn-cs"/>
              </a:rPr>
              <a:t> The extent of the venture capital investor's participation in the affairs of the company will be determined. This could involve representation at the board level, the appointment of a financial controller or other key management personnel, disclosure requirements, minority shareholders' protection and rights.</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Upon formal approval of the investment by the venture capitalist's investment committee, legal documents will be prepared and signed. The shareholders' agreement will spell out the rights and obligations of both parties covering the terms of the investment, voting rights, sale arrangements, dividend policy, and venture capitalist's approval on matters that may affect the business plan.</a:t>
            </a:r>
            <a:endParaRPr lang="zh-TW" altLang="zh-TW" sz="1200" kern="1200" dirty="0">
              <a:solidFill>
                <a:schemeClr val="tx1"/>
              </a:solidFill>
              <a:latin typeface="+mn-lt"/>
              <a:ea typeface="+mn-ea"/>
              <a:cs typeface="+mn-cs"/>
            </a:endParaRPr>
          </a:p>
          <a:p>
            <a:r>
              <a:rPr lang="en-US" altLang="zh-TW" sz="1200" b="1" i="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Monitoring</a:t>
            </a:r>
            <a:br>
              <a:rPr lang="en-US" altLang="zh-TW" sz="1200" kern="1200" dirty="0">
                <a:solidFill>
                  <a:schemeClr val="tx1"/>
                </a:solidFill>
                <a:latin typeface="+mn-lt"/>
                <a:ea typeface="+mn-ea"/>
                <a:cs typeface="+mn-cs"/>
              </a:rPr>
            </a:br>
            <a:r>
              <a:rPr lang="en-US" altLang="zh-TW" sz="1200" kern="1200" dirty="0">
                <a:solidFill>
                  <a:schemeClr val="tx1"/>
                </a:solidFill>
                <a:latin typeface="+mn-lt"/>
                <a:ea typeface="+mn-ea"/>
                <a:cs typeface="+mn-cs"/>
              </a:rPr>
              <a:t>The venture capital firm's representatives on the company's board will be able to participate actively on all major decisions. The venture capitalist will also monitor its investment closely through regular reviews of financials and operations with management. It is usual in buyouts that the venture capital firm will control the board of the company.</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Exit</a:t>
            </a:r>
            <a:br>
              <a:rPr lang="en-US" altLang="zh-TW" sz="1200" kern="1200" dirty="0">
                <a:solidFill>
                  <a:schemeClr val="tx1"/>
                </a:solidFill>
                <a:latin typeface="+mn-lt"/>
                <a:ea typeface="+mn-ea"/>
                <a:cs typeface="+mn-cs"/>
              </a:rPr>
            </a:br>
            <a:r>
              <a:rPr lang="en-US" altLang="zh-TW" sz="1200" kern="1200" dirty="0">
                <a:solidFill>
                  <a:schemeClr val="tx1"/>
                </a:solidFill>
                <a:latin typeface="+mn-lt"/>
                <a:ea typeface="+mn-ea"/>
                <a:cs typeface="+mn-cs"/>
              </a:rPr>
              <a:t>Venture capitalists typically exit the investment between 3-5 years after the investment date. Entrepreneur should be clear that venture capitalists require that an exit strategy be agreed with the entrepreneur before the investment is made and that this is constantly reviewed during the investment holding period.</a:t>
            </a:r>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23978638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normAutofit/>
          </a:bodyPr>
          <a:lstStyle/>
          <a:p>
            <a:r>
              <a:rPr lang="en-US" altLang="zh-TW" dirty="0"/>
              <a:t>Source:  “</a:t>
            </a:r>
            <a:r>
              <a:rPr lang="en-US" altLang="zh-TW" b="1" dirty="0"/>
              <a:t>Here’s a look inside a typical VC’s pipeline (a must-read for entrepreneurs)”</a:t>
            </a:r>
            <a:r>
              <a:rPr lang="en-US" altLang="zh-TW" dirty="0"/>
              <a:t> April 19, 2014 4:35 PM Sean </a:t>
            </a:r>
            <a:r>
              <a:rPr lang="en-US" altLang="zh-TW" dirty="0" err="1"/>
              <a:t>Jacobsohn</a:t>
            </a:r>
            <a:r>
              <a:rPr lang="en-US" altLang="zh-TW" dirty="0"/>
              <a:t>, Emergence Capital</a:t>
            </a:r>
          </a:p>
          <a:p>
            <a:r>
              <a:rPr lang="en-US" altLang="zh-TW" dirty="0"/>
              <a:t>http://</a:t>
            </a:r>
            <a:r>
              <a:rPr lang="en-US" altLang="zh-TW"/>
              <a:t>venturebeat.com/2014/04/19/heres-a-look-inside-a-typical-vcs-pipeline-a-must-read-for-entrepreneurs/ </a:t>
            </a:r>
            <a:endParaRPr lang="zh-TW" altLang="en-US" dirty="0"/>
          </a:p>
        </p:txBody>
      </p:sp>
      <p:sp>
        <p:nvSpPr>
          <p:cNvPr id="4" name="Slide Number Placeholder 3"/>
          <p:cNvSpPr>
            <a:spLocks noGrp="1"/>
          </p:cNvSpPr>
          <p:nvPr>
            <p:ph type="sldNum" sz="quarter" idx="10"/>
          </p:nvPr>
        </p:nvSpPr>
        <p:spPr/>
        <p:txBody>
          <a:bodyPr/>
          <a:lstStyle/>
          <a:p>
            <a:fld id="{CD898415-F1AA-453A-B13F-24FBF6E83345}" type="slidenum">
              <a:rPr lang="zh-TW" altLang="en-US" smtClean="0"/>
              <a:pPr/>
              <a:t>355</a:t>
            </a:fld>
            <a:endParaRPr lang="zh-TW" altLang="en-US"/>
          </a:p>
        </p:txBody>
      </p:sp>
    </p:spTree>
    <p:extLst>
      <p:ext uri="{BB962C8B-B14F-4D97-AF65-F5344CB8AC3E}">
        <p14:creationId xmlns:p14="http://schemas.microsoft.com/office/powerpoint/2010/main" val="340131004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normAutofit/>
          </a:bodyPr>
          <a:lstStyle/>
          <a:p>
            <a:r>
              <a:rPr lang="en-US" altLang="zh-TW" dirty="0"/>
              <a:t>Source:</a:t>
            </a:r>
            <a:r>
              <a:rPr lang="en-US" altLang="zh-TW" baseline="0" dirty="0"/>
              <a:t> CB </a:t>
            </a:r>
            <a:r>
              <a:rPr lang="en-US" altLang="zh-TW" baseline="0"/>
              <a:t>Insights December 2015 https://www.cbinsights.com/blog/startup-failure-post-mortem/?utm_source=CB+Insights+Newsletter&amp;utm_campaign=163e5221be-UnicornLeaks_12_06_2015&amp;utm_medium=email&amp;utm_term=0_9dc0513989-163e5221be-86659521&amp;goal=0_9dc0513989-163e5221be-86659521 </a:t>
            </a:r>
            <a:endParaRPr lang="zh-TW" altLang="en-US"/>
          </a:p>
        </p:txBody>
      </p:sp>
      <p:sp>
        <p:nvSpPr>
          <p:cNvPr id="4" name="Slide Number Placeholder 3"/>
          <p:cNvSpPr>
            <a:spLocks noGrp="1"/>
          </p:cNvSpPr>
          <p:nvPr>
            <p:ph type="sldNum" sz="quarter" idx="10"/>
          </p:nvPr>
        </p:nvSpPr>
        <p:spPr/>
        <p:txBody>
          <a:bodyPr/>
          <a:lstStyle/>
          <a:p>
            <a:fld id="{97EADC3F-DBCC-45E7-B129-E9FB2ECC01B7}" type="slidenum">
              <a:rPr lang="zh-TW" altLang="en-US" smtClean="0"/>
              <a:pPr/>
              <a:t>356</a:t>
            </a:fld>
            <a:endParaRPr lang="zh-TW" altLang="en-US"/>
          </a:p>
        </p:txBody>
      </p:sp>
    </p:spTree>
    <p:extLst>
      <p:ext uri="{BB962C8B-B14F-4D97-AF65-F5344CB8AC3E}">
        <p14:creationId xmlns:p14="http://schemas.microsoft.com/office/powerpoint/2010/main" val="127946930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5338" y="525463"/>
            <a:ext cx="5137150" cy="2890837"/>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362</a:t>
            </a:fld>
            <a:endParaRPr lang="en-US" altLang="zh-TW"/>
          </a:p>
        </p:txBody>
      </p:sp>
    </p:spTree>
    <p:extLst>
      <p:ext uri="{BB962C8B-B14F-4D97-AF65-F5344CB8AC3E}">
        <p14:creationId xmlns:p14="http://schemas.microsoft.com/office/powerpoint/2010/main" val="86908500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4A9AE3AA-FD22-4A89-9CAF-F907E6158F72}" type="slidenum">
              <a:rPr lang="en-US" altLang="zh-TW"/>
              <a:pPr/>
              <a:t>364</a:t>
            </a:fld>
            <a:endParaRPr lang="en-US" altLang="zh-TW"/>
          </a:p>
        </p:txBody>
      </p:sp>
      <p:sp>
        <p:nvSpPr>
          <p:cNvPr id="94211" name="Rectangle 2"/>
          <p:cNvSpPr>
            <a:spLocks noGrp="1" noRot="1" noChangeAspect="1" noChangeArrowheads="1" noTextEdit="1"/>
          </p:cNvSpPr>
          <p:nvPr>
            <p:ph type="sldImg"/>
          </p:nvPr>
        </p:nvSpPr>
        <p:spPr>
          <a:xfrm>
            <a:off x="2065338" y="525463"/>
            <a:ext cx="5137150" cy="2890837"/>
          </a:xfrm>
          <a:ln/>
        </p:spPr>
      </p:sp>
      <p:sp>
        <p:nvSpPr>
          <p:cNvPr id="94212" name="Rectangle 3"/>
          <p:cNvSpPr>
            <a:spLocks noGrp="1" noChangeArrowheads="1"/>
          </p:cNvSpPr>
          <p:nvPr>
            <p:ph type="body" idx="1"/>
          </p:nvPr>
        </p:nvSpPr>
        <p:spPr>
          <a:noFill/>
          <a:ln/>
        </p:spPr>
        <p:txBody>
          <a:bodyPr/>
          <a:lstStyle/>
          <a:p>
            <a:pPr eaLnBrk="1" hangingPunct="1"/>
            <a:r>
              <a:rPr lang="en-US" altLang="zh-TW" b="1" dirty="0">
                <a:latin typeface="+mn-lt"/>
              </a:rPr>
              <a:t>Source: http://www.aima.org/en/knowledge_centre/education/aimas-roadmap-to-hedge-funds.cfm</a:t>
            </a:r>
          </a:p>
        </p:txBody>
      </p:sp>
    </p:spTree>
    <p:extLst>
      <p:ext uri="{BB962C8B-B14F-4D97-AF65-F5344CB8AC3E}">
        <p14:creationId xmlns:p14="http://schemas.microsoft.com/office/powerpoint/2010/main" val="333880634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6688" y="525463"/>
            <a:ext cx="3854450" cy="2890837"/>
          </a:xfrm>
        </p:spPr>
      </p:sp>
      <p:sp>
        <p:nvSpPr>
          <p:cNvPr id="3" name="Notes Placeholder 2"/>
          <p:cNvSpPr>
            <a:spLocks noGrp="1"/>
          </p:cNvSpPr>
          <p:nvPr>
            <p:ph type="body" idx="1"/>
          </p:nvPr>
        </p:nvSpPr>
        <p:spPr/>
        <p:txBody>
          <a:bodyPr>
            <a:normAutofit/>
          </a:bodyPr>
          <a:lstStyle/>
          <a:p>
            <a:r>
              <a:rPr lang="en-US" altLang="zh-TW" dirty="0"/>
              <a:t>Source:  Citibank’s 6</a:t>
            </a:r>
            <a:r>
              <a:rPr lang="en-US" altLang="zh-TW" baseline="30000" dirty="0"/>
              <a:t>th</a:t>
            </a:r>
            <a:r>
              <a:rPr lang="en-US" altLang="zh-TW" dirty="0"/>
              <a:t> annual survey of asset managers June 15</a:t>
            </a:r>
            <a:endParaRPr lang="zh-TW" altLang="en-US" dirty="0"/>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367</a:t>
            </a:fld>
            <a:endParaRPr lang="en-US" altLang="zh-TW"/>
          </a:p>
        </p:txBody>
      </p:sp>
    </p:spTree>
    <p:extLst>
      <p:ext uri="{BB962C8B-B14F-4D97-AF65-F5344CB8AC3E}">
        <p14:creationId xmlns:p14="http://schemas.microsoft.com/office/powerpoint/2010/main" val="1381002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2706688" y="525463"/>
            <a:ext cx="3854450" cy="2890837"/>
          </a:xfrm>
          <a:ln/>
        </p:spPr>
      </p:sp>
      <p:sp>
        <p:nvSpPr>
          <p:cNvPr id="95235" name="Notes Placeholder 2"/>
          <p:cNvSpPr>
            <a:spLocks noGrp="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Redemptions and Lockup Periods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Redemptions are restricted by lock-up periods and required notices well before the redemption. Hedge funds restrict redemptions so that the fund manager is not forced to sell or close out positions when it would be detrimental simply because investors are panicking. Sometimes the hedge funds can borrow the money to pay for redemptions, but if there are too many at one time, then the fund will have less collateral for loans, and therefore, will need to close out positions to generate the cash for redemptions. Sometimes, the banks won’t accept the collateral as is occurring now (Aug, 2007) with assets based on subprime mortgages. Because funds of hedge funds invest in these hedge funds, they, too, are required to give adequate notice of redemptions, and so they must require similar notices from their own customers. In most cases, however, funds of hedge funds allow monthly or quarterly redemptions.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Hedge funds typically have an initial 1- to 5-year lockup period </a:t>
            </a:r>
            <a:r>
              <a:rPr lang="en-US" altLang="zh-TW" sz="1200" dirty="0">
                <a:latin typeface="+mn-lt"/>
                <a:ea typeface="PMingLiU"/>
                <a:cs typeface="Times New Roman"/>
              </a:rPr>
              <a:t>during which the investor cannot redeem any shares, although most funds have a lockup period of less than 3 years. Only the best performing hedge funds can demand the longer lockup periods. Some hedge funds have a lock-up period of 2 years or longer so that the managers can avoid registering with the SEC. </a:t>
            </a:r>
            <a:r>
              <a:rPr lang="en-US" altLang="zh-TW" sz="1200" b="1" dirty="0">
                <a:latin typeface="+mn-lt"/>
                <a:ea typeface="PMingLiU"/>
                <a:cs typeface="Times New Roman"/>
              </a:rPr>
              <a:t>A new SEC rule—in force since February, 2006—requires that all managers of hedge funds with a lock-up period of less 2 years to register as investment advisers.</a:t>
            </a:r>
            <a:r>
              <a:rPr lang="en-US" altLang="zh-TW" sz="1200" dirty="0">
                <a:latin typeface="+mn-lt"/>
                <a:ea typeface="PMingLiU"/>
                <a:cs typeface="Times New Roman"/>
              </a:rPr>
              <a:t> The 2-year rule was added so that venture capitalists and managers of private equity funds wouldn’t have to register as investment advisers.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Longer lockups benefit the hedge fund because it offers greater stability, and a guaranteed cash flow generated by the asset management fee, which allows the funds to attract top managers by offering better pay. Longer lockups also allow a fund to invest in illiquid assets that may take time to generate good returns, such as investments in private equity.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After the lock-up period, some hedge funds limit redemptions to once a quarter, and most hedge funds require a 15- to 90-day notice for redemptions.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Many funds offer different classes of shares with different lockup periods, notice requirements for redemptions, or redemption fees.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Redemptions may reduce the performance of the fund, especially in a down market, because the fund may be forced to sell securities at a loss, and because of leverage, it may be forced to sell more securities than would otherwise be necessary to maintain its margin maintenance requirement. Redemptions may cascade into more redemptions as nervous investors bail out of the market. Losses may also mount because the hedge funds use similar methods in deciding what to buy and sell, so if 1 hedge fund needs to liquidate to pay for redemptions or because it is overleveraged, it may cause market signals that cause other hedge funds to sell or close their positions also.</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Another factor that can accelerate redemptions is if investors of funds of hedge funds want to redeem their shares. Doing so, forces these funds of hedge funds to redeem their shares in the hedge funds that they invested in, which forces the hedge funds to redeem more shares and liquefy their portfolios to pay for the redemption.</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There are usually many investment opportunities in a major sell-off. Only hedge funds with longer lockup periods who don’t have to worry about customer redemptions can take advantage of these opportunities.</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http://thismatter.com/money/funds/hedge-funds/hedge-funds.htm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Side pockets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Where a hedge fund holds assets that are hard to value reliably or are relatively illiquid (in comparison to the redemption terms of the fund itself), the fund may employ a "side pocket". </a:t>
            </a:r>
            <a:r>
              <a:rPr lang="en-US" altLang="zh-TW" sz="1200" b="1" dirty="0">
                <a:latin typeface="+mn-lt"/>
                <a:ea typeface="PMingLiU"/>
                <a:cs typeface="Times New Roman"/>
              </a:rPr>
              <a:t>A side pocket is a mechanism whereby the fund segregates the illiquid assets from the main portfolio of the fund and issues investors with a new class of interests or shares which participate only in the assets in the side pocket. Those interests/shares cannot be redeemed by the investor. Once the fund is able to sell the side pocket assets, the fund will generally redeem the side pocket interests/shares and pay investors the proceeds.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Side pockets are designed to address issues relating to the need to value investors' holdings in the fund if they choose to redeem. If an investor redeems when certain assets cannot be valued or sold, the fund cannot be confident that the calculation of his redemption proceeds would be accurate. Moreover, his redemption proceeds could only be obtained by selling the liquid assets of the fund. If the illiquid assets subsequently turned out to be worth less than expected, the remaining investors would bear the full loss while the redeemed investor would have borne none. </a:t>
            </a:r>
            <a:r>
              <a:rPr lang="en-US" altLang="zh-TW" sz="1200" b="1" dirty="0">
                <a:latin typeface="+mn-lt"/>
                <a:ea typeface="PMingLiU"/>
                <a:cs typeface="Times New Roman"/>
              </a:rPr>
              <a:t>Side pockets therefore allow a fund to ensure that all investors in the fund at the time the relevant assets became illiquid will bear any loss on them equally and allow the fund to continue subscriptions and redemptions in the meantime in respect of the main portfolio. A similar problem, inverted, applies to subscriptions during the same period</a:t>
            </a:r>
            <a:r>
              <a:rPr lang="en-US" altLang="zh-TW" sz="1200" dirty="0">
                <a:latin typeface="+mn-lt"/>
                <a:ea typeface="PMingLiU"/>
                <a:cs typeface="Times New Roman"/>
              </a:rPr>
              <a: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Side pockets are most commonly used by funds as an emergency measure. They were used extensively following the collapse of Lehman Brothers in September 2008, when the market for certain types of assets held by hedge funds collapsed, preventing the funds from selling or obtaining a market value for the assets.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Specific types of fund may also use side pockets in the ordinary course of their business. A fund investing in insurance products, for example, may routinely side pocket securities linked to natural disasters following the occurrence of such a disaster. Once the damage has been assessed, the security can again be valued with some accuracy.</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http://en.wikipedia.org/wiki/Hedge_fund</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legal entity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Limited partnerships are principally used for hedge funds aimed at US-based investors who pay tax, as the investors will receive relatively favorable tax treatment in the US. The general partner of the limited partnership is typically the investment manager (though is sometimes an offshore corporation) and the investors are the limited partners. Offshore corporate funds are used for non-U.S. investors, which would otherwise be subject to more complex tax issues by investing in a tax-transparent entity such as a partnership, and U.S. entities that do not pay tax such as pension funds, which would otherwise be subject to unrelated business income tax in the United States. Unit trusts are sometimes used to market to Japanese investors. Other than taxation, the type of entity used does not have a significant bearing on the nature of the fund.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Many hedge funds are structured as master-feeder funds. In such a structure, the investors will invest into a feeder fund, which will, in turn, invest all of its assets into the master fund. The assets of the master fund will then be managed by the investment manager in the usual way. This allows several feeder funds (e.g. an offshore corporate fund, a U.S. limited partnership and an entity established for a particular investor) to invest into the same master fund, allowing an investment manager the benefit of managing the assets of a single entity while giving all investors the best possible tax treatment. The master fund will be tax-transparent for US tax purposes.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investment manager, which will have organized the establishment of the hedge fund, may retain an interest in the hedge fund, either as the general partner of a limited partnership or as the holder of “founder shares” in a corporate fund. Founder shares typically have no economic rights, and voting rights over only a limited range of issues, such as selection of the investment manager. The fund’s strategic decisions are taken by the board of directors of the fund, which is independent but generally loyal to the investment manager.</a:t>
            </a:r>
            <a:endParaRPr lang="zh-TW" altLang="zh-TW" sz="1200" dirty="0">
              <a:latin typeface="+mn-lt"/>
              <a:ea typeface="PMingLiU"/>
              <a:cs typeface="Times New Roman"/>
            </a:endParaRPr>
          </a:p>
          <a:p>
            <a:pPr>
              <a:lnSpc>
                <a:spcPct val="80000"/>
              </a:lnSpc>
            </a:pPr>
            <a:endParaRPr lang="zh-TW" altLang="en-US" sz="1200" dirty="0">
              <a:latin typeface="+mn-lt"/>
            </a:endParaRPr>
          </a:p>
        </p:txBody>
      </p:sp>
      <p:sp>
        <p:nvSpPr>
          <p:cNvPr id="95236" name="Slide Number Placeholder 3"/>
          <p:cNvSpPr>
            <a:spLocks noGrp="1"/>
          </p:cNvSpPr>
          <p:nvPr>
            <p:ph type="sldNum" sz="quarter" idx="5"/>
          </p:nvPr>
        </p:nvSpPr>
        <p:spPr>
          <a:noFill/>
        </p:spPr>
        <p:txBody>
          <a:bodyPr/>
          <a:lstStyle/>
          <a:p>
            <a:fld id="{9421CAED-DFD4-47B2-99CA-974598557EE5}" type="slidenum">
              <a:rPr lang="en-US" altLang="zh-TW"/>
              <a:pPr/>
              <a:t>368</a:t>
            </a:fld>
            <a:endParaRPr lang="en-US" altLang="zh-TW"/>
          </a:p>
        </p:txBody>
      </p:sp>
    </p:spTree>
    <p:extLst>
      <p:ext uri="{BB962C8B-B14F-4D97-AF65-F5344CB8AC3E}">
        <p14:creationId xmlns:p14="http://schemas.microsoft.com/office/powerpoint/2010/main" val="401580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57493-18C2-42D4-95E8-76A7619E5FF4}" type="slidenum">
              <a:rPr lang="en-US" altLang="zh-TW"/>
              <a:pPr/>
              <a:t>48</a:t>
            </a:fld>
            <a:endParaRPr lang="en-US" altLang="zh-TW"/>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xfrm>
            <a:off x="1324693" y="3229114"/>
            <a:ext cx="7278839" cy="3058301"/>
          </a:xfrm>
        </p:spPr>
        <p:txBody>
          <a:bodyPr/>
          <a:lstStyle/>
          <a:p>
            <a:r>
              <a:rPr lang="en-US" altLang="zh-TW" b="1" i="0" dirty="0"/>
              <a:t>Liquidity risk</a:t>
            </a:r>
            <a:r>
              <a:rPr lang="en-US" altLang="zh-TW" i="0" dirty="0"/>
              <a:t> is the risk of loss due to failure of an institution to meet its funding requirements or to execute a transaction at a reasonable price.</a:t>
            </a:r>
          </a:p>
          <a:p>
            <a:endParaRPr lang="en-US" altLang="zh-TW" i="0" dirty="0"/>
          </a:p>
          <a:p>
            <a:r>
              <a:rPr lang="en-US" altLang="zh-TW" b="1" i="0" dirty="0"/>
              <a:t>Market liquidity risk</a:t>
            </a:r>
            <a:r>
              <a:rPr lang="en-US" altLang="zh-TW" i="0" dirty="0"/>
              <a:t> is the risk that an institution may not be able to exit or offset positions quickly, and in sufficient quantities, at a reasonable price. This inability may be due to inadequate market depth in certain products, market disruption, or inability of the bank to access the market (</a:t>
            </a:r>
            <a:r>
              <a:rPr lang="en-US" altLang="zh-TW" i="0" dirty="0" err="1"/>
              <a:t>eg</a:t>
            </a:r>
            <a:r>
              <a:rPr lang="en-US" altLang="zh-TW" i="0" dirty="0"/>
              <a:t> downgrading of the institution or major counterparty)</a:t>
            </a:r>
          </a:p>
          <a:p>
            <a:endParaRPr lang="en-US" altLang="zh-TW" i="0" dirty="0"/>
          </a:p>
          <a:p>
            <a:r>
              <a:rPr lang="en-US" altLang="zh-TW" b="1" i="0" dirty="0"/>
              <a:t>Funding liquidity risk</a:t>
            </a:r>
            <a:r>
              <a:rPr lang="en-US" altLang="zh-TW" i="0" dirty="0"/>
              <a:t> is the potential inability of the institution to meet funding requirements because of cash flow mismatches, at a reasonable cost. With respect to derivatives, such funding requirements may arise from cash flow mismatches in swap books, exercise of options, implementation of dynamic hedging strategies.</a:t>
            </a:r>
          </a:p>
        </p:txBody>
      </p:sp>
    </p:spTree>
    <p:extLst>
      <p:ext uri="{BB962C8B-B14F-4D97-AF65-F5344CB8AC3E}">
        <p14:creationId xmlns:p14="http://schemas.microsoft.com/office/powerpoint/2010/main" val="19490249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D0664EA-5DC6-44B1-99F1-EC44B32E5627}" type="slidenum">
              <a:rPr lang="en-US" altLang="zh-TW"/>
              <a:pPr/>
              <a:t>369</a:t>
            </a:fld>
            <a:endParaRPr lang="en-US" altLang="zh-TW"/>
          </a:p>
        </p:txBody>
      </p:sp>
      <p:sp>
        <p:nvSpPr>
          <p:cNvPr id="97283" name="Rectangle 2"/>
          <p:cNvSpPr>
            <a:spLocks noGrp="1" noRot="1" noChangeAspect="1" noChangeArrowheads="1" noTextEdit="1"/>
          </p:cNvSpPr>
          <p:nvPr>
            <p:ph type="sldImg"/>
          </p:nvPr>
        </p:nvSpPr>
        <p:spPr>
          <a:xfrm>
            <a:off x="2706688" y="525463"/>
            <a:ext cx="3854450" cy="2890837"/>
          </a:xfrm>
          <a:ln/>
        </p:spPr>
      </p:sp>
      <p:sp>
        <p:nvSpPr>
          <p:cNvPr id="97284" name="Rectangle 3"/>
          <p:cNvSpPr>
            <a:spLocks noGrp="1" noChangeArrowheads="1"/>
          </p:cNvSpPr>
          <p:nvPr>
            <p:ph type="body" idx="1"/>
          </p:nvPr>
        </p:nvSpPr>
        <p:spPr>
          <a:noFill/>
          <a:ln/>
        </p:spPr>
        <p:txBody>
          <a:bodyPr/>
          <a:lstStyle/>
          <a:p>
            <a:pPr eaLnBrk="1" hangingPunct="1">
              <a:lnSpc>
                <a:spcPct val="80000"/>
              </a:lnSpc>
            </a:pPr>
            <a:endParaRPr lang="en-US" altLang="zh-TW" sz="800" dirty="0">
              <a:latin typeface="Arial" charset="0"/>
            </a:endParaRPr>
          </a:p>
        </p:txBody>
      </p:sp>
    </p:spTree>
    <p:extLst>
      <p:ext uri="{BB962C8B-B14F-4D97-AF65-F5344CB8AC3E}">
        <p14:creationId xmlns:p14="http://schemas.microsoft.com/office/powerpoint/2010/main" val="170178471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D0664EA-5DC6-44B1-99F1-EC44B32E5627}" type="slidenum">
              <a:rPr lang="en-US" altLang="zh-TW"/>
              <a:pPr/>
              <a:t>370</a:t>
            </a:fld>
            <a:endParaRPr lang="en-US" altLang="zh-TW"/>
          </a:p>
        </p:txBody>
      </p:sp>
      <p:sp>
        <p:nvSpPr>
          <p:cNvPr id="97283" name="Rectangle 2"/>
          <p:cNvSpPr>
            <a:spLocks noGrp="1" noRot="1" noChangeAspect="1" noChangeArrowheads="1" noTextEdit="1"/>
          </p:cNvSpPr>
          <p:nvPr>
            <p:ph type="sldImg"/>
          </p:nvPr>
        </p:nvSpPr>
        <p:spPr>
          <a:xfrm>
            <a:off x="2706688" y="525463"/>
            <a:ext cx="3854450" cy="2890837"/>
          </a:xfrm>
          <a:ln/>
        </p:spPr>
      </p:sp>
      <p:sp>
        <p:nvSpPr>
          <p:cNvPr id="97284"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Alpha: </a:t>
            </a:r>
            <a:r>
              <a:rPr lang="en-US" altLang="zh-TW" sz="1200" dirty="0">
                <a:latin typeface="+mn-lt"/>
                <a:ea typeface="PMingLiU"/>
                <a:cs typeface="Times New Roman"/>
              </a:rPr>
              <a:t>Measures the value that an investment manager produces, by comparing the manager’s performance to that of a risk-free investment (usually a Treasury bill). For example, if a fund had an alpha of 1.0 during a given month, it would have produced a return during that month that was one percentage point higher than the benchmark Treasury. Alpha can also be used as a measure of residual risk, relative to the market in which a fund participates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Beta: </a:t>
            </a:r>
            <a:r>
              <a:rPr lang="en-US" altLang="zh-TW" sz="1200" dirty="0">
                <a:latin typeface="+mn-lt"/>
                <a:ea typeface="PMingLiU"/>
                <a:cs typeface="Times New Roman"/>
              </a:rPr>
              <a:t>Gauges the risk of a fund by measuring the volatility of its past returns in relation to the returns of a benchmark, such as the S&amp;P 500 index. A fund with a beta of 0.7 has experienced gains and losses that are 70 percent of the benchmarks changes. A beta of 1.3 means the total return is likely to move up or down 30 percent more than the index. A fund with a 1.0 beta is expected to move </a:t>
            </a:r>
            <a:r>
              <a:rPr lang="en-US" altLang="zh-TW" sz="1200" i="1" dirty="0">
                <a:latin typeface="+mn-lt"/>
                <a:ea typeface="PMingLiU"/>
                <a:cs typeface="Times New Roman"/>
              </a:rPr>
              <a:t>in sync </a:t>
            </a:r>
            <a:r>
              <a:rPr lang="en-US" altLang="zh-TW" sz="1200" dirty="0">
                <a:latin typeface="+mn-lt"/>
                <a:ea typeface="PMingLiU"/>
                <a:cs typeface="Times New Roman"/>
              </a:rPr>
              <a:t>with the index.</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High-water mark: </a:t>
            </a:r>
            <a:r>
              <a:rPr lang="en-US" altLang="zh-TW" sz="1200" dirty="0">
                <a:latin typeface="+mn-lt"/>
                <a:ea typeface="PMingLiU"/>
                <a:cs typeface="Times New Roman"/>
              </a:rPr>
              <a:t>A provision serving to ensure that a fund manager only collects incentive fees on the highest net asset value previously attained at the end of any prior fiscal year - or gains representing actual profits for each investor. For example, if the value of an investors contribution falls to, say, USD$750,000 from USD $1 million during the first year, and then rises to USD $1.25 million during the second year, the manager would only collect incentive fees from that investor on the USD $250,000 that represented actual profits in year-two.</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Hurdle rate: </a:t>
            </a:r>
            <a:r>
              <a:rPr lang="en-US" altLang="zh-TW" sz="1200" dirty="0">
                <a:latin typeface="+mn-lt"/>
                <a:ea typeface="PMingLiU"/>
                <a:cs typeface="Times New Roman"/>
              </a:rPr>
              <a:t>The minimum return necessary for a fund manager to start collecting incentive fees. The hurdle is usually tied to a benchmark rate such as Libor or the one-year Treasury bill rate plus a spread. If, for example, the manager sets a hurdle rate equal to 5 percent, and the fund returns 15 percent, incentive fees would only apply to the 10 percent above the hurdle rate.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Incentive fee (performance fee): </a:t>
            </a:r>
            <a:r>
              <a:rPr lang="en-US" altLang="zh-TW" sz="1200" dirty="0">
                <a:latin typeface="+mn-lt"/>
                <a:ea typeface="PMingLiU"/>
                <a:cs typeface="Times New Roman"/>
              </a:rPr>
              <a:t>The charge - typically 20 percent - that a fund manager assesses on gains earned during a given 12-month period. For example, if a fund posts a return that is 40 percent above its hurdle rate, the incentive fee would be 8 percent (20 percent of 40 percent) - provided that the high-water mark does not come into play.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Management fee: </a:t>
            </a:r>
            <a:r>
              <a:rPr lang="en-US" altLang="zh-TW" sz="1200" dirty="0">
                <a:latin typeface="+mn-lt"/>
                <a:ea typeface="PMingLiU"/>
                <a:cs typeface="Times New Roman"/>
              </a:rPr>
              <a:t>The charge that a fund manager assesses to cover operating expenses. Investors are typically charged separately for costs incurred for outsourced services. The fee generally ranges from an annual 0.5 percent to 2 percent of an investors entire holdings in the fund, and it is usually collected on a quarterly basis.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General partner: </a:t>
            </a:r>
            <a:r>
              <a:rPr lang="en-US" altLang="zh-TW" sz="1200" dirty="0">
                <a:latin typeface="+mn-lt"/>
                <a:ea typeface="PMingLiU"/>
                <a:cs typeface="Times New Roman"/>
              </a:rPr>
              <a:t>The individual or firm that organizes and manages a limited partnership, such as a hedge fund. The general partner assumes unlimited legal responsibility for the liabilities of a partnership</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Limited partnership: </a:t>
            </a:r>
            <a:r>
              <a:rPr lang="en-US" altLang="zh-TW" sz="1200" dirty="0">
                <a:latin typeface="+mn-lt"/>
                <a:ea typeface="PMingLiU"/>
                <a:cs typeface="Times New Roman"/>
              </a:rPr>
              <a:t>Many hedge funds are structured as limited partnerships, which are business organizations managed by one or more general partners who are liable for the funds debts and obligations. The investors in such a structure are limited partners who do not participate in day-to-day operations and are liable only to the extent of their investments.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err="1">
                <a:latin typeface="+mn-lt"/>
                <a:ea typeface="PMingLiU"/>
                <a:cs typeface="Times New Roman"/>
              </a:rPr>
              <a:t>Sortino</a:t>
            </a:r>
            <a:r>
              <a:rPr lang="en-US" altLang="zh-TW" sz="1200" b="1" dirty="0">
                <a:latin typeface="+mn-lt"/>
                <a:ea typeface="PMingLiU"/>
                <a:cs typeface="Times New Roman"/>
              </a:rPr>
              <a:t> ratio: </a:t>
            </a:r>
            <a:r>
              <a:rPr lang="en-US" altLang="zh-TW" sz="1200" dirty="0">
                <a:latin typeface="+mn-lt"/>
                <a:ea typeface="PMingLiU"/>
                <a:cs typeface="Times New Roman"/>
              </a:rPr>
              <a:t>Also called the “upside potential ratio.” Similar to the Sharpe ratio, it was developed by the Pension Research Institute to determine the amount of “good” volatility that a funds investment portfolio possesses - that is, it seeks to define the amount by which the investment pool’s value may increase, based on expected pricing fluctuations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Soft dollars: </a:t>
            </a:r>
            <a:r>
              <a:rPr lang="en-US" altLang="zh-TW" sz="1200" dirty="0">
                <a:latin typeface="+mn-lt"/>
                <a:ea typeface="PMingLiU"/>
                <a:cs typeface="Times New Roman"/>
              </a:rPr>
              <a:t>Credits that can be used to pay for research and other services that brokerage firms provide to hedge funds and other investor clients in return for their business. Those credits are accumulated through soft-dollar brokers, which channel trades to multiple securities brokers.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R-squared: </a:t>
            </a:r>
            <a:r>
              <a:rPr lang="en-US" altLang="zh-TW" sz="1200" dirty="0">
                <a:latin typeface="+mn-lt"/>
                <a:ea typeface="PMingLiU"/>
                <a:cs typeface="Times New Roman"/>
              </a:rPr>
              <a:t>A measure of the degree to which a hedge funds returns are correlated to the broader financial market. A figure of 1 would be a perfect correlation, while 0 would be no correlation and minus-1 would be a perfect inverse correlation. Any figure below 0.3 is considered non-correlated. The result is used to determine whether a hedge fund follows a market-neutral investment strategy. Sometimes referred to as “R.”</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Sharpe ratio: </a:t>
            </a:r>
            <a:r>
              <a:rPr lang="en-US" altLang="zh-TW" sz="1200" dirty="0">
                <a:latin typeface="+mn-lt"/>
                <a:ea typeface="PMingLiU"/>
                <a:cs typeface="Times New Roman"/>
              </a:rPr>
              <a:t>A measure of how well a fund is rewarded for the risk it incurs. The higher the ratio, the better the return per unit of risk taken. It is calculated by subtracting the risk-free rate from the fund’s annualized average return, and dividing the result by the funds annualized standard deviation. A Sharpe ratio of 1:1 indicates that the rate of return is proportional to the risk assumed in seeking that reward. Developed by Prof. William R. Sharpe of Stanford University.</a:t>
            </a:r>
            <a:endParaRPr lang="zh-TW" altLang="zh-TW" sz="1200" dirty="0">
              <a:latin typeface="+mn-lt"/>
              <a:ea typeface="PMingLiU"/>
              <a:cs typeface="Times New Roman"/>
            </a:endParaRPr>
          </a:p>
        </p:txBody>
      </p:sp>
    </p:spTree>
    <p:extLst>
      <p:ext uri="{BB962C8B-B14F-4D97-AF65-F5344CB8AC3E}">
        <p14:creationId xmlns:p14="http://schemas.microsoft.com/office/powerpoint/2010/main" val="322299724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6688" y="525463"/>
            <a:ext cx="3854450" cy="2890837"/>
          </a:xfrm>
        </p:spPr>
      </p:sp>
      <p:sp>
        <p:nvSpPr>
          <p:cNvPr id="3" name="Notes Placeholder 2"/>
          <p:cNvSpPr>
            <a:spLocks noGrp="1"/>
          </p:cNvSpPr>
          <p:nvPr>
            <p:ph type="body" idx="1"/>
          </p:nvPr>
        </p:nvSpPr>
        <p:spPr/>
        <p:txBody>
          <a:bodyPr>
            <a:normAutofit/>
          </a:bodyPr>
          <a:lstStyle/>
          <a:p>
            <a:r>
              <a:rPr lang="en-US" altLang="zh-TW" dirty="0"/>
              <a:t>Source:</a:t>
            </a:r>
            <a:r>
              <a:rPr lang="en-US" altLang="zh-TW" baseline="0" dirty="0"/>
              <a:t> AIMA Survey Sept 2016 https://www.aima.org/en/document-summary/index.cfm/docid/85FCC93E-D908-4B71-89DD763CDF7F88AF </a:t>
            </a:r>
            <a:endParaRPr lang="zh-TW" altLang="en-US" dirty="0"/>
          </a:p>
        </p:txBody>
      </p:sp>
      <p:sp>
        <p:nvSpPr>
          <p:cNvPr id="4" name="Slide Number Placeholder 3"/>
          <p:cNvSpPr>
            <a:spLocks noGrp="1"/>
          </p:cNvSpPr>
          <p:nvPr>
            <p:ph type="sldNum" sz="quarter" idx="10"/>
          </p:nvPr>
        </p:nvSpPr>
        <p:spPr/>
        <p:txBody>
          <a:bodyPr/>
          <a:lstStyle/>
          <a:p>
            <a:fld id="{519A11B3-1B1A-4DE4-9BE1-1579F087D5FE}" type="slidenum">
              <a:rPr lang="en-US" altLang="zh-TW" smtClean="0"/>
              <a:pPr/>
              <a:t>371</a:t>
            </a:fld>
            <a:endParaRPr lang="en-US" altLang="zh-TW"/>
          </a:p>
        </p:txBody>
      </p:sp>
    </p:spTree>
    <p:extLst>
      <p:ext uri="{BB962C8B-B14F-4D97-AF65-F5344CB8AC3E}">
        <p14:creationId xmlns:p14="http://schemas.microsoft.com/office/powerpoint/2010/main" val="16685290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F518A1B-27AB-4780-9C50-94EDEC8D18CB}" type="slidenum">
              <a:rPr lang="en-US" altLang="zh-TW"/>
              <a:pPr/>
              <a:t>377</a:t>
            </a:fld>
            <a:endParaRPr lang="en-US" altLang="zh-TW"/>
          </a:p>
        </p:txBody>
      </p:sp>
      <p:sp>
        <p:nvSpPr>
          <p:cNvPr id="98307" name="Rectangle 2"/>
          <p:cNvSpPr>
            <a:spLocks noGrp="1" noRot="1" noChangeAspect="1" noChangeArrowheads="1" noTextEdit="1"/>
          </p:cNvSpPr>
          <p:nvPr>
            <p:ph type="sldImg"/>
          </p:nvPr>
        </p:nvSpPr>
        <p:spPr>
          <a:xfrm>
            <a:off x="2897188" y="527050"/>
            <a:ext cx="3505200" cy="2628900"/>
          </a:xfrm>
          <a:ln/>
        </p:spPr>
      </p:sp>
      <p:sp>
        <p:nvSpPr>
          <p:cNvPr id="98308" name="Rectangle 3"/>
          <p:cNvSpPr>
            <a:spLocks noGrp="1" noChangeArrowheads="1"/>
          </p:cNvSpPr>
          <p:nvPr>
            <p:ph type="body" idx="1"/>
          </p:nvPr>
        </p:nvSpPr>
        <p:spPr>
          <a:xfrm>
            <a:off x="929641" y="3329940"/>
            <a:ext cx="7437120" cy="3153464"/>
          </a:xfrm>
          <a:noFill/>
          <a:ln/>
        </p:spPr>
        <p:txBody>
          <a:bodyPr/>
          <a:lstStyle/>
          <a:p>
            <a:r>
              <a:rPr lang="en-US" altLang="zh-TW" sz="1200" kern="1200" dirty="0">
                <a:solidFill>
                  <a:schemeClr val="tx1"/>
                </a:solidFill>
                <a:latin typeface="+mn-lt"/>
                <a:ea typeface="+mn-ea"/>
                <a:cs typeface="+mn-cs"/>
              </a:rPr>
              <a:t>"Hedge fund" is a general, non-legal term used to describe private, unregistered investment pools that traditionally have been limited to sophisticated, wealthy investors. Hedge funds are </a:t>
            </a:r>
            <a:r>
              <a:rPr lang="en-US" altLang="zh-TW" sz="1200" b="1" i="0" kern="1200" dirty="0">
                <a:solidFill>
                  <a:schemeClr val="tx1"/>
                </a:solidFill>
                <a:latin typeface="+mn-lt"/>
                <a:ea typeface="+mn-ea"/>
                <a:cs typeface="+mn-cs"/>
              </a:rPr>
              <a:t>not</a:t>
            </a:r>
            <a:r>
              <a:rPr lang="en-US" altLang="zh-TW" sz="1200" kern="1200" dirty="0">
                <a:solidFill>
                  <a:schemeClr val="tx1"/>
                </a:solidFill>
                <a:latin typeface="+mn-lt"/>
                <a:ea typeface="+mn-ea"/>
                <a:cs typeface="+mn-cs"/>
              </a:rPr>
              <a:t> mutual funds and, as such, are </a:t>
            </a:r>
            <a:r>
              <a:rPr lang="en-US" altLang="zh-TW" sz="1200" b="1" i="0" kern="1200" dirty="0">
                <a:solidFill>
                  <a:schemeClr val="tx1"/>
                </a:solidFill>
                <a:latin typeface="+mn-lt"/>
                <a:ea typeface="+mn-ea"/>
                <a:cs typeface="+mn-cs"/>
              </a:rPr>
              <a:t>not</a:t>
            </a:r>
            <a:r>
              <a:rPr lang="en-US" altLang="zh-TW" sz="1200" kern="1200" dirty="0">
                <a:solidFill>
                  <a:schemeClr val="tx1"/>
                </a:solidFill>
                <a:latin typeface="+mn-lt"/>
                <a:ea typeface="+mn-ea"/>
                <a:cs typeface="+mn-cs"/>
              </a:rPr>
              <a:t> subject to the numerous regulations that apply to mutual funds for the protection of investors - including regulations requiring a certain degree of liquidity, regulations requiring that mutual fund shares be redeemable at any time, regulations protecting against conflicts of interest, regulations to assure fairness in the pricing of fund shares, disclosure regulations, regulations limiting the use of leverage, and more.</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"Funds of hedge funds," a relatively new type of investment product, are investment companies that invest in hedge funds. Some, but not all, register with the SEC and file semi-annual reports. They often have lower minimum investment thresholds than traditional, unregistered hedge funds and can sell their shares to a larger number of investors. Like hedge funds, funds of hedge funds are not mutual funds. Unlike open-end mutual funds, funds of hedge funds offer very limited rights of redemption. And, unlike ETFs, their shares are not typically listed on an exchange.</a:t>
            </a:r>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224482161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2065338" y="525463"/>
            <a:ext cx="5137150" cy="2890837"/>
          </a:xfrm>
          <a:ln/>
        </p:spPr>
      </p:sp>
      <p:sp>
        <p:nvSpPr>
          <p:cNvPr id="116739" name="Notes Placeholder 2"/>
          <p:cNvSpPr>
            <a:spLocks noGrp="1"/>
          </p:cNvSpPr>
          <p:nvPr>
            <p:ph type="body" idx="1"/>
          </p:nvPr>
        </p:nvSpPr>
        <p:spPr>
          <a:noFill/>
          <a:ln/>
        </p:spPr>
        <p:txBody>
          <a:bodyPr/>
          <a:lstStyle/>
          <a:p>
            <a:pPr>
              <a:lnSpc>
                <a:spcPct val="115000"/>
              </a:lnSpc>
              <a:spcAft>
                <a:spcPts val="1000"/>
              </a:spcAft>
            </a:pPr>
            <a:r>
              <a:rPr lang="zh-TW" altLang="zh-TW" sz="1200" dirty="0">
                <a:latin typeface="+mn-lt"/>
                <a:ea typeface="PMingLiU"/>
                <a:cs typeface="Times New Roman"/>
              </a:rPr>
              <a:t> </a:t>
            </a:r>
            <a:r>
              <a:rPr lang="en-US" altLang="zh-TW" sz="1200" dirty="0">
                <a:latin typeface="+mn-lt"/>
                <a:ea typeface="PMingLiU"/>
                <a:cs typeface="Times New Roman"/>
              </a:rPr>
              <a:t>Title IV of the Dodd-Frank Wall Street Reform and Consumer Protection Act, referred to as the </a:t>
            </a:r>
            <a:r>
              <a:rPr lang="en-US" altLang="zh-TW" sz="1200" b="1" dirty="0">
                <a:latin typeface="+mn-lt"/>
                <a:ea typeface="PMingLiU"/>
                <a:cs typeface="Times New Roman"/>
              </a:rPr>
              <a:t>Private Fund Investment Advisers Registration Act of 2010</a:t>
            </a:r>
            <a:r>
              <a:rPr lang="en-US" altLang="zh-TW" sz="1200" dirty="0">
                <a:latin typeface="+mn-lt"/>
                <a:ea typeface="PMingLiU"/>
                <a:cs typeface="Times New Roman"/>
              </a:rPr>
              <a:t>, requires certain private fund advisers previously exempt from SEC registration to register as investment advisers under the Investment Advisers Act of 1940. The Act defines "private funds" as </a:t>
            </a:r>
            <a:r>
              <a:rPr lang="en-US" altLang="zh-TW" sz="1200" b="1" dirty="0">
                <a:latin typeface="+mn-lt"/>
                <a:ea typeface="PMingLiU"/>
                <a:cs typeface="Times New Roman"/>
              </a:rPr>
              <a:t>those funds relying on Sections 3(c)(1) or 3(c)(7) of the Investment Company Act of 1940 to avoid registration </a:t>
            </a:r>
            <a:r>
              <a:rPr lang="en-US" altLang="zh-TW" sz="1200" dirty="0">
                <a:latin typeface="+mn-lt"/>
                <a:ea typeface="PMingLiU"/>
                <a:cs typeface="Times New Roman"/>
              </a:rPr>
              <a:t>and as such generally encompasses hedge funds, private equity funds and venture capital funds. </a:t>
            </a:r>
            <a:r>
              <a:rPr lang="en-US" altLang="zh-TW" sz="1200" b="1" dirty="0">
                <a:latin typeface="+mn-lt"/>
                <a:ea typeface="PMingLiU"/>
                <a:cs typeface="Times New Roman"/>
              </a:rPr>
              <a:t>The Act eliminates the previous private adviser exemption, which generally exempted from SEC registration advisers with fewer than 15 clients and which did not hold themselves out publicly as advisers</a:t>
            </a:r>
            <a:r>
              <a:rPr lang="en-US" altLang="zh-TW" sz="1200" dirty="0">
                <a:latin typeface="+mn-lt"/>
                <a:ea typeface="PMingLiU"/>
                <a:cs typeface="Times New Roman"/>
              </a:rPr>
              <a:t>. The Act also eliminates a private fund adviser's ability to avoid registration under the "intrastate adviser" exemption found in Section 203(b)1 of the IAA. It should be noted that most of the Act's provisions will not become effective until a year after enactment, giving private fund advisers time to prepare for the new regulatory framework.</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a:t>
            </a:r>
            <a:r>
              <a:rPr lang="en-US" altLang="zh-TW" sz="1200" b="1" dirty="0">
                <a:latin typeface="+mn-lt"/>
                <a:ea typeface="PMingLiU"/>
                <a:cs typeface="Times New Roman"/>
              </a:rPr>
              <a:t>Alternative Investment Fund Managers Directive</a:t>
            </a:r>
            <a:r>
              <a:rPr lang="en-US" altLang="zh-TW" sz="1200" dirty="0">
                <a:latin typeface="+mn-lt"/>
                <a:ea typeface="PMingLiU"/>
                <a:cs typeface="Times New Roman"/>
              </a:rPr>
              <a:t> 2009/0064/COM is a proposed European Union law which will put hedge funds and private equity funds under the supervision of an EU regulatory body. These kinds of business vehicle have not been subject to the same rules to protect the investing public as mutual and pension funds. Lack of financial regulation is widely seen to have contributed to the severity of the global financial crisis. The European Parliament voted through a final text of the Directive on 11 November 2010.</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AIFMD proposal includes the following reforms.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A private equity fund must appoint an independent </a:t>
            </a:r>
            <a:r>
              <a:rPr lang="en-US" altLang="zh-TW" sz="1200" dirty="0" err="1">
                <a:latin typeface="+mn-lt"/>
                <a:ea typeface="PMingLiU"/>
                <a:cs typeface="Times New Roman"/>
              </a:rPr>
              <a:t>valuer</a:t>
            </a:r>
            <a:r>
              <a:rPr lang="en-US" altLang="zh-TW" sz="1200" dirty="0">
                <a:latin typeface="+mn-lt"/>
                <a:ea typeface="PMingLiU"/>
                <a:cs typeface="Times New Roman"/>
              </a:rPr>
              <a:t> and an independent custodian.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Private equity fund with EU investors must disclose its business plan for a portfolio company to that company, its other shareholders and employees and make that information public.</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Investors would not be able to invest outside the EU unless it was under an "equivalent" regime</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Imposes limit to leverage for one time the amount of capital across a fund.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think tank Open Europe has estimated that the hedge fund and private equity industry contribute €9.2 billion in tax revenues to the EU economy every year, which would come under threat if the EU's AIFM directive would have been passed in its original flawed form.</a:t>
            </a:r>
            <a:r>
              <a:rPr lang="en-US" altLang="zh-TW" sz="1200" baseline="30000" dirty="0">
                <a:latin typeface="+mn-lt"/>
                <a:ea typeface="PMingLiU"/>
                <a:cs typeface="Times New Roman"/>
              </a:rPr>
              <a:t>[2]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http://europa.eu/rapid/pressReleasesAction.do?reference=MEMO/10/572&amp;format=HTML&amp;aged=0&amp;language=EN&amp;guiLanguage=en</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What is an Alternative Investment Fund Manager (‘AIFM’)?</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An AIFM is a manager of an alternative investment fund. The term alternative investment fund encompasses a wide range of investment funds that are not already regulated at European level by the UCITS Directive (IP/10/869). They include </a:t>
            </a:r>
            <a:r>
              <a:rPr lang="en-US" altLang="zh-TW" sz="1200" b="1" dirty="0">
                <a:latin typeface="+mn-lt"/>
                <a:ea typeface="PMingLiU"/>
                <a:cs typeface="Times New Roman"/>
              </a:rPr>
              <a:t>hedge funds</a:t>
            </a:r>
            <a:r>
              <a:rPr lang="en-US" altLang="zh-TW" sz="1200" dirty="0">
                <a:latin typeface="+mn-lt"/>
                <a:ea typeface="PMingLiU"/>
                <a:cs typeface="Times New Roman"/>
              </a:rPr>
              <a:t>, </a:t>
            </a:r>
            <a:r>
              <a:rPr lang="en-US" altLang="zh-TW" sz="1200" b="1" dirty="0">
                <a:latin typeface="+mn-lt"/>
                <a:ea typeface="PMingLiU"/>
                <a:cs typeface="Times New Roman"/>
              </a:rPr>
              <a:t>private equity funds, real estate funds </a:t>
            </a:r>
            <a:r>
              <a:rPr lang="en-US" altLang="zh-TW" sz="1200" dirty="0">
                <a:latin typeface="+mn-lt"/>
                <a:ea typeface="PMingLiU"/>
                <a:cs typeface="Times New Roman"/>
              </a:rPr>
              <a:t>and a wide range of other types of institutional fund. The AIFMD is therefore much more than a ‘hedge fund directive’.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AIFMD will not apply to entities such as governments managing funds supporting social security and pension systems; supranational institutions, such as the World Bank and member organizations of the World Bank Group; and other entities expressly excluded from its scope.</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What are the objectives of the AIFMD?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overarching objective of the AIFMD is to create, for the first time, a comprehensive and secure framework for the supervision and prudential oversight of AIFM in the EU. Once the AIFMD enters into force, </a:t>
            </a:r>
            <a:r>
              <a:rPr lang="en-US" altLang="zh-TW" sz="1200" b="1" dirty="0">
                <a:latin typeface="+mn-lt"/>
                <a:ea typeface="PMingLiU"/>
                <a:cs typeface="Times New Roman"/>
              </a:rPr>
              <a:t>all AIFM will be required to obtain </a:t>
            </a:r>
            <a:r>
              <a:rPr lang="en-US" altLang="zh-TW" sz="1200" b="1" dirty="0" err="1">
                <a:latin typeface="+mn-lt"/>
                <a:ea typeface="PMingLiU"/>
                <a:cs typeface="Times New Roman"/>
              </a:rPr>
              <a:t>authorisation</a:t>
            </a:r>
            <a:r>
              <a:rPr lang="en-US" altLang="zh-TW" sz="1200" b="1" dirty="0">
                <a:latin typeface="+mn-lt"/>
                <a:ea typeface="PMingLiU"/>
                <a:cs typeface="Times New Roman"/>
              </a:rPr>
              <a:t> and will be subject to ongoing regulation and supervision</a:t>
            </a:r>
            <a:r>
              <a:rPr lang="en-US" altLang="zh-TW" sz="1200" dirty="0">
                <a:latin typeface="+mn-lt"/>
                <a:ea typeface="PMingLiU"/>
                <a:cs typeface="Times New Roman"/>
              </a:rPr>
              <a:t>. In this way, the AIFMD will:</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Increase the transparency of AIFM towards investors, supervisors and the employees of the companies in which they invest;</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Equip national supervisors, the European Securities Markets Agency (‘ESMA’) and the European Systemic Risk Board (‘ESRB’) with the information and tools necessary to monitor and respond to risks to the stability of the financial system that could be caused or amplified by AIFM activity;</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Introduce a common and robust approach to the protection of investors in these funds;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Strengthen and deepen the single market, thereby creating the conditions for increased investor choice and competition in the EU, subject always to high and consistent regulatory standards; and </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Increase the accountability of AIFM holding controlling stakes in companies (private equity) towards employees and the public at large.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Have the United States introduced new rules for this sector?</a:t>
            </a:r>
            <a:endParaRPr lang="zh-TW" altLang="zh-TW" sz="1200" dirty="0">
              <a:latin typeface="+mn-lt"/>
              <a:ea typeface="PMingLiU"/>
              <a:cs typeface="Times New Roman"/>
            </a:endParaRPr>
          </a:p>
          <a:p>
            <a:pPr>
              <a:lnSpc>
                <a:spcPct val="115000"/>
              </a:lnSpc>
              <a:spcAft>
                <a:spcPts val="1000"/>
              </a:spcAft>
            </a:pPr>
            <a:br>
              <a:rPr lang="en-US" altLang="zh-TW" sz="1200" dirty="0">
                <a:latin typeface="+mn-lt"/>
                <a:ea typeface="PMingLiU"/>
                <a:cs typeface="Times New Roman"/>
              </a:rPr>
            </a:br>
            <a:r>
              <a:rPr lang="en-US" altLang="zh-TW" sz="1200" dirty="0">
                <a:latin typeface="+mn-lt"/>
                <a:ea typeface="PMingLiU"/>
                <a:cs typeface="Times New Roman"/>
              </a:rPr>
              <a:t>Effective regulation of the financial markets requires consistent and effective action to be taken in all major jurisdictions. In this and other areas, the commitments made by the G20 leaders provide the framework for this action.</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accordance with these G20 commitments, as in Europe, the United States have acted to strengthen regulation in this area. </a:t>
            </a:r>
            <a:r>
              <a:rPr lang="en-US" altLang="zh-TW" sz="1200" b="1" dirty="0">
                <a:latin typeface="+mn-lt"/>
                <a:ea typeface="PMingLiU"/>
                <a:cs typeface="Times New Roman"/>
              </a:rPr>
              <a:t>New rules on hedge funds and private equity were adopted in July as part of the Dodd-Frank Act</a:t>
            </a:r>
            <a:r>
              <a:rPr lang="en-US" altLang="zh-TW" sz="1200" dirty="0">
                <a:latin typeface="+mn-lt"/>
                <a:ea typeface="PMingLiU"/>
                <a:cs typeface="Times New Roman"/>
              </a:rPr>
              <a:t>. These rules will require the </a:t>
            </a:r>
            <a:r>
              <a:rPr lang="en-US" altLang="zh-TW" sz="1200" b="1" dirty="0">
                <a:latin typeface="+mn-lt"/>
                <a:ea typeface="PMingLiU"/>
                <a:cs typeface="Times New Roman"/>
              </a:rPr>
              <a:t>registration of managers </a:t>
            </a:r>
            <a:r>
              <a:rPr lang="en-US" altLang="zh-TW" sz="1200" dirty="0">
                <a:latin typeface="+mn-lt"/>
                <a:ea typeface="PMingLiU"/>
                <a:cs typeface="Times New Roman"/>
              </a:rPr>
              <a:t>of private equity and hedge funds with the Securities and Exchange Commission. Managers will be subject to substantive regulatory requirements and will be </a:t>
            </a:r>
            <a:r>
              <a:rPr lang="en-US" altLang="zh-TW" sz="1200" b="1" dirty="0">
                <a:latin typeface="+mn-lt"/>
                <a:ea typeface="PMingLiU"/>
                <a:cs typeface="Times New Roman"/>
              </a:rPr>
              <a:t>required to report regularly to supervisors for the purposes of systemic risk by the newly-created Financial Stability Oversight Council.</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objectives and approach of these reforms are consistent with those of the AIFMD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What is the 'passport'?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AIFMD introduces for the first time a genuine ‘single market framework’ for this sector, which will allow AIFM to ‘passport’ their services throughout the EU on the basis of a single </a:t>
            </a:r>
            <a:r>
              <a:rPr lang="en-US" altLang="zh-TW" sz="1200" dirty="0" err="1">
                <a:latin typeface="+mn-lt"/>
                <a:ea typeface="PMingLiU"/>
                <a:cs typeface="Times New Roman"/>
              </a:rPr>
              <a:t>authorisation</a:t>
            </a:r>
            <a:r>
              <a:rPr lang="en-US" altLang="zh-TW" sz="1200" dirty="0">
                <a:latin typeface="+mn-lt"/>
                <a:ea typeface="PMingLiU"/>
                <a:cs typeface="Times New Roman"/>
              </a:rPr>
              <a: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Specifically, </a:t>
            </a:r>
            <a:r>
              <a:rPr lang="en-US" altLang="zh-TW" sz="1200" b="1" dirty="0">
                <a:latin typeface="+mn-lt"/>
                <a:ea typeface="PMingLiU"/>
                <a:cs typeface="Times New Roman"/>
              </a:rPr>
              <a:t>once an AIFM is </a:t>
            </a:r>
            <a:r>
              <a:rPr lang="en-US" altLang="zh-TW" sz="1200" b="1" dirty="0" err="1">
                <a:latin typeface="+mn-lt"/>
                <a:ea typeface="PMingLiU"/>
                <a:cs typeface="Times New Roman"/>
              </a:rPr>
              <a:t>authorised</a:t>
            </a:r>
            <a:r>
              <a:rPr lang="en-US" altLang="zh-TW" sz="1200" b="1" dirty="0">
                <a:latin typeface="+mn-lt"/>
                <a:ea typeface="PMingLiU"/>
                <a:cs typeface="Times New Roman"/>
              </a:rPr>
              <a:t> under the AIFMD in one Member State and complies with the rules of the directive, this manager will be entitled upon notification to manage or market funds to professional investors throughout the EU.</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By creating a single regulatory and supervisory regime for all AIFM active in the EU, the AIFMD will help market participants to overcome the barriers and inefficiencies created by the current patchwork of national regulation. This will help to increase choice and competition, to the benefit of European investors.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When will the passport be made available to non-EU managers and funds?</a:t>
            </a:r>
            <a:br>
              <a:rPr lang="en-US" altLang="zh-TW" sz="1200" b="1" dirty="0">
                <a:latin typeface="+mn-lt"/>
                <a:ea typeface="PMingLiU"/>
                <a:cs typeface="Times New Roman"/>
              </a:rPr>
            </a:b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Alternative investments are a global industry and it is important that European investors have access to the best that the global market has to offer. At the same time, it is imperative that all AIFM active in the EU are subject to the same high standards of transparency and conduct, irrespective of where they, or the funds they manage, are located.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Following a limited transition period of two years, and subject to the conditions set out in the AIFMD, the passport will be extended to the marketing of non-EU funds, managed both by EU AIFM and AIFM based outside the EU. In accordance with the principle of ‘same rights, same obligations’, this approach will ensure a level playing field and a consistently high level of transparency and protection of European investors.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phased introduction of the third country passports will allow European supervisors to ensure that the appropriate controls and cooperation arrangements necessary for the effective supervision of non-EU AIFM are operating effectively.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Before the third country passport is introduced and for a period of three years thereafter, national regimes will remain available subject to certain harmonized safeguards. Once this period has elapsed and on the basis of conditions set out in the AIFMD, a decision will be taken to eliminate the parallel national regimes. At this point, all AIFM active in the EU will be subject to the same high standards and will enjoy the same rights.</a:t>
            </a:r>
            <a:endParaRPr lang="zh-TW" altLang="zh-TW" sz="1200" dirty="0">
              <a:latin typeface="+mn-lt"/>
              <a:ea typeface="PMingLiU"/>
              <a:cs typeface="Times New Roman"/>
            </a:endParaRPr>
          </a:p>
        </p:txBody>
      </p:sp>
      <p:sp>
        <p:nvSpPr>
          <p:cNvPr id="116740" name="Slide Number Placeholder 3"/>
          <p:cNvSpPr>
            <a:spLocks noGrp="1"/>
          </p:cNvSpPr>
          <p:nvPr>
            <p:ph type="sldNum" sz="quarter" idx="5"/>
          </p:nvPr>
        </p:nvSpPr>
        <p:spPr>
          <a:noFill/>
        </p:spPr>
        <p:txBody>
          <a:bodyPr/>
          <a:lstStyle/>
          <a:p>
            <a:fld id="{513F6DEB-96F7-42BC-AE17-E9C1716F5963}" type="slidenum">
              <a:rPr lang="en-US" altLang="zh-TW"/>
              <a:pPr/>
              <a:t>378</a:t>
            </a:fld>
            <a:endParaRPr lang="en-US" altLang="zh-TW"/>
          </a:p>
        </p:txBody>
      </p:sp>
    </p:spTree>
    <p:extLst>
      <p:ext uri="{BB962C8B-B14F-4D97-AF65-F5344CB8AC3E}">
        <p14:creationId xmlns:p14="http://schemas.microsoft.com/office/powerpoint/2010/main" val="266386766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2065338" y="525463"/>
            <a:ext cx="5137150" cy="2890837"/>
          </a:xfrm>
          <a:ln/>
        </p:spPr>
      </p:sp>
      <p:sp>
        <p:nvSpPr>
          <p:cNvPr id="110595" name="Notes Placeholder 2"/>
          <p:cNvSpPr>
            <a:spLocks noGrp="1"/>
          </p:cNvSpPr>
          <p:nvPr>
            <p:ph type="body" idx="1"/>
          </p:nvPr>
        </p:nvSpPr>
        <p:spPr>
          <a:noFill/>
          <a:ln/>
        </p:spPr>
        <p:txBody>
          <a:bodyPr/>
          <a:lstStyle/>
          <a:p>
            <a:pPr eaLnBrk="1" hangingPunct="1"/>
            <a:r>
              <a:rPr lang="en-US" altLang="zh-TW" b="1" dirty="0">
                <a:latin typeface="+mn-lt"/>
              </a:rPr>
              <a:t>Source: Report of the Survey on Hedge Fund Activities of SFC-licensed Managers/Advisors SFC March 15</a:t>
            </a:r>
          </a:p>
          <a:p>
            <a:pPr eaLnBrk="1" hangingPunct="1"/>
            <a:r>
              <a:rPr lang="en-US" altLang="zh-TW" b="1" dirty="0">
                <a:latin typeface="+mn-lt"/>
              </a:rPr>
              <a:t>http://www.sfc.hk/web/EN/files/ER/Reports/HF%20Survey%20Report%202015_En.pdf </a:t>
            </a:r>
          </a:p>
        </p:txBody>
      </p:sp>
      <p:sp>
        <p:nvSpPr>
          <p:cNvPr id="110596" name="Slide Number Placeholder 3"/>
          <p:cNvSpPr>
            <a:spLocks noGrp="1"/>
          </p:cNvSpPr>
          <p:nvPr>
            <p:ph type="sldNum" sz="quarter" idx="5"/>
          </p:nvPr>
        </p:nvSpPr>
        <p:spPr>
          <a:noFill/>
        </p:spPr>
        <p:txBody>
          <a:bodyPr/>
          <a:lstStyle/>
          <a:p>
            <a:fld id="{EA9C1B4F-43BB-4C11-B536-D49931C9ABAE}" type="slidenum">
              <a:rPr lang="en-US" altLang="zh-TW"/>
              <a:pPr/>
              <a:t>381</a:t>
            </a:fld>
            <a:endParaRPr lang="en-US" altLang="zh-TW"/>
          </a:p>
        </p:txBody>
      </p:sp>
    </p:spTree>
    <p:extLst>
      <p:ext uri="{BB962C8B-B14F-4D97-AF65-F5344CB8AC3E}">
        <p14:creationId xmlns:p14="http://schemas.microsoft.com/office/powerpoint/2010/main" val="12978661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29 Oct 19 </a:t>
            </a:r>
            <a:r>
              <a:rPr lang="en-US" dirty="0">
                <a:hlinkClick r:id="rId3"/>
              </a:rPr>
              <a:t>https://mail.google.com/mail/u/0/#inbox/FMfcgxwDrvDcMXPHlcbLlBFNfXVWVchT?projector=1</a:t>
            </a:r>
            <a:endParaRPr lang="en-US" dirty="0"/>
          </a:p>
        </p:txBody>
      </p:sp>
      <p:sp>
        <p:nvSpPr>
          <p:cNvPr id="4" name="Slide Number Placeholder 3"/>
          <p:cNvSpPr>
            <a:spLocks noGrp="1"/>
          </p:cNvSpPr>
          <p:nvPr>
            <p:ph type="sldNum" sz="quarter" idx="10"/>
          </p:nvPr>
        </p:nvSpPr>
        <p:spPr/>
        <p:txBody>
          <a:bodyPr/>
          <a:lstStyle/>
          <a:p>
            <a:fld id="{68F1A3C9-CA46-48D9-AE0D-4D607AD315B3}" type="slidenum">
              <a:rPr lang="en-US" smtClean="0"/>
              <a:t>382</a:t>
            </a:fld>
            <a:endParaRPr lang="en-US"/>
          </a:p>
        </p:txBody>
      </p:sp>
    </p:spTree>
    <p:extLst>
      <p:ext uri="{BB962C8B-B14F-4D97-AF65-F5344CB8AC3E}">
        <p14:creationId xmlns:p14="http://schemas.microsoft.com/office/powerpoint/2010/main" val="256389912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384</a:t>
            </a:fld>
            <a:endParaRPr lang="en-US" altLang="zh-TW"/>
          </a:p>
        </p:txBody>
      </p:sp>
    </p:spTree>
    <p:extLst>
      <p:ext uri="{BB962C8B-B14F-4D97-AF65-F5344CB8AC3E}">
        <p14:creationId xmlns:p14="http://schemas.microsoft.com/office/powerpoint/2010/main" val="19440873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1912"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385</a:t>
            </a:fld>
            <a:endParaRPr lang="en-US" altLang="zh-TW" dirty="0"/>
          </a:p>
        </p:txBody>
      </p:sp>
    </p:spTree>
    <p:extLst>
      <p:ext uri="{BB962C8B-B14F-4D97-AF65-F5344CB8AC3E}">
        <p14:creationId xmlns:p14="http://schemas.microsoft.com/office/powerpoint/2010/main" val="117684123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525463"/>
            <a:ext cx="5141913"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386</a:t>
            </a:fld>
            <a:endParaRPr lang="en-US" altLang="zh-TW" dirty="0"/>
          </a:p>
        </p:txBody>
      </p:sp>
    </p:spTree>
    <p:extLst>
      <p:ext uri="{BB962C8B-B14F-4D97-AF65-F5344CB8AC3E}">
        <p14:creationId xmlns:p14="http://schemas.microsoft.com/office/powerpoint/2010/main" val="2034168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8CCE84-B605-43BF-B68F-C761B2D552BF}" type="slidenum">
              <a:rPr lang="en-US" altLang="zh-TW"/>
              <a:pPr/>
              <a:t>49</a:t>
            </a:fld>
            <a:endParaRPr lang="en-US" altLang="zh-TW"/>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1324693" y="3229114"/>
            <a:ext cx="7278839" cy="3058301"/>
          </a:xfrm>
        </p:spPr>
        <p:txBody>
          <a:bodyPr/>
          <a:lstStyle/>
          <a:p>
            <a:r>
              <a:rPr lang="en-US" altLang="zh-TW" dirty="0"/>
              <a:t>Operational risk is the risk of loss occurring as a result of inadequate systems and control, deficiencies in information systems, human error or management failure. </a:t>
            </a:r>
          </a:p>
        </p:txBody>
      </p:sp>
    </p:spTree>
    <p:extLst>
      <p:ext uri="{BB962C8B-B14F-4D97-AF65-F5344CB8AC3E}">
        <p14:creationId xmlns:p14="http://schemas.microsoft.com/office/powerpoint/2010/main" val="64267345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70D4C-8DD5-4131-9CC4-B8E916965657}" type="slidenum">
              <a:rPr lang="en-US" altLang="zh-TW"/>
              <a:pPr/>
              <a:t>388</a:t>
            </a:fld>
            <a:endParaRPr lang="en-US" altLang="zh-TW"/>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en-US" altLang="zh-TW" dirty="0"/>
          </a:p>
        </p:txBody>
      </p:sp>
    </p:spTree>
    <p:extLst>
      <p:ext uri="{BB962C8B-B14F-4D97-AF65-F5344CB8AC3E}">
        <p14:creationId xmlns:p14="http://schemas.microsoft.com/office/powerpoint/2010/main" val="223497272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70D4C-8DD5-4131-9CC4-B8E916965657}" type="slidenum">
              <a:rPr lang="en-US" altLang="zh-TW"/>
              <a:pPr/>
              <a:t>389</a:t>
            </a:fld>
            <a:endParaRPr lang="en-US" altLang="zh-TW"/>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pPr lvl="0"/>
            <a:r>
              <a:rPr lang="en-US" altLang="zh-TW" dirty="0"/>
              <a:t>1. Increase Information to Investors</a:t>
            </a:r>
            <a:r>
              <a:rPr lang="en-US" altLang="zh-TW" sz="1600" dirty="0"/>
              <a:t>                      </a:t>
            </a:r>
          </a:p>
          <a:p>
            <a:pPr lvl="1"/>
            <a:r>
              <a:rPr lang="en-US" altLang="zh-TW" dirty="0"/>
              <a:t>A. Decreases adverse selection and moral hazard problems </a:t>
            </a:r>
          </a:p>
          <a:p>
            <a:pPr lvl="1"/>
            <a:r>
              <a:rPr lang="en-US" altLang="zh-TW" dirty="0"/>
              <a:t>B. SEC forces corporations to disclose information</a:t>
            </a:r>
            <a:endParaRPr lang="en-US" altLang="zh-TW" sz="500" dirty="0"/>
          </a:p>
          <a:p>
            <a:pPr lvl="0"/>
            <a:r>
              <a:rPr lang="en-US" altLang="zh-TW" dirty="0"/>
              <a:t>2. Ensuring the Soundness of Financial Intermediaries</a:t>
            </a:r>
          </a:p>
          <a:p>
            <a:pPr lvl="1"/>
            <a:r>
              <a:rPr lang="en-US" altLang="zh-TW" dirty="0"/>
              <a:t>A. Prevents financial panics</a:t>
            </a:r>
          </a:p>
          <a:p>
            <a:pPr lvl="1"/>
            <a:r>
              <a:rPr lang="en-US" altLang="zh-TW" dirty="0"/>
              <a:t>B. Chartering, reporting requirements, restrictions on assets and activities, deposit insurance, and anti-competitive measures</a:t>
            </a:r>
          </a:p>
          <a:p>
            <a:pPr lvl="0"/>
            <a:r>
              <a:rPr lang="en-US" altLang="zh-TW" dirty="0"/>
              <a:t>3. Improving Monetary Control</a:t>
            </a:r>
          </a:p>
          <a:p>
            <a:pPr lvl="1"/>
            <a:r>
              <a:rPr lang="en-US" altLang="zh-TW" dirty="0"/>
              <a:t>A. Reserve requirements</a:t>
            </a:r>
          </a:p>
          <a:p>
            <a:pPr lvl="1"/>
            <a:r>
              <a:rPr lang="en-US" altLang="zh-TW" dirty="0"/>
              <a:t>B. Deposit insurance to prevent bank panics</a:t>
            </a:r>
          </a:p>
          <a:p>
            <a:endParaRPr lang="en-US" altLang="zh-TW" dirty="0"/>
          </a:p>
        </p:txBody>
      </p:sp>
    </p:spTree>
    <p:extLst>
      <p:ext uri="{BB962C8B-B14F-4D97-AF65-F5344CB8AC3E}">
        <p14:creationId xmlns:p14="http://schemas.microsoft.com/office/powerpoint/2010/main" val="382816864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71641" fontAlgn="auto">
              <a:spcBef>
                <a:spcPts val="0"/>
              </a:spcBef>
              <a:spcAft>
                <a:spcPts val="0"/>
              </a:spcAft>
              <a:defRPr/>
            </a:pPr>
            <a:r>
              <a:rPr lang="en-US" altLang="zh-TW" dirty="0"/>
              <a:t>Source: Bank of England Consultation on Fair and effective</a:t>
            </a:r>
            <a:r>
              <a:rPr lang="en-US" altLang="zh-TW" baseline="0" dirty="0"/>
              <a:t> market </a:t>
            </a:r>
            <a:r>
              <a:rPr lang="en-US" altLang="zh-TW" baseline="0" dirty="0" err="1"/>
              <a:t>review_Oct</a:t>
            </a:r>
            <a:r>
              <a:rPr lang="en-US" altLang="zh-TW" baseline="0" dirty="0"/>
              <a:t> 14 http://www.bankofengland.co.uk/markets/Pages/fmreview.aspx  and http://www.bankofengland.co.uk/markets/Documents/femr/consultation271014.pdf</a:t>
            </a:r>
            <a:endParaRPr lang="zh-TW" altLang="en-US" dirty="0"/>
          </a:p>
          <a:p>
            <a:endParaRPr lang="zh-TW" altLang="en-US" dirty="0"/>
          </a:p>
        </p:txBody>
      </p:sp>
      <p:sp>
        <p:nvSpPr>
          <p:cNvPr id="4" name="Slide Number Placeholder 3"/>
          <p:cNvSpPr>
            <a:spLocks noGrp="1"/>
          </p:cNvSpPr>
          <p:nvPr>
            <p:ph type="sldNum" sz="quarter" idx="10"/>
          </p:nvPr>
        </p:nvSpPr>
        <p:spPr/>
        <p:txBody>
          <a:bodyPr/>
          <a:lstStyle/>
          <a:p>
            <a:fld id="{7081F28B-926D-422B-9B5E-C5409571BA07}" type="slidenum">
              <a:rPr lang="zh-TW" altLang="en-US" smtClean="0"/>
              <a:pPr/>
              <a:t>390</a:t>
            </a:fld>
            <a:endParaRPr lang="zh-TW" altLang="en-US"/>
          </a:p>
        </p:txBody>
      </p:sp>
    </p:spTree>
    <p:extLst>
      <p:ext uri="{BB962C8B-B14F-4D97-AF65-F5344CB8AC3E}">
        <p14:creationId xmlns:p14="http://schemas.microsoft.com/office/powerpoint/2010/main" val="76200562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391</a:t>
            </a:fld>
            <a:endParaRPr lang="en-US" altLang="zh-TW"/>
          </a:p>
        </p:txBody>
      </p:sp>
    </p:spTree>
    <p:extLst>
      <p:ext uri="{BB962C8B-B14F-4D97-AF65-F5344CB8AC3E}">
        <p14:creationId xmlns:p14="http://schemas.microsoft.com/office/powerpoint/2010/main" val="4232951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FA8ED-0A3F-4600-9F02-F9255767CBD2}" type="slidenum">
              <a:rPr lang="en-US" altLang="zh-TW"/>
              <a:pPr/>
              <a:t>392</a:t>
            </a:fld>
            <a:endParaRPr lang="en-US" altLang="zh-TW"/>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pPr>
              <a:lnSpc>
                <a:spcPct val="80000"/>
              </a:lnSpc>
            </a:pPr>
            <a:r>
              <a:rPr lang="en-US" altLang="zh-TW" sz="1200" b="1" i="0" dirty="0">
                <a:latin typeface="+mn-lt"/>
              </a:rPr>
              <a:t>Source: FT Lack of consensus dogs US regulators By Jeremy Grant http://www.ft.com/cms/s/0/b7e53ab6-5430-11dc-9a6e-0000779fd2ac.html  Published: August 27 2007 03:00</a:t>
            </a:r>
          </a:p>
          <a:p>
            <a:pPr>
              <a:lnSpc>
                <a:spcPct val="80000"/>
              </a:lnSpc>
            </a:pPr>
            <a:endParaRPr lang="zh-TW" sz="1200" i="1" dirty="0">
              <a:latin typeface="+mn-lt"/>
            </a:endParaRPr>
          </a:p>
          <a:p>
            <a:pPr>
              <a:lnSpc>
                <a:spcPct val="80000"/>
              </a:lnSpc>
            </a:pPr>
            <a:r>
              <a:rPr lang="zh-TW" sz="1200" dirty="0">
                <a:latin typeface="+mn-lt"/>
              </a:rPr>
              <a:t>Anyone looking for a case study of what is fragmented in the way the US regulates its financial services need only have been in a Chicago courtroom exactly a week ago.</a:t>
            </a:r>
            <a:r>
              <a:rPr lang="en-US" altLang="zh-TW" sz="1200" dirty="0">
                <a:latin typeface="+mn-lt"/>
              </a:rPr>
              <a:t> </a:t>
            </a:r>
            <a:r>
              <a:rPr lang="zh-TW" sz="1200" dirty="0">
                <a:latin typeface="+mn-lt"/>
              </a:rPr>
              <a:t>There, a judge hastily called a crisis hearing. At stake: a request by the Securities and Exchange Commission for a temporary restraining order related to Sentinel, an investment management company that caused ripples in global markets by revealing it was unable to meet client redemptions.</a:t>
            </a:r>
            <a:r>
              <a:rPr lang="en-US" altLang="zh-TW" sz="1200" dirty="0">
                <a:latin typeface="+mn-lt"/>
              </a:rPr>
              <a:t> </a:t>
            </a:r>
            <a:r>
              <a:rPr lang="zh-TW" sz="1200" dirty="0">
                <a:latin typeface="+mn-lt"/>
              </a:rPr>
              <a:t>It was a heated affair. However, far from witnessing seamless co-operation between the two main US financial watchdogs - the SEC and Commodity Fu-tures Trading Commission - the presiding judge was shocked to hear lawyers for each regulator take opposing views on the crisis surrounding Sentinel.</a:t>
            </a:r>
            <a:r>
              <a:rPr lang="en-US" altLang="zh-TW" sz="1200" dirty="0">
                <a:latin typeface="+mn-lt"/>
              </a:rPr>
              <a:t> </a:t>
            </a:r>
            <a:r>
              <a:rPr lang="zh-TW" sz="1200" dirty="0">
                <a:latin typeface="+mn-lt"/>
              </a:rPr>
              <a:t>"Why doesn't this agency of the government go over and talk to this [other] agency of the government and get your act together, for crying out loud," said Judge Matthew Kennelly, according to a transcript.</a:t>
            </a:r>
            <a:endParaRPr lang="en-US" altLang="zh-TW" sz="1200" dirty="0">
              <a:latin typeface="+mn-lt"/>
            </a:endParaRPr>
          </a:p>
          <a:p>
            <a:pPr>
              <a:lnSpc>
                <a:spcPct val="80000"/>
              </a:lnSpc>
            </a:pPr>
            <a:endParaRPr lang="zh-TW" sz="1200" dirty="0">
              <a:latin typeface="+mn-lt"/>
            </a:endParaRPr>
          </a:p>
          <a:p>
            <a:pPr>
              <a:lnSpc>
                <a:spcPct val="80000"/>
              </a:lnSpc>
            </a:pPr>
            <a:r>
              <a:rPr lang="zh-TW" sz="1200" dirty="0">
                <a:latin typeface="+mn-lt"/>
              </a:rPr>
              <a:t>The case shows that, even as hundreds of millions of dollars were at stake in one of the largest collapses of an investment company, these US regulators were unable to agree a common approach to a crisis that, at one point, had global dimensions.</a:t>
            </a:r>
            <a:r>
              <a:rPr lang="en-US" altLang="zh-TW" sz="1200" dirty="0">
                <a:latin typeface="+mn-lt"/>
              </a:rPr>
              <a:t> </a:t>
            </a:r>
            <a:r>
              <a:rPr lang="zh-TW" sz="1200" dirty="0">
                <a:latin typeface="+mn-lt"/>
              </a:rPr>
              <a:t>The case could fuel recent calls for an overhaul of financial regulation in the US.</a:t>
            </a:r>
            <a:r>
              <a:rPr lang="en-US" altLang="zh-TW" sz="1200" dirty="0">
                <a:latin typeface="+mn-lt"/>
              </a:rPr>
              <a:t> </a:t>
            </a:r>
            <a:r>
              <a:rPr lang="zh-TW" sz="1200" dirty="0">
                <a:latin typeface="+mn-lt"/>
              </a:rPr>
              <a:t>High-level reports on the threats to New York as a financial centre have highlighted what they see as a weakness of the US system: too many regulators often with contradictory agendas, rooted in different congressional mandates.</a:t>
            </a:r>
            <a:r>
              <a:rPr lang="en-US" altLang="zh-TW" sz="1200" dirty="0">
                <a:latin typeface="+mn-lt"/>
              </a:rPr>
              <a:t> </a:t>
            </a:r>
            <a:r>
              <a:rPr lang="zh-TW" sz="1200" dirty="0">
                <a:latin typeface="+mn-lt"/>
              </a:rPr>
              <a:t>Indeed, some have held up the UK‘s Financial Services Authority, where regulation is under one roof, as a model.</a:t>
            </a:r>
            <a:r>
              <a:rPr lang="en-US" altLang="zh-TW" sz="1200" dirty="0">
                <a:latin typeface="+mn-lt"/>
              </a:rPr>
              <a:t> </a:t>
            </a:r>
            <a:r>
              <a:rPr lang="zh-TW" sz="1200" dirty="0">
                <a:latin typeface="+mn-lt"/>
              </a:rPr>
              <a:t>In the Sentinel case, the CFTC's priority was to preserve the integrity of the futures markets, which it regulates. But the SEC, which regulates securities firms, investment managers and brokers, was focused on investor protection. The agendas clashed, with painful consequences for some hedge funds.</a:t>
            </a:r>
            <a:endParaRPr lang="en-US" altLang="zh-TW" sz="1200" dirty="0">
              <a:latin typeface="+mn-lt"/>
            </a:endParaRPr>
          </a:p>
          <a:p>
            <a:pPr>
              <a:lnSpc>
                <a:spcPct val="80000"/>
              </a:lnSpc>
            </a:pPr>
            <a:endParaRPr lang="en-US" altLang="zh-TW" sz="1200" dirty="0">
              <a:latin typeface="+mn-lt"/>
            </a:endParaRPr>
          </a:p>
          <a:p>
            <a:pPr>
              <a:lnSpc>
                <a:spcPct val="80000"/>
              </a:lnSpc>
            </a:pPr>
            <a:endParaRPr lang="zh-TW" sz="1200" dirty="0">
              <a:latin typeface="+mn-lt"/>
            </a:endParaRPr>
          </a:p>
          <a:p>
            <a:pPr>
              <a:lnSpc>
                <a:spcPct val="80000"/>
              </a:lnSpc>
            </a:pPr>
            <a:r>
              <a:rPr lang="en-US" altLang="zh-TW" sz="1200" b="1" i="0" dirty="0">
                <a:latin typeface="+mn-lt"/>
              </a:rPr>
              <a:t>Source: FT Bankruptcy trustee to take control at Sentinel By Jeremy Grant in Washington http://www.ft.com/cms/s/0/dec3d644-51c2-11dc-8779-0000779fd2ac.html  Published: August 23 2007 22:57</a:t>
            </a:r>
          </a:p>
          <a:p>
            <a:pPr>
              <a:lnSpc>
                <a:spcPct val="80000"/>
              </a:lnSpc>
            </a:pPr>
            <a:endParaRPr lang="en-US" altLang="zh-TW" sz="1200" i="1" dirty="0">
              <a:latin typeface="+mn-lt"/>
            </a:endParaRPr>
          </a:p>
          <a:p>
            <a:pPr>
              <a:lnSpc>
                <a:spcPct val="80000"/>
              </a:lnSpc>
            </a:pPr>
            <a:r>
              <a:rPr lang="zh-TW" sz="1200" dirty="0">
                <a:latin typeface="+mn-lt"/>
              </a:rPr>
              <a:t>The collapse of the Chicago-based firm caused ripples in global credit markets.</a:t>
            </a:r>
          </a:p>
          <a:p>
            <a:pPr>
              <a:lnSpc>
                <a:spcPct val="80000"/>
              </a:lnSpc>
            </a:pPr>
            <a:r>
              <a:rPr lang="zh-TW" sz="1200" dirty="0">
                <a:latin typeface="+mn-lt"/>
              </a:rPr>
              <a:t>It has become a test of the ability of the two main financial regulators – the Securities and Exchange Commission and Commodity Futures Trading Commission – to work together in tackling a financial crisis involving an entity that is overseen by both.</a:t>
            </a:r>
            <a:r>
              <a:rPr lang="en-US" altLang="zh-TW" sz="1200" dirty="0">
                <a:latin typeface="+mn-lt"/>
              </a:rPr>
              <a:t> </a:t>
            </a:r>
            <a:r>
              <a:rPr lang="zh-TW" sz="1200" dirty="0">
                <a:latin typeface="+mn-lt"/>
              </a:rPr>
              <a:t>Some investors with funds at Sentinel have complained that other funds holders, mostly futures brokers, were compensated for their losses before them, as futures regulators rushed to head off any disruption to the futures industry.</a:t>
            </a:r>
            <a:r>
              <a:rPr lang="en-US" altLang="zh-TW" sz="1200" dirty="0">
                <a:latin typeface="+mn-lt"/>
              </a:rPr>
              <a:t> </a:t>
            </a:r>
            <a:r>
              <a:rPr lang="zh-TW" sz="1200" dirty="0">
                <a:latin typeface="+mn-lt"/>
              </a:rPr>
              <a:t>A bankruptcy judge in Chicago granted Sentinel</a:t>
            </a:r>
            <a:r>
              <a:rPr lang="en-US" altLang="zh-TW" sz="1200" dirty="0">
                <a:latin typeface="+mn-lt"/>
              </a:rPr>
              <a:t>’</a:t>
            </a:r>
            <a:r>
              <a:rPr lang="zh-TW" sz="1200" dirty="0">
                <a:latin typeface="+mn-lt"/>
              </a:rPr>
              <a:t>s request that its affairs be handed to a trustee, yet to be named, so that its accounts could be clarified before any further disbursement of funds was possible to creditors.</a:t>
            </a:r>
            <a:r>
              <a:rPr lang="en-US" altLang="zh-TW" sz="1200" dirty="0">
                <a:latin typeface="+mn-lt"/>
              </a:rPr>
              <a:t> </a:t>
            </a:r>
            <a:r>
              <a:rPr lang="zh-TW" sz="1200" dirty="0">
                <a:latin typeface="+mn-lt"/>
              </a:rPr>
              <a:t>Sentinel was this week hit with an SEC lawsuit alleging that it fraudulently moved $460m of clients’ funds to its own “house” account.</a:t>
            </a:r>
            <a:endParaRPr lang="en-US" altLang="zh-TW" sz="1200" dirty="0">
              <a:latin typeface="+mn-lt"/>
            </a:endParaRPr>
          </a:p>
        </p:txBody>
      </p:sp>
    </p:spTree>
    <p:extLst>
      <p:ext uri="{BB962C8B-B14F-4D97-AF65-F5344CB8AC3E}">
        <p14:creationId xmlns:p14="http://schemas.microsoft.com/office/powerpoint/2010/main" val="230224428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393</a:t>
            </a:fld>
            <a:endParaRPr lang="en-US" altLang="zh-TW"/>
          </a:p>
        </p:txBody>
      </p:sp>
    </p:spTree>
    <p:extLst>
      <p:ext uri="{BB962C8B-B14F-4D97-AF65-F5344CB8AC3E}">
        <p14:creationId xmlns:p14="http://schemas.microsoft.com/office/powerpoint/2010/main" val="50186561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394</a:t>
            </a:fld>
            <a:endParaRPr lang="en-US" altLang="zh-TW"/>
          </a:p>
        </p:txBody>
      </p:sp>
    </p:spTree>
    <p:extLst>
      <p:ext uri="{BB962C8B-B14F-4D97-AF65-F5344CB8AC3E}">
        <p14:creationId xmlns:p14="http://schemas.microsoft.com/office/powerpoint/2010/main" val="217407748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15 Aug 18 Barry </a:t>
            </a:r>
            <a:r>
              <a:rPr lang="en-US" dirty="0" err="1"/>
              <a:t>Ritzhold</a:t>
            </a:r>
            <a:r>
              <a:rPr lang="en-US" dirty="0"/>
              <a:t> https://mail.google.com/mail/#inbox/16538815c74a9709?projector=1 </a:t>
            </a:r>
          </a:p>
        </p:txBody>
      </p:sp>
      <p:sp>
        <p:nvSpPr>
          <p:cNvPr id="4" name="Slide Number Placeholder 3"/>
          <p:cNvSpPr>
            <a:spLocks noGrp="1"/>
          </p:cNvSpPr>
          <p:nvPr>
            <p:ph type="sldNum" sz="quarter" idx="10"/>
          </p:nvPr>
        </p:nvSpPr>
        <p:spPr/>
        <p:txBody>
          <a:bodyPr/>
          <a:lstStyle/>
          <a:p>
            <a:fld id="{F159EA42-0101-4E33-879C-46088F8DD135}" type="slidenum">
              <a:rPr lang="en-US" smtClean="0"/>
              <a:t>395</a:t>
            </a:fld>
            <a:endParaRPr lang="en-US"/>
          </a:p>
        </p:txBody>
      </p:sp>
    </p:spTree>
    <p:extLst>
      <p:ext uri="{BB962C8B-B14F-4D97-AF65-F5344CB8AC3E}">
        <p14:creationId xmlns:p14="http://schemas.microsoft.com/office/powerpoint/2010/main" val="305850333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396</a:t>
            </a:fld>
            <a:endParaRPr lang="en-US" altLang="zh-TW"/>
          </a:p>
        </p:txBody>
      </p:sp>
    </p:spTree>
    <p:extLst>
      <p:ext uri="{BB962C8B-B14F-4D97-AF65-F5344CB8AC3E}">
        <p14:creationId xmlns:p14="http://schemas.microsoft.com/office/powerpoint/2010/main" val="21052209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397</a:t>
            </a:fld>
            <a:endParaRPr lang="en-US" altLang="zh-TW"/>
          </a:p>
        </p:txBody>
      </p:sp>
    </p:spTree>
    <p:extLst>
      <p:ext uri="{BB962C8B-B14F-4D97-AF65-F5344CB8AC3E}">
        <p14:creationId xmlns:p14="http://schemas.microsoft.com/office/powerpoint/2010/main" val="655345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D4347-9185-4D0D-9617-32A82532D714}" type="slidenum">
              <a:rPr lang="en-US" altLang="zh-TW"/>
              <a:pPr/>
              <a:t>51</a:t>
            </a:fld>
            <a:endParaRPr lang="en-US" altLang="zh-TW"/>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xfrm>
            <a:off x="1324693" y="3229114"/>
            <a:ext cx="7278839" cy="3058301"/>
          </a:xfrm>
        </p:spPr>
        <p:txBody>
          <a:bodyPr/>
          <a:lstStyle/>
          <a:p>
            <a:r>
              <a:rPr lang="en-US" altLang="zh-TW" dirty="0"/>
              <a:t>Legal risk is the risk of loss arising from contracts which are not legally enforceable (</a:t>
            </a:r>
            <a:r>
              <a:rPr lang="en-US" altLang="zh-TW" dirty="0" err="1"/>
              <a:t>eg</a:t>
            </a:r>
            <a:r>
              <a:rPr lang="en-US" altLang="zh-TW" dirty="0"/>
              <a:t> the counterparty does not have the power or authority to enter into a particular type of transaction) or documented correctly</a:t>
            </a:r>
          </a:p>
          <a:p>
            <a:r>
              <a:rPr lang="en-US" altLang="zh-TW" dirty="0"/>
              <a:t>Regulatory risk is the risk of loss arising from failure to comply with regulatory or legal requirements</a:t>
            </a:r>
          </a:p>
          <a:p>
            <a:r>
              <a:rPr lang="en-US" altLang="zh-TW" dirty="0"/>
              <a:t>Reputation risk is the risk of loss arising from adverse public opinion and damage to reputation</a:t>
            </a:r>
          </a:p>
        </p:txBody>
      </p:sp>
    </p:spTree>
    <p:extLst>
      <p:ext uri="{BB962C8B-B14F-4D97-AF65-F5344CB8AC3E}">
        <p14:creationId xmlns:p14="http://schemas.microsoft.com/office/powerpoint/2010/main" val="190347414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Institutional</a:t>
            </a:r>
            <a:r>
              <a:rPr lang="en-US" altLang="zh-TW" baseline="0" dirty="0"/>
              <a:t> Investor Sept 12 http://www.institutionalinvestor.com/Article/3088137/New-Rules-Old-Risks.html </a:t>
            </a:r>
            <a:endParaRPr lang="zh-TW" altLang="en-US" dirty="0"/>
          </a:p>
        </p:txBody>
      </p:sp>
      <p:sp>
        <p:nvSpPr>
          <p:cNvPr id="4" name="Slide Number Placeholder 3"/>
          <p:cNvSpPr>
            <a:spLocks noGrp="1"/>
          </p:cNvSpPr>
          <p:nvPr>
            <p:ph type="sldNum" sz="quarter" idx="10"/>
          </p:nvPr>
        </p:nvSpPr>
        <p:spPr/>
        <p:txBody>
          <a:bodyPr/>
          <a:lstStyle/>
          <a:p>
            <a:fld id="{2A8F4122-9E17-4EF6-8E50-49DCA1748FEB}" type="slidenum">
              <a:rPr lang="zh-TW" altLang="en-US" smtClean="0"/>
              <a:pPr/>
              <a:t>398</a:t>
            </a:fld>
            <a:endParaRPr lang="zh-TW" altLang="en-US"/>
          </a:p>
        </p:txBody>
      </p:sp>
    </p:spTree>
    <p:extLst>
      <p:ext uri="{BB962C8B-B14F-4D97-AF65-F5344CB8AC3E}">
        <p14:creationId xmlns:p14="http://schemas.microsoft.com/office/powerpoint/2010/main" val="313916338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a:t>Source: ESRB http://european-systemic-risk-board.com/European_Systemic_Risk_Board_2.html </a:t>
            </a:r>
            <a:endParaRPr lang="zh-TW" altLang="en-US"/>
          </a:p>
        </p:txBody>
      </p:sp>
      <p:sp>
        <p:nvSpPr>
          <p:cNvPr id="4" name="Slide Number Placeholder 3"/>
          <p:cNvSpPr>
            <a:spLocks noGrp="1"/>
          </p:cNvSpPr>
          <p:nvPr>
            <p:ph type="sldNum" sz="quarter" idx="10"/>
          </p:nvPr>
        </p:nvSpPr>
        <p:spPr/>
        <p:txBody>
          <a:bodyPr/>
          <a:lstStyle/>
          <a:p>
            <a:fld id="{7B827E72-A877-47A5-817D-F7C65387601C}" type="slidenum">
              <a:rPr lang="zh-TW" altLang="en-US" smtClean="0"/>
              <a:pPr/>
              <a:t>399</a:t>
            </a:fld>
            <a:endParaRPr lang="zh-TW" altLang="en-US"/>
          </a:p>
        </p:txBody>
      </p:sp>
    </p:spTree>
    <p:extLst>
      <p:ext uri="{BB962C8B-B14F-4D97-AF65-F5344CB8AC3E}">
        <p14:creationId xmlns:p14="http://schemas.microsoft.com/office/powerpoint/2010/main" val="203787938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http://www.financialregulationforum.com/wpmember/e-learning-interactive-graphic-the-new-uk-twin-peaks-regulatory-structure-6486/ </a:t>
            </a:r>
          </a:p>
          <a:p>
            <a:r>
              <a:rPr lang="en-US" altLang="zh-TW" sz="1200" kern="1200" dirty="0">
                <a:solidFill>
                  <a:schemeClr val="tx1"/>
                </a:solidFill>
                <a:latin typeface="+mn-lt"/>
                <a:ea typeface="+mn-ea"/>
                <a:cs typeface="+mn-cs"/>
              </a:rPr>
              <a:t>The current system – which shares responsibility for financial</a:t>
            </a:r>
            <a:r>
              <a:rPr lang="en-US" altLang="zh-TW" dirty="0"/>
              <a:t> stability between the Treasury, the Bank of England and the Financial Services Authority (FSA) – is being replaced with a new system, and the FSA will cease to exist in its current form. The legislation to implement the reforms will establish a Financial Policy Committee (FPC) in the Bank of England with a dedicated focus on identifying and managing macroeconomic and other risks to the stability of the financial services sector. It will also create a new Prudential Regulation Authority (as a subsidiary of the Bank of England), responsible for the day-to-day prudential supervision of financial institutions, and a Financial Conduct Authority (FCA) with responsibility for the conduct of all financial services firms.</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400</a:t>
            </a:fld>
            <a:endParaRPr lang="en-US" altLang="zh-TW"/>
          </a:p>
        </p:txBody>
      </p:sp>
    </p:spTree>
    <p:extLst>
      <p:ext uri="{BB962C8B-B14F-4D97-AF65-F5344CB8AC3E}">
        <p14:creationId xmlns:p14="http://schemas.microsoft.com/office/powerpoint/2010/main" val="1904297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401</a:t>
            </a:fld>
            <a:endParaRPr lang="en-US" altLang="zh-TW"/>
          </a:p>
        </p:txBody>
      </p:sp>
    </p:spTree>
    <p:extLst>
      <p:ext uri="{BB962C8B-B14F-4D97-AF65-F5344CB8AC3E}">
        <p14:creationId xmlns:p14="http://schemas.microsoft.com/office/powerpoint/2010/main" val="104286492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5C5105A-B7A3-4E11-B864-15E33FC455ED}" type="slidenum">
              <a:rPr lang="en-US" altLang="zh-TW"/>
              <a:pPr/>
              <a:t>402</a:t>
            </a:fld>
            <a:endParaRPr lang="en-US" altLang="zh-TW"/>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altLang="zh-TW" b="1" dirty="0"/>
              <a:t>Source: http://www.pwc.com/us/en/10minutes/assets/10-minutes-on-us-financial-reform.pdf </a:t>
            </a:r>
          </a:p>
          <a:p>
            <a:pPr eaLnBrk="1" hangingPunct="1"/>
            <a:r>
              <a:rPr lang="en-US" altLang="zh-TW" b="1" dirty="0"/>
              <a:t>The Wall Street Reform and Consumer Protection Act (the Dodd-Frank Act or the Act) 2010</a:t>
            </a:r>
          </a:p>
        </p:txBody>
      </p:sp>
    </p:spTree>
    <p:extLst>
      <p:ext uri="{BB962C8B-B14F-4D97-AF65-F5344CB8AC3E}">
        <p14:creationId xmlns:p14="http://schemas.microsoft.com/office/powerpoint/2010/main" val="249367760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a:t>
            </a:r>
            <a:r>
              <a:rPr lang="en-US" altLang="zh-TW"/>
              <a:t>The Economist</a:t>
            </a:r>
            <a:endParaRPr lang="zh-TW" altLang="en-US" dirty="0"/>
          </a:p>
        </p:txBody>
      </p:sp>
      <p:sp>
        <p:nvSpPr>
          <p:cNvPr id="4" name="Slide Number Placeholder 3"/>
          <p:cNvSpPr>
            <a:spLocks noGrp="1"/>
          </p:cNvSpPr>
          <p:nvPr>
            <p:ph type="sldNum" sz="quarter" idx="10"/>
          </p:nvPr>
        </p:nvSpPr>
        <p:spPr/>
        <p:txBody>
          <a:bodyPr/>
          <a:lstStyle/>
          <a:p>
            <a:fld id="{A2D22BCB-B88C-4711-AE8B-B4BFE99C3BE2}" type="slidenum">
              <a:rPr lang="zh-TW" altLang="en-US" smtClean="0"/>
              <a:pPr/>
              <a:t>403</a:t>
            </a:fld>
            <a:endParaRPr lang="zh-TW" altLang="en-US"/>
          </a:p>
        </p:txBody>
      </p:sp>
    </p:spTree>
    <p:extLst>
      <p:ext uri="{BB962C8B-B14F-4D97-AF65-F5344CB8AC3E}">
        <p14:creationId xmlns:p14="http://schemas.microsoft.com/office/powerpoint/2010/main" val="111138791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44AB3-95BB-45FF-B528-37FA6D88ED56}" type="slidenum">
              <a:rPr lang="en-US" altLang="zh-TW"/>
              <a:pPr/>
              <a:t>404</a:t>
            </a:fld>
            <a:endParaRPr lang="en-US" altLang="zh-TW"/>
          </a:p>
        </p:txBody>
      </p:sp>
      <p:sp>
        <p:nvSpPr>
          <p:cNvPr id="405506" name="Rectangle 2"/>
          <p:cNvSpPr>
            <a:spLocks noGrp="1" noRot="1" noChangeAspect="1" noChangeArrowheads="1" noTextEdit="1"/>
          </p:cNvSpPr>
          <p:nvPr>
            <p:ph type="sldImg"/>
          </p:nvPr>
        </p:nvSpPr>
        <p:spPr>
          <a:xfrm>
            <a:off x="2895600" y="525463"/>
            <a:ext cx="3505200" cy="2628900"/>
          </a:xfrm>
          <a:ln/>
        </p:spPr>
      </p:sp>
      <p:sp>
        <p:nvSpPr>
          <p:cNvPr id="405507" name="Rectangle 3"/>
          <p:cNvSpPr>
            <a:spLocks noGrp="1" noChangeArrowheads="1"/>
          </p:cNvSpPr>
          <p:nvPr>
            <p:ph type="body" idx="1"/>
          </p:nvPr>
        </p:nvSpPr>
        <p:spPr>
          <a:xfrm>
            <a:off x="1240943" y="3329720"/>
            <a:ext cx="6814517" cy="3154238"/>
          </a:xfrm>
        </p:spPr>
        <p:txBody>
          <a:bodyPr/>
          <a:lstStyle/>
          <a:p>
            <a:pPr>
              <a:lnSpc>
                <a:spcPct val="80000"/>
              </a:lnSpc>
            </a:pPr>
            <a:r>
              <a:rPr lang="en-US" altLang="zh-TW" sz="1200" b="1" dirty="0"/>
              <a:t>Source:</a:t>
            </a:r>
            <a:r>
              <a:rPr lang="en-US" altLang="zh-TW" sz="1200" b="1" baseline="0" dirty="0"/>
              <a:t> </a:t>
            </a:r>
            <a:r>
              <a:rPr lang="en-US" altLang="zh-TW" sz="1200" b="1" dirty="0"/>
              <a:t>Shrinking World Litigious European investors are multiplying, but the U.S. continues to hang onto its status as a "global court." Tony </a:t>
            </a:r>
            <a:r>
              <a:rPr lang="en-US" altLang="zh-TW" sz="1200" b="1" dirty="0" err="1"/>
              <a:t>McAuley</a:t>
            </a:r>
            <a:r>
              <a:rPr lang="en-US" altLang="zh-TW" sz="1200" b="1" dirty="0"/>
              <a:t> and Jason Sumner, CFO Europe December 12, 2006 http://www.cfo.com/printable/article.cfm/8405103/c_2984288?f=options </a:t>
            </a:r>
          </a:p>
          <a:p>
            <a:pPr>
              <a:lnSpc>
                <a:spcPct val="80000"/>
              </a:lnSpc>
            </a:pPr>
            <a:endParaRPr lang="en-US" altLang="zh-TW" sz="1200" dirty="0"/>
          </a:p>
          <a:p>
            <a:pPr>
              <a:lnSpc>
                <a:spcPct val="80000"/>
              </a:lnSpc>
            </a:pPr>
            <a:r>
              <a:rPr lang="en-US" altLang="zh-TW" sz="1200" dirty="0"/>
              <a:t>Are European shareholders closing the gap in terms of legal redress against wayward management, or is the US firming up its status as a kind of “global court” for class actions? For Ralph Stone, partner in </a:t>
            </a:r>
            <a:r>
              <a:rPr lang="en-US" altLang="zh-TW" sz="1200" dirty="0" err="1"/>
              <a:t>Shalov</a:t>
            </a:r>
            <a:r>
              <a:rPr lang="en-US" altLang="zh-TW" sz="1200" dirty="0"/>
              <a:t>, Stone &amp; Bonner, the scales are tipping towards Europe. “There is an erosion of investor rights in the US at precisely the time the Europeans are enhancing them,” he says. Stone points to developments in several European countries, including German corporate law reform and findings by the German Federal Court (BGH) on cases involving fraud by companies listed on the now-defunct </a:t>
            </a:r>
            <a:r>
              <a:rPr lang="en-US" altLang="zh-TW" sz="1200" dirty="0" err="1"/>
              <a:t>Neuer</a:t>
            </a:r>
            <a:r>
              <a:rPr lang="en-US" altLang="zh-TW" sz="1200" dirty="0"/>
              <a:t> </a:t>
            </a:r>
            <a:r>
              <a:rPr lang="en-US" altLang="zh-TW" sz="1200" dirty="0" err="1"/>
              <a:t>Markt</a:t>
            </a:r>
            <a:r>
              <a:rPr lang="en-US" altLang="zh-TW" sz="1200" dirty="0"/>
              <a:t>, which have helped define shareholders’ legal rights. </a:t>
            </a:r>
          </a:p>
          <a:p>
            <a:pPr>
              <a:lnSpc>
                <a:spcPct val="80000"/>
              </a:lnSpc>
            </a:pPr>
            <a:endParaRPr lang="en-US" altLang="zh-TW" sz="1200" dirty="0"/>
          </a:p>
          <a:p>
            <a:pPr>
              <a:lnSpc>
                <a:spcPct val="80000"/>
              </a:lnSpc>
            </a:pPr>
            <a:r>
              <a:rPr lang="en-US" altLang="zh-TW" sz="1200" dirty="0"/>
              <a:t>However, Europe remains untested compared with the US. German law extending shareholders’ access to courts (UMAG) sets high thresholds—for example, shareholders must try to induce the supervisory board to sue before they apply to court. The law is “aimed to avoid a lawyer-driven stream of corporate litigation with doubtful benefits for shareholders as exists in the US,” according Ulrich </a:t>
            </a:r>
            <a:r>
              <a:rPr lang="en-US" altLang="zh-TW" sz="1200" dirty="0" err="1"/>
              <a:t>Noack</a:t>
            </a:r>
            <a:r>
              <a:rPr lang="en-US" altLang="zh-TW" sz="1200" dirty="0"/>
              <a:t>, a law professor at Heinrich Heine University in Dusseldorf. </a:t>
            </a:r>
          </a:p>
          <a:p>
            <a:pPr>
              <a:lnSpc>
                <a:spcPct val="80000"/>
              </a:lnSpc>
            </a:pPr>
            <a:endParaRPr lang="en-US" altLang="zh-TW" sz="1200" dirty="0"/>
          </a:p>
          <a:p>
            <a:pPr>
              <a:lnSpc>
                <a:spcPct val="80000"/>
              </a:lnSpc>
            </a:pPr>
            <a:r>
              <a:rPr lang="en-US" altLang="zh-TW" sz="1200" dirty="0"/>
              <a:t>For similar reasons, “the judgments of the BGH don’t open the gates for lawsuits from dissatisfied investors,” according to Dirk </a:t>
            </a:r>
            <a:r>
              <a:rPr lang="en-US" altLang="zh-TW" sz="1200" dirty="0" err="1"/>
              <a:t>Reidenbach</a:t>
            </a:r>
            <a:r>
              <a:rPr lang="en-US" altLang="zh-TW" sz="1200" dirty="0"/>
              <a:t>, a researcher at the Banking Law Institute, Goethe University in Frankfurt. </a:t>
            </a:r>
          </a:p>
          <a:p>
            <a:pPr>
              <a:lnSpc>
                <a:spcPct val="80000"/>
              </a:lnSpc>
            </a:pPr>
            <a:r>
              <a:rPr lang="en-US" altLang="zh-TW" sz="1200" dirty="0"/>
              <a:t>Also, notwithstanding rumblings about tort reform and talk in November from the new US Treasury secretary, ex-Goldman Sachs CEO Henry Paulson, about the need to move from a hyper-legal approach to a more “prudential” system, the US is still the legal destination of choice for shareholders and other aggrieved parties. </a:t>
            </a:r>
          </a:p>
          <a:p>
            <a:pPr>
              <a:lnSpc>
                <a:spcPct val="80000"/>
              </a:lnSpc>
            </a:pPr>
            <a:endParaRPr lang="en-US" altLang="zh-TW" sz="1200" dirty="0"/>
          </a:p>
          <a:p>
            <a:pPr>
              <a:lnSpc>
                <a:spcPct val="80000"/>
              </a:lnSpc>
            </a:pPr>
            <a:r>
              <a:rPr lang="en-US" altLang="zh-TW" sz="1200" dirty="0"/>
              <a:t>This is borne out by the latest international litigation figures from law firm Fulbright &amp; </a:t>
            </a:r>
            <a:r>
              <a:rPr lang="en-US" altLang="zh-TW" sz="1200" dirty="0" err="1"/>
              <a:t>Jaworski</a:t>
            </a:r>
            <a:r>
              <a:rPr lang="en-US" altLang="zh-TW" sz="1200" dirty="0"/>
              <a:t>, which show that a quarter of non-US companies surveyed had class actions pending against them in the US in 2006, up from just 6% in 2005. </a:t>
            </a:r>
          </a:p>
          <a:p>
            <a:pPr>
              <a:lnSpc>
                <a:spcPct val="80000"/>
              </a:lnSpc>
            </a:pPr>
            <a:endParaRPr lang="en-US" altLang="zh-TW" sz="1200" dirty="0"/>
          </a:p>
          <a:p>
            <a:pPr>
              <a:lnSpc>
                <a:spcPct val="80000"/>
              </a:lnSpc>
            </a:pPr>
            <a:r>
              <a:rPr lang="en-US" altLang="zh-TW" sz="1200" dirty="0"/>
              <a:t>For shareholder class actions, a record was set early in 2006 with the $1.1 billion (€800m) settlement by Dutch retailer Royal </a:t>
            </a:r>
            <a:r>
              <a:rPr lang="en-US" altLang="zh-TW" sz="1200" dirty="0" err="1"/>
              <a:t>Ahold</a:t>
            </a:r>
            <a:r>
              <a:rPr lang="en-US" altLang="zh-TW" sz="1200" dirty="0"/>
              <a:t>, “in what will surely be chilling news to non-US issuers already wary of being embroiled in US litigation,” according to a report by National Economic Research Associates, a New York consulting firm. </a:t>
            </a:r>
          </a:p>
          <a:p>
            <a:pPr>
              <a:lnSpc>
                <a:spcPct val="80000"/>
              </a:lnSpc>
            </a:pPr>
            <a:r>
              <a:rPr lang="en-US" altLang="zh-TW" sz="1200" dirty="0"/>
              <a:t>Indeed, </a:t>
            </a:r>
            <a:r>
              <a:rPr lang="en-US" altLang="zh-TW" sz="1200" b="1" dirty="0"/>
              <a:t>US courts have extended the “f-cubed” concept, whereby they accept jurisdiction over cases where foreign shareholders sue foreign companies whose shares were traded primarily through foreign exchanges</a:t>
            </a:r>
            <a:r>
              <a:rPr lang="en-US" altLang="zh-TW" sz="1200" dirty="0"/>
              <a:t>. Important precedents were set in the New York federal court, where judge Lewis Kaplan has defined “conduct and effects” tests that determine US jurisdiction in suits against advisors and bankers to failed Italian dairy company</a:t>
            </a:r>
            <a:r>
              <a:rPr lang="en-US" altLang="zh-TW" sz="1200" b="1" dirty="0"/>
              <a:t> </a:t>
            </a:r>
            <a:r>
              <a:rPr lang="en-US" altLang="zh-TW" sz="1200" b="1" dirty="0" err="1"/>
              <a:t>Parmalat</a:t>
            </a:r>
            <a:r>
              <a:rPr lang="en-US" altLang="zh-TW" sz="1200" dirty="0"/>
              <a:t>. The concept of a “worldwide class” of shareholder will be further tested in 2007. </a:t>
            </a:r>
          </a:p>
          <a:p>
            <a:pPr>
              <a:lnSpc>
                <a:spcPct val="80000"/>
              </a:lnSpc>
            </a:pPr>
            <a:endParaRPr lang="en-US" altLang="zh-TW" sz="1200" dirty="0"/>
          </a:p>
          <a:p>
            <a:pPr>
              <a:lnSpc>
                <a:spcPct val="80000"/>
              </a:lnSpc>
            </a:pPr>
            <a:r>
              <a:rPr lang="en-US" altLang="zh-TW" sz="1200" dirty="0"/>
              <a:t>As </a:t>
            </a:r>
            <a:r>
              <a:rPr lang="en-US" altLang="zh-TW" sz="1200" dirty="0" err="1"/>
              <a:t>Lista</a:t>
            </a:r>
            <a:r>
              <a:rPr lang="en-US" altLang="zh-TW" sz="1200" dirty="0"/>
              <a:t> Cannon, London senior partner in Fulbright &amp; </a:t>
            </a:r>
            <a:r>
              <a:rPr lang="en-US" altLang="zh-TW" sz="1200" dirty="0" err="1"/>
              <a:t>Jaworski</a:t>
            </a:r>
            <a:r>
              <a:rPr lang="en-US" altLang="zh-TW" sz="1200" dirty="0"/>
              <a:t>, points out, “Increasingly, judges are </a:t>
            </a:r>
            <a:r>
              <a:rPr lang="en-US" altLang="zh-TW" sz="1200" dirty="0" err="1"/>
              <a:t>recognising</a:t>
            </a:r>
            <a:r>
              <a:rPr lang="en-US" altLang="zh-TW" sz="1200" dirty="0"/>
              <a:t> that while US securities laws may not expressly permit foreign shareholders to sue, applying the conduct and effects tests in the world of global business may well provide a proper basis for US jurisdiction.”</a:t>
            </a:r>
          </a:p>
          <a:p>
            <a:endParaRPr lang="en-US" altLang="zh-TW" sz="1200" b="0" dirty="0"/>
          </a:p>
          <a:p>
            <a:r>
              <a:rPr lang="en-US" altLang="zh-TW" sz="1200" b="1" u="none" dirty="0"/>
              <a:t>US market regulator revises its foreign policy</a:t>
            </a:r>
          </a:p>
          <a:p>
            <a:r>
              <a:rPr lang="en-US" altLang="zh-TW" sz="1200" b="1" u="none" dirty="0"/>
              <a:t>Source: Jeremy Grant, Financial Times,</a:t>
            </a:r>
            <a:r>
              <a:rPr lang="en-US" altLang="zh-TW" sz="1200" b="1" u="none" baseline="0" dirty="0"/>
              <a:t> P</a:t>
            </a:r>
            <a:r>
              <a:rPr lang="en-US" altLang="zh-TW" sz="1200" b="1" u="none" dirty="0"/>
              <a:t>ublished: 15.03.2007 </a:t>
            </a:r>
            <a:br>
              <a:rPr lang="en-US" altLang="zh-TW" sz="1200" u="sng" dirty="0"/>
            </a:br>
            <a:endParaRPr lang="en-US" altLang="zh-TW" sz="1200" dirty="0"/>
          </a:p>
          <a:p>
            <a:r>
              <a:rPr lang="en-US" altLang="zh-TW" sz="1200" dirty="0"/>
              <a:t>When Charlie McGreevy, European Union internal markets commissioner, stepped inside the glass atrium of the securities and exchange commission's headquarters in Washington yesterday, he was treading a path to the world's most powerful market regulator well worn by foreign officials. But instead of coming as an outsider, he and the other European officials in town for annual meetings with us regulators and bankers were here as increasingly valued equals. That is because a subtle, but significant, shift has taken place in the sec's attitude to the outside world in the past year. One sign is that sec staff members are pushing a radical idea: that foreign brokers and exchanges would no longer have to submit to sec regulation to service clients in the us. Instead, </a:t>
            </a:r>
            <a:r>
              <a:rPr lang="en-US" altLang="zh-TW" sz="1200" b="1" dirty="0"/>
              <a:t>the commission might be prepared to rely on overseas regulators to oversee foreign brokers and exchanges as they sought to service clients in the us</a:t>
            </a:r>
            <a:r>
              <a:rPr lang="en-US" altLang="zh-TW" sz="1200" dirty="0"/>
              <a:t>. If adopted, the idea would break with the last 74 years of sec policy towards us investor protection, forged in the post-wall street crash years of the 1930s. For years, there was little need to deal with foreign jurisdictions as stock trading was overwhelmingly a national affair. </a:t>
            </a:r>
            <a:r>
              <a:rPr lang="en-US" altLang="zh-TW" sz="1200" b="1" dirty="0"/>
              <a:t>But the us investors' appetite for foreign assets, cross-border stock-exchange consolidation and advances in trading technology that have all but eliminated physical barriers to global market access have convinced many decision makers at the sec that collaboration, not isolation, must guide sec policy</a:t>
            </a:r>
            <a:r>
              <a:rPr lang="en-US" altLang="zh-TW" sz="1200" dirty="0"/>
              <a:t>.</a:t>
            </a:r>
          </a:p>
          <a:p>
            <a:endParaRPr lang="en-US" altLang="zh-TW" sz="1200" dirty="0"/>
          </a:p>
          <a:p>
            <a:r>
              <a:rPr lang="en-US" altLang="zh-TW" sz="1200" b="1" dirty="0"/>
              <a:t>A flurry of co-operation deals have been struck with foreign regulators</a:t>
            </a:r>
            <a:r>
              <a:rPr lang="en-US" altLang="zh-TW" sz="1200" dirty="0"/>
              <a:t>, from china to the UK's financial services authority. Christopher Cox, sec chairman, has stressed the need for regulators to work together - a marked change for one that was often perceived as dealing only reluctantly with its foreign counterparts. The development will be welcomed by businesses and regulators abroad, many of which have occasionally felt treated as second-class citizens by the sec. Harvey Pitt, a former sec chairman, says: "</a:t>
            </a:r>
            <a:r>
              <a:rPr lang="en-US" altLang="zh-TW" sz="1200" dirty="0" err="1"/>
              <a:t>i</a:t>
            </a:r>
            <a:r>
              <a:rPr lang="en-US" altLang="zh-TW" sz="1200" dirty="0"/>
              <a:t> think what we're clearly seeing is a very enlightened view of the need for global cooperation and the recognition that the us, which has been and remains a leader in principles of market regulation, is not the only country with a handle on how regulations should proceed." Susan Milligan, senior vice-president of government relations at the options clearing corporation, which clears trades for the six us options exchanges regulated by the SEC, welcomes the shift: "previously, there was a wall and a big moat around the united states." Recent months have seen plenty of action backing up the shift, as evidenced by the globe-trotting of the Mr. Cox. He admits the "imperative of rapid globalization has forced me to conduct my responsibilities far differently than my predecessors". In December, the sec addressed a long-standing bone of contention for non- us companies by making it easier for them to delist from us stock exchanges and deregister from the sec, thus escaping Sarbanes-Oxley. The same month, fresh guidance emerged on Sarbanes-Oxley that should make it easier for us and foreign companies with us listings to implement its contentious section 404 clause.</a:t>
            </a:r>
          </a:p>
          <a:p>
            <a:endParaRPr lang="en-US" altLang="zh-TW" sz="1200" dirty="0"/>
          </a:p>
          <a:p>
            <a:r>
              <a:rPr lang="en-US" altLang="zh-TW" sz="1200" dirty="0"/>
              <a:t>However, the biggest impetus for the changed thinking at the sec has come as a </a:t>
            </a:r>
            <a:r>
              <a:rPr lang="en-US" altLang="zh-TW" sz="1200" b="1" dirty="0"/>
              <a:t>result of the recent purchase of </a:t>
            </a:r>
            <a:r>
              <a:rPr lang="en-US" altLang="zh-TW" sz="1200" b="1" dirty="0" err="1"/>
              <a:t>euronext-liffe</a:t>
            </a:r>
            <a:r>
              <a:rPr lang="en-US" altLang="zh-TW" sz="1200" b="1" dirty="0"/>
              <a:t>, the pan-</a:t>
            </a:r>
            <a:r>
              <a:rPr lang="en-US" altLang="zh-TW" sz="1200" b="1" dirty="0" err="1"/>
              <a:t>european</a:t>
            </a:r>
            <a:r>
              <a:rPr lang="en-US" altLang="zh-TW" sz="1200" b="1" dirty="0"/>
              <a:t> stock and derivatives exchange, by the New York stock exchange, and the failed bid for the London Stock Exchange by NASDAQ</a:t>
            </a:r>
            <a:r>
              <a:rPr lang="en-US" altLang="zh-TW" sz="1200" dirty="0"/>
              <a:t>. This led to a flurry of contact between us and European regulators as they figured out how regulators should respond to the prospect of exchanges operating across multiple time zones. For Mr. Cox, the events were "significant manifestations of this shrinking world". He says that two years ago there was "very little focus on the integration of securities exchanges across borders, or the impact of the '</a:t>
            </a:r>
            <a:r>
              <a:rPr lang="en-US" altLang="zh-TW" sz="1200" dirty="0" err="1"/>
              <a:t>retailisation</a:t>
            </a:r>
            <a:r>
              <a:rPr lang="en-US" altLang="zh-TW" sz="1200" dirty="0"/>
              <a:t>' of international investment, or the consequences of international cybercrime for securities law enforcement". He warns that in an environment in which investors can easily choose where they want to trade, governments face strains on their ability to impose securities regulations. "It is the job of national regulators to wade into this fray - to protect investors, and to promote the market integrity that capital formation depends upon. We really have no choice. After all, there's no global regulator who can do the job for us." Some question whether the sec's motives in leading the charge towards more regulation convergence are driven by a desire to ensure the us has a stake in getting its standards adopted abroad. However, Mr. McGreevy sees a lesson in the shift for Europe. "It is very important for Europe to be able to get our own house in order. We have great difficulty getting harmonization of regulations among our 27 member states. I think it is heartening to see what is happening in the us."</a:t>
            </a:r>
          </a:p>
        </p:txBody>
      </p:sp>
    </p:spTree>
    <p:extLst>
      <p:ext uri="{BB962C8B-B14F-4D97-AF65-F5344CB8AC3E}">
        <p14:creationId xmlns:p14="http://schemas.microsoft.com/office/powerpoint/2010/main" val="353477405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Modern Banking,</a:t>
            </a:r>
            <a:r>
              <a:rPr lang="en-US" altLang="zh-TW" baseline="0" dirty="0"/>
              <a:t> </a:t>
            </a:r>
            <a:r>
              <a:rPr lang="en-US" altLang="zh-TW" baseline="0" dirty="0" err="1"/>
              <a:t>Shelagh</a:t>
            </a:r>
            <a:r>
              <a:rPr lang="en-US" altLang="zh-TW" baseline="0" dirty="0"/>
              <a:t> Heffernan, 2005 Wiley</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405</a:t>
            </a:fld>
            <a:endParaRPr lang="en-US" altLang="zh-TW"/>
          </a:p>
        </p:txBody>
      </p:sp>
    </p:spTree>
    <p:extLst>
      <p:ext uri="{BB962C8B-B14F-4D97-AF65-F5344CB8AC3E}">
        <p14:creationId xmlns:p14="http://schemas.microsoft.com/office/powerpoint/2010/main" val="35509907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407</a:t>
            </a:fld>
            <a:endParaRPr lang="en-US" altLang="zh-TW"/>
          </a:p>
        </p:txBody>
      </p:sp>
    </p:spTree>
    <p:extLst>
      <p:ext uri="{BB962C8B-B14F-4D97-AF65-F5344CB8AC3E}">
        <p14:creationId xmlns:p14="http://schemas.microsoft.com/office/powerpoint/2010/main" val="38912934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408</a:t>
            </a:fld>
            <a:endParaRPr lang="en-US" altLang="zh-TW"/>
          </a:p>
        </p:txBody>
      </p:sp>
    </p:spTree>
    <p:extLst>
      <p:ext uri="{BB962C8B-B14F-4D97-AF65-F5344CB8AC3E}">
        <p14:creationId xmlns:p14="http://schemas.microsoft.com/office/powerpoint/2010/main" val="2130391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550CB6-94FE-4031-8892-8F852364DAA3}" type="slidenum">
              <a:rPr lang="en-US" altLang="zh-TW"/>
              <a:pPr/>
              <a:t>56</a:t>
            </a:fld>
            <a:endParaRPr lang="en-US" altLang="zh-TW"/>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altLang="zh-TW" dirty="0"/>
              <a:t>When a bank has a bad debt or anticipates that a loan might become a bad debt in the future it can write up the loss as a current expense in its income statement under the provision for loan losses. This is directly related to the loan loss reserves because when a bank wants to increase its loan loss reserve account it does so by increasing the provision for loan losses. By increasing expenses when losses have not yet occurred, earnings are being set aside to deal with losses in the future.</a:t>
            </a:r>
            <a:br>
              <a:rPr lang="en-US" altLang="zh-TW" dirty="0"/>
            </a:br>
            <a:endParaRPr lang="en-US" altLang="zh-TW" dirty="0"/>
          </a:p>
          <a:p>
            <a:r>
              <a:rPr lang="en-US" altLang="zh-TW" dirty="0"/>
              <a:t>Net operating income is closely watched as an indicator of how well bank is doing on ongoing basis.</a:t>
            </a:r>
          </a:p>
          <a:p>
            <a:r>
              <a:rPr lang="en-US" altLang="zh-TW" dirty="0"/>
              <a:t>Net income before taxes or profit before taxes is the NOI adjusted for gains/losses on securities sold and net extraordinary items.</a:t>
            </a:r>
          </a:p>
        </p:txBody>
      </p:sp>
    </p:spTree>
    <p:extLst>
      <p:ext uri="{BB962C8B-B14F-4D97-AF65-F5344CB8AC3E}">
        <p14:creationId xmlns:p14="http://schemas.microsoft.com/office/powerpoint/2010/main" val="161663080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409</a:t>
            </a:fld>
            <a:endParaRPr lang="en-US" altLang="zh-TW"/>
          </a:p>
        </p:txBody>
      </p:sp>
    </p:spTree>
    <p:extLst>
      <p:ext uri="{BB962C8B-B14F-4D97-AF65-F5344CB8AC3E}">
        <p14:creationId xmlns:p14="http://schemas.microsoft.com/office/powerpoint/2010/main" val="19951094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4C3F91-6891-45AC-8D58-B2B501D9DB6A}" type="slidenum">
              <a:rPr lang="en-US" altLang="zh-TW"/>
              <a:pPr/>
              <a:t>410</a:t>
            </a:fld>
            <a:endParaRPr lang="en-US" altLang="zh-TW"/>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Reduces the adverse selection problem of risk-takers or crooks owning banks to engage in highly speculative activities.  Charters may simply not be granted.</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Dual banking system: national banks are regulated at the federal level by the OCC; state banks are regulated by the state banking authorities. In addition the Fed has regulatory authority over state member banks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Examinations assign a CAMEL rating to a bank, which can be used to justify cease and desist orders for risky activities.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Period reporting (call reports) and frequent (sometimes unannounced) examinations allow regulators to address risky / questionable practices in a prompt fashion.</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Restrictions on Entry</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Regulators have created very tight regulations as to who is allowed to set up a financial intermediary</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Individuals or groups that want to establish a </a:t>
            </a:r>
            <a:br>
              <a:rPr lang="en-US" altLang="zh-TW" sz="1200" dirty="0">
                <a:latin typeface="+mn-lt"/>
                <a:ea typeface="PMingLiU"/>
                <a:cs typeface="Times New Roman"/>
              </a:rPr>
            </a:br>
            <a:r>
              <a:rPr lang="en-US" altLang="zh-TW" sz="1200" dirty="0">
                <a:latin typeface="+mn-lt"/>
                <a:ea typeface="PMingLiU"/>
                <a:cs typeface="Times New Roman"/>
              </a:rPr>
              <a:t>financial intermediary, such as a bank or an insurance company, must obtain a charter from the state or the federal government</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Only if they are upstanding citizens with impeccable credentials and a large amount of initial funds will they be given a charter.</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In the US, the system was designed to give the states closer control over industries operating within their borders, but also, through federal legislation, to ensure that banks would be treated fairly by individual states and local communities as their activities expanded across state lines.</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Guidelines for the management of interest rate risk:</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Bank board of directors required to establish interest rate risk limits</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Board has to appoint officials of the bank to manage interest rate risk</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Board has to monitor the IR risk exposure</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228600" algn="l"/>
              </a:tabLst>
            </a:pPr>
            <a:r>
              <a:rPr lang="en-US" altLang="zh-TW" sz="1200" dirty="0">
                <a:latin typeface="+mn-lt"/>
                <a:ea typeface="PMingLiU"/>
                <a:cs typeface="Times New Roman"/>
              </a:rPr>
              <a:t>Senior management has to develop formal risk management policies and procedures to ensure that the board’s risk limits are not violated and to implement internal controls to monitor IR risk and compliance with the board’s objectives</a:t>
            </a:r>
            <a:endParaRPr lang="zh-TW" altLang="zh-TW" sz="1100" dirty="0">
              <a:latin typeface="+mn-lt"/>
              <a:ea typeface="PMingLiU"/>
              <a:cs typeface="Times New Roman"/>
            </a:endParaRPr>
          </a:p>
          <a:p>
            <a:pPr marL="228600" indent="-228600"/>
            <a:endParaRPr lang="en-US" altLang="zh-TW" dirty="0"/>
          </a:p>
        </p:txBody>
      </p:sp>
    </p:spTree>
    <p:extLst>
      <p:ext uri="{BB962C8B-B14F-4D97-AF65-F5344CB8AC3E}">
        <p14:creationId xmlns:p14="http://schemas.microsoft.com/office/powerpoint/2010/main" val="249486561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B40CB-CF01-457B-9A60-FF6262E9EBB5}" type="slidenum">
              <a:rPr lang="en-US" altLang="zh-TW"/>
              <a:pPr/>
              <a:t>411</a:t>
            </a:fld>
            <a:endParaRPr lang="en-US" altLang="zh-TW"/>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pPr eaLnBrk="0" hangingPunct="0">
              <a:spcBef>
                <a:spcPct val="0"/>
              </a:spcBef>
            </a:pPr>
            <a:r>
              <a:rPr lang="en-US" altLang="zh-TW" dirty="0"/>
              <a:t>Bank examiners carry unannounced on-site visits. Depending on findings, a bank can be pronounced “problem </a:t>
            </a:r>
            <a:r>
              <a:rPr lang="en-US" altLang="zh-TW" dirty="0" err="1"/>
              <a:t>bank”subject</a:t>
            </a:r>
            <a:r>
              <a:rPr lang="en-US" altLang="zh-TW" dirty="0"/>
              <a:t> to close monitoring and frequent examination</a:t>
            </a:r>
          </a:p>
          <a:p>
            <a:r>
              <a:rPr lang="en-US" sz="1200" b="0" i="0" kern="1200" dirty="0">
                <a:solidFill>
                  <a:schemeClr val="tx1"/>
                </a:solidFill>
                <a:effectLst/>
                <a:latin typeface="+mn-lt"/>
                <a:ea typeface="+mn-ea"/>
                <a:cs typeface="+mn-cs"/>
              </a:rPr>
              <a:t>The components of a bank's condition that are assessed:</a:t>
            </a:r>
          </a:p>
          <a:p>
            <a:r>
              <a:rPr lang="en-US" sz="1200" b="1" i="0" kern="1200" dirty="0">
                <a:solidFill>
                  <a:schemeClr val="tx1"/>
                </a:solidFill>
                <a:effectLst/>
                <a:latin typeface="+mn-lt"/>
                <a:ea typeface="+mn-ea"/>
                <a:cs typeface="+mn-cs"/>
              </a:rPr>
              <a:t>(C)</a:t>
            </a:r>
            <a:r>
              <a:rPr lang="en-US" sz="1200" b="0" i="0" u="none" strike="noStrike" kern="1200" dirty="0" err="1">
                <a:solidFill>
                  <a:schemeClr val="tx1"/>
                </a:solidFill>
                <a:effectLst/>
                <a:latin typeface="+mn-lt"/>
                <a:ea typeface="+mn-ea"/>
                <a:cs typeface="+mn-cs"/>
                <a:hlinkClick r:id="rId3" tooltip="Capital adequacy"/>
              </a:rPr>
              <a:t>apital</a:t>
            </a:r>
            <a:r>
              <a:rPr lang="en-US" sz="1200" b="0" i="0" u="none" strike="noStrike" kern="1200" dirty="0">
                <a:solidFill>
                  <a:schemeClr val="tx1"/>
                </a:solidFill>
                <a:effectLst/>
                <a:latin typeface="+mn-lt"/>
                <a:ea typeface="+mn-ea"/>
                <a:cs typeface="+mn-cs"/>
                <a:hlinkClick r:id="rId3" tooltip="Capital adequacy"/>
              </a:rPr>
              <a:t> adequacy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a:t>
            </a:r>
            <a:r>
              <a:rPr lang="en-US" sz="1200" b="0" i="0" u="none" strike="noStrike" kern="1200" dirty="0" err="1">
                <a:solidFill>
                  <a:schemeClr val="tx1"/>
                </a:solidFill>
                <a:effectLst/>
                <a:latin typeface="+mn-lt"/>
                <a:ea typeface="+mn-ea"/>
                <a:cs typeface="+mn-cs"/>
                <a:hlinkClick r:id="rId4" tooltip="Asset quality"/>
              </a:rPr>
              <a:t>ssets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t>
            </a:r>
            <a:r>
              <a:rPr lang="en-US" sz="1200" b="0" i="0" u="none" strike="noStrike" kern="1200" dirty="0" err="1">
                <a:solidFill>
                  <a:schemeClr val="tx1"/>
                </a:solidFill>
                <a:effectLst/>
                <a:latin typeface="+mn-lt"/>
                <a:ea typeface="+mn-ea"/>
                <a:cs typeface="+mn-cs"/>
                <a:hlinkClick r:id="rId5" tooltip="Management"/>
              </a:rPr>
              <a:t>anagement</a:t>
            </a:r>
            <a:r>
              <a:rPr lang="en-US" sz="1200" b="0" i="0" u="none" strike="noStrike" kern="1200" dirty="0">
                <a:solidFill>
                  <a:schemeClr val="tx1"/>
                </a:solidFill>
                <a:effectLst/>
                <a:latin typeface="+mn-lt"/>
                <a:ea typeface="+mn-ea"/>
                <a:cs typeface="+mn-cs"/>
                <a:hlinkClick r:id="rId5" tooltip="Management"/>
              </a:rPr>
              <a:t> Capability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a:t>
            </a:r>
            <a:r>
              <a:rPr lang="en-US" sz="1200" b="0" i="0" u="none" strike="noStrike" kern="1200" dirty="0" err="1">
                <a:solidFill>
                  <a:schemeClr val="tx1"/>
                </a:solidFill>
                <a:effectLst/>
                <a:latin typeface="+mn-lt"/>
                <a:ea typeface="+mn-ea"/>
                <a:cs typeface="+mn-cs"/>
                <a:hlinkClick r:id="rId6" tooltip="Earnings"/>
              </a:rPr>
              <a:t>arnings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t>
            </a:r>
            <a:r>
              <a:rPr lang="en-US" sz="1200" b="0" i="0" u="none" strike="noStrike" kern="1200" dirty="0" err="1">
                <a:solidFill>
                  <a:schemeClr val="tx1"/>
                </a:solidFill>
                <a:effectLst/>
                <a:latin typeface="+mn-lt"/>
                <a:ea typeface="+mn-ea"/>
                <a:cs typeface="+mn-cs"/>
                <a:hlinkClick r:id="rId7" tooltip="Asset liability management"/>
              </a:rPr>
              <a:t>iquidity</a:t>
            </a:r>
            <a:r>
              <a:rPr lang="en-US" sz="1200" b="0" i="0" kern="1200" dirty="0">
                <a:solidFill>
                  <a:schemeClr val="tx1"/>
                </a:solidFill>
                <a:effectLst/>
                <a:latin typeface="+mn-lt"/>
                <a:ea typeface="+mn-ea"/>
                <a:cs typeface="+mn-cs"/>
              </a:rPr>
              <a:t> (also called asset liability management)</a:t>
            </a:r>
          </a:p>
          <a:p>
            <a:r>
              <a:rPr lang="en-US" sz="1200" b="1" i="0" kern="1200" dirty="0">
                <a:solidFill>
                  <a:schemeClr val="tx1"/>
                </a:solidFill>
                <a:effectLst/>
                <a:latin typeface="+mn-lt"/>
                <a:ea typeface="+mn-ea"/>
                <a:cs typeface="+mn-cs"/>
              </a:rPr>
              <a:t>(S)</a:t>
            </a:r>
            <a:r>
              <a:rPr lang="en-US" sz="1200" b="0" i="0" u="none" strike="noStrike" kern="1200" dirty="0" err="1">
                <a:solidFill>
                  <a:schemeClr val="tx1"/>
                </a:solidFill>
                <a:effectLst/>
                <a:latin typeface="+mn-lt"/>
                <a:ea typeface="+mn-ea"/>
                <a:cs typeface="+mn-cs"/>
                <a:hlinkClick r:id="rId8" tooltip="Market risk"/>
              </a:rPr>
              <a:t>ensitivity</a:t>
            </a:r>
            <a:r>
              <a:rPr lang="en-US" sz="1200" b="0" i="0" kern="1200" dirty="0">
                <a:solidFill>
                  <a:schemeClr val="tx1"/>
                </a:solidFill>
                <a:effectLst/>
                <a:latin typeface="+mn-lt"/>
                <a:ea typeface="+mn-ea"/>
                <a:cs typeface="+mn-cs"/>
              </a:rPr>
              <a:t> (sensitivity to market risk, especially interest rate risk)</a:t>
            </a:r>
          </a:p>
          <a:p>
            <a:r>
              <a:rPr lang="en-US" sz="1200" b="0" i="0" kern="1200" dirty="0">
                <a:solidFill>
                  <a:schemeClr val="tx1"/>
                </a:solidFill>
                <a:effectLst/>
                <a:latin typeface="+mn-lt"/>
                <a:ea typeface="+mn-ea"/>
                <a:cs typeface="+mn-cs"/>
              </a:rPr>
              <a:t>Ratings are given from 1 (best) to 5 (worst) in each of the above categories.</a:t>
            </a:r>
          </a:p>
          <a:p>
            <a:r>
              <a:rPr lang="en-US" sz="1200" b="0" i="0" kern="1200" dirty="0">
                <a:solidFill>
                  <a:schemeClr val="tx1"/>
                </a:solidFill>
                <a:effectLst/>
                <a:latin typeface="+mn-lt"/>
                <a:ea typeface="+mn-ea"/>
                <a:cs typeface="+mn-cs"/>
              </a:rPr>
              <a:t>The rating system is designed to take into account and reflect all significant financial and operational factors examiners assess in their evaluation of an institutions performance. Institutions are rated using a combination of specific financial ratios and examiner qualitative judgments.</a:t>
            </a:r>
            <a:endParaRPr lang="zh-TW" altLang="en-US" dirty="0"/>
          </a:p>
        </p:txBody>
      </p:sp>
    </p:spTree>
    <p:extLst>
      <p:ext uri="{BB962C8B-B14F-4D97-AF65-F5344CB8AC3E}">
        <p14:creationId xmlns:p14="http://schemas.microsoft.com/office/powerpoint/2010/main" val="345553381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99B65E-B564-41D5-8166-EAA82384D1F0}" type="slidenum">
              <a:rPr lang="en-US" altLang="zh-TW"/>
              <a:pPr/>
              <a:t>412</a:t>
            </a:fld>
            <a:endParaRPr lang="en-US" altLang="zh-TW"/>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pPr>
              <a:lnSpc>
                <a:spcPct val="115000"/>
              </a:lnSpc>
              <a:spcAft>
                <a:spcPts val="1000"/>
              </a:spcAft>
            </a:pPr>
            <a:r>
              <a:rPr lang="en-US" altLang="zh-TW" sz="1200" b="1" dirty="0">
                <a:latin typeface="+mn-lt"/>
                <a:ea typeface="PMingLiU"/>
                <a:cs typeface="Times New Roman"/>
              </a:rPr>
              <a:t>Disclosure requirements</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Regulators require that banks adhere to certain standard accounting principles and disclose a wide range of information to help the public assess the risk of the banks’ </a:t>
            </a:r>
            <a:r>
              <a:rPr lang="en-US" altLang="zh-TW" sz="1200" dirty="0" err="1">
                <a:latin typeface="+mn-lt"/>
                <a:ea typeface="PMingLiU"/>
                <a:cs typeface="Times New Roman"/>
              </a:rPr>
              <a:t>porfolio</a:t>
            </a:r>
            <a:r>
              <a:rPr lang="en-US" altLang="zh-TW" sz="1200" dirty="0">
                <a:latin typeface="+mn-lt"/>
                <a:ea typeface="PMingLiU"/>
                <a:cs typeface="Times New Roman"/>
              </a:rPr>
              <a:t> and sum of banks’ exposure to risk</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Consumer protection: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Truth in Lending” Consumer Protection Act 1969 requires all lenders to provide information to consumers about the cost of borrowing inclusive of a standardized interest rate (annual percentage rate APR) and total finance charges for the loans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Fair Billing Act 1974 requires creditors, specially credit card issuers, to provide information on the method of assessing finance charges and requires that complaints be handled quickly</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Equal Credit Opportunity Act 1974/1976 forbids lenders to discriminate based on race, gender, marital status, age or national origin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Community Reinvestment Act 1977 </a:t>
            </a:r>
            <a:r>
              <a:rPr lang="en-US" altLang="zh-TW" sz="1200" dirty="0">
                <a:latin typeface="+mn-lt"/>
                <a:ea typeface="PMingLiU"/>
                <a:cs typeface="Times New Roman"/>
                <a:sym typeface="Wingdings 3"/>
              </a:rPr>
              <a:t></a:t>
            </a:r>
            <a:r>
              <a:rPr lang="en-US" altLang="zh-TW" sz="1200" dirty="0">
                <a:latin typeface="+mn-lt"/>
                <a:ea typeface="PMingLiU"/>
                <a:cs typeface="Times New Roman"/>
              </a:rPr>
              <a:t> Prevent “redlining” e.g. lenders refusing to lend in a particular geographic area </a:t>
            </a:r>
            <a:r>
              <a:rPr lang="en-US" altLang="zh-TW" sz="1200" dirty="0">
                <a:latin typeface="+mn-lt"/>
                <a:ea typeface="PMingLiU"/>
                <a:cs typeface="Times New Roman"/>
                <a:sym typeface="Wingdings 3"/>
              </a:rPr>
              <a:t></a:t>
            </a:r>
            <a:r>
              <a:rPr lang="en-US" altLang="zh-TW" sz="1200" dirty="0">
                <a:latin typeface="+mn-lt"/>
                <a:ea typeface="PMingLiU"/>
                <a:cs typeface="Times New Roman"/>
              </a:rPr>
              <a:t> banks are required to lend in all areas in which they take deposits</a:t>
            </a:r>
            <a:endParaRPr lang="zh-TW" altLang="zh-TW" sz="12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28818727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288CED-363F-446F-896D-D12A41968D6F}" type="slidenum">
              <a:rPr lang="en-US" altLang="zh-TW"/>
              <a:pPr/>
              <a:t>413</a:t>
            </a:fld>
            <a:endParaRPr lang="en-US" altLang="zh-TW"/>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Although the evidence that unbridled competition among financial intermediaries promotes failures that will harm the public is extremely weak, it has not stopped the state and federal governments from imposing many restrictive regulations.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the past, banks were not allowed to open up branches in other states, and in some states banks were restricted from opening additional locations.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Competition has also been inhibited by regulations that impose restrictions on interest rates that can be paid on deposits.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These regulations were instituted because of the widespread belief that unrestricted interest-rate competition helped encourage bank failures during the Great Depression.</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Later evidence does not seem to support this view, and restrictions on interest rates have been abolished.</a:t>
            </a:r>
            <a:endParaRPr lang="zh-TW" altLang="zh-TW" sz="1200" dirty="0">
              <a:latin typeface="+mn-lt"/>
              <a:ea typeface="PMingLiU"/>
              <a:cs typeface="Times New Roman"/>
            </a:endParaRPr>
          </a:p>
        </p:txBody>
      </p:sp>
    </p:spTree>
    <p:extLst>
      <p:ext uri="{BB962C8B-B14F-4D97-AF65-F5344CB8AC3E}">
        <p14:creationId xmlns:p14="http://schemas.microsoft.com/office/powerpoint/2010/main" val="402949457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966984-0C5A-47EE-B7A3-D9A348ED3289}" type="slidenum">
              <a:rPr lang="en-US" altLang="zh-TW"/>
              <a:pPr/>
              <a:t>414</a:t>
            </a:fld>
            <a:endParaRPr lang="en-US" altLang="zh-TW"/>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There are restrictions on what financial intermediaries are allowed to do and what assets they can hold.</a:t>
            </a:r>
          </a:p>
          <a:p>
            <a:pPr>
              <a:lnSpc>
                <a:spcPct val="115000"/>
              </a:lnSpc>
              <a:spcAft>
                <a:spcPts val="1000"/>
              </a:spcAft>
            </a:pP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Before you put your funds into a bank or some other such institution, you would want to know that your funds are safe and that the bank or other financial intermediary will be able to meet its obligations to you</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One way of doing this is to restrict the financial intermediary from engaging in certain risky activities</a:t>
            </a:r>
            <a:endParaRPr lang="zh-TW" altLang="zh-TW" sz="11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Another way is to restrict financial intermediaries from holding certain risky assets, or at least from holding a greater quantity of these risky assets than is prudent</a:t>
            </a:r>
            <a:endParaRPr lang="zh-TW" altLang="zh-TW" sz="11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41867618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416</a:t>
            </a:fld>
            <a:endParaRPr lang="en-US" altLang="zh-TW"/>
          </a:p>
        </p:txBody>
      </p:sp>
    </p:spTree>
    <p:extLst>
      <p:ext uri="{BB962C8B-B14F-4D97-AF65-F5344CB8AC3E}">
        <p14:creationId xmlns:p14="http://schemas.microsoft.com/office/powerpoint/2010/main" val="190942542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417</a:t>
            </a:fld>
            <a:endParaRPr lang="en-US" altLang="zh-TW"/>
          </a:p>
        </p:txBody>
      </p:sp>
    </p:spTree>
    <p:extLst>
      <p:ext uri="{BB962C8B-B14F-4D97-AF65-F5344CB8AC3E}">
        <p14:creationId xmlns:p14="http://schemas.microsoft.com/office/powerpoint/2010/main" val="68069632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20739-68CC-497C-AA28-3F73C82AAF5F}" type="slidenum">
              <a:rPr lang="en-US" altLang="zh-TW"/>
              <a:pPr/>
              <a:t>418</a:t>
            </a:fld>
            <a:endParaRPr lang="en-US" altLang="zh-TW"/>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xfrm>
            <a:off x="1238811" y="3329721"/>
            <a:ext cx="6818782" cy="3155341"/>
          </a:xfrm>
        </p:spPr>
        <p:txBody>
          <a:bodyPr/>
          <a:lstStyle/>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Banks are also subject to capital requirements</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Banks are required to hold a certain level of capital (book equity) that depends on the type of assets that the bank holds</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Reduces moral hazard: banks have more to lose when have higher capital (bank capital prevents bank failure)</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In the US, higher capital means more collateral for FDIC (since FDICIA =&gt; higher capitalized banks allowed more flexibility in pursuit of new activities)</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3 types of capital requirements in US:</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leverage ratio = bank capital/total assets &gt;5%</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CAR (Basel I) capital adequacy ratio (BIS ratio) = capital/(total risk weighted assets &amp; other risk-related exposure) &gt;8% with “core” (or Tier 1) capital &gt; 4%</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capital requirement on trading activities for banks engaging in such =&gt; based on banks’ own models, calculate max loss over ten day period and provide additional capital (Tier 3) covering 3 times that amount.</a:t>
            </a:r>
          </a:p>
          <a:p>
            <a:pPr marL="742950" lvl="1" indent="-285750" fontAlgn="base">
              <a:lnSpc>
                <a:spcPct val="115000"/>
              </a:lnSpc>
              <a:spcBef>
                <a:spcPts val="430"/>
              </a:spcBef>
              <a:spcAft>
                <a:spcPts val="0"/>
              </a:spcAft>
              <a:buFont typeface="Wingdings"/>
              <a:buChar char=""/>
            </a:pPr>
            <a:endParaRPr lang="zh-TW" altLang="zh-TW" sz="1100" dirty="0">
              <a:latin typeface="+mn-lt"/>
              <a:ea typeface="PMingLiU"/>
              <a:cs typeface="Times New Roman"/>
            </a:endParaRPr>
          </a:p>
          <a:p>
            <a:pPr fontAlgn="base">
              <a:lnSpc>
                <a:spcPct val="115000"/>
              </a:lnSpc>
              <a:spcBef>
                <a:spcPts val="360"/>
              </a:spcBef>
              <a:spcAft>
                <a:spcPts val="0"/>
              </a:spcAft>
            </a:pPr>
            <a:r>
              <a:rPr lang="en-US" altLang="zh-TW" sz="1200" b="1" u="none" kern="1200" dirty="0">
                <a:solidFill>
                  <a:srgbClr val="000000"/>
                </a:solidFill>
                <a:latin typeface="+mn-lt"/>
                <a:ea typeface="PMingLiU"/>
                <a:cs typeface="+mn-cs"/>
              </a:rPr>
              <a:t>Capital Adequacy Management</a:t>
            </a:r>
            <a:endParaRPr lang="zh-TW" altLang="zh-TW" sz="1100" u="none"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 capital is a cushion that prevents bank failure</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Amount of K affects returns to shareholders: higher is bank capital, lower is return on equity</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ROA</a:t>
            </a:r>
            <a:r>
              <a:rPr lang="en-US" altLang="zh-TW" sz="1200" kern="1200" dirty="0">
                <a:solidFill>
                  <a:srgbClr val="000000"/>
                </a:solidFill>
                <a:latin typeface="+mn-lt"/>
                <a:ea typeface="PMingLiU"/>
                <a:cs typeface="+mn-cs"/>
              </a:rPr>
              <a:t> = Net Profits/Assets	</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ROE</a:t>
            </a:r>
            <a:r>
              <a:rPr lang="en-US" altLang="zh-TW" sz="1200" kern="1200" dirty="0">
                <a:solidFill>
                  <a:srgbClr val="000000"/>
                </a:solidFill>
                <a:latin typeface="+mn-lt"/>
                <a:ea typeface="PMingLiU"/>
                <a:cs typeface="+mn-cs"/>
              </a:rPr>
              <a:t> = Net Profits/Equity Capital</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EM</a:t>
            </a:r>
            <a:r>
              <a:rPr lang="en-US" altLang="zh-TW" sz="1200" kern="1200" dirty="0">
                <a:solidFill>
                  <a:srgbClr val="000000"/>
                </a:solidFill>
                <a:latin typeface="+mn-lt"/>
                <a:ea typeface="PMingLiU"/>
                <a:cs typeface="+mn-cs"/>
              </a:rPr>
              <a:t>  = Assets/Equity Capital</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i="1" kern="1200" dirty="0">
                <a:solidFill>
                  <a:srgbClr val="000000"/>
                </a:solidFill>
                <a:latin typeface="+mn-lt"/>
                <a:ea typeface="PMingLiU"/>
                <a:cs typeface="+mn-cs"/>
              </a:rPr>
              <a:t>ROE</a:t>
            </a:r>
            <a:r>
              <a:rPr lang="en-US" altLang="zh-TW" sz="1200" kern="1200" dirty="0">
                <a:solidFill>
                  <a:srgbClr val="000000"/>
                </a:solidFill>
                <a:latin typeface="+mn-lt"/>
                <a:ea typeface="PMingLiU"/>
                <a:cs typeface="+mn-cs"/>
              </a:rPr>
              <a:t> = </a:t>
            </a:r>
            <a:r>
              <a:rPr lang="en-US" altLang="zh-TW" sz="1200" i="1" kern="1200" dirty="0">
                <a:solidFill>
                  <a:srgbClr val="000000"/>
                </a:solidFill>
                <a:latin typeface="+mn-lt"/>
                <a:ea typeface="PMingLiU"/>
                <a:cs typeface="+mn-cs"/>
              </a:rPr>
              <a:t>ROA</a:t>
            </a:r>
            <a:r>
              <a:rPr lang="en-US" altLang="zh-TW" sz="1200" kern="1200" dirty="0">
                <a:solidFill>
                  <a:srgbClr val="000000"/>
                </a:solidFill>
                <a:latin typeface="+mn-lt"/>
                <a:ea typeface="PMingLiU"/>
                <a:cs typeface="+mn-cs"/>
              </a:rPr>
              <a:t> x </a:t>
            </a:r>
            <a:r>
              <a:rPr lang="en-US" altLang="zh-TW" sz="1200" i="1" kern="1200" dirty="0">
                <a:solidFill>
                  <a:srgbClr val="000000"/>
                </a:solidFill>
                <a:latin typeface="+mn-lt"/>
                <a:ea typeface="PMingLiU"/>
                <a:cs typeface="+mn-cs"/>
              </a:rPr>
              <a:t>EM</a:t>
            </a:r>
            <a:r>
              <a:rPr lang="en-US" altLang="zh-TW" sz="1200" kern="1200" dirty="0">
                <a:solidFill>
                  <a:srgbClr val="000000"/>
                </a:solidFill>
                <a:latin typeface="+mn-lt"/>
                <a:ea typeface="PMingLiU"/>
                <a:cs typeface="+mn-cs"/>
              </a:rPr>
              <a:t> </a:t>
            </a:r>
            <a:endParaRPr lang="zh-TW" altLang="zh-TW" sz="1100" dirty="0">
              <a:latin typeface="+mn-lt"/>
              <a:ea typeface="PMingLiU"/>
              <a:cs typeface="Times New Roman"/>
            </a:endParaRPr>
          </a:p>
          <a:p>
            <a:pPr marL="1143000" lvl="2" indent="-228600" fontAlgn="base">
              <a:lnSpc>
                <a:spcPct val="115000"/>
              </a:lnSpc>
              <a:spcBef>
                <a:spcPts val="360"/>
              </a:spcBef>
              <a:spcAft>
                <a:spcPts val="0"/>
              </a:spcAft>
              <a:buFont typeface="Wingdings"/>
              <a:buChar char=""/>
            </a:pPr>
            <a:r>
              <a:rPr lang="en-US" altLang="zh-TW" sz="1200" kern="1200" dirty="0">
                <a:solidFill>
                  <a:srgbClr val="000000"/>
                </a:solidFill>
                <a:latin typeface="+mn-lt"/>
                <a:ea typeface="PMingLiU"/>
                <a:cs typeface="+mn-cs"/>
              </a:rPr>
              <a:t>Capital </a:t>
            </a:r>
            <a:r>
              <a:rPr lang="en-US" altLang="zh-TW" sz="1100" kern="1200" dirty="0">
                <a:latin typeface="+mn-lt"/>
                <a:ea typeface="PMingLiU"/>
                <a:cs typeface="Times New Roman"/>
                <a:sym typeface="Symbol"/>
              </a:rPr>
              <a:t></a:t>
            </a:r>
            <a:r>
              <a:rPr lang="en-US" altLang="zh-TW" sz="1200" kern="1200" dirty="0">
                <a:solidFill>
                  <a:srgbClr val="000000"/>
                </a:solidFill>
                <a:latin typeface="+mn-lt"/>
                <a:ea typeface="PMingLiU"/>
                <a:cs typeface="+mn-cs"/>
              </a:rPr>
              <a:t>, </a:t>
            </a:r>
            <a:r>
              <a:rPr lang="en-US" altLang="zh-TW" sz="1200" i="1" kern="1200" dirty="0">
                <a:solidFill>
                  <a:srgbClr val="000000"/>
                </a:solidFill>
                <a:latin typeface="+mn-lt"/>
                <a:ea typeface="PMingLiU"/>
                <a:cs typeface="+mn-cs"/>
              </a:rPr>
              <a:t>EM</a:t>
            </a:r>
            <a:r>
              <a:rPr lang="en-US" altLang="zh-TW" sz="1200" kern="1200" dirty="0">
                <a:solidFill>
                  <a:srgbClr val="000000"/>
                </a:solidFill>
                <a:latin typeface="+mn-lt"/>
                <a:ea typeface="PMingLiU"/>
                <a:cs typeface="+mn-cs"/>
              </a:rPr>
              <a:t> </a:t>
            </a:r>
            <a:r>
              <a:rPr lang="en-US" altLang="zh-TW" sz="1100" kern="1200" dirty="0">
                <a:latin typeface="+mn-lt"/>
                <a:ea typeface="PMingLiU"/>
                <a:cs typeface="Times New Roman"/>
                <a:sym typeface="Symbol"/>
              </a:rPr>
              <a:t></a:t>
            </a:r>
            <a:r>
              <a:rPr lang="en-US" altLang="zh-TW" sz="1200" kern="1200" dirty="0">
                <a:solidFill>
                  <a:srgbClr val="000000"/>
                </a:solidFill>
                <a:latin typeface="+mn-lt"/>
                <a:ea typeface="PMingLiU"/>
                <a:cs typeface="+mn-cs"/>
              </a:rPr>
              <a:t>, </a:t>
            </a:r>
            <a:r>
              <a:rPr lang="en-US" altLang="zh-TW" sz="1200" i="1" kern="1200" dirty="0">
                <a:solidFill>
                  <a:srgbClr val="000000"/>
                </a:solidFill>
                <a:latin typeface="+mn-lt"/>
                <a:ea typeface="PMingLiU"/>
                <a:cs typeface="+mn-cs"/>
              </a:rPr>
              <a:t>ROE</a:t>
            </a:r>
            <a:r>
              <a:rPr lang="en-US" altLang="zh-TW" sz="1200" kern="1200" dirty="0">
                <a:solidFill>
                  <a:srgbClr val="000000"/>
                </a:solidFill>
                <a:latin typeface="+mn-lt"/>
                <a:ea typeface="PMingLiU"/>
                <a:cs typeface="+mn-cs"/>
              </a:rPr>
              <a:t> </a:t>
            </a:r>
            <a:r>
              <a:rPr lang="en-US" altLang="zh-TW" sz="1100" kern="1200" dirty="0">
                <a:latin typeface="+mn-lt"/>
                <a:ea typeface="PMingLiU"/>
                <a:cs typeface="Times New Roman"/>
                <a:sym typeface="Symbol"/>
              </a:rPr>
              <a:t></a:t>
            </a:r>
            <a:r>
              <a:rPr lang="en-US" altLang="zh-TW" sz="1200" kern="1200" dirty="0">
                <a:solidFill>
                  <a:srgbClr val="000000"/>
                </a:solidFill>
                <a:latin typeface="+mn-lt"/>
                <a:ea typeface="PMingLiU"/>
                <a:cs typeface="+mn-cs"/>
              </a:rPr>
              <a:t> </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Banks need to hold capital to meet capital requirements</a:t>
            </a:r>
            <a:endParaRPr lang="zh-TW" altLang="zh-TW" sz="1100" dirty="0">
              <a:latin typeface="+mn-lt"/>
              <a:ea typeface="PMingLiU"/>
              <a:cs typeface="Times New Roman"/>
            </a:endParaRPr>
          </a:p>
          <a:p>
            <a:pPr marL="742950" lvl="1" indent="-28575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Strategies for Managing Capital:</a:t>
            </a:r>
            <a:endParaRPr lang="zh-TW" altLang="zh-TW" sz="1100" dirty="0">
              <a:latin typeface="+mn-lt"/>
              <a:ea typeface="PMingLiU"/>
              <a:cs typeface="Times New Roman"/>
            </a:endParaRPr>
          </a:p>
          <a:p>
            <a:pPr marL="1143000" lvl="2" indent="-2286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Sell or retire stock</a:t>
            </a:r>
            <a:endParaRPr lang="zh-TW" altLang="zh-TW" sz="1100" dirty="0">
              <a:latin typeface="+mn-lt"/>
              <a:ea typeface="PMingLiU"/>
              <a:cs typeface="Times New Roman"/>
            </a:endParaRPr>
          </a:p>
          <a:p>
            <a:pPr marL="1143000" lvl="2" indent="-2286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Change dividends to change retained earnings</a:t>
            </a:r>
            <a:endParaRPr lang="zh-TW" altLang="zh-TW" sz="1100" dirty="0">
              <a:latin typeface="+mn-lt"/>
              <a:ea typeface="PMingLiU"/>
              <a:cs typeface="Times New Roman"/>
            </a:endParaRPr>
          </a:p>
          <a:p>
            <a:pPr marL="1143000" lvl="2" indent="-228600" fontAlgn="base">
              <a:lnSpc>
                <a:spcPct val="115000"/>
              </a:lnSpc>
              <a:spcBef>
                <a:spcPts val="430"/>
              </a:spcBef>
              <a:spcAft>
                <a:spcPts val="0"/>
              </a:spcAft>
              <a:buFont typeface="Wingdings"/>
              <a:buChar char=""/>
            </a:pPr>
            <a:r>
              <a:rPr lang="en-US" altLang="zh-TW" sz="1200" kern="1200" dirty="0">
                <a:solidFill>
                  <a:srgbClr val="000000"/>
                </a:solidFill>
                <a:latin typeface="+mn-lt"/>
                <a:ea typeface="PMingLiU"/>
                <a:cs typeface="+mn-cs"/>
              </a:rPr>
              <a:t>Change asset growth</a:t>
            </a:r>
            <a:endParaRPr lang="zh-TW" altLang="zh-TW" sz="1100" dirty="0">
              <a:latin typeface="+mn-lt"/>
              <a:ea typeface="PMingLiU"/>
              <a:cs typeface="Times New Roman"/>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1 = well capitalized; well exceed CAR=&gt; these banks earn privileges such as insurance on brokered deposits and ability to do securities underwriting</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2 = adequately capitalized</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3 = undercapitalized, banks don’t meet CAR, FDIC has to take prompt corrective action measures e.g. require bank to submit capital restoration plan, restrict asset growth, seek regulatory approval to open new branches or new lines of business</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4 = severely undercapitalized; serious measures have to be taken; not allowed to pay interest on deposits at rates higher than average</a:t>
            </a:r>
            <a:endParaRPr lang="zh-TW" altLang="zh-TW" sz="1100" dirty="0">
              <a:latin typeface="+mn-lt"/>
              <a:ea typeface="PMingLiU"/>
              <a:cs typeface="+mn-cs"/>
            </a:endParaRPr>
          </a:p>
          <a:p>
            <a:pPr marL="342900" lvl="0" indent="-342900" fontAlgn="base">
              <a:lnSpc>
                <a:spcPct val="115000"/>
              </a:lnSpc>
              <a:spcBef>
                <a:spcPts val="430"/>
              </a:spcBef>
              <a:spcAft>
                <a:spcPts val="0"/>
              </a:spcAft>
              <a:buClr>
                <a:srgbClr val="000000"/>
              </a:buClr>
              <a:buFont typeface="Calibri"/>
              <a:buAutoNum type="arabicParenR"/>
            </a:pPr>
            <a:r>
              <a:rPr lang="en-US" altLang="zh-TW" sz="1200" kern="1200" dirty="0">
                <a:solidFill>
                  <a:srgbClr val="000000"/>
                </a:solidFill>
                <a:latin typeface="+mn-lt"/>
                <a:ea typeface="PMingLiU"/>
                <a:cs typeface="+mn-cs"/>
              </a:rPr>
              <a:t>Group 5 = critically undercapitalized; not allowed to pay interest on deposits at rates higher than average; FDIC has to take steps to close down the bank</a:t>
            </a:r>
            <a:endParaRPr lang="zh-TW" altLang="zh-TW" sz="1100" dirty="0">
              <a:latin typeface="+mn-lt"/>
              <a:ea typeface="PMingLiU"/>
              <a:cs typeface="+mn-cs"/>
            </a:endParaRPr>
          </a:p>
          <a:p>
            <a:endParaRPr lang="en-US" altLang="zh-TW" dirty="0"/>
          </a:p>
        </p:txBody>
      </p:sp>
    </p:spTree>
    <p:extLst>
      <p:ext uri="{BB962C8B-B14F-4D97-AF65-F5344CB8AC3E}">
        <p14:creationId xmlns:p14="http://schemas.microsoft.com/office/powerpoint/2010/main" val="184695861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419</a:t>
            </a:fld>
            <a:endParaRPr lang="en-US" altLang="zh-TW"/>
          </a:p>
        </p:txBody>
      </p:sp>
    </p:spTree>
    <p:extLst>
      <p:ext uri="{BB962C8B-B14F-4D97-AF65-F5344CB8AC3E}">
        <p14:creationId xmlns:p14="http://schemas.microsoft.com/office/powerpoint/2010/main" val="88005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A3A983-5F9D-40BD-BBD4-C75027A4CE3D}" type="slidenum">
              <a:rPr lang="en-US" altLang="zh-TW"/>
              <a:pPr/>
              <a:t>57</a:t>
            </a:fld>
            <a:endParaRPr lang="en-US" altLang="zh-TW"/>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xfrm>
            <a:off x="1324693" y="3229114"/>
            <a:ext cx="7278839" cy="3058301"/>
          </a:xfrm>
        </p:spPr>
        <p:txBody>
          <a:bodyPr/>
          <a:lstStyle/>
          <a:p>
            <a:pPr>
              <a:lnSpc>
                <a:spcPct val="115000"/>
              </a:lnSpc>
              <a:spcAft>
                <a:spcPts val="1002"/>
              </a:spcAft>
            </a:pPr>
            <a:r>
              <a:rPr lang="en-US" altLang="zh-TW" b="1" dirty="0">
                <a:ea typeface="PMingLiU"/>
                <a:cs typeface="Times New Roman"/>
              </a:rPr>
              <a:t>Measures of bank performance:</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Net profit (ROA)</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Operational income</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ROE (Return on Equity)</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ROAC (Return on Adjusted Capital)</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ROCE (Return on Capital Employed)</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Lst>
            </a:pPr>
            <a:r>
              <a:rPr lang="en-US" altLang="zh-TW" dirty="0">
                <a:ea typeface="PMingLiU"/>
                <a:cs typeface="Times New Roman"/>
              </a:rPr>
              <a:t>RAROC (Risk Adjusted Return on Capital)</a:t>
            </a:r>
            <a:endParaRPr lang="zh-TW" altLang="zh-TW" dirty="0">
              <a:ea typeface="PMingLiU"/>
              <a:cs typeface="Times New Roman"/>
            </a:endParaRPr>
          </a:p>
          <a:p>
            <a:pPr marL="228943">
              <a:lnSpc>
                <a:spcPct val="115000"/>
              </a:lnSpc>
              <a:spcAft>
                <a:spcPts val="1002"/>
              </a:spcAft>
            </a:pPr>
            <a:r>
              <a:rPr lang="en-US" altLang="zh-TW" dirty="0">
                <a:ea typeface="PMingLiU"/>
                <a:cs typeface="Times New Roman"/>
              </a:rPr>
              <a:t> </a:t>
            </a:r>
            <a:endParaRPr lang="zh-TW" altLang="zh-TW" dirty="0">
              <a:ea typeface="PMingLiU"/>
              <a:cs typeface="Times New Roman"/>
            </a:endParaRPr>
          </a:p>
          <a:p>
            <a:pPr>
              <a:lnSpc>
                <a:spcPct val="115000"/>
              </a:lnSpc>
              <a:spcAft>
                <a:spcPts val="1002"/>
              </a:spcAft>
            </a:pPr>
            <a:r>
              <a:rPr lang="en-US" altLang="zh-TW" b="1" dirty="0">
                <a:ea typeface="PMingLiU"/>
                <a:cs typeface="Times New Roman"/>
              </a:rPr>
              <a:t>Additional tools of bank management:</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 pos="457886" algn="l"/>
              </a:tabLst>
            </a:pPr>
            <a:r>
              <a:rPr lang="en-US" altLang="zh-TW" dirty="0">
                <a:ea typeface="PMingLiU"/>
                <a:cs typeface="Times New Roman"/>
              </a:rPr>
              <a:t>LOB profitability and VAR</a:t>
            </a:r>
            <a:endParaRPr lang="zh-TW" altLang="zh-TW" dirty="0">
              <a:ea typeface="PMingLiU"/>
              <a:cs typeface="Times New Roman"/>
            </a:endParaRPr>
          </a:p>
          <a:p>
            <a:pPr marL="343414" indent="-343414">
              <a:lnSpc>
                <a:spcPct val="115000"/>
              </a:lnSpc>
              <a:spcAft>
                <a:spcPts val="1002"/>
              </a:spcAft>
              <a:buFont typeface="+mj-lt"/>
              <a:buAutoNum type="arabicParenR"/>
              <a:tabLst>
                <a:tab pos="228943" algn="l"/>
                <a:tab pos="457886" algn="l"/>
              </a:tabLst>
            </a:pPr>
            <a:r>
              <a:rPr lang="en-US" altLang="zh-TW" dirty="0">
                <a:ea typeface="PMingLiU"/>
                <a:cs typeface="Times New Roman"/>
              </a:rPr>
              <a:t>Customer profitability </a:t>
            </a:r>
            <a:endParaRPr lang="zh-TW" altLang="zh-TW" dirty="0">
              <a:ea typeface="PMingLiU"/>
              <a:cs typeface="Times New Roman"/>
            </a:endParaRPr>
          </a:p>
          <a:p>
            <a:pPr>
              <a:lnSpc>
                <a:spcPct val="115000"/>
              </a:lnSpc>
              <a:spcAft>
                <a:spcPts val="1002"/>
              </a:spcAft>
            </a:pPr>
            <a:r>
              <a:rPr lang="en-US" altLang="zh-TW" dirty="0">
                <a:ea typeface="PMingLiU"/>
                <a:cs typeface="Times New Roman"/>
              </a:rPr>
              <a:t> </a:t>
            </a:r>
            <a:endParaRPr lang="zh-TW" altLang="zh-TW" dirty="0">
              <a:ea typeface="PMingLiU"/>
              <a:cs typeface="Times New Roman"/>
            </a:endParaRPr>
          </a:p>
          <a:p>
            <a:pPr>
              <a:lnSpc>
                <a:spcPct val="115000"/>
              </a:lnSpc>
              <a:spcAft>
                <a:spcPts val="1002"/>
              </a:spcAft>
            </a:pPr>
            <a:r>
              <a:rPr lang="en-US" altLang="zh-TW" dirty="0">
                <a:ea typeface="PMingLiU"/>
                <a:cs typeface="Times New Roman"/>
              </a:rPr>
              <a:t>Importance of looking at the numbers on a historic comparison basis as well as industry basis (ratios don’t mean anything on an absolute basis) </a:t>
            </a:r>
            <a:r>
              <a:rPr lang="en-US" altLang="zh-TW" dirty="0">
                <a:ea typeface="PMingLiU"/>
                <a:cs typeface="Times New Roman"/>
                <a:sym typeface="Wingdings 3"/>
              </a:rPr>
              <a:t></a:t>
            </a:r>
            <a:r>
              <a:rPr lang="en-US" altLang="zh-TW" dirty="0">
                <a:ea typeface="PMingLiU"/>
                <a:cs typeface="Times New Roman"/>
              </a:rPr>
              <a:t> see trends</a:t>
            </a:r>
            <a:endParaRPr lang="zh-TW" altLang="zh-TW" dirty="0">
              <a:ea typeface="PMingLiU"/>
              <a:cs typeface="Times New Roman"/>
            </a:endParaRPr>
          </a:p>
          <a:p>
            <a:pPr marL="228943" indent="-228943"/>
            <a:endParaRPr lang="en-US" altLang="zh-TW" dirty="0"/>
          </a:p>
        </p:txBody>
      </p:sp>
    </p:spTree>
    <p:extLst>
      <p:ext uri="{BB962C8B-B14F-4D97-AF65-F5344CB8AC3E}">
        <p14:creationId xmlns:p14="http://schemas.microsoft.com/office/powerpoint/2010/main" val="415135337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DC71ACFE-BB09-452A-A3AF-64A43A235E98}" type="slidenum">
              <a:rPr lang="zh-TW" altLang="en-US" smtClean="0"/>
              <a:pPr/>
              <a:t>420</a:t>
            </a:fld>
            <a:endParaRPr lang="en-US" altLang="zh-TW"/>
          </a:p>
        </p:txBody>
      </p:sp>
      <p:sp>
        <p:nvSpPr>
          <p:cNvPr id="145411" name="Rectangle 2"/>
          <p:cNvSpPr>
            <a:spLocks noGrp="1" noRot="1" noChangeAspect="1" noChangeArrowheads="1" noTextEdit="1"/>
          </p:cNvSpPr>
          <p:nvPr>
            <p:ph type="sldImg"/>
          </p:nvPr>
        </p:nvSpPr>
        <p:spPr>
          <a:xfrm>
            <a:off x="2312988" y="525463"/>
            <a:ext cx="4670425" cy="2627312"/>
          </a:xfrm>
          <a:ln/>
        </p:spPr>
      </p:sp>
      <p:sp>
        <p:nvSpPr>
          <p:cNvPr id="145412" name="Rectangle 3"/>
          <p:cNvSpPr>
            <a:spLocks noGrp="1" noChangeArrowheads="1"/>
          </p:cNvSpPr>
          <p:nvPr>
            <p:ph type="body" idx="1"/>
          </p:nvPr>
        </p:nvSpPr>
        <p:spPr>
          <a:xfrm>
            <a:off x="1238218" y="3330165"/>
            <a:ext cx="6819971" cy="3155129"/>
          </a:xfrm>
          <a:noFill/>
          <a:ln/>
        </p:spPr>
        <p:txBody>
          <a:bodyPr/>
          <a:lstStyle/>
          <a:p>
            <a:pPr eaLnBrk="1" hangingPunct="1"/>
            <a:r>
              <a:rPr lang="en-US" altLang="zh-TW" sz="1000" dirty="0"/>
              <a:t>For regulatory purposes international regulators have divided a bank’s capital into </a:t>
            </a:r>
            <a:r>
              <a:rPr lang="en-US" altLang="zh-TW" sz="1000" b="1" dirty="0"/>
              <a:t>three tiers</a:t>
            </a:r>
            <a:r>
              <a:rPr lang="en-US" altLang="zh-TW" sz="1000" dirty="0"/>
              <a:t>, reflecting the extent to which instruments meet the key underlying principles of </a:t>
            </a:r>
            <a:r>
              <a:rPr lang="en-US" altLang="zh-TW" sz="1000" b="1" dirty="0"/>
              <a:t>capital, loss absorbency and permanence</a:t>
            </a:r>
            <a:r>
              <a:rPr lang="en-US" altLang="zh-TW" sz="1000" dirty="0"/>
              <a:t>.</a:t>
            </a:r>
          </a:p>
          <a:p>
            <a:pPr eaLnBrk="1" hangingPunct="1"/>
            <a:r>
              <a:rPr lang="en-US" altLang="zh-TW" sz="1000" b="1" dirty="0"/>
              <a:t>Tier 1</a:t>
            </a:r>
            <a:r>
              <a:rPr lang="en-US" altLang="zh-TW" sz="1000" dirty="0"/>
              <a:t> is the highest quality form of capital and so can be included without limit in a bank’s capital for regulatory purposes. </a:t>
            </a:r>
            <a:r>
              <a:rPr lang="en-US" altLang="zh-TW" sz="1000" b="1" dirty="0"/>
              <a:t>Tier 2 and Tier 3</a:t>
            </a:r>
            <a:r>
              <a:rPr lang="en-US" altLang="zh-TW" sz="1000" dirty="0"/>
              <a:t> capital include features that conform less closely with the underlying principles and are therefore limited to a proportion of the Tier 1 held.</a:t>
            </a:r>
          </a:p>
          <a:p>
            <a:pPr eaLnBrk="1" hangingPunct="1"/>
            <a:endParaRPr lang="en-US" altLang="zh-TW" sz="1000" dirty="0"/>
          </a:p>
          <a:p>
            <a:pPr eaLnBrk="1" hangingPunct="1"/>
            <a:r>
              <a:rPr lang="en-US" altLang="zh-TW" sz="1000" dirty="0"/>
              <a:t>Innovative Tier 1 instruments (which were only partly defined by Basel) are limited to 15% of total Tier 1 capital. As banks have moved closer to their limit of 15% in innovative Tier 1 instruments, the focus has increasingly turned to the boundary between non-innovative (core) and innovative Tier 1.</a:t>
            </a:r>
          </a:p>
          <a:p>
            <a:pPr eaLnBrk="1" hangingPunct="1"/>
            <a:endParaRPr lang="en-US" altLang="zh-TW" sz="1000" dirty="0"/>
          </a:p>
          <a:p>
            <a:pPr eaLnBrk="1" hangingPunct="1"/>
            <a:r>
              <a:rPr lang="en-US" altLang="zh-TW" sz="1000" b="1" dirty="0"/>
              <a:t>Tier 3 capital</a:t>
            </a:r>
            <a:r>
              <a:rPr lang="en-US" altLang="zh-TW" sz="1000" dirty="0"/>
              <a:t> was created by the Basle Committee on Banking Supervision to provide capital cushion for the price risks to which banks are exposed, particularly those arising from their trading activities. To qualify as tier 3 capital, securities must be subordinated, unsecured, and subject to a minimum maturity of two years. They are not repayable prior to maturity without the consent of regulators. Also, they are subject to a 'lock-in' clause that allows regulators to prevent payment of interest and principle if payment would cause the issuing bank to fall below minimum capital requirements. In analyzing tier 3 issues of highly rated banks ('AA' category or better), Fitch expects there to be little or no rating differential between existing subordinated debt and new tier 3 issues. For institutions of lower credit quality ('A' or lower), Fitch may place a wider gap between senior credit ratings and tier 3 ratings, due to a higher probability of the lock-in being invoked and the possibility of ultimate default.</a:t>
            </a:r>
          </a:p>
        </p:txBody>
      </p:sp>
    </p:spTree>
    <p:extLst>
      <p:ext uri="{BB962C8B-B14F-4D97-AF65-F5344CB8AC3E}">
        <p14:creationId xmlns:p14="http://schemas.microsoft.com/office/powerpoint/2010/main" val="118413991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D9BFE771-A14B-47C9-A40C-45071F339C3F}" type="slidenum">
              <a:rPr lang="zh-TW" altLang="en-US" smtClean="0"/>
              <a:pPr/>
              <a:t>421</a:t>
            </a:fld>
            <a:endParaRPr lang="en-US" altLang="zh-TW"/>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1240392" y="3330167"/>
            <a:ext cx="6815619" cy="3154007"/>
          </a:xfrm>
          <a:noFill/>
          <a:ln/>
        </p:spPr>
        <p:txBody>
          <a:bodyPr/>
          <a:lstStyle/>
          <a:p>
            <a:pPr>
              <a:lnSpc>
                <a:spcPct val="115000"/>
              </a:lnSpc>
              <a:spcAft>
                <a:spcPts val="1000"/>
              </a:spcAft>
            </a:pPr>
            <a:r>
              <a:rPr lang="en-US" altLang="zh-TW" sz="1200" b="1" dirty="0">
                <a:latin typeface="+mn-lt"/>
                <a:ea typeface="PMingLiU"/>
                <a:cs typeface="Times New Roman"/>
              </a:rPr>
              <a:t>Two components to denominator: </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Risk-weighted </a:t>
            </a:r>
            <a:r>
              <a:rPr lang="en-US" altLang="zh-TW" sz="1200" b="1" dirty="0">
                <a:latin typeface="+mn-lt"/>
                <a:ea typeface="PMingLiU"/>
                <a:cs typeface="Times New Roman"/>
              </a:rPr>
              <a:t>assets</a:t>
            </a:r>
            <a:r>
              <a:rPr lang="en-US" altLang="zh-TW" sz="1200" dirty="0">
                <a:latin typeface="+mn-lt"/>
                <a:ea typeface="PMingLiU"/>
                <a:cs typeface="Times New Roman"/>
              </a:rPr>
              <a:t> and </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Risk-weighted </a:t>
            </a:r>
            <a:r>
              <a:rPr lang="en-US" altLang="zh-TW" sz="1200" b="1" dirty="0">
                <a:latin typeface="+mn-lt"/>
                <a:ea typeface="PMingLiU"/>
                <a:cs typeface="Times New Roman"/>
              </a:rPr>
              <a:t>off-balance sheet items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RWA:</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Total risk-weighted assets (on bank’s balance sheet) + total risk-weighted off-balance sheet items</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b="1" dirty="0">
                <a:latin typeface="+mn-lt"/>
                <a:ea typeface="PMingLiU"/>
                <a:cs typeface="Times New Roman"/>
              </a:rPr>
              <a:t>Risk-weighted assets </a:t>
            </a:r>
            <a:r>
              <a:rPr lang="en-US" altLang="zh-TW" sz="1200" dirty="0">
                <a:latin typeface="+mn-lt"/>
                <a:ea typeface="PMingLiU"/>
                <a:cs typeface="Times New Roman"/>
              </a:rPr>
              <a:t>are to be determined by classifying each  of a bank’s assets listed on its balance sheet into </a:t>
            </a:r>
            <a:r>
              <a:rPr lang="en-US" altLang="zh-TW" sz="1200" b="1" dirty="0">
                <a:latin typeface="+mn-lt"/>
                <a:ea typeface="PMingLiU"/>
                <a:cs typeface="Times New Roman"/>
              </a:rPr>
              <a:t>four categories</a:t>
            </a:r>
            <a:r>
              <a:rPr lang="en-US" altLang="zh-TW" sz="1200" dirty="0">
                <a:latin typeface="+mn-lt"/>
                <a:ea typeface="PMingLiU"/>
                <a:cs typeface="Times New Roman"/>
              </a:rPr>
              <a:t> based on each asset’s degree of risk exposure and multiplying the volume of assets in each category by a fractional risk weight ranging from 0 to 1.</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b="1" dirty="0">
                <a:latin typeface="+mn-lt"/>
                <a:ea typeface="PMingLiU"/>
                <a:cs typeface="Times New Roman"/>
              </a:rPr>
              <a:t>Off-balance sheet commitments </a:t>
            </a:r>
            <a:r>
              <a:rPr lang="en-US" altLang="zh-TW" sz="1200" dirty="0">
                <a:latin typeface="+mn-lt"/>
                <a:ea typeface="PMingLiU"/>
                <a:cs typeface="Times New Roman"/>
              </a:rPr>
              <a:t>are first assigned a credit-equivalent percentage that converts them to on-balance sheet items and then assigned into the same four categories of risk weighting.</a:t>
            </a:r>
          </a:p>
          <a:p>
            <a:pPr marL="342900" lvl="0" indent="-342900">
              <a:lnSpc>
                <a:spcPct val="115000"/>
              </a:lnSpc>
              <a:spcAft>
                <a:spcPts val="1000"/>
              </a:spcAft>
              <a:buFont typeface="Arial"/>
              <a:buChar char="•"/>
              <a:tabLst>
                <a:tab pos="457200" algn="l"/>
              </a:tabLst>
            </a:pP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Examples of off balance sheet commitments: SBLCs, undrawn committed facilities and lines of credit, loans sold with recourse, derivatives</a:t>
            </a:r>
            <a:endParaRPr lang="zh-TW" altLang="zh-TW" sz="1100" dirty="0">
              <a:latin typeface="+mn-lt"/>
              <a:ea typeface="PMingLiU"/>
              <a:cs typeface="Times New Roman"/>
            </a:endParaRPr>
          </a:p>
          <a:p>
            <a:pPr eaLnBrk="1" hangingPunct="1"/>
            <a:endParaRPr lang="zh-TW" altLang="en-US" dirty="0"/>
          </a:p>
        </p:txBody>
      </p:sp>
    </p:spTree>
    <p:extLst>
      <p:ext uri="{BB962C8B-B14F-4D97-AF65-F5344CB8AC3E}">
        <p14:creationId xmlns:p14="http://schemas.microsoft.com/office/powerpoint/2010/main" val="232940876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A67785A-C7DA-4CD9-BE3F-FB51FCBD47FF}" type="slidenum">
              <a:rPr lang="zh-TW" altLang="en-US" smtClean="0"/>
              <a:pPr/>
              <a:t>422</a:t>
            </a:fld>
            <a:endParaRPr lang="en-US" altLang="zh-TW"/>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A. Tier 1 capital, including: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Common stockholder’s equity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Noncumulative perpetual preferred stock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Capital reserves (except the appreciation reserves of fixed assets)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Retained earnings (deducting the insufficiency of operation reserves and loan loss provisions)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Minority interest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Cumulative effect of equity adjustments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Less: goodwill and treasury stock </a:t>
            </a:r>
            <a:endParaRPr lang="zh-TW" altLang="zh-TW" sz="1200" dirty="0">
              <a:latin typeface="+mn-lt"/>
              <a:ea typeface="PMingLiU"/>
              <a:cs typeface="Times New Roman"/>
            </a:endParaRPr>
          </a:p>
          <a:p>
            <a:pPr marL="2286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B. Tier 2 capital, including: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Cumulative Perpetual preferred stock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Appreciation reserves of fixed assets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45% of unrealized holding gains of long-term equity investments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Operation reserves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Convertible debt securities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Allowance for loan and lease losses (except the reserves created against identified losses)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Long-term subordinated debt and long-term non-perpetual preferred stock </a:t>
            </a:r>
            <a:endParaRPr lang="zh-TW" altLang="zh-TW" sz="1200" dirty="0">
              <a:latin typeface="+mn-lt"/>
              <a:ea typeface="PMingLiU"/>
              <a:cs typeface="Times New Roman"/>
            </a:endParaRPr>
          </a:p>
          <a:p>
            <a:pPr marL="232732" indent="-232732"/>
            <a:endParaRPr lang="en-US" altLang="zh-TW" i="0" dirty="0"/>
          </a:p>
        </p:txBody>
      </p:sp>
    </p:spTree>
    <p:extLst>
      <p:ext uri="{BB962C8B-B14F-4D97-AF65-F5344CB8AC3E}">
        <p14:creationId xmlns:p14="http://schemas.microsoft.com/office/powerpoint/2010/main" val="57535819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730B2B7A-D04B-4942-9134-9C51E2B9F407}" type="slidenum">
              <a:rPr lang="zh-TW" altLang="en-US" smtClean="0"/>
              <a:pPr/>
              <a:t>423</a:t>
            </a:fld>
            <a:endParaRPr lang="en-US" altLang="zh-TW"/>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r>
              <a:rPr lang="en-US" altLang="zh-TW" dirty="0"/>
              <a:t>Korea is OECD, HK and Singapore are not.</a:t>
            </a:r>
          </a:p>
        </p:txBody>
      </p:sp>
    </p:spTree>
    <p:extLst>
      <p:ext uri="{BB962C8B-B14F-4D97-AF65-F5344CB8AC3E}">
        <p14:creationId xmlns:p14="http://schemas.microsoft.com/office/powerpoint/2010/main" val="274288565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424</a:t>
            </a:fld>
            <a:endParaRPr lang="en-US" altLang="zh-TW"/>
          </a:p>
        </p:txBody>
      </p:sp>
    </p:spTree>
    <p:extLst>
      <p:ext uri="{BB962C8B-B14F-4D97-AF65-F5344CB8AC3E}">
        <p14:creationId xmlns:p14="http://schemas.microsoft.com/office/powerpoint/2010/main" val="59451048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425</a:t>
            </a:fld>
            <a:endParaRPr lang="en-US" altLang="zh-TW"/>
          </a:p>
        </p:txBody>
      </p:sp>
    </p:spTree>
    <p:extLst>
      <p:ext uri="{BB962C8B-B14F-4D97-AF65-F5344CB8AC3E}">
        <p14:creationId xmlns:p14="http://schemas.microsoft.com/office/powerpoint/2010/main" val="15881930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D6825833-6318-4F27-BC41-D79826932C06}" type="slidenum">
              <a:rPr lang="zh-TW" altLang="en-US" smtClean="0"/>
              <a:pPr/>
              <a:t>426</a:t>
            </a:fld>
            <a:endParaRPr lang="en-US" altLang="zh-TW"/>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r>
              <a:rPr lang="en-US" altLang="zh-TW" b="1" dirty="0"/>
              <a:t>Source:</a:t>
            </a:r>
            <a:r>
              <a:rPr lang="en-US" altLang="zh-TW" b="1" baseline="0" dirty="0"/>
              <a:t> </a:t>
            </a:r>
            <a:r>
              <a:rPr lang="en-US" altLang="zh-TW" b="1" dirty="0" err="1"/>
              <a:t>Mishin</a:t>
            </a:r>
            <a:r>
              <a:rPr lang="en-US" altLang="zh-TW" b="1" dirty="0"/>
              <a:t>/Eakins </a:t>
            </a:r>
          </a:p>
          <a:p>
            <a:pPr eaLnBrk="1" hangingPunct="1"/>
            <a:endParaRPr lang="en-US" altLang="zh-TW" dirty="0"/>
          </a:p>
          <a:p>
            <a:pPr eaLnBrk="1" hangingPunct="1"/>
            <a:r>
              <a:rPr lang="en-US" altLang="zh-TW" dirty="0"/>
              <a:t>The first step is to allocate each of the assets on the balance sheet to one of the four risk categories in order to determine the appropriate risk-weight. Reserves and Treasury Securities are put in the lowest risk category and so have a zero weight, government agency securities are in the next lowest risk category and have a weight of 20%; municipal bonds and residential mortgages are considered riskier and so are put in a category with a 50% risk weight, while real estate loans and commercial loans and fixed assets like a bank building are considered the riskiest of all and carry 100% risk weight. The next step is calculating the risk-based capital requirement for the off balance sheet activities of the bank. FNB has $20 million of stand by letters of credit. Those SBLCs are assigned a 100% </a:t>
            </a:r>
            <a:r>
              <a:rPr lang="en-US" altLang="zh-TW" dirty="0">
                <a:latin typeface="Arial" charset="0"/>
              </a:rPr>
              <a:t>“</a:t>
            </a:r>
            <a:r>
              <a:rPr lang="en-US" altLang="zh-TW" dirty="0"/>
              <a:t>credit-equivalent</a:t>
            </a:r>
            <a:r>
              <a:rPr lang="en-US" altLang="zh-TW" dirty="0">
                <a:latin typeface="Arial" charset="0"/>
              </a:rPr>
              <a:t>”</a:t>
            </a:r>
            <a:r>
              <a:rPr lang="en-US" altLang="zh-TW" dirty="0"/>
              <a:t> percentage because they are considered fully equivalent to a commercial loan.</a:t>
            </a:r>
          </a:p>
        </p:txBody>
      </p:sp>
    </p:spTree>
    <p:extLst>
      <p:ext uri="{BB962C8B-B14F-4D97-AF65-F5344CB8AC3E}">
        <p14:creationId xmlns:p14="http://schemas.microsoft.com/office/powerpoint/2010/main" val="310210259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897FE6CD-DC90-4AA6-B55A-DE11CF552127}" type="slidenum">
              <a:rPr lang="zh-TW" altLang="en-US" smtClean="0"/>
              <a:pPr/>
              <a:t>427</a:t>
            </a:fld>
            <a:endParaRPr lang="en-US" altLang="zh-TW"/>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altLang="zh-TW" sz="1400" b="1" dirty="0"/>
          </a:p>
        </p:txBody>
      </p:sp>
    </p:spTree>
    <p:extLst>
      <p:ext uri="{BB962C8B-B14F-4D97-AF65-F5344CB8AC3E}">
        <p14:creationId xmlns:p14="http://schemas.microsoft.com/office/powerpoint/2010/main" val="291816986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429</a:t>
            </a:fld>
            <a:endParaRPr lang="en-US" altLang="zh-TW"/>
          </a:p>
        </p:txBody>
      </p:sp>
    </p:spTree>
    <p:extLst>
      <p:ext uri="{BB962C8B-B14F-4D97-AF65-F5344CB8AC3E}">
        <p14:creationId xmlns:p14="http://schemas.microsoft.com/office/powerpoint/2010/main" val="33252357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54B403A7-3D0F-4AAF-AE7E-B680BA14638D}" type="slidenum">
              <a:rPr lang="zh-TW" altLang="en-US" smtClean="0"/>
              <a:pPr/>
              <a:t>430</a:t>
            </a:fld>
            <a:endParaRPr lang="en-US" altLang="zh-TW"/>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1240392" y="3330167"/>
            <a:ext cx="6815619" cy="3154007"/>
          </a:xfrm>
          <a:noFill/>
          <a:ln/>
        </p:spPr>
        <p:txBody>
          <a:bodyPr/>
          <a:lstStyle/>
          <a:p>
            <a:r>
              <a:rPr lang="en-US" altLang="zh-TW" sz="1000" kern="1200" dirty="0">
                <a:solidFill>
                  <a:schemeClr val="tx1"/>
                </a:solidFill>
                <a:latin typeface="+mn-lt"/>
                <a:ea typeface="+mn-ea"/>
                <a:cs typeface="+mn-cs"/>
              </a:rPr>
              <a:t>Capital requirements for large banks that have substantial </a:t>
            </a:r>
            <a:r>
              <a:rPr lang="en-US" altLang="zh-TW" sz="1000" b="1" kern="1200" dirty="0">
                <a:solidFill>
                  <a:schemeClr val="tx1"/>
                </a:solidFill>
                <a:latin typeface="+mn-lt"/>
                <a:ea typeface="+mn-ea"/>
                <a:cs typeface="+mn-cs"/>
              </a:rPr>
              <a:t>trading businesses</a:t>
            </a:r>
            <a:r>
              <a:rPr lang="en-US" altLang="zh-TW" sz="1000" kern="1200" dirty="0">
                <a:solidFill>
                  <a:schemeClr val="tx1"/>
                </a:solidFill>
                <a:latin typeface="+mn-lt"/>
                <a:ea typeface="+mn-ea"/>
                <a:cs typeface="+mn-cs"/>
              </a:rPr>
              <a:t> (inc. derivatives, FX derivatives &amp; underwriting services) were adjusted to incorporate general market risk, which reflects exposure to movements in markets forces such as interest rates, stock prices, and exchange rates.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Capital requirements are based on banks’ own assessment of risk when applying a value-at-risk (VAR) model and generally complemented by stress-testing</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In general, a bank defines VAR as the estimated potential loss from its trading businesses for a specific time interval that could result form adverse movements in market prices, using a </a:t>
            </a:r>
            <a:r>
              <a:rPr lang="en-US" altLang="zh-TW" sz="1000" b="1" kern="1200" dirty="0">
                <a:solidFill>
                  <a:schemeClr val="tx1"/>
                </a:solidFill>
                <a:latin typeface="+mn-lt"/>
                <a:ea typeface="+mn-ea"/>
                <a:cs typeface="+mn-cs"/>
              </a:rPr>
              <a:t>99% confidence level</a:t>
            </a:r>
            <a:r>
              <a:rPr lang="en-US" altLang="zh-TW" sz="1000" kern="1200" dirty="0">
                <a:solidFill>
                  <a:schemeClr val="tx1"/>
                </a:solidFill>
                <a:latin typeface="+mn-lt"/>
                <a:ea typeface="+mn-ea"/>
                <a:cs typeface="+mn-cs"/>
              </a:rPr>
              <a:t> (meaning that there is a 99% *chance that the loss on a given day will be more favorable than the VAR estimate; actual loss should not exceed VAR estimate more than 1 out of every 100 times).</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Validity of VAR tested by </a:t>
            </a:r>
            <a:r>
              <a:rPr lang="en-US" altLang="zh-TW" sz="1000" b="1" kern="1200" dirty="0" err="1">
                <a:solidFill>
                  <a:schemeClr val="tx1"/>
                </a:solidFill>
                <a:latin typeface="+mn-lt"/>
                <a:ea typeface="+mn-ea"/>
                <a:cs typeface="+mn-cs"/>
              </a:rPr>
              <a:t>backtests</a:t>
            </a:r>
            <a:r>
              <a:rPr lang="en-US" altLang="zh-TW" sz="1000" kern="1200" dirty="0">
                <a:solidFill>
                  <a:schemeClr val="tx1"/>
                </a:solidFill>
                <a:latin typeface="+mn-lt"/>
                <a:ea typeface="+mn-ea"/>
                <a:cs typeface="+mn-cs"/>
              </a:rPr>
              <a:t> = comparing actual trading  gains/losses over a particular period with VAR estimates for such period </a:t>
            </a:r>
            <a:r>
              <a:rPr lang="en-US" altLang="zh-TW" sz="1000" kern="1200" dirty="0">
                <a:solidFill>
                  <a:schemeClr val="tx1"/>
                </a:solidFill>
                <a:latin typeface="+mn-lt"/>
                <a:ea typeface="+mn-ea"/>
                <a:cs typeface="+mn-cs"/>
                <a:sym typeface="Wingdings 3"/>
              </a:rPr>
              <a:t></a:t>
            </a:r>
            <a:r>
              <a:rPr lang="en-US" altLang="zh-TW" sz="1000" kern="1200" dirty="0">
                <a:solidFill>
                  <a:schemeClr val="tx1"/>
                </a:solidFill>
                <a:latin typeface="+mn-lt"/>
                <a:ea typeface="+mn-ea"/>
                <a:cs typeface="+mn-cs"/>
              </a:rPr>
              <a:t> banks/regulators will be concerned if </a:t>
            </a:r>
            <a:r>
              <a:rPr lang="en-US" altLang="zh-TW" sz="1000" kern="1200" dirty="0" err="1">
                <a:solidFill>
                  <a:schemeClr val="tx1"/>
                </a:solidFill>
                <a:latin typeface="+mn-lt"/>
                <a:ea typeface="+mn-ea"/>
                <a:cs typeface="+mn-cs"/>
              </a:rPr>
              <a:t>backtests</a:t>
            </a:r>
            <a:r>
              <a:rPr lang="en-US" altLang="zh-TW" sz="1000" kern="1200" dirty="0">
                <a:solidFill>
                  <a:schemeClr val="tx1"/>
                </a:solidFill>
                <a:latin typeface="+mn-lt"/>
                <a:ea typeface="+mn-ea"/>
                <a:cs typeface="+mn-cs"/>
              </a:rPr>
              <a:t> show banks underestimated trading losses</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b="1" kern="1200" dirty="0">
                <a:solidFill>
                  <a:schemeClr val="tx1"/>
                </a:solidFill>
                <a:latin typeface="+mn-lt"/>
                <a:ea typeface="+mn-ea"/>
                <a:cs typeface="+mn-cs"/>
              </a:rPr>
              <a:t>Stress-testing</a:t>
            </a:r>
            <a:r>
              <a:rPr lang="en-US" altLang="zh-TW" sz="1000" kern="1200" dirty="0">
                <a:solidFill>
                  <a:schemeClr val="tx1"/>
                </a:solidFill>
                <a:latin typeface="+mn-lt"/>
                <a:ea typeface="+mn-ea"/>
                <a:cs typeface="+mn-cs"/>
              </a:rPr>
              <a:t> </a:t>
            </a:r>
            <a:r>
              <a:rPr lang="en-US" altLang="zh-TW" sz="1000" kern="1200" dirty="0">
                <a:solidFill>
                  <a:schemeClr val="tx1"/>
                </a:solidFill>
                <a:latin typeface="+mn-lt"/>
                <a:ea typeface="+mn-ea"/>
                <a:cs typeface="+mn-cs"/>
                <a:sym typeface="Wingdings 3"/>
              </a:rPr>
              <a:t></a:t>
            </a:r>
            <a:r>
              <a:rPr lang="en-US" altLang="zh-TW" sz="1000" kern="1200" dirty="0">
                <a:solidFill>
                  <a:schemeClr val="tx1"/>
                </a:solidFill>
                <a:latin typeface="+mn-lt"/>
                <a:ea typeface="+mn-ea"/>
                <a:cs typeface="+mn-cs"/>
              </a:rPr>
              <a:t> estimates what losses the bank would incur in response to adverse market events</a:t>
            </a:r>
            <a:endParaRPr lang="zh-TW" altLang="zh-TW" sz="1000" kern="1200" dirty="0">
              <a:solidFill>
                <a:schemeClr val="tx1"/>
              </a:solidFill>
              <a:latin typeface="+mn-lt"/>
              <a:ea typeface="+mn-ea"/>
              <a:cs typeface="+mn-cs"/>
            </a:endParaRPr>
          </a:p>
          <a:p>
            <a:pPr lvl="0"/>
            <a:r>
              <a:rPr lang="en-US" altLang="zh-TW" sz="1000" kern="1200" dirty="0">
                <a:solidFill>
                  <a:schemeClr val="tx1"/>
                </a:solidFill>
                <a:latin typeface="+mn-lt"/>
                <a:ea typeface="+mn-ea"/>
                <a:cs typeface="+mn-cs"/>
              </a:rPr>
              <a:t>Some use 95% some use 99%</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 </a:t>
            </a:r>
            <a:endParaRPr lang="zh-TW" altLang="zh-TW" sz="1000" kern="1200" dirty="0">
              <a:solidFill>
                <a:schemeClr val="tx1"/>
              </a:solidFill>
              <a:latin typeface="+mn-lt"/>
              <a:ea typeface="+mn-ea"/>
              <a:cs typeface="+mn-cs"/>
            </a:endParaRPr>
          </a:p>
          <a:p>
            <a:r>
              <a:rPr lang="en-US" altLang="zh-TW" sz="1000" kern="1200" dirty="0">
                <a:solidFill>
                  <a:schemeClr val="tx1"/>
                </a:solidFill>
                <a:latin typeface="+mn-lt"/>
                <a:ea typeface="+mn-ea"/>
                <a:cs typeface="+mn-cs"/>
              </a:rPr>
              <a:t>Stress-testing: For example, test today’s trading positions with past market scenarios such as 1987, 1994, 1998</a:t>
            </a:r>
            <a:endParaRPr lang="zh-TW" altLang="zh-TW" sz="1000" kern="1200" dirty="0">
              <a:solidFill>
                <a:schemeClr val="tx1"/>
              </a:solidFill>
              <a:latin typeface="+mn-lt"/>
              <a:ea typeface="+mn-ea"/>
              <a:cs typeface="+mn-cs"/>
            </a:endParaRPr>
          </a:p>
          <a:p>
            <a:r>
              <a:rPr lang="en-US" altLang="zh-TW" sz="1000" kern="1200" dirty="0" err="1">
                <a:solidFill>
                  <a:schemeClr val="tx1"/>
                </a:solidFill>
                <a:latin typeface="+mn-lt"/>
                <a:ea typeface="+mn-ea"/>
                <a:cs typeface="+mn-cs"/>
              </a:rPr>
              <a:t>Backtests</a:t>
            </a:r>
            <a:r>
              <a:rPr lang="en-US" altLang="zh-TW" sz="1000" kern="1200" dirty="0">
                <a:solidFill>
                  <a:schemeClr val="tx1"/>
                </a:solidFill>
                <a:latin typeface="+mn-lt"/>
                <a:ea typeface="+mn-ea"/>
                <a:cs typeface="+mn-cs"/>
              </a:rPr>
              <a:t>: Prove how reliable bank models are</a:t>
            </a:r>
            <a:endParaRPr lang="zh-TW" altLang="zh-TW" sz="1000" kern="1200" dirty="0">
              <a:solidFill>
                <a:schemeClr val="tx1"/>
              </a:solidFill>
              <a:latin typeface="+mn-lt"/>
              <a:ea typeface="+mn-ea"/>
              <a:cs typeface="+mn-cs"/>
            </a:endParaRPr>
          </a:p>
          <a:p>
            <a:pPr eaLnBrk="1" hangingPunct="1"/>
            <a:endParaRPr lang="zh-TW" altLang="en-US" sz="1000" dirty="0"/>
          </a:p>
        </p:txBody>
      </p:sp>
    </p:spTree>
    <p:extLst>
      <p:ext uri="{BB962C8B-B14F-4D97-AF65-F5344CB8AC3E}">
        <p14:creationId xmlns:p14="http://schemas.microsoft.com/office/powerpoint/2010/main" val="1388026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08BF69C-B6C4-4C3B-99D5-48B697C26EAC}" type="slidenum">
              <a:rPr lang="en-US" altLang="zh-TW"/>
              <a:pPr/>
              <a:t>60</a:t>
            </a:fld>
            <a:endParaRPr lang="en-US" altLang="zh-TW"/>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1324693" y="3229114"/>
            <a:ext cx="7278839" cy="3058301"/>
          </a:xfrm>
          <a:noFill/>
          <a:ln/>
        </p:spPr>
        <p:txBody>
          <a:bodyPr/>
          <a:lstStyle/>
          <a:p>
            <a:pPr eaLnBrk="1" hangingPunct="1"/>
            <a:r>
              <a:rPr lang="en-US" altLang="zh-TW" dirty="0"/>
              <a:t>This is a basic matrix with geographies and products; nowadays evolving to customer centric models,  can be tri-dimensional matrices with customer segments/markets/lines of business. Reporting lines become increasingly complex, with some specialists having multiple hierarchical reporting lines.</a:t>
            </a:r>
          </a:p>
        </p:txBody>
      </p:sp>
    </p:spTree>
    <p:extLst>
      <p:ext uri="{BB962C8B-B14F-4D97-AF65-F5344CB8AC3E}">
        <p14:creationId xmlns:p14="http://schemas.microsoft.com/office/powerpoint/2010/main" val="180691461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39A2D2A6-593B-4228-83D7-AEF237F678C3}" type="slidenum">
              <a:rPr lang="en-US" altLang="zh-TW"/>
              <a:pPr/>
              <a:t>431</a:t>
            </a:fld>
            <a:endParaRPr lang="en-US" altLang="zh-TW"/>
          </a:p>
        </p:txBody>
      </p:sp>
      <p:sp>
        <p:nvSpPr>
          <p:cNvPr id="148483" name="Rectangle 2"/>
          <p:cNvSpPr>
            <a:spLocks noGrp="1" noRot="1" noChangeAspect="1" noChangeArrowheads="1" noTextEdit="1"/>
          </p:cNvSpPr>
          <p:nvPr>
            <p:ph type="sldImg"/>
          </p:nvPr>
        </p:nvSpPr>
        <p:spPr>
          <a:xfrm>
            <a:off x="2311400" y="525463"/>
            <a:ext cx="4673600" cy="2628900"/>
          </a:xfrm>
          <a:ln/>
        </p:spPr>
      </p:sp>
      <p:sp>
        <p:nvSpPr>
          <p:cNvPr id="148484" name="Rectangle 3"/>
          <p:cNvSpPr>
            <a:spLocks noGrp="1" noChangeArrowheads="1"/>
          </p:cNvSpPr>
          <p:nvPr>
            <p:ph type="body" idx="1"/>
          </p:nvPr>
        </p:nvSpPr>
        <p:spPr>
          <a:xfrm>
            <a:off x="929640" y="3329720"/>
            <a:ext cx="7437120" cy="3154238"/>
          </a:xfrm>
          <a:noFill/>
          <a:ln/>
        </p:spPr>
        <p:txBody>
          <a:bodyPr/>
          <a:lstStyle/>
          <a:p>
            <a:pPr>
              <a:lnSpc>
                <a:spcPct val="115000"/>
              </a:lnSpc>
              <a:spcAft>
                <a:spcPts val="1000"/>
              </a:spcAft>
            </a:pPr>
            <a:r>
              <a:rPr lang="en-US" altLang="zh-TW" sz="1000" dirty="0">
                <a:latin typeface="+mn-lt"/>
                <a:ea typeface="PMingLiU"/>
                <a:cs typeface="Times New Roman"/>
              </a:rPr>
              <a:t>Proposal June 1999 to expand and revise the 1988 accord in 4 main areas: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dirty="0">
                <a:latin typeface="+mn-lt"/>
                <a:ea typeface="PMingLiU"/>
                <a:cs typeface="Times New Roman"/>
              </a:rPr>
              <a:t>Expand the </a:t>
            </a:r>
            <a:r>
              <a:rPr lang="en-US" altLang="zh-TW" sz="1000" b="1" dirty="0">
                <a:latin typeface="+mn-lt"/>
                <a:ea typeface="PMingLiU"/>
                <a:cs typeface="Times New Roman"/>
              </a:rPr>
              <a:t>number of risk categories</a:t>
            </a:r>
            <a:r>
              <a:rPr lang="en-US" altLang="zh-TW" sz="1000" dirty="0">
                <a:latin typeface="+mn-lt"/>
                <a:ea typeface="PMingLiU"/>
                <a:cs typeface="Times New Roman"/>
              </a:rPr>
              <a:t> and by using </a:t>
            </a:r>
            <a:r>
              <a:rPr lang="en-US" altLang="zh-TW" sz="1000" b="1" dirty="0">
                <a:latin typeface="+mn-lt"/>
                <a:ea typeface="PMingLiU"/>
                <a:cs typeface="Times New Roman"/>
              </a:rPr>
              <a:t>credit ratings</a:t>
            </a:r>
            <a:r>
              <a:rPr lang="en-US" altLang="zh-TW" sz="1000" dirty="0">
                <a:latin typeface="+mn-lt"/>
                <a:ea typeface="PMingLiU"/>
                <a:cs typeface="Times New Roman"/>
              </a:rPr>
              <a:t> provided by commercial credit rating agencies or by banks themselves to assign assets in these categories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dirty="0">
                <a:latin typeface="+mn-lt"/>
                <a:ea typeface="PMingLiU"/>
                <a:cs typeface="Times New Roman"/>
              </a:rPr>
              <a:t>Banks will be able to use their </a:t>
            </a:r>
            <a:r>
              <a:rPr lang="en-US" altLang="zh-TW" sz="1000" b="1" dirty="0">
                <a:latin typeface="+mn-lt"/>
                <a:ea typeface="PMingLiU"/>
                <a:cs typeface="Times New Roman"/>
              </a:rPr>
              <a:t>own credit risk models</a:t>
            </a:r>
            <a:r>
              <a:rPr lang="en-US" altLang="zh-TW" sz="1000" dirty="0">
                <a:latin typeface="+mn-lt"/>
                <a:ea typeface="PMingLiU"/>
                <a:cs typeface="Times New Roman"/>
              </a:rPr>
              <a:t> for setting capital requirements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b="1" dirty="0">
                <a:latin typeface="+mn-lt"/>
                <a:ea typeface="PMingLiU"/>
                <a:cs typeface="Times New Roman"/>
              </a:rPr>
              <a:t>Internal management procedures</a:t>
            </a:r>
            <a:r>
              <a:rPr lang="en-US" altLang="zh-TW" sz="1000" dirty="0">
                <a:latin typeface="+mn-lt"/>
                <a:ea typeface="PMingLiU"/>
                <a:cs typeface="Times New Roman"/>
              </a:rPr>
              <a:t> banks use to decide how much capital to hold </a:t>
            </a:r>
            <a:r>
              <a:rPr lang="en-US" altLang="zh-TW" sz="1000" b="1" dirty="0">
                <a:latin typeface="+mn-lt"/>
                <a:ea typeface="PMingLiU"/>
                <a:cs typeface="Times New Roman"/>
              </a:rPr>
              <a:t>subject to supervisory review</a:t>
            </a:r>
            <a:r>
              <a:rPr lang="en-US" altLang="zh-TW" sz="1000" dirty="0">
                <a:latin typeface="+mn-lt"/>
                <a:ea typeface="PMingLiU"/>
                <a:cs typeface="Times New Roman"/>
              </a:rPr>
              <a:t>, after which banks could be required to hold more capital </a:t>
            </a:r>
            <a:endParaRPr lang="zh-TW" altLang="zh-TW" sz="1000" dirty="0">
              <a:latin typeface="+mn-lt"/>
              <a:ea typeface="PMingLiU"/>
              <a:cs typeface="Times New Roman"/>
            </a:endParaRPr>
          </a:p>
          <a:p>
            <a:pPr marL="342900" lvl="0" indent="-342900">
              <a:lnSpc>
                <a:spcPct val="115000"/>
              </a:lnSpc>
              <a:spcAft>
                <a:spcPts val="0"/>
              </a:spcAft>
              <a:buFont typeface="+mj-lt"/>
              <a:buAutoNum type="arabicPeriod"/>
              <a:tabLst>
                <a:tab pos="457200" algn="l"/>
              </a:tabLst>
            </a:pPr>
            <a:r>
              <a:rPr lang="en-US" altLang="zh-TW" sz="1000" dirty="0">
                <a:latin typeface="+mn-lt"/>
                <a:ea typeface="PMingLiU"/>
                <a:cs typeface="Times New Roman"/>
              </a:rPr>
              <a:t>Increased </a:t>
            </a:r>
            <a:r>
              <a:rPr lang="en-US" altLang="zh-TW" sz="1000" b="1" dirty="0">
                <a:latin typeface="+mn-lt"/>
                <a:ea typeface="PMingLiU"/>
                <a:cs typeface="Times New Roman"/>
              </a:rPr>
              <a:t>disclosure</a:t>
            </a:r>
            <a:r>
              <a:rPr lang="en-US" altLang="zh-TW" sz="1000" dirty="0">
                <a:latin typeface="+mn-lt"/>
                <a:ea typeface="PMingLiU"/>
                <a:cs typeface="Times New Roman"/>
              </a:rPr>
              <a:t> of banks capital requirements and risk exposure.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Limitations of the 1988 accord became apparent because regulatory measures of bank risk can differ substantially from actual risk (e.g. loan to top quality borrower = same risk weight as loan to non-investment grade borrower) </a:t>
            </a:r>
            <a:r>
              <a:rPr lang="en-US" altLang="zh-TW" sz="1000" dirty="0">
                <a:latin typeface="+mn-lt"/>
                <a:ea typeface="PMingLiU"/>
                <a:cs typeface="Times New Roman"/>
                <a:sym typeface="Wingdings 3"/>
              </a:rPr>
              <a:t></a:t>
            </a: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Initial deadline was : Comments requested by 2001, committee to adopt new recommendations in 2002 and implement by 2004.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In fact after much debate and amendments a revised proposal was issued in 2004 which is due to be implemented by end 2006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Credit ratings are the result of a continuous assessment of a borrower’s solvency by a specialized rating agency (Moody's, Standard &amp; Poor's, Fitch), by banks for internal purposes to ensure that they meet prudential ratios, and by credit insurers (e.g. </a:t>
            </a:r>
            <a:r>
              <a:rPr lang="en-US" altLang="zh-TW" sz="1000" dirty="0" err="1">
                <a:latin typeface="+mn-lt"/>
                <a:ea typeface="PMingLiU"/>
                <a:cs typeface="Times New Roman"/>
              </a:rPr>
              <a:t>Coface</a:t>
            </a:r>
            <a:r>
              <a:rPr lang="en-US" altLang="zh-TW" sz="1000" dirty="0">
                <a:latin typeface="+mn-lt"/>
                <a:ea typeface="PMingLiU"/>
                <a:cs typeface="Times New Roman"/>
              </a:rPr>
              <a:t>, Hermes, etc.; see credit insurance). This assessment leads to the award of a credit rating reflecting an opinion about the risk of a borrowing. Credit ratings can be investment grade or speculative grade. Credit ratings are also called ratings.</a:t>
            </a:r>
            <a:endParaRPr lang="zh-TW" altLang="zh-TW" sz="1000" dirty="0">
              <a:latin typeface="+mn-lt"/>
              <a:ea typeface="PMingLiU"/>
              <a:cs typeface="Times New Roman"/>
            </a:endParaRPr>
          </a:p>
          <a:p>
            <a:pPr>
              <a:lnSpc>
                <a:spcPct val="115000"/>
              </a:lnSpc>
              <a:spcAft>
                <a:spcPts val="1000"/>
              </a:spcAft>
            </a:pPr>
            <a:endParaRPr lang="zh-TW" altLang="zh-TW" sz="1000" dirty="0">
              <a:latin typeface="+mn-lt"/>
              <a:ea typeface="PMingLiU"/>
              <a:cs typeface="Times New Roman"/>
            </a:endParaRPr>
          </a:p>
        </p:txBody>
      </p:sp>
    </p:spTree>
    <p:extLst>
      <p:ext uri="{BB962C8B-B14F-4D97-AF65-F5344CB8AC3E}">
        <p14:creationId xmlns:p14="http://schemas.microsoft.com/office/powerpoint/2010/main" val="3884716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B58FE495-DC60-4DB5-9833-FF893E106005}" type="slidenum">
              <a:rPr lang="en-US" altLang="zh-TW"/>
              <a:pPr/>
              <a:t>432</a:t>
            </a:fld>
            <a:endParaRPr lang="en-US" altLang="zh-TW"/>
          </a:p>
        </p:txBody>
      </p:sp>
      <p:sp>
        <p:nvSpPr>
          <p:cNvPr id="149507" name="Rectangle 2"/>
          <p:cNvSpPr>
            <a:spLocks noGrp="1" noRot="1" noChangeAspect="1" noChangeArrowheads="1" noTextEdit="1"/>
          </p:cNvSpPr>
          <p:nvPr>
            <p:ph type="sldImg"/>
          </p:nvPr>
        </p:nvSpPr>
        <p:spPr>
          <a:xfrm>
            <a:off x="2895600" y="525463"/>
            <a:ext cx="3505200" cy="2628900"/>
          </a:xfrm>
          <a:ln/>
        </p:spPr>
      </p:sp>
      <p:sp>
        <p:nvSpPr>
          <p:cNvPr id="149508" name="Rectangle 3"/>
          <p:cNvSpPr>
            <a:spLocks noGrp="1" noChangeArrowheads="1"/>
          </p:cNvSpPr>
          <p:nvPr>
            <p:ph type="body" idx="1"/>
          </p:nvPr>
        </p:nvSpPr>
        <p:spPr>
          <a:xfrm>
            <a:off x="1240943" y="3329720"/>
            <a:ext cx="6814517" cy="3154238"/>
          </a:xfrm>
          <a:noFill/>
          <a:ln/>
        </p:spPr>
        <p:txBody>
          <a:bodyPr/>
          <a:lstStyle/>
          <a:p>
            <a:pPr>
              <a:lnSpc>
                <a:spcPct val="115000"/>
              </a:lnSpc>
              <a:spcAft>
                <a:spcPts val="1000"/>
              </a:spcAft>
            </a:pPr>
            <a:r>
              <a:rPr lang="en-US" altLang="zh-TW" sz="800" b="1" dirty="0">
                <a:latin typeface="+mn-lt"/>
                <a:ea typeface="PMingLiU"/>
                <a:cs typeface="Times New Roman"/>
              </a:rPr>
              <a:t>Basel II has a 3-pillar structure:</a:t>
            </a:r>
            <a:r>
              <a:rPr lang="en-US" altLang="zh-TW" sz="800" dirty="0">
                <a:latin typeface="+mn-lt"/>
                <a:ea typeface="PMingLiU"/>
                <a:cs typeface="Times New Roman"/>
              </a:rPr>
              <a:t>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US" altLang="zh-TW" sz="800" b="1" dirty="0">
                <a:latin typeface="+mn-lt"/>
                <a:ea typeface="PMingLiU"/>
                <a:cs typeface="Times New Roman"/>
              </a:rPr>
              <a:t>Pillar 1 </a:t>
            </a:r>
            <a:r>
              <a:rPr lang="en-US" altLang="zh-TW" sz="800" dirty="0">
                <a:latin typeface="+mn-lt"/>
                <a:ea typeface="PMingLiU"/>
                <a:cs typeface="Times New Roman"/>
              </a:rPr>
              <a:t>is essentially an upgrade of the Basel I CAR that captures credit &amp; market risks, but extended to operational risk;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US" altLang="zh-TW" sz="800" b="1" dirty="0">
                <a:latin typeface="+mn-lt"/>
                <a:ea typeface="PMingLiU"/>
                <a:cs typeface="Times New Roman"/>
              </a:rPr>
              <a:t>Pillar 2 </a:t>
            </a:r>
            <a:r>
              <a:rPr lang="en-US" altLang="zh-TW" sz="800" dirty="0">
                <a:latin typeface="+mn-lt"/>
                <a:ea typeface="PMingLiU"/>
                <a:cs typeface="Times New Roman"/>
              </a:rPr>
              <a:t>focuses on the supervisory review process of banks and requires banks to have in place sound internal processes to assess their capital adequacy against risks including reputational risk and interest rate risk in the banking book which are not covered in Pillar 1; and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US" altLang="zh-TW" sz="800" b="1" dirty="0">
                <a:latin typeface="+mn-lt"/>
                <a:ea typeface="PMingLiU"/>
                <a:cs typeface="Times New Roman"/>
              </a:rPr>
              <a:t>Pillar 3 </a:t>
            </a:r>
            <a:r>
              <a:rPr lang="en-US" altLang="zh-TW" sz="800" dirty="0">
                <a:latin typeface="+mn-lt"/>
                <a:ea typeface="PMingLiU"/>
                <a:cs typeface="Times New Roman"/>
              </a:rPr>
              <a:t>covers market discipline through public disclosure of bank’s key information on capital, risk exposures and risk assessment. </a:t>
            </a:r>
            <a:endParaRPr lang="zh-TW" altLang="zh-TW" sz="800" dirty="0">
              <a:latin typeface="+mn-lt"/>
              <a:ea typeface="PMingLiU"/>
              <a:cs typeface="Times New Roman"/>
            </a:endParaRPr>
          </a:p>
          <a:p>
            <a:pPr marL="228600">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Menu of approaches to measure risk under Pillar 1:</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Credit risk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Standardised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Internal Ratings-Based (IRB) Approach </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Foundation IRB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Advanced IRB Approach	</a:t>
            </a:r>
            <a:endParaRPr lang="zh-TW" altLang="zh-TW" sz="800" dirty="0">
              <a:latin typeface="+mn-lt"/>
              <a:ea typeface="PMingLiU"/>
              <a:cs typeface="Times New Roman"/>
            </a:endParaRPr>
          </a:p>
          <a:p>
            <a:pPr>
              <a:lnSpc>
                <a:spcPct val="115000"/>
              </a:lnSpc>
              <a:spcAft>
                <a:spcPts val="1000"/>
              </a:spcAft>
            </a:pPr>
            <a:r>
              <a:rPr lang="en-GB"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Operational risk</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Basic Indicator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Standardised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Advanced Measurement Approaches (AMA)</a:t>
            </a:r>
            <a:endParaRPr lang="zh-TW" altLang="zh-TW" sz="800" dirty="0">
              <a:latin typeface="+mn-lt"/>
              <a:ea typeface="PMingLiU"/>
              <a:cs typeface="Times New Roman"/>
            </a:endParaRPr>
          </a:p>
          <a:p>
            <a:pPr>
              <a:lnSpc>
                <a:spcPct val="115000"/>
              </a:lnSpc>
              <a:spcAft>
                <a:spcPts val="1000"/>
              </a:spcAft>
            </a:pPr>
            <a:r>
              <a:rPr lang="en-GB"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GB" altLang="zh-TW" sz="800" b="1" dirty="0">
                <a:latin typeface="+mn-lt"/>
                <a:ea typeface="PMingLiU"/>
                <a:cs typeface="Times New Roman"/>
              </a:rPr>
              <a:t>Market risk</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Standardised Approach</a:t>
            </a:r>
            <a:endParaRPr lang="zh-TW" altLang="zh-TW" sz="800" dirty="0">
              <a:latin typeface="+mn-lt"/>
              <a:ea typeface="PMingLiU"/>
              <a:cs typeface="Times New Roman"/>
            </a:endParaRPr>
          </a:p>
          <a:p>
            <a:pPr marL="342900" lvl="0" indent="-342900">
              <a:lnSpc>
                <a:spcPct val="115000"/>
              </a:lnSpc>
              <a:spcAft>
                <a:spcPts val="1000"/>
              </a:spcAft>
              <a:buFont typeface="Calibri"/>
              <a:buChar char="•"/>
            </a:pPr>
            <a:r>
              <a:rPr lang="en-GB" altLang="zh-TW" sz="800" dirty="0">
                <a:latin typeface="+mn-lt"/>
                <a:ea typeface="PMingLiU"/>
                <a:cs typeface="Times New Roman"/>
              </a:rPr>
              <a:t>Internal Models Approach</a:t>
            </a:r>
            <a:endParaRPr lang="zh-TW" altLang="zh-TW" sz="800" dirty="0">
              <a:latin typeface="+mn-lt"/>
              <a:ea typeface="PMingLiU"/>
              <a:cs typeface="Times New Roman"/>
            </a:endParaRPr>
          </a:p>
          <a:p>
            <a:pPr>
              <a:lnSpc>
                <a:spcPct val="115000"/>
              </a:lnSpc>
              <a:spcAft>
                <a:spcPts val="1000"/>
              </a:spcAft>
            </a:pPr>
            <a:endParaRPr lang="zh-TW" altLang="zh-TW" sz="800" dirty="0">
              <a:latin typeface="+mn-lt"/>
              <a:ea typeface="PMingLiU"/>
              <a:cs typeface="Times New Roman"/>
            </a:endParaRPr>
          </a:p>
        </p:txBody>
      </p:sp>
    </p:spTree>
    <p:extLst>
      <p:ext uri="{BB962C8B-B14F-4D97-AF65-F5344CB8AC3E}">
        <p14:creationId xmlns:p14="http://schemas.microsoft.com/office/powerpoint/2010/main" val="198102041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01AF3229-45C2-481F-BF60-F247D5CD079A}" type="slidenum">
              <a:rPr lang="zh-TW" altLang="en-US" smtClean="0"/>
              <a:pPr/>
              <a:t>433</a:t>
            </a:fld>
            <a:endParaRPr lang="en-US" altLang="zh-TW"/>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Source: HKMA, May 2006</a:t>
            </a:r>
            <a:endParaRPr lang="zh-TW" altLang="zh-TW" sz="12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Basel II has a 3-pillar structure:</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r>
              <a:rPr lang="en-US" altLang="zh-TW" sz="1200" b="1" dirty="0">
                <a:latin typeface="+mn-lt"/>
                <a:ea typeface="PMingLiU"/>
                <a:cs typeface="Times New Roman"/>
              </a:rPr>
              <a:t>Pillar 1 </a:t>
            </a:r>
            <a:r>
              <a:rPr lang="en-US" altLang="zh-TW" sz="1200" dirty="0">
                <a:latin typeface="+mn-lt"/>
                <a:ea typeface="PMingLiU"/>
                <a:cs typeface="Times New Roman"/>
              </a:rPr>
              <a:t>is essentially an upgrade of the Basel I CAR that captures credit &amp; market risks, but extended to operational risk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r>
              <a:rPr lang="en-US" altLang="zh-TW" sz="1200" b="1" dirty="0">
                <a:latin typeface="+mn-lt"/>
                <a:ea typeface="PMingLiU"/>
                <a:cs typeface="Times New Roman"/>
              </a:rPr>
              <a:t>Pillar 2 </a:t>
            </a:r>
            <a:r>
              <a:rPr lang="en-US" altLang="zh-TW" sz="1200" dirty="0">
                <a:latin typeface="+mn-lt"/>
                <a:ea typeface="PMingLiU"/>
                <a:cs typeface="Times New Roman"/>
              </a:rPr>
              <a:t>focuses on the supervisory review process of banks and requires banks to have in place sound internal processes to assess their capital adequacy against risks including reputational risk and interest rate risk in the banking book which are not covered in Pillar 1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r>
              <a:rPr lang="en-US" altLang="zh-TW" sz="1200" b="1" dirty="0">
                <a:latin typeface="+mn-lt"/>
                <a:ea typeface="PMingLiU"/>
                <a:cs typeface="Times New Roman"/>
              </a:rPr>
              <a:t>Pillar 3 </a:t>
            </a:r>
            <a:r>
              <a:rPr lang="en-US" altLang="zh-TW" sz="1200" dirty="0">
                <a:latin typeface="+mn-lt"/>
                <a:ea typeface="PMingLiU"/>
                <a:cs typeface="Times New Roman"/>
              </a:rPr>
              <a:t>covers market discipline through public disclosure of bank’s key information on capital, risk exposures and risk assessment </a:t>
            </a:r>
          </a:p>
          <a:p>
            <a:pPr marL="342900" lvl="0" indent="-342900">
              <a:lnSpc>
                <a:spcPct val="115000"/>
              </a:lnSpc>
              <a:spcAft>
                <a:spcPts val="1000"/>
              </a:spcAft>
              <a:buFont typeface="Arial"/>
              <a:buChar char="•"/>
              <a:tabLst>
                <a:tab pos="228600" algn="l"/>
              </a:tabLst>
            </a:pPr>
            <a:endParaRPr lang="en-US" altLang="zh-TW" sz="1200" dirty="0">
              <a:latin typeface="+mn-lt"/>
              <a:ea typeface="PMingLiU"/>
              <a:cs typeface="Times New Roman"/>
            </a:endParaRPr>
          </a:p>
          <a:p>
            <a:pPr marL="342900" lvl="0" indent="-342900">
              <a:lnSpc>
                <a:spcPct val="115000"/>
              </a:lnSpc>
              <a:spcAft>
                <a:spcPts val="1000"/>
              </a:spcAft>
              <a:buFont typeface="Arial"/>
              <a:buChar char="•"/>
              <a:tabLst>
                <a:tab pos="228600" algn="l"/>
              </a:tabLst>
            </a:pPr>
            <a:endParaRPr lang="zh-TW" altLang="zh-TW" sz="1200" dirty="0">
              <a:latin typeface="+mn-lt"/>
              <a:ea typeface="PMingLiU"/>
              <a:cs typeface="Times New Roman"/>
            </a:endParaRPr>
          </a:p>
          <a:p>
            <a:pPr>
              <a:lnSpc>
                <a:spcPct val="115000"/>
              </a:lnSpc>
              <a:spcAft>
                <a:spcPts val="1000"/>
              </a:spcAft>
            </a:pPr>
            <a:r>
              <a:rPr lang="en-GB" altLang="zh-TW" sz="1200" b="1" dirty="0">
                <a:latin typeface="+mn-lt"/>
                <a:ea typeface="PMingLiU"/>
                <a:cs typeface="Times New Roman"/>
              </a:rPr>
              <a:t>Menu of approaches to measure risk under Pillar 1:</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GB" altLang="zh-TW" sz="1200" dirty="0">
                <a:latin typeface="+mn-lt"/>
                <a:ea typeface="PMingLiU"/>
                <a:cs typeface="Times New Roman"/>
              </a:rPr>
              <a:t>Credit risk</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Standardised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Internal Ratings-Based (IRB) Approach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Foundation IRB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Advanced IRB Approach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GB" altLang="zh-TW" sz="1200" dirty="0">
                <a:latin typeface="+mn-lt"/>
                <a:ea typeface="PMingLiU"/>
                <a:cs typeface="Times New Roman"/>
              </a:rPr>
              <a:t>Operational risk</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Basic Indicator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Standardised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Advanced Measurement Approaches (AMA)</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GB" altLang="zh-TW" sz="1200" dirty="0">
                <a:latin typeface="+mn-lt"/>
                <a:ea typeface="PMingLiU"/>
                <a:cs typeface="Times New Roman"/>
              </a:rPr>
              <a:t>Market risk</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Standardised Approach</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GB" altLang="zh-TW" sz="1200" dirty="0">
                <a:latin typeface="+mn-lt"/>
                <a:ea typeface="PMingLiU"/>
                <a:cs typeface="Times New Roman"/>
              </a:rPr>
              <a:t>Internal Models Approach</a:t>
            </a:r>
            <a:endParaRPr lang="zh-TW" altLang="zh-TW" sz="1200" dirty="0">
              <a:latin typeface="+mn-lt"/>
              <a:ea typeface="PMingLiU"/>
              <a:cs typeface="Times New Roman"/>
            </a:endParaRPr>
          </a:p>
          <a:p>
            <a:pPr eaLnBrk="1" hangingPunct="1"/>
            <a:endParaRPr lang="en-GB" altLang="zh-TW" dirty="0"/>
          </a:p>
        </p:txBody>
      </p:sp>
    </p:spTree>
    <p:extLst>
      <p:ext uri="{BB962C8B-B14F-4D97-AF65-F5344CB8AC3E}">
        <p14:creationId xmlns:p14="http://schemas.microsoft.com/office/powerpoint/2010/main" val="397572484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5ED9E7C7-96B9-47EC-911C-599CD685B8DB}" type="slidenum">
              <a:rPr lang="en-US" altLang="zh-TW"/>
              <a:pPr/>
              <a:t>434</a:t>
            </a:fld>
            <a:endParaRPr lang="en-US" altLang="zh-TW"/>
          </a:p>
        </p:txBody>
      </p:sp>
      <p:sp>
        <p:nvSpPr>
          <p:cNvPr id="151555" name="Rectangle 2"/>
          <p:cNvSpPr>
            <a:spLocks noGrp="1" noRot="1" noChangeAspect="1" noChangeArrowheads="1" noTextEdit="1"/>
          </p:cNvSpPr>
          <p:nvPr>
            <p:ph type="sldImg"/>
          </p:nvPr>
        </p:nvSpPr>
        <p:spPr>
          <a:xfrm>
            <a:off x="2895600" y="525463"/>
            <a:ext cx="3505200" cy="2628900"/>
          </a:xfrm>
          <a:ln/>
        </p:spPr>
      </p:sp>
      <p:sp>
        <p:nvSpPr>
          <p:cNvPr id="151556" name="Rectangle 3"/>
          <p:cNvSpPr>
            <a:spLocks noGrp="1" noChangeArrowheads="1"/>
          </p:cNvSpPr>
          <p:nvPr>
            <p:ph type="body" idx="1"/>
          </p:nvPr>
        </p:nvSpPr>
        <p:spPr>
          <a:xfrm>
            <a:off x="929640" y="3329720"/>
            <a:ext cx="7437120" cy="3154238"/>
          </a:xfrm>
          <a:noFill/>
          <a:ln/>
        </p:spPr>
        <p:txBody>
          <a:bodyPr/>
          <a:lstStyle/>
          <a:p>
            <a:pPr>
              <a:lnSpc>
                <a:spcPct val="115000"/>
              </a:lnSpc>
              <a:spcAft>
                <a:spcPts val="1000"/>
              </a:spcAft>
            </a:pPr>
            <a:r>
              <a:rPr lang="en-US" altLang="zh-TW" sz="1200" b="1" dirty="0">
                <a:latin typeface="+mn-lt"/>
                <a:ea typeface="PMingLiU"/>
                <a:cs typeface="Times New Roman"/>
              </a:rPr>
              <a:t>U.S. Regulatory Issues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Delay in Implementation – QIS-4/QIS-5 RESULTS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de-DE" altLang="zh-TW" sz="1200" dirty="0">
                <a:latin typeface="+mn-lt"/>
                <a:ea typeface="PMingLiU"/>
                <a:cs typeface="Times New Roman"/>
              </a:rPr>
              <a:t>Basel II vs. Basel IA: 24 vs. 8,000</a:t>
            </a:r>
            <a:endParaRPr lang="zh-TW" altLang="zh-TW" sz="1200" dirty="0">
              <a:latin typeface="+mn-lt"/>
              <a:ea typeface="PMingLiU"/>
              <a:cs typeface="Times New Roman"/>
            </a:endParaRPr>
          </a:p>
          <a:p>
            <a:pPr>
              <a:lnSpc>
                <a:spcPct val="115000"/>
              </a:lnSpc>
              <a:spcAft>
                <a:spcPts val="1000"/>
              </a:spcAft>
            </a:pPr>
            <a:r>
              <a:rPr lang="de-DE"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NPR states that core banks (defined as banks having consolidated total assets of $250 billion or more, as reported on the most recent yearend regulatory reports; or consolidated total on-balance sheet foreign exposure of $10 billion or more at the most recent year-end) must report regulatory capital using AIRB and AMA. The rest are expected to be opt-in banks.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Basel IA</a:t>
            </a:r>
            <a:r>
              <a:rPr lang="en-US" altLang="zh-TW" sz="1200" dirty="0">
                <a:latin typeface="+mn-lt"/>
                <a:ea typeface="PMingLiU"/>
                <a:cs typeface="Times New Roman"/>
              </a:rPr>
              <a:t>: Will, in its final form, be the set of calculations that most U.S. banks use to calculate their required capital levels. Basel IA increases the number of weighted asset categories from 5 to 9.</a:t>
            </a:r>
            <a:endParaRPr lang="zh-TW" altLang="zh-TW" sz="1200" dirty="0">
              <a:latin typeface="+mn-lt"/>
              <a:ea typeface="PMingLiU"/>
              <a:cs typeface="Times New Roman"/>
            </a:endParaRPr>
          </a:p>
          <a:p>
            <a:pPr marL="742950" lvl="1" indent="-285750">
              <a:lnSpc>
                <a:spcPct val="115000"/>
              </a:lnSpc>
              <a:spcAft>
                <a:spcPts val="1000"/>
              </a:spcAft>
              <a:buFont typeface="Calibri"/>
              <a:buChar char="•"/>
            </a:pPr>
            <a:r>
              <a:rPr lang="en-US" altLang="zh-TW" sz="1200" dirty="0">
                <a:latin typeface="+mn-lt"/>
                <a:ea typeface="PMingLiU"/>
                <a:cs typeface="Times New Roman"/>
              </a:rPr>
              <a:t>EU: Basel II Interpretation is the capital requirements directive (CRD)</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Timelines are firm and understood</a:t>
            </a:r>
            <a:r>
              <a:rPr lang="en-US" altLang="zh-TW" sz="1200" dirty="0">
                <a:latin typeface="+mn-lt"/>
                <a:ea typeface="PMingLiU"/>
                <a:cs typeface="Times New Roman"/>
              </a:rPr>
              <a:t> although they will differ from country to country and institution to institution</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b="1" dirty="0">
                <a:latin typeface="+mn-lt"/>
                <a:ea typeface="PMingLiU"/>
                <a:cs typeface="Times New Roman"/>
              </a:rPr>
              <a:t>NON-U.S. – NON-EU</a:t>
            </a:r>
            <a:r>
              <a:rPr lang="en-US" altLang="zh-TW" sz="1200" dirty="0">
                <a:latin typeface="+mn-lt"/>
                <a:ea typeface="PMingLiU"/>
                <a:cs typeface="Times New Roman"/>
              </a:rPr>
              <a:t>: Differing timelines and differing requirements</a:t>
            </a:r>
            <a:endParaRPr lang="zh-TW" altLang="zh-TW" sz="1200" dirty="0">
              <a:latin typeface="+mn-lt"/>
              <a:ea typeface="PMingLiU"/>
              <a:cs typeface="Times New Roman"/>
            </a:endParaRPr>
          </a:p>
          <a:p>
            <a:pPr marL="342900" lvl="0" indent="-342900">
              <a:lnSpc>
                <a:spcPct val="115000"/>
              </a:lnSpc>
              <a:spcAft>
                <a:spcPts val="1000"/>
              </a:spcAft>
              <a:buFont typeface="Calibri"/>
              <a:buChar char="•"/>
            </a:pPr>
            <a:r>
              <a:rPr lang="en-US" altLang="zh-TW" sz="1200" dirty="0">
                <a:latin typeface="+mn-lt"/>
                <a:ea typeface="PMingLiU"/>
                <a:cs typeface="Times New Roman"/>
              </a:rPr>
              <a:t>Issue of </a:t>
            </a:r>
            <a:r>
              <a:rPr lang="en-US" altLang="zh-TW" sz="1200" dirty="0" err="1">
                <a:latin typeface="+mn-lt"/>
                <a:ea typeface="PMingLiU"/>
                <a:cs typeface="Times New Roman"/>
              </a:rPr>
              <a:t>procyclicalit</a:t>
            </a:r>
            <a:endParaRPr lang="zh-TW" altLang="zh-TW" sz="1200" dirty="0">
              <a:latin typeface="+mn-lt"/>
              <a:ea typeface="PMingLiU"/>
              <a:cs typeface="Times New Roman"/>
            </a:endParaRPr>
          </a:p>
        </p:txBody>
      </p:sp>
    </p:spTree>
    <p:extLst>
      <p:ext uri="{BB962C8B-B14F-4D97-AF65-F5344CB8AC3E}">
        <p14:creationId xmlns:p14="http://schemas.microsoft.com/office/powerpoint/2010/main" val="386675749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FBB2B187-71AC-4866-B293-26D76BB6B39A}" type="slidenum">
              <a:rPr lang="zh-TW" altLang="en-US" smtClean="0"/>
              <a:pPr/>
              <a:t>435</a:t>
            </a:fld>
            <a:endParaRPr lang="en-US" altLang="zh-TW"/>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a:lnSpc>
                <a:spcPct val="115000"/>
              </a:lnSpc>
              <a:spcAft>
                <a:spcPts val="1000"/>
              </a:spcAft>
            </a:pPr>
            <a:r>
              <a:rPr lang="en-US" altLang="zh-TW" sz="1200" b="1" dirty="0">
                <a:latin typeface="+mn-lt"/>
                <a:ea typeface="PMingLiU"/>
                <a:cs typeface="Times New Roman"/>
              </a:rPr>
              <a:t>Source: http://www.americanbanker.com/article.html?id=200812237RYHWJAQ , “Executive Forum 4Q '08 Special Report”, American Banker, December 29, 2008</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About the Executive Forum Survey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Financial Services Executive Forum Survey is a joint undertaking of American Banker and Greenwich Associates LLC, a consulting and research firm. The report is based on the responses of 308 banking and financial services executives who are qualified members of American Banker's online panel. For the breakdowns between small and large institutions, there were 213 respondents from institutions with under $10 billion of assets and 42 from institutions with over $10 billion (and some whose assets were unspecified). The online survey took place in October. We hold panel member information in strict confidence.</a:t>
            </a:r>
            <a:endParaRPr lang="zh-TW" altLang="zh-TW" sz="1200" dirty="0">
              <a:latin typeface="+mn-lt"/>
              <a:ea typeface="PMingLiU"/>
              <a:cs typeface="Times New Roman"/>
            </a:endParaRPr>
          </a:p>
        </p:txBody>
      </p:sp>
    </p:spTree>
    <p:extLst>
      <p:ext uri="{BB962C8B-B14F-4D97-AF65-F5344CB8AC3E}">
        <p14:creationId xmlns:p14="http://schemas.microsoft.com/office/powerpoint/2010/main" val="265251880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FT video explanation of </a:t>
            </a:r>
            <a:r>
              <a:rPr lang="en-US" altLang="zh-TW" dirty="0" err="1"/>
              <a:t>basel</a:t>
            </a:r>
            <a:r>
              <a:rPr lang="en-US" altLang="zh-TW" dirty="0"/>
              <a:t> III http://</a:t>
            </a:r>
            <a:r>
              <a:rPr lang="en-US" altLang="zh-TW" dirty="0" err="1"/>
              <a:t>www.ft.com</a:t>
            </a:r>
            <a:r>
              <a:rPr lang="en-US" altLang="zh-TW" dirty="0"/>
              <a:t>/</a:t>
            </a:r>
            <a:r>
              <a:rPr lang="en-US" altLang="zh-TW" dirty="0" err="1"/>
              <a:t>intl</a:t>
            </a:r>
            <a:r>
              <a:rPr lang="en-US" altLang="zh-TW" dirty="0"/>
              <a:t>/</a:t>
            </a:r>
            <a:r>
              <a:rPr lang="en-US" altLang="zh-TW" dirty="0" err="1"/>
              <a:t>cms</a:t>
            </a:r>
            <a:r>
              <a:rPr lang="en-US" altLang="zh-TW" dirty="0"/>
              <a:t>/s/0/9b0eb606-97b9-11e2-97e0-00144feabdc0.html?ftcamp=</a:t>
            </a:r>
            <a:r>
              <a:rPr lang="en-US" altLang="zh-TW" dirty="0" err="1"/>
              <a:t>crm</a:t>
            </a:r>
            <a:r>
              <a:rPr lang="en-US" altLang="zh-TW" dirty="0"/>
              <a:t>/email/201341/</a:t>
            </a:r>
            <a:r>
              <a:rPr lang="en-US" altLang="zh-TW" dirty="0" err="1"/>
              <a:t>nbe</a:t>
            </a:r>
            <a:r>
              <a:rPr lang="en-US" altLang="zh-TW" dirty="0"/>
              <a:t>/</a:t>
            </a:r>
            <a:r>
              <a:rPr lang="en-US" altLang="zh-TW" dirty="0" err="1"/>
              <a:t>FinancialServices</a:t>
            </a:r>
            <a:r>
              <a:rPr lang="en-US" altLang="zh-TW" dirty="0"/>
              <a:t>/product#axzz2PYHfmVvo </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436</a:t>
            </a:fld>
            <a:endParaRPr lang="en-US" altLang="zh-TW"/>
          </a:p>
        </p:txBody>
      </p:sp>
    </p:spTree>
    <p:extLst>
      <p:ext uri="{BB962C8B-B14F-4D97-AF65-F5344CB8AC3E}">
        <p14:creationId xmlns:p14="http://schemas.microsoft.com/office/powerpoint/2010/main" val="416906346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1" i="0" dirty="0"/>
              <a:t>Source:  </a:t>
            </a:r>
            <a:r>
              <a:rPr lang="en-US" altLang="zh-TW" sz="1200" b="1" i="0" kern="1200" baseline="0" dirty="0">
                <a:solidFill>
                  <a:schemeClr val="tx1"/>
                </a:solidFill>
                <a:latin typeface="Arial" charset="0"/>
                <a:ea typeface="+mn-ea"/>
                <a:cs typeface="+mn-cs"/>
              </a:rPr>
              <a:t>The New Basel III Framework: Navigating Changes in Bank Capital Management - PWC – October 2010</a:t>
            </a:r>
            <a:endParaRPr lang="zh-TW" altLang="en-US" b="1" i="0" dirty="0"/>
          </a:p>
          <a:p>
            <a:endParaRPr lang="zh-TW" altLang="en-US" dirty="0"/>
          </a:p>
        </p:txBody>
      </p:sp>
      <p:sp>
        <p:nvSpPr>
          <p:cNvPr id="4" name="Slide Number Placeholder 3"/>
          <p:cNvSpPr>
            <a:spLocks noGrp="1"/>
          </p:cNvSpPr>
          <p:nvPr>
            <p:ph type="sldNum" sz="quarter" idx="10"/>
          </p:nvPr>
        </p:nvSpPr>
        <p:spPr/>
        <p:txBody>
          <a:bodyPr/>
          <a:lstStyle/>
          <a:p>
            <a:pPr>
              <a:defRPr/>
            </a:pPr>
            <a:fld id="{F4C0CE1D-36A5-4853-9682-69CB0351EE1A}" type="slidenum">
              <a:rPr lang="en-US" altLang="zh-TW" smtClean="0"/>
              <a:pPr>
                <a:defRPr/>
              </a:pPr>
              <a:t>437</a:t>
            </a:fld>
            <a:endParaRPr lang="en-US" altLang="zh-TW"/>
          </a:p>
        </p:txBody>
      </p:sp>
    </p:spTree>
    <p:extLst>
      <p:ext uri="{BB962C8B-B14F-4D97-AF65-F5344CB8AC3E}">
        <p14:creationId xmlns:p14="http://schemas.microsoft.com/office/powerpoint/2010/main" val="310542847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438</a:t>
            </a:fld>
            <a:endParaRPr lang="en-US" altLang="zh-TW"/>
          </a:p>
        </p:txBody>
      </p:sp>
    </p:spTree>
    <p:extLst>
      <p:ext uri="{BB962C8B-B14F-4D97-AF65-F5344CB8AC3E}">
        <p14:creationId xmlns:p14="http://schemas.microsoft.com/office/powerpoint/2010/main" val="12740017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WSJ  “</a:t>
            </a:r>
            <a:r>
              <a:rPr lang="en-US" altLang="zh-TW" b="1" dirty="0"/>
              <a:t>Deriving the True Size of U.S. </a:t>
            </a:r>
            <a:r>
              <a:rPr lang="en-US" altLang="zh-TW" b="1"/>
              <a:t>Megabanks Is Far From Simple “ 23 Sept 12</a:t>
            </a:r>
          </a:p>
          <a:p>
            <a:r>
              <a:rPr lang="en-US" altLang="zh-TW"/>
              <a:t> http://online.wsj.com/article/SB10000872396390443890304578010573777776536.html?mod=dist_smartbrief </a:t>
            </a:r>
            <a:endParaRPr lang="zh-TW" altLang="en-US" dirty="0"/>
          </a:p>
        </p:txBody>
      </p:sp>
      <p:sp>
        <p:nvSpPr>
          <p:cNvPr id="4" name="Slide Number Placeholder 3"/>
          <p:cNvSpPr>
            <a:spLocks noGrp="1"/>
          </p:cNvSpPr>
          <p:nvPr>
            <p:ph type="sldNum" sz="quarter" idx="10"/>
          </p:nvPr>
        </p:nvSpPr>
        <p:spPr/>
        <p:txBody>
          <a:bodyPr/>
          <a:lstStyle/>
          <a:p>
            <a:fld id="{7201037F-C119-4503-965C-8D9092DD3F5E}" type="slidenum">
              <a:rPr lang="zh-TW" altLang="en-US" smtClean="0"/>
              <a:pPr/>
              <a:t>439</a:t>
            </a:fld>
            <a:endParaRPr lang="zh-TW" altLang="en-US"/>
          </a:p>
        </p:txBody>
      </p:sp>
    </p:spTree>
    <p:extLst>
      <p:ext uri="{BB962C8B-B14F-4D97-AF65-F5344CB8AC3E}">
        <p14:creationId xmlns:p14="http://schemas.microsoft.com/office/powerpoint/2010/main" val="264700445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752AC99-84A2-468B-9A9C-4E5EEF5B2B4A}" type="slidenum">
              <a:rPr lang="en-US" altLang="zh-TW"/>
              <a:pPr/>
              <a:t>440</a:t>
            </a:fld>
            <a:endParaRPr lang="en-US" altLang="zh-TW"/>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r>
              <a:rPr lang="en-US" altLang="zh-TW" sz="1200" b="1" dirty="0"/>
              <a:t>Source: http://www.fsa.gov.uk/pubs/plan/financial_risk_outlook_2010.pdf</a:t>
            </a:r>
          </a:p>
          <a:p>
            <a:pPr eaLnBrk="1" hangingPunct="1"/>
            <a:endParaRPr lang="en-US" altLang="zh-TW" dirty="0"/>
          </a:p>
        </p:txBody>
      </p:sp>
    </p:spTree>
    <p:extLst>
      <p:ext uri="{BB962C8B-B14F-4D97-AF65-F5344CB8AC3E}">
        <p14:creationId xmlns:p14="http://schemas.microsoft.com/office/powerpoint/2010/main" val="775467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0325" cy="2892425"/>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67</a:t>
            </a:fld>
            <a:endParaRPr lang="en-US" altLang="zh-TW"/>
          </a:p>
        </p:txBody>
      </p:sp>
    </p:spTree>
    <p:extLst>
      <p:ext uri="{BB962C8B-B14F-4D97-AF65-F5344CB8AC3E}">
        <p14:creationId xmlns:p14="http://schemas.microsoft.com/office/powerpoint/2010/main" val="397797659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1" i="0" dirty="0">
                <a:latin typeface="+mn-lt"/>
              </a:rPr>
              <a:t>Source:  </a:t>
            </a:r>
            <a:r>
              <a:rPr lang="en-US" altLang="zh-TW" sz="1200" b="1" i="0" kern="1200" baseline="0" dirty="0">
                <a:solidFill>
                  <a:schemeClr val="tx1"/>
                </a:solidFill>
                <a:latin typeface="+mn-lt"/>
                <a:ea typeface="+mn-ea"/>
                <a:cs typeface="+mn-cs"/>
              </a:rPr>
              <a:t>The New Basel III Framework: Navigating Changes in Bank Capital Management - PWC – October 2010</a:t>
            </a:r>
            <a:endParaRPr lang="zh-TW" altLang="en-US" b="1" i="0" dirty="0">
              <a:latin typeface="+mn-lt"/>
            </a:endParaRPr>
          </a:p>
          <a:p>
            <a:endParaRPr lang="zh-TW" altLang="en-US" dirty="0"/>
          </a:p>
        </p:txBody>
      </p:sp>
      <p:sp>
        <p:nvSpPr>
          <p:cNvPr id="4" name="Slide Number Placeholder 3"/>
          <p:cNvSpPr>
            <a:spLocks noGrp="1"/>
          </p:cNvSpPr>
          <p:nvPr>
            <p:ph type="sldNum" sz="quarter" idx="10"/>
          </p:nvPr>
        </p:nvSpPr>
        <p:spPr/>
        <p:txBody>
          <a:bodyPr/>
          <a:lstStyle/>
          <a:p>
            <a:pPr>
              <a:defRPr/>
            </a:pPr>
            <a:fld id="{F4C0CE1D-36A5-4853-9682-69CB0351EE1A}" type="slidenum">
              <a:rPr lang="en-US" altLang="zh-TW" smtClean="0"/>
              <a:pPr>
                <a:defRPr/>
              </a:pPr>
              <a:t>441</a:t>
            </a:fld>
            <a:endParaRPr lang="en-US" altLang="zh-TW"/>
          </a:p>
        </p:txBody>
      </p:sp>
    </p:spTree>
    <p:extLst>
      <p:ext uri="{BB962C8B-B14F-4D97-AF65-F5344CB8AC3E}">
        <p14:creationId xmlns:p14="http://schemas.microsoft.com/office/powerpoint/2010/main" val="365092833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442</a:t>
            </a:fld>
            <a:endParaRPr lang="en-US" altLang="zh-TW"/>
          </a:p>
        </p:txBody>
      </p:sp>
    </p:spTree>
    <p:extLst>
      <p:ext uri="{BB962C8B-B14F-4D97-AF65-F5344CB8AC3E}">
        <p14:creationId xmlns:p14="http://schemas.microsoft.com/office/powerpoint/2010/main" val="407994088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445</a:t>
            </a:fld>
            <a:endParaRPr lang="en-US" altLang="zh-TW"/>
          </a:p>
        </p:txBody>
      </p:sp>
    </p:spTree>
    <p:extLst>
      <p:ext uri="{BB962C8B-B14F-4D97-AF65-F5344CB8AC3E}">
        <p14:creationId xmlns:p14="http://schemas.microsoft.com/office/powerpoint/2010/main" val="366411207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446</a:t>
            </a:fld>
            <a:endParaRPr lang="en-US" altLang="zh-TW"/>
          </a:p>
        </p:txBody>
      </p:sp>
    </p:spTree>
    <p:extLst>
      <p:ext uri="{BB962C8B-B14F-4D97-AF65-F5344CB8AC3E}">
        <p14:creationId xmlns:p14="http://schemas.microsoft.com/office/powerpoint/2010/main" val="135324727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IMF Global Financial Stability Report 2014</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447</a:t>
            </a:fld>
            <a:endParaRPr lang="en-US" altLang="zh-TW"/>
          </a:p>
        </p:txBody>
      </p:sp>
    </p:spTree>
    <p:extLst>
      <p:ext uri="{BB962C8B-B14F-4D97-AF65-F5344CB8AC3E}">
        <p14:creationId xmlns:p14="http://schemas.microsoft.com/office/powerpoint/2010/main" val="143523870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448</a:t>
            </a:fld>
            <a:endParaRPr lang="en-US" altLang="zh-TW"/>
          </a:p>
        </p:txBody>
      </p:sp>
    </p:spTree>
    <p:extLst>
      <p:ext uri="{BB962C8B-B14F-4D97-AF65-F5344CB8AC3E}">
        <p14:creationId xmlns:p14="http://schemas.microsoft.com/office/powerpoint/2010/main" val="331883325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449</a:t>
            </a:fld>
            <a:endParaRPr lang="en-US" altLang="zh-TW"/>
          </a:p>
        </p:txBody>
      </p:sp>
    </p:spTree>
    <p:extLst>
      <p:ext uri="{BB962C8B-B14F-4D97-AF65-F5344CB8AC3E}">
        <p14:creationId xmlns:p14="http://schemas.microsoft.com/office/powerpoint/2010/main" val="16551343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Charles Schwab “where will the next crisis come from” 20 August 2018 https://www.schwab.com/resource-center/insights/content/where-will-next-crisis-come-from#</a:t>
            </a:r>
          </a:p>
          <a:p>
            <a:endParaRPr lang="en-US" dirty="0"/>
          </a:p>
        </p:txBody>
      </p:sp>
      <p:sp>
        <p:nvSpPr>
          <p:cNvPr id="4" name="Slide Number Placeholder 3"/>
          <p:cNvSpPr>
            <a:spLocks noGrp="1"/>
          </p:cNvSpPr>
          <p:nvPr>
            <p:ph type="sldNum" sz="quarter" idx="10"/>
          </p:nvPr>
        </p:nvSpPr>
        <p:spPr/>
        <p:txBody>
          <a:bodyPr/>
          <a:lstStyle/>
          <a:p>
            <a:fld id="{2D280579-CEAA-4261-A484-418AB52D0ED6}" type="slidenum">
              <a:rPr lang="en-US" smtClean="0"/>
              <a:t>450</a:t>
            </a:fld>
            <a:endParaRPr lang="en-US"/>
          </a:p>
        </p:txBody>
      </p:sp>
    </p:spTree>
    <p:extLst>
      <p:ext uri="{BB962C8B-B14F-4D97-AF65-F5344CB8AC3E}">
        <p14:creationId xmlns:p14="http://schemas.microsoft.com/office/powerpoint/2010/main" val="263011855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308CD-43AA-401E-B98D-DD0DC5EE17D6}" type="slidenum">
              <a:rPr lang="en-US" altLang="zh-TW"/>
              <a:pPr/>
              <a:t>451</a:t>
            </a:fld>
            <a:endParaRPr lang="en-US" altLang="zh-TW"/>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r>
              <a:rPr lang="en-US" altLang="zh-TW" sz="1000" b="1" dirty="0"/>
              <a:t>PBOC implements China’s first national deposit insurance</a:t>
            </a:r>
            <a:endParaRPr lang="en-US" altLang="zh-TW" sz="1000" dirty="0"/>
          </a:p>
          <a:p>
            <a:r>
              <a:rPr lang="en-US" altLang="zh-TW" sz="1000" dirty="0"/>
              <a:t>One day after announcing its details, the People’s Bank of China will implement its Deposit Insurance Act, on May 1. All deposit-taking financial institutions in China, excluding branch offices of foreign banks in China, will be covered by the act. National deposit insurance will cover a maximum of  Rmb500,000 per depositor per bank, including equivalent foreign currency deposits. The PBOC estimates the new system will provide full protection for 99.63% of depositors;</a:t>
            </a:r>
          </a:p>
          <a:p>
            <a:pPr>
              <a:lnSpc>
                <a:spcPct val="115000"/>
              </a:lnSpc>
              <a:spcAft>
                <a:spcPts val="1000"/>
              </a:spcAft>
            </a:pPr>
            <a:endParaRPr lang="en-US" altLang="zh-TW" sz="10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Prior to FDIC insurance, bank failures meant depositors lost money, and had to wait until the bank was liquidated to receive anything.  This meant that “good” banks needed to separate themselves from “bad” banks, which was difficult for banks to accomplish.</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inability of depositors to assess the quality of a bank’s assets can lead to panics.  If depositors fear that some banks may fail, their best policy is to withdraw all deposits, leading to a bank run, even for “good” banks. Bank panics did occur prior to the FDIC, with major panics in 1819, 1837, 1857, 1873, 1884, 1907, and 1930-1933.</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By providing a safety net, depositors will not flee the banking system at the first sign of trouble.  Indeed, between 1934 and 1981, fewer than 15 banks failed each year.</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FDIC handles failed banks in one of two ways: the payoff method, where the banks is permitted to fail, and the purchase and assumption method, where the bank is folded into another banking organization.</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Implicit insurance is available in some countries where no explicit insurance organization exists.</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FDIC insurance creates moral hazard incentives for banks to take on greater risk than they otherwise would because of the lack of “market discipline” on the part of depositors.</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The FDIC insurance creates adverse selection.  Those who can take advantage of (abuse) the insurance are mostly likely to find banks attractive.</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Regulators are reluctant to let the largest banks fail because of the potential impact on the entire system.  This is known as the “Too Big to Fail” doctrine.  This increases the moral hazard problem for big banks and reduces the incentive for large depositors to monitor the bank.</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1000" dirty="0">
                <a:latin typeface="+mn-lt"/>
                <a:ea typeface="PMingLiU"/>
                <a:cs typeface="Times New Roman"/>
              </a:rPr>
              <a:t>Consolidation has created many “large” banks, exasperating the too-big-to-fail problem.  Further, banks now engage in more than just banking, which may inadvertently extend FDIC to such activities as underwriting.</a:t>
            </a:r>
            <a:endParaRPr lang="zh-TW" altLang="zh-TW" sz="900" dirty="0">
              <a:latin typeface="+mn-lt"/>
              <a:ea typeface="PMingLiU"/>
              <a:cs typeface="Times New Roman"/>
            </a:endParaRPr>
          </a:p>
          <a:p>
            <a:pPr>
              <a:lnSpc>
                <a:spcPct val="90000"/>
              </a:lnSpc>
            </a:pPr>
            <a:endParaRPr lang="zh-TW" altLang="en-US" sz="1000" dirty="0"/>
          </a:p>
        </p:txBody>
      </p:sp>
    </p:spTree>
    <p:extLst>
      <p:ext uri="{BB962C8B-B14F-4D97-AF65-F5344CB8AC3E}">
        <p14:creationId xmlns:p14="http://schemas.microsoft.com/office/powerpoint/2010/main" val="264607370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452</a:t>
            </a:fld>
            <a:endParaRPr lang="en-US" altLang="zh-TW"/>
          </a:p>
        </p:txBody>
      </p:sp>
    </p:spTree>
    <p:extLst>
      <p:ext uri="{BB962C8B-B14F-4D97-AF65-F5344CB8AC3E}">
        <p14:creationId xmlns:p14="http://schemas.microsoft.com/office/powerpoint/2010/main" val="221740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9497E2-B923-41DD-BB20-2AD53E00582A}" type="slidenum">
              <a:rPr lang="en-US"/>
              <a:pPr/>
              <a:t>71</a:t>
            </a:fld>
            <a:endParaRPr lang="en-US" dirty="0"/>
          </a:p>
        </p:txBody>
      </p:sp>
      <p:sp>
        <p:nvSpPr>
          <p:cNvPr id="496642" name="Rectangle 2"/>
          <p:cNvSpPr>
            <a:spLocks noGrp="1" noRot="1" noChangeAspect="1" noChangeArrowheads="1" noTextEdit="1"/>
          </p:cNvSpPr>
          <p:nvPr>
            <p:ph type="sldImg"/>
          </p:nvPr>
        </p:nvSpPr>
        <p:spPr>
          <a:xfrm>
            <a:off x="2708275" y="527050"/>
            <a:ext cx="3851275" cy="2889250"/>
          </a:xfrm>
          <a:ln/>
        </p:spPr>
      </p:sp>
      <p:sp>
        <p:nvSpPr>
          <p:cNvPr id="496643" name="Rectangle 3"/>
          <p:cNvSpPr>
            <a:spLocks noGrp="1" noChangeArrowheads="1"/>
          </p:cNvSpPr>
          <p:nvPr>
            <p:ph type="body" idx="1"/>
          </p:nvPr>
        </p:nvSpPr>
        <p:spPr>
          <a:xfrm>
            <a:off x="514316" y="3329167"/>
            <a:ext cx="8267772" cy="3155344"/>
          </a:xfrm>
        </p:spPr>
        <p:txBody>
          <a:bodyPr/>
          <a:lstStyle/>
          <a:p>
            <a:endParaRPr lang="en-US" dirty="0"/>
          </a:p>
        </p:txBody>
      </p:sp>
    </p:spTree>
    <p:extLst>
      <p:ext uri="{BB962C8B-B14F-4D97-AF65-F5344CB8AC3E}">
        <p14:creationId xmlns:p14="http://schemas.microsoft.com/office/powerpoint/2010/main" val="206027425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454</a:t>
            </a:fld>
            <a:endParaRPr lang="en-US" altLang="zh-TW"/>
          </a:p>
        </p:txBody>
      </p:sp>
    </p:spTree>
    <p:extLst>
      <p:ext uri="{BB962C8B-B14F-4D97-AF65-F5344CB8AC3E}">
        <p14:creationId xmlns:p14="http://schemas.microsoft.com/office/powerpoint/2010/main" val="125964454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4DA49-6966-49FA-AD8B-0E51A2F91EF8}" type="slidenum">
              <a:rPr lang="en-US" altLang="zh-TW"/>
              <a:pPr/>
              <a:t>455</a:t>
            </a:fld>
            <a:endParaRPr lang="en-US" altLang="zh-TW"/>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pPr>
              <a:lnSpc>
                <a:spcPct val="115000"/>
              </a:lnSpc>
              <a:spcAft>
                <a:spcPts val="1000"/>
              </a:spcAft>
            </a:pPr>
            <a:r>
              <a:rPr lang="en-US" altLang="zh-TW" sz="800" dirty="0">
                <a:latin typeface="+mn-lt"/>
                <a:ea typeface="PMingLiU"/>
                <a:cs typeface="Times New Roman"/>
              </a:rPr>
              <a:t>The Financial Secretary, assisted by the Secretary for Financial Services and the Treasury, has responsibility for policies for maintaining the stability and integrity of Hong Kong’s financial system and the status of Hong Kong as an international financial centre.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In support of these policies, the Monetary Authority is responsible, among other things, for:</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Promoting the general stability and effective working of the banking system</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Promoting the development of the debt market, in co-operation with other relevant bodies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Matters relating to the issuance and circulation of legal tender notes and coins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Promoting the safety and efficiency of the financial infrastructure through the development of payment, clearing and settlement systems and, where appropriate, the operation of these systems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Seeking to promote, in co-operation with other relevant bodies, confidence in Hong Kong’s monetary and financial systems, and appropriate market development initiatives to help strengthen the international competitiveness of Hong Kong’s financial services.</a:t>
            </a:r>
            <a:endParaRPr lang="zh-TW" altLang="zh-TW" sz="800" dirty="0">
              <a:latin typeface="+mn-lt"/>
              <a:ea typeface="PMingLiU"/>
              <a:cs typeface="Times New Roman"/>
            </a:endParaRPr>
          </a:p>
          <a:p>
            <a:pPr marL="304800">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Securities and Futures Commission (SFC) is an independent statutory body established by the Securities and Futures Commission Ordinance (SFCO). The SFCO and nine other securities and futures related ordinances were consolidated into the Securities and Futures Ordinance (SFO), which came into operation on 1 April 2003.</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SFC is responsible for administering the laws governing the securities and futures markets in Hong Kong and facilitating and encouraging the development of these markets.</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SFC’s statutory regulatory objectives as set out in the SFO are:</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maintain and promote the fairness, efficiency, competitiveness, transparency and orderliness of the securities and futures industry;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promote understanding by the public of the operation and functioning of the securities and futures industry;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provide protection for members of the public investing in or holding financial products;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a:t>
            </a:r>
            <a:r>
              <a:rPr lang="en-US" altLang="zh-TW" sz="800" dirty="0" err="1">
                <a:latin typeface="+mn-lt"/>
                <a:ea typeface="PMingLiU"/>
                <a:cs typeface="Times New Roman"/>
              </a:rPr>
              <a:t>minimise</a:t>
            </a:r>
            <a:r>
              <a:rPr lang="en-US" altLang="zh-TW" sz="800" dirty="0">
                <a:latin typeface="+mn-lt"/>
                <a:ea typeface="PMingLiU"/>
                <a:cs typeface="Times New Roman"/>
              </a:rPr>
              <a:t> crime and misconduct in the securities and futures industry;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reduce systemic risks in the securities and futures industry; and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Times New Roman"/>
              </a:rPr>
              <a:t>To assist the Financial Secretary in maintaining the financial stability of Hong Kong by taking appropriate steps in relation to the securities and futures industry.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SFC is divided into four operational divisions: Corporate Finance, Intermediaries and Investment Products, Enforcement, and Supervision of Markets. The Commission is supported by the Legal Services Division and Corporate Affairs Division The relevant legal framework for the regulation of insurers is provided by the Insurance Companies Ordinance (Cap.41), and its subsidiary legislation including Insurance Companies (Determination of Long Term Liabilities) Regulation, Insurance Companies (Margin of Solvency) Regulation and Insurance Companies (General Business) (Valuation) Regulation. The same Ordinance also provides a legal backing for the self-regulatory system of insurance intermediaries. The Commissioner of Insurance, in his role as the Insurance Authority, is responsible for the regulation of the insurance industry.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principal function of the IA is to regulate the insurance industry for the protection of existing or potential policy holders and the promotion of the general stability of the insurance industry. He is however not involved with the daily operations of an insurer, including determination of the terms and conditions of insurance policies or the fixing of premium rates. The IA works closely with the insurance industry to encourage the provision of better services to the insuring public and greater transparency in an insurer's operations. For example, the IA has been working closely with the insurance industry to implement the Insurance Intermediaries Quality Assurance Scheme with a view to enhancing the professional standard of insurance intermediaries. Under the Scheme, insurance intermediaries, their responsible officers/chief executives and technical representatives are required to pass the Insurance Intermediaries Qualifying Examination conducted by the Vocational Training Council, unless otherwise exempted, before they can be registered or authorized as such. Thereafter, they are required to attend continuing professional development </a:t>
            </a:r>
            <a:r>
              <a:rPr lang="en-US" altLang="zh-TW" sz="800" dirty="0" err="1">
                <a:latin typeface="+mn-lt"/>
                <a:ea typeface="PMingLiU"/>
                <a:cs typeface="Times New Roman"/>
              </a:rPr>
              <a:t>programmes</a:t>
            </a:r>
            <a:r>
              <a:rPr lang="en-US" altLang="zh-TW" sz="800" dirty="0">
                <a:latin typeface="+mn-lt"/>
                <a:ea typeface="PMingLiU"/>
                <a:cs typeface="Times New Roman"/>
              </a:rPr>
              <a: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As at 31 December 2006, 181 insurers (approximately 64% general business insurers, 26% long term business (or life) insurers and 10% composite insurers) were authorized in Hong Kong. Of these insurers, 91 were companies incorporated in Hong Kong while the rest come from 22 different countries/regions, with the US (17) taking the lead, to be followed by Bermuda (15) and the UK (12).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In August 1995, Hong Kong took a major step in enacting the Mandatory Provident Fund Schemes Ordinance to provide a formal system of retirement protection. The ordinance provides the framework for the establishment of a system of privately managed, employment-related MPF schemes to accrue financial benefits for members of the workforce when they retire.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Mandatory Provident Fund Schemes Authority (MPFA) was established in September 1998 to regulate, supervise and monitor the operation of the MPF System. The MPF System came into operation on December 1, 2000.</a:t>
            </a:r>
            <a:endParaRPr lang="zh-TW" altLang="zh-TW" sz="800" dirty="0">
              <a:latin typeface="+mn-lt"/>
              <a:ea typeface="PMingLiU"/>
              <a:cs typeface="Times New Roman"/>
            </a:endParaRPr>
          </a:p>
          <a:p>
            <a:pPr>
              <a:lnSpc>
                <a:spcPct val="80000"/>
              </a:lnSpc>
            </a:pPr>
            <a:endParaRPr lang="zh-TW" altLang="en-US" sz="800" dirty="0"/>
          </a:p>
        </p:txBody>
      </p:sp>
    </p:spTree>
    <p:extLst>
      <p:ext uri="{BB962C8B-B14F-4D97-AF65-F5344CB8AC3E}">
        <p14:creationId xmlns:p14="http://schemas.microsoft.com/office/powerpoint/2010/main" val="330120890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BA08CC-9857-4C3B-A877-AF562C8A093D}" type="slidenum">
              <a:rPr lang="en-US" altLang="zh-TW"/>
              <a:pPr/>
              <a:t>456</a:t>
            </a:fld>
            <a:endParaRPr lang="en-US" altLang="zh-TW"/>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Paul Chan, Financial Secretary Source (Jan 17): http://www.fso.gov.hk/eng/index.htm </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Christopher Hui, Secretary for Financial Services and the Treasury (April 020) http://www.gov.hk/en/about/govdirectory/po/sfst.htm </a:t>
            </a:r>
            <a:endParaRPr lang="zh-TW" altLang="zh-TW" sz="1100" dirty="0">
              <a:latin typeface="+mn-lt"/>
              <a:ea typeface="PMingLiU"/>
              <a:cs typeface="Times New Roman"/>
            </a:endParaRPr>
          </a:p>
          <a:p>
            <a:pPr marL="342900" marR="0" lvl="0" indent="-342900" algn="l" defTabSz="914400" rtl="0" eaLnBrk="1" fontAlgn="base" latinLnBrk="0" hangingPunct="1">
              <a:lnSpc>
                <a:spcPct val="115000"/>
              </a:lnSpc>
              <a:spcBef>
                <a:spcPct val="30000"/>
              </a:spcBef>
              <a:spcAft>
                <a:spcPts val="1000"/>
              </a:spcAft>
              <a:buClrTx/>
              <a:buSzTx/>
              <a:buFont typeface="+mj-lt"/>
              <a:buAutoNum type="arabicPeriod"/>
              <a:tabLst>
                <a:tab pos="457200" algn="l"/>
              </a:tabLst>
              <a:defRPr/>
            </a:pPr>
            <a:r>
              <a:rPr lang="en-US" altLang="zh-TW" sz="1200" dirty="0">
                <a:latin typeface="+mn-lt"/>
                <a:ea typeface="PMingLiU"/>
                <a:cs typeface="Times New Roman"/>
              </a:rPr>
              <a:t>Eddie</a:t>
            </a:r>
            <a:r>
              <a:rPr lang="en-US" altLang="zh-TW" sz="1200" baseline="0" dirty="0">
                <a:latin typeface="+mn-lt"/>
                <a:ea typeface="PMingLiU"/>
                <a:cs typeface="Times New Roman"/>
              </a:rPr>
              <a:t> Yue </a:t>
            </a:r>
            <a:r>
              <a:rPr lang="en-US" altLang="zh-TW" sz="1200" dirty="0">
                <a:latin typeface="+mn-lt"/>
                <a:ea typeface="PMingLiU"/>
                <a:cs typeface="Times New Roman"/>
              </a:rPr>
              <a:t>Chief Executive HKMA from 2020 </a:t>
            </a:r>
            <a:r>
              <a:rPr lang="en-US" dirty="0">
                <a:hlinkClick r:id="rId3"/>
              </a:rPr>
              <a:t>https://www.hkma.gov.hk/eng/about-us/the-hkma/the-chief-executives-committee/</a:t>
            </a:r>
            <a:endParaRPr lang="en-US" dirty="0"/>
          </a:p>
          <a:p>
            <a:pPr marL="342900" marR="0" lvl="0" indent="-342900" algn="l" defTabSz="914400" rtl="0" eaLnBrk="1" fontAlgn="base" latinLnBrk="0" hangingPunct="1">
              <a:lnSpc>
                <a:spcPct val="115000"/>
              </a:lnSpc>
              <a:spcBef>
                <a:spcPct val="30000"/>
              </a:spcBef>
              <a:spcAft>
                <a:spcPts val="1000"/>
              </a:spcAft>
              <a:buClrTx/>
              <a:buSzTx/>
              <a:buFont typeface="+mj-lt"/>
              <a:buAutoNum type="arabicPeriod"/>
              <a:tabLst>
                <a:tab pos="457200" algn="l"/>
              </a:tabLst>
              <a:defRPr/>
            </a:pPr>
            <a:r>
              <a:rPr lang="en-US" altLang="zh-TW" sz="1200" dirty="0">
                <a:solidFill>
                  <a:srgbClr val="FF0000"/>
                </a:solidFill>
                <a:latin typeface="+mn-lt"/>
                <a:ea typeface="PMingLiU"/>
                <a:cs typeface="Times New Roman"/>
              </a:rPr>
              <a:t>Clement Cheung, CEO,</a:t>
            </a:r>
            <a:r>
              <a:rPr lang="en-US" altLang="zh-TW" sz="1200" baseline="0" dirty="0">
                <a:solidFill>
                  <a:srgbClr val="FF0000"/>
                </a:solidFill>
                <a:latin typeface="+mn-lt"/>
                <a:ea typeface="PMingLiU"/>
                <a:cs typeface="Times New Roman"/>
              </a:rPr>
              <a:t> Insurance Authority https://www.ia.org.hk/en/aboutus/welcome/CEO_message.html </a:t>
            </a:r>
            <a:endParaRPr lang="en-US" altLang="zh-TW" sz="1200" dirty="0">
              <a:solidFill>
                <a:srgbClr val="FF0000"/>
              </a:solidFill>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Ashley Alder, CEO of the SFC http://www.sfc.hk/sfc/html/EN/aboutsfc/structure/commission (2011 to present, appointment expires Sept 23)</a:t>
            </a:r>
            <a:endParaRPr lang="zh-TW" altLang="zh-TW" sz="1100" dirty="0">
              <a:latin typeface="+mn-lt"/>
              <a:ea typeface="PMingLiU"/>
              <a:cs typeface="Times New Roman"/>
            </a:endParaRPr>
          </a:p>
          <a:p>
            <a:pPr marL="342900" marR="0" lvl="0" indent="-342900" algn="l" defTabSz="914400" rtl="0" eaLnBrk="1" fontAlgn="base" latinLnBrk="0" hangingPunct="1">
              <a:lnSpc>
                <a:spcPct val="115000"/>
              </a:lnSpc>
              <a:spcBef>
                <a:spcPct val="30000"/>
              </a:spcBef>
              <a:spcAft>
                <a:spcPts val="1000"/>
              </a:spcAft>
              <a:buClrTx/>
              <a:buSzTx/>
              <a:buFont typeface="+mj-lt"/>
              <a:buAutoNum type="arabicPeriod"/>
              <a:tabLst>
                <a:tab pos="457200" algn="l"/>
              </a:tabLst>
              <a:defRPr/>
            </a:pPr>
            <a:r>
              <a:rPr lang="en-US" altLang="zh-TW" sz="1200" dirty="0">
                <a:solidFill>
                  <a:srgbClr val="FF0000"/>
                </a:solidFill>
                <a:latin typeface="+mn-lt"/>
                <a:ea typeface="PMingLiU"/>
                <a:cs typeface="Times New Roman"/>
              </a:rPr>
              <a:t>David</a:t>
            </a:r>
            <a:r>
              <a:rPr lang="en-US" altLang="zh-TW" sz="1200" baseline="0" dirty="0">
                <a:solidFill>
                  <a:srgbClr val="FF0000"/>
                </a:solidFill>
                <a:latin typeface="+mn-lt"/>
                <a:ea typeface="PMingLiU"/>
                <a:cs typeface="Times New Roman"/>
              </a:rPr>
              <a:t> Wong, </a:t>
            </a:r>
            <a:r>
              <a:rPr lang="en-US" altLang="zh-TW" sz="1200" dirty="0">
                <a:solidFill>
                  <a:srgbClr val="FF0000"/>
                </a:solidFill>
                <a:latin typeface="+mn-lt"/>
                <a:ea typeface="PMingLiU"/>
                <a:cs typeface="Times New Roman"/>
              </a:rPr>
              <a:t>Chairman MPFA http://www.mpfa.org.hk/engmpfa/organizational_structure/board_supporting_committees/management_board/index.jsp </a:t>
            </a:r>
            <a:endParaRPr lang="zh-TW" altLang="zh-TW" sz="1100" dirty="0">
              <a:solidFill>
                <a:srgbClr val="FF0000"/>
              </a:solidFill>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solidFill>
                  <a:srgbClr val="FF0000"/>
                </a:solidFill>
                <a:latin typeface="+mn-lt"/>
                <a:ea typeface="PMingLiU"/>
                <a:cs typeface="Times New Roman"/>
              </a:rPr>
              <a:t>Nicolas </a:t>
            </a:r>
            <a:r>
              <a:rPr lang="en-US" altLang="zh-TW" sz="1200" dirty="0" err="1">
                <a:solidFill>
                  <a:srgbClr val="FF0000"/>
                </a:solidFill>
                <a:latin typeface="+mn-lt"/>
                <a:ea typeface="PMingLiU"/>
                <a:cs typeface="Times New Roman"/>
              </a:rPr>
              <a:t>Aguzin</a:t>
            </a:r>
            <a:r>
              <a:rPr lang="en-US" altLang="zh-TW" sz="1200" dirty="0">
                <a:solidFill>
                  <a:srgbClr val="FF0000"/>
                </a:solidFill>
                <a:latin typeface="+mn-lt"/>
                <a:ea typeface="PMingLiU"/>
                <a:cs typeface="Times New Roman"/>
              </a:rPr>
              <a:t>, Chief Executive, </a:t>
            </a:r>
            <a:r>
              <a:rPr lang="en-US" altLang="zh-TW" sz="1200" dirty="0" err="1">
                <a:solidFill>
                  <a:srgbClr val="FF0000"/>
                </a:solidFill>
                <a:latin typeface="+mn-lt"/>
                <a:ea typeface="PMingLiU"/>
                <a:cs typeface="Times New Roman"/>
              </a:rPr>
              <a:t>HKEx</a:t>
            </a:r>
            <a:r>
              <a:rPr lang="en-US" altLang="zh-TW" sz="1200" dirty="0">
                <a:solidFill>
                  <a:srgbClr val="FF0000"/>
                </a:solidFill>
                <a:latin typeface="+mn-lt"/>
                <a:ea typeface="PMingLiU"/>
                <a:cs typeface="Times New Roman"/>
              </a:rPr>
              <a:t> appointment starts 24 may 21 (replaced Charles Li) https://www.hkex.com.hk/News/News-Release/2021/210209news?sc_lang=en </a:t>
            </a:r>
            <a:endParaRPr lang="zh-TW" altLang="zh-TW" sz="1100" dirty="0">
              <a:latin typeface="+mn-lt"/>
              <a:ea typeface="PMingLiU"/>
              <a:cs typeface="Times New Roman"/>
            </a:endParaRPr>
          </a:p>
        </p:txBody>
      </p:sp>
    </p:spTree>
    <p:extLst>
      <p:ext uri="{BB962C8B-B14F-4D97-AF65-F5344CB8AC3E}">
        <p14:creationId xmlns:p14="http://schemas.microsoft.com/office/powerpoint/2010/main" val="316299681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22AFD-2FF7-40F9-8F81-B6F7ACCF8CA2}" type="slidenum">
              <a:rPr lang="en-US" altLang="zh-TW"/>
              <a:pPr/>
              <a:t>457</a:t>
            </a:fld>
            <a:endParaRPr lang="en-US" altLang="zh-TW"/>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pPr>
              <a:lnSpc>
                <a:spcPct val="115000"/>
              </a:lnSpc>
              <a:spcAft>
                <a:spcPts val="1000"/>
              </a:spcAft>
            </a:pPr>
            <a:r>
              <a:rPr lang="en-US" altLang="zh-TW" sz="1200" b="1" dirty="0">
                <a:latin typeface="+mn-lt"/>
                <a:ea typeface="PMingLiU"/>
                <a:cs typeface="Times New Roman"/>
              </a:rPr>
              <a:t>Established in April 1993, the Hong Kong Monetary Authority (HKMA) is the government authority in Hong Kong responsible for maintaining monetary and banking stability.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HKMA’s policy objectives are</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To maintain currency stability, within the framework of the Linked Exchange Rate system, through sound management of the Exchange Fund, monetary policy operations and other means deemed necessary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To promote the safety and stability of the banking system through the regulation of banking business and the business of taking deposits, and the supervision of authorized institutions </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eriod"/>
              <a:tabLst>
                <a:tab pos="457200" algn="l"/>
              </a:tabLst>
            </a:pPr>
            <a:r>
              <a:rPr lang="en-US" altLang="zh-TW" sz="1200" dirty="0">
                <a:latin typeface="+mn-lt"/>
                <a:ea typeface="PMingLiU"/>
                <a:cs typeface="Times New Roman"/>
              </a:rPr>
              <a:t>To enhance the efficiency, integrity and development of the financial system, particularly payment and settlement arrangements.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Hong Kong Monetary Authority is Hong Kong’s central banking institution. The HKMA has four main functions: maintaining the stability of the Hong Kong dollar; promoting the safety of Hong Kong’s banking system; managing Hong Kong’s official reserves; and maintaining and developing Hong Kong’s financial infrastructure.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HKMA is accountable to the people of Hong Kong through the Financial Secretary, who appoints the Monetary Authority, and through the laws passed by the Legislative Council that set out the Monetary Authority’s powers and responsibilities. </a:t>
            </a:r>
            <a:endParaRPr lang="zh-TW" altLang="zh-TW" sz="12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229882901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993DC-B9D6-4E27-9AA4-084CE4671421}" type="slidenum">
              <a:rPr lang="en-US" altLang="zh-TW"/>
              <a:pPr/>
              <a:t>458</a:t>
            </a:fld>
            <a:endParaRPr lang="en-US" altLang="zh-TW"/>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r>
              <a:rPr lang="en-US" altLang="zh-TW" dirty="0"/>
              <a:t>The Financial Secretary is responsible for determining the monetary policy objective and the structure of the monetary system of Hong Kong: a letter from the Financial Secretary to the Monetary Authority dated 25 June 2003 specifies that these should be currency stability defined as a stable exchange value at around HK$7.80 to one US dollar maintained by Currency Board arrangements. The Monetary Authority is on his own responsible for achieving the monetary policy objective, including determining the strategy, instruments and operational means for doing so. He is also responsible for maintaining the stability and integrity of the monetary system of Hong Kong.</a:t>
            </a:r>
          </a:p>
          <a:p>
            <a:endParaRPr lang="en-US" altLang="zh-TW" dirty="0"/>
          </a:p>
          <a:p>
            <a:r>
              <a:rPr lang="en-US" altLang="zh-TW" b="1" dirty="0"/>
              <a:t>The Linked Exchange Rate System</a:t>
            </a:r>
          </a:p>
          <a:p>
            <a:r>
              <a:rPr lang="en-US" altLang="zh-TW" dirty="0"/>
              <a:t>The monetary policy objective of Hong Kong is currency stability. This is defined as a stable external exchange value of the Hong Kong dollar in terms of its exchange rate against the US dollar at around HK$7.80 to one US dollar. The monetary policy objective is achieved through the Linked Exchange Rate system, which has been implemented since 17 October 1983. The Linked Exchange Rate system plays an important part in supporting Hong Kong’s role as a trading, service and financial centre.</a:t>
            </a:r>
          </a:p>
        </p:txBody>
      </p:sp>
    </p:spTree>
    <p:extLst>
      <p:ext uri="{BB962C8B-B14F-4D97-AF65-F5344CB8AC3E}">
        <p14:creationId xmlns:p14="http://schemas.microsoft.com/office/powerpoint/2010/main" val="10353128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https://www.hkma.gov.hk/media/eng/doc/about-the-hkma/legislative-council-issues/20200504e1.pdf</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459</a:t>
            </a:fld>
            <a:endParaRPr lang="en-US" altLang="zh-TW"/>
          </a:p>
        </p:txBody>
      </p:sp>
    </p:spTree>
    <p:extLst>
      <p:ext uri="{BB962C8B-B14F-4D97-AF65-F5344CB8AC3E}">
        <p14:creationId xmlns:p14="http://schemas.microsoft.com/office/powerpoint/2010/main" val="230621246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HKMA </a:t>
            </a:r>
            <a:r>
              <a:rPr lang="en-US" dirty="0">
                <a:hlinkClick r:id="rId3"/>
              </a:rPr>
              <a:t>https://www.hkma.gov.hk/eng/key-functions/banking/banking-regulatory-and-supervisory-regime/virtual-banks/</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460</a:t>
            </a:fld>
            <a:endParaRPr lang="en-US" altLang="zh-TW"/>
          </a:p>
        </p:txBody>
      </p:sp>
    </p:spTree>
    <p:extLst>
      <p:ext uri="{BB962C8B-B14F-4D97-AF65-F5344CB8AC3E}">
        <p14:creationId xmlns:p14="http://schemas.microsoft.com/office/powerpoint/2010/main" val="275998239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461</a:t>
            </a:fld>
            <a:endParaRPr lang="en-US" altLang="zh-TW"/>
          </a:p>
        </p:txBody>
      </p:sp>
    </p:spTree>
    <p:extLst>
      <p:ext uri="{BB962C8B-B14F-4D97-AF65-F5344CB8AC3E}">
        <p14:creationId xmlns:p14="http://schemas.microsoft.com/office/powerpoint/2010/main" val="265709428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Fintech Career Accelerator Scheme </a:t>
            </a:r>
            <a:r>
              <a:rPr lang="en-US" dirty="0"/>
              <a:t>– Gap year placement </a:t>
            </a:r>
            <a:r>
              <a:rPr lang="en-US" dirty="0" err="1"/>
              <a:t>programme</a:t>
            </a:r>
            <a:r>
              <a:rPr lang="en-US" dirty="0"/>
              <a:t> • FCAS is a talent development scheme initiated by the HKMA since 2016 to nurture </a:t>
            </a:r>
            <a:r>
              <a:rPr lang="en-US" dirty="0" err="1"/>
              <a:t>fintech</a:t>
            </a:r>
            <a:r>
              <a:rPr lang="en-US" dirty="0"/>
              <a:t> talents in Hong Kong. Its gap year placement </a:t>
            </a:r>
            <a:r>
              <a:rPr lang="en-US" dirty="0" err="1"/>
              <a:t>programme</a:t>
            </a:r>
            <a:r>
              <a:rPr lang="en-US" dirty="0"/>
              <a:t> offers full-time, semester-based internship positions for university students to work on </a:t>
            </a:r>
            <a:r>
              <a:rPr lang="en-US" dirty="0" err="1"/>
              <a:t>fintech</a:t>
            </a:r>
            <a:r>
              <a:rPr lang="en-US" dirty="0"/>
              <a:t> projects at banks or stored value facility operators. • In the current intake of 2020/21, the HKMA, 22 banks (including four virtual banks) and one stored value facility operator offered around 150 internship positions, attracting over 1,000 applications. </a:t>
            </a:r>
          </a:p>
          <a:p>
            <a:r>
              <a:rPr lang="en-US" b="1" dirty="0"/>
              <a:t>Connection of </a:t>
            </a:r>
            <a:r>
              <a:rPr lang="en-US" b="1" dirty="0" err="1"/>
              <a:t>PBoC</a:t>
            </a:r>
            <a:r>
              <a:rPr lang="en-US" b="1" dirty="0"/>
              <a:t> Trade Finance Platform and </a:t>
            </a:r>
            <a:r>
              <a:rPr lang="en-US" b="1" dirty="0" err="1"/>
              <a:t>eTradeConnect</a:t>
            </a:r>
            <a:r>
              <a:rPr lang="en-US" b="1" dirty="0"/>
              <a:t> </a:t>
            </a:r>
            <a:r>
              <a:rPr lang="en-US" dirty="0"/>
              <a:t>• </a:t>
            </a:r>
            <a:r>
              <a:rPr lang="en-US" dirty="0" err="1"/>
              <a:t>eTradeConnect</a:t>
            </a:r>
            <a:r>
              <a:rPr lang="en-US" dirty="0"/>
              <a:t> was developed by a consortium of 12 banks in Hong Kong. • In November 2019, a Memorandum of Understanding was signed between the operators of </a:t>
            </a:r>
            <a:r>
              <a:rPr lang="en-US" dirty="0" err="1"/>
              <a:t>eTradeConnect</a:t>
            </a:r>
            <a:r>
              <a:rPr lang="en-US" dirty="0"/>
              <a:t> and People’s Bank of China Trade Finance Platform to conduct a Proof-of-Concept trial on connecting the two platforms. • The HKMA will continue to facilitate the development of </a:t>
            </a:r>
            <a:r>
              <a:rPr lang="en-US" dirty="0" err="1"/>
              <a:t>eTradeConnect</a:t>
            </a:r>
            <a:r>
              <a:rPr lang="en-US" dirty="0"/>
              <a:t> and its connection with platforms in other regions.</a:t>
            </a:r>
          </a:p>
          <a:p>
            <a:r>
              <a:rPr lang="en-US" dirty="0"/>
              <a:t> </a:t>
            </a:r>
            <a:r>
              <a:rPr lang="en-US" b="1" dirty="0"/>
              <a:t>Cybersecurity Fortification Initiative </a:t>
            </a:r>
            <a:r>
              <a:rPr lang="en-US" dirty="0"/>
              <a:t>• The CFI was first launched in 2016. Due to changes in the global cybersecurity landscape, the HKMA considers that there is a need to enhance the existing CFI framework. • In January 2020, the HKMA began a consultation to seek the industry’s feedback on the proposed enhancements</a:t>
            </a:r>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462</a:t>
            </a:fld>
            <a:endParaRPr lang="en-US" altLang="zh-TW"/>
          </a:p>
        </p:txBody>
      </p:sp>
    </p:spTree>
    <p:extLst>
      <p:ext uri="{BB962C8B-B14F-4D97-AF65-F5344CB8AC3E}">
        <p14:creationId xmlns:p14="http://schemas.microsoft.com/office/powerpoint/2010/main" val="134746540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HKMA Report to </a:t>
            </a:r>
            <a:r>
              <a:rPr lang="en-US" dirty="0" err="1"/>
              <a:t>Legco</a:t>
            </a:r>
            <a:r>
              <a:rPr lang="en-US" dirty="0"/>
              <a:t> 4 May 2020 </a:t>
            </a:r>
            <a:r>
              <a:rPr lang="en-US" dirty="0">
                <a:hlinkClick r:id="rId3"/>
              </a:rPr>
              <a:t>https://www.hkma.gov.hk/eng/data-publications-and-research/legislative-council-issues/</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463</a:t>
            </a:fld>
            <a:endParaRPr lang="en-US" altLang="zh-TW"/>
          </a:p>
        </p:txBody>
      </p:sp>
    </p:spTree>
    <p:extLst>
      <p:ext uri="{BB962C8B-B14F-4D97-AF65-F5344CB8AC3E}">
        <p14:creationId xmlns:p14="http://schemas.microsoft.com/office/powerpoint/2010/main" val="205733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932F17-A018-4032-A525-ED6AA14D1F7E}" type="slidenum">
              <a:rPr lang="en-US" altLang="zh-TW"/>
              <a:pPr/>
              <a:t>10</a:t>
            </a:fld>
            <a:endParaRPr lang="en-US" altLang="zh-TW"/>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1324693" y="3229114"/>
            <a:ext cx="7278839" cy="3058301"/>
          </a:xfrm>
        </p:spPr>
        <p:txBody>
          <a:bodyPr/>
          <a:lstStyle/>
          <a:p>
            <a:endParaRPr lang="zh-TW" altLang="zh-TW"/>
          </a:p>
        </p:txBody>
      </p:sp>
    </p:spTree>
    <p:extLst>
      <p:ext uri="{BB962C8B-B14F-4D97-AF65-F5344CB8AC3E}">
        <p14:creationId xmlns:p14="http://schemas.microsoft.com/office/powerpoint/2010/main" val="3674093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41893-78E2-4756-A3C8-EB85A931FB7D}" type="slidenum">
              <a:rPr lang="zh-TW" altLang="en-US"/>
              <a:pPr/>
              <a:t>72</a:t>
            </a:fld>
            <a:endParaRPr lang="en-US" altLang="zh-TW"/>
          </a:p>
        </p:txBody>
      </p:sp>
      <p:sp>
        <p:nvSpPr>
          <p:cNvPr id="483330" name="Rectangle 2"/>
          <p:cNvSpPr>
            <a:spLocks noGrp="1" noRot="1" noChangeAspect="1" noChangeArrowheads="1" noTextEdit="1"/>
          </p:cNvSpPr>
          <p:nvPr>
            <p:ph type="sldImg"/>
          </p:nvPr>
        </p:nvSpPr>
        <p:spPr>
          <a:xfrm>
            <a:off x="2708275" y="527050"/>
            <a:ext cx="3851275" cy="2889250"/>
          </a:xfrm>
          <a:ln/>
        </p:spPr>
      </p:sp>
      <p:sp>
        <p:nvSpPr>
          <p:cNvPr id="483331" name="Rectangle 3"/>
          <p:cNvSpPr>
            <a:spLocks noGrp="1" noChangeArrowheads="1"/>
          </p:cNvSpPr>
          <p:nvPr>
            <p:ph type="body" idx="1"/>
          </p:nvPr>
        </p:nvSpPr>
        <p:spPr/>
        <p:txBody>
          <a:bodyPr/>
          <a:lstStyle/>
          <a:p>
            <a:r>
              <a:rPr lang="en-US" altLang="zh-TW" b="1" dirty="0"/>
              <a:t>Source: http://www.iii.org/financial2/securities/overview/</a:t>
            </a:r>
          </a:p>
          <a:p>
            <a:endParaRPr lang="en-US" altLang="zh-TW" dirty="0"/>
          </a:p>
          <a:p>
            <a:r>
              <a:rPr lang="en-US" altLang="zh-TW" dirty="0"/>
              <a:t>The securities industry consists of securities brokers and dealers, investment banks and advisers, and stock exchanges. Together, these entities facilitate the flow of funds from investors to companies and institutions seeking to finance expansions or other projects. Firms that make up the securities sector may specialize in one segment of the business or engage in a wide range of activities that includes brokerage, asset management and advisory services, as well as investment banking. As part of their asset management activities, some firms sell their own and others’ annuities.</a:t>
            </a:r>
          </a:p>
          <a:p>
            <a:br>
              <a:rPr lang="en-US" altLang="zh-TW" dirty="0"/>
            </a:br>
            <a:r>
              <a:rPr lang="en-US" altLang="zh-TW" dirty="0"/>
              <a:t>Investment banking involves the underwriting of new debt securities (bonds) and equity securities (stocks) issued by private or government entities to finance new projects. Investment banks buy the new issues and, acting essentially as wholesalers, sell them, primarily to institutional investors such as banks, mutual funds and pension funds. Investment banks are sometimes referred to as securities dealers or broker/dealers because many also participate in the financial market as retailers, selling to individual investors. The primary difference between a broker and dealer is that dealers buy and sell securities for their own account, whereas brokers act as intermediaries for investors who wish to purchase or sell securities. Dealers make money by selling at a slightly higher price than they paid. Like underwriters and wholesalers, they face the risk that the securities in their inventory will drop in price before they can resell them.</a:t>
            </a:r>
          </a:p>
        </p:txBody>
      </p:sp>
    </p:spTree>
    <p:extLst>
      <p:ext uri="{BB962C8B-B14F-4D97-AF65-F5344CB8AC3E}">
        <p14:creationId xmlns:p14="http://schemas.microsoft.com/office/powerpoint/2010/main" val="421270318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Source: HKMA Report to </a:t>
            </a:r>
            <a:r>
              <a:rPr lang="en-US" dirty="0" err="1"/>
              <a:t>Legco</a:t>
            </a:r>
            <a:r>
              <a:rPr lang="en-US" dirty="0"/>
              <a:t> 4 May 2020 </a:t>
            </a:r>
            <a:r>
              <a:rPr lang="en-US" dirty="0">
                <a:hlinkClick r:id="rId3"/>
              </a:rPr>
              <a:t>https://www.hkma.gov.hk/eng/data-publications-and-research/legislative-council-issues/</a:t>
            </a:r>
            <a:endParaRPr lang="en-US" dirty="0"/>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464</a:t>
            </a:fld>
            <a:endParaRPr lang="en-US" altLang="zh-TW"/>
          </a:p>
        </p:txBody>
      </p:sp>
    </p:spTree>
    <p:extLst>
      <p:ext uri="{BB962C8B-B14F-4D97-AF65-F5344CB8AC3E}">
        <p14:creationId xmlns:p14="http://schemas.microsoft.com/office/powerpoint/2010/main" val="413632826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466</a:t>
            </a:fld>
            <a:endParaRPr lang="en-US" altLang="zh-TW"/>
          </a:p>
        </p:txBody>
      </p:sp>
    </p:spTree>
    <p:extLst>
      <p:ext uri="{BB962C8B-B14F-4D97-AF65-F5344CB8AC3E}">
        <p14:creationId xmlns:p14="http://schemas.microsoft.com/office/powerpoint/2010/main" val="263872313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altLang="zh-TW" dirty="0"/>
              <a:t>Source: http://www.ibtimes.co.uk/articles/500178/20130820/china-financial-sector-coordination-group-pboc.htm </a:t>
            </a:r>
          </a:p>
          <a:p>
            <a:r>
              <a:rPr lang="en-US" altLang="zh-TW" dirty="0"/>
              <a:t>China's government will create a new agency, led by the central bank, in a bid to coordinate financial supervision and bolster regulation in the financial sector.</a:t>
            </a:r>
          </a:p>
          <a:p>
            <a:r>
              <a:rPr lang="en-US" altLang="zh-TW" dirty="0"/>
              <a:t>According to a statement by China's State Council, dated 15 August, the new body will coordinate monetary and financial supervisory policies as well as supervise legislation without changing the roles of the country's incumbent watchdogs.</a:t>
            </a:r>
          </a:p>
          <a:p>
            <a:r>
              <a:rPr lang="en-US" altLang="zh-TW" dirty="0"/>
              <a:t>The body will consist of the heads of the banking, securities, insurance and foreign-exchange regulatory bodies, according to the statement.</a:t>
            </a:r>
          </a:p>
          <a:p>
            <a:r>
              <a:rPr lang="en-US" altLang="zh-TW" dirty="0"/>
              <a:t>The members are the People's Bank of China (</a:t>
            </a:r>
            <a:r>
              <a:rPr lang="en-US" altLang="zh-TW" dirty="0" err="1"/>
              <a:t>PBoC</a:t>
            </a:r>
            <a:r>
              <a:rPr lang="en-US" altLang="zh-TW" dirty="0"/>
              <a:t>), the China Banking Regulatory Commission (CBRC), the China Securities Regulatory Commission (CSRC), the China Insurance Regulatory Commission (CIRC) and the State Administration of Foreign Exchange (SAFE).</a:t>
            </a:r>
          </a:p>
          <a:p>
            <a:r>
              <a:rPr lang="en-US" altLang="zh-TW" dirty="0"/>
              <a:t>Zhou </a:t>
            </a:r>
            <a:r>
              <a:rPr lang="en-US" altLang="zh-TW" dirty="0" err="1"/>
              <a:t>Xiaochuan</a:t>
            </a:r>
            <a:r>
              <a:rPr lang="en-US" altLang="zh-TW" dirty="0"/>
              <a:t>, the governor of the </a:t>
            </a:r>
            <a:r>
              <a:rPr lang="en-US" altLang="zh-TW" dirty="0" err="1"/>
              <a:t>PBoC</a:t>
            </a:r>
            <a:r>
              <a:rPr lang="en-US" altLang="zh-TW" dirty="0"/>
              <a:t> will act as the head of the group, while the CBRC, CSRC, CIRC and SAFE will be represented by Shang </a:t>
            </a:r>
            <a:r>
              <a:rPr lang="en-US" altLang="zh-TW" dirty="0" err="1"/>
              <a:t>Fulin</a:t>
            </a:r>
            <a:r>
              <a:rPr lang="en-US" altLang="zh-TW" dirty="0"/>
              <a:t>, Xiao Gang, Xiang </a:t>
            </a:r>
            <a:r>
              <a:rPr lang="en-US" altLang="zh-TW" dirty="0" err="1"/>
              <a:t>Junbo</a:t>
            </a:r>
            <a:r>
              <a:rPr lang="en-US" altLang="zh-TW" dirty="0"/>
              <a:t> and Yi Gang, respectively.</a:t>
            </a:r>
          </a:p>
          <a:p>
            <a:r>
              <a:rPr lang="en-US" altLang="zh-TW" dirty="0"/>
              <a:t>The group will meet on a regular basis but won't replace the authority of the cabinet or the existing industry watchdogs, the statement added. It will report to the cabinet and will not function as a policy maker.</a:t>
            </a:r>
          </a:p>
          <a:p>
            <a:r>
              <a:rPr lang="en-US" altLang="zh-TW" dirty="0"/>
              <a:t>If needed, the new agency can also invite the National Development and Reform Commission (NDRC), China's most powerful economic planner, and the Ministry of Finance to its meetings.</a:t>
            </a:r>
          </a:p>
          <a:p>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467</a:t>
            </a:fld>
            <a:endParaRPr lang="en-US" altLang="zh-TW"/>
          </a:p>
        </p:txBody>
      </p:sp>
    </p:spTree>
    <p:extLst>
      <p:ext uri="{BB962C8B-B14F-4D97-AF65-F5344CB8AC3E}">
        <p14:creationId xmlns:p14="http://schemas.microsoft.com/office/powerpoint/2010/main" val="250214262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13 March 2018, the National People’s Congress announced a plan to continue the overhaul of China’s financial regulatory system. The key changes are as follows:</a:t>
            </a:r>
          </a:p>
          <a:p>
            <a:r>
              <a:rPr lang="en-US" sz="1200" b="0" i="0" kern="1200" dirty="0">
                <a:solidFill>
                  <a:schemeClr val="tx1"/>
                </a:solidFill>
                <a:effectLst/>
                <a:latin typeface="+mn-lt"/>
                <a:ea typeface="+mn-ea"/>
                <a:cs typeface="+mn-cs"/>
              </a:rPr>
              <a:t>• The insurance regulator, the China Insurance Regulatory Commission (CIRC), and the banking regulator, the China Banking Regulatory Commission (CBRC), will merge into the China Banking Insurance Regulatory Commission (CBIRC). This merger is meant to resolve problems relating to cross-regulation and an unclear delineation of responsibilities; and</a:t>
            </a:r>
          </a:p>
          <a:p>
            <a:r>
              <a:rPr lang="en-US" sz="1200" b="0" i="0" kern="1200" dirty="0">
                <a:solidFill>
                  <a:schemeClr val="tx1"/>
                </a:solidFill>
                <a:effectLst/>
                <a:latin typeface="+mn-lt"/>
                <a:ea typeface="+mn-ea"/>
                <a:cs typeface="+mn-cs"/>
              </a:rPr>
              <a:t>• The newly created CBIRC will cede some authority to China’s central bank, the People’s Bank of China (PBOC), which will assume responsibility for drafting key regulations and prudential oversight in banking and insurance.</a:t>
            </a:r>
          </a:p>
          <a:p>
            <a:r>
              <a:rPr lang="en-US" sz="1200" b="0" i="0" kern="1200" dirty="0">
                <a:solidFill>
                  <a:schemeClr val="tx1"/>
                </a:solidFill>
                <a:effectLst/>
                <a:latin typeface="+mn-lt"/>
                <a:ea typeface="+mn-ea"/>
                <a:cs typeface="+mn-cs"/>
              </a:rPr>
              <a:t>These reforms are meant to address the high systemic risk which has plagued China’s financial system in recent years and which many observers have linked to the fragmentary nature of its regulatory system.</a:t>
            </a:r>
          </a:p>
          <a:p>
            <a:r>
              <a:rPr lang="en-US" sz="1200" b="0" i="0" kern="1200" dirty="0">
                <a:solidFill>
                  <a:schemeClr val="tx1"/>
                </a:solidFill>
                <a:effectLst/>
                <a:latin typeface="+mn-lt"/>
                <a:ea typeface="+mn-ea"/>
                <a:cs typeface="+mn-cs"/>
              </a:rPr>
              <a:t>The State Council took the first major step in addressing this problem in July of 2017, when it announced the establishment of the Financial Stability Development Committee (FSDC), a cabinet-level “super regulator” meant to oversee and coordinate China’s four existing financial regulators.</a:t>
            </a:r>
          </a:p>
          <a:p>
            <a:r>
              <a:rPr lang="en-US" sz="1200" b="0" i="0" kern="1200" dirty="0">
                <a:solidFill>
                  <a:schemeClr val="tx1"/>
                </a:solidFill>
                <a:effectLst/>
                <a:latin typeface="+mn-lt"/>
                <a:ea typeface="+mn-ea"/>
                <a:cs typeface="+mn-cs"/>
              </a:rPr>
              <a:t>Though the precise workings of this new regulatory system are yet to be revealed, we now know its basic structure. The Pre- and Post-Reform structures are summarized in Figures 1 and 2 below: </a:t>
            </a:r>
          </a:p>
          <a:p>
            <a:r>
              <a:rPr lang="en-US" sz="1200" b="0" i="0" kern="1200" dirty="0">
                <a:solidFill>
                  <a:schemeClr val="tx1"/>
                </a:solidFill>
                <a:effectLst/>
                <a:latin typeface="+mn-lt"/>
                <a:ea typeface="+mn-ea"/>
                <a:cs typeface="+mn-cs"/>
              </a:rPr>
              <a:t>The placing of each of the four regulators on a level horizontal plane is deliberate, as they tend to function independently, though the PBOC does have greater powers in terms of drafting financial reforms and ensuring financial stability. People’s Bank of China (PBOC) China Securities Regulatory Commission (CSRC) China Insurance Regulatory Commission (CIRC) China Banking Regulatory Commission (CBRC) Post-Reform Looking forward, we expect that China’s new regulatory framework will implement stricter regulations that will put the nation’s financial system on a sounder footing. This will be a continuation of an ongoing trend towards increased regulation and stricter oversight. As discussed in our 2017 China Insurance Review, this trend has been particularly pronounced in China’s insurance sector.</a:t>
            </a:r>
          </a:p>
          <a:p>
            <a:r>
              <a:rPr lang="en-US" sz="1200" b="0" i="0" kern="1200" dirty="0">
                <a:solidFill>
                  <a:schemeClr val="tx1"/>
                </a:solidFill>
                <a:effectLst/>
                <a:latin typeface="+mn-lt"/>
                <a:ea typeface="+mn-ea"/>
                <a:cs typeface="+mn-cs"/>
              </a:rPr>
              <a:t>Ultimately, this should be propitious to foreign investors, which, relative to their Chinese counterparts are more experienced in dealing with a heavy compliance burden. As well, one of the stated goals of the FSDC is to coordinate efforts to further open China’s financial sector to foreign investment. </a:t>
            </a:r>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468</a:t>
            </a:fld>
            <a:endParaRPr lang="en-US" altLang="zh-TW"/>
          </a:p>
        </p:txBody>
      </p:sp>
    </p:spTree>
    <p:extLst>
      <p:ext uri="{BB962C8B-B14F-4D97-AF65-F5344CB8AC3E}">
        <p14:creationId xmlns:p14="http://schemas.microsoft.com/office/powerpoint/2010/main" val="396395942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470</a:t>
            </a:fld>
            <a:endParaRPr lang="en-US" altLang="zh-TW"/>
          </a:p>
        </p:txBody>
      </p:sp>
    </p:spTree>
    <p:extLst>
      <p:ext uri="{BB962C8B-B14F-4D97-AF65-F5344CB8AC3E}">
        <p14:creationId xmlns:p14="http://schemas.microsoft.com/office/powerpoint/2010/main" val="73480720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D4A59C-2AE2-4845-986B-07EADFEC34C2}" type="slidenum">
              <a:rPr lang="en-US" altLang="zh-TW"/>
              <a:pPr/>
              <a:t>471</a:t>
            </a:fld>
            <a:endParaRPr lang="en-US" altLang="zh-TW"/>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pPr>
              <a:lnSpc>
                <a:spcPct val="115000"/>
              </a:lnSpc>
              <a:spcAft>
                <a:spcPts val="1000"/>
              </a:spcAft>
            </a:pPr>
            <a:r>
              <a:rPr lang="en-US" altLang="zh-TW" sz="1200" b="1" dirty="0">
                <a:latin typeface="+mn-lt"/>
                <a:ea typeface="PMingLiU"/>
                <a:cs typeface="Times New Roman"/>
              </a:rPr>
              <a:t>1. Restrictions on Asset Holdings (e.g. portfolio diversification obligations)</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Reduces moral hazard of too much risk taking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2. Capital Requirement</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Leverage ratio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Capital adequacy ratio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Capital requirement on trading activities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3. Liquidity requirement</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Generally expressed as minimum liquidity ratio/reserve requirement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May include other ratios such as transformation ratio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4. Disclosure Requirements</a:t>
            </a:r>
            <a:r>
              <a:rPr lang="en-US" altLang="zh-TW" sz="1200" dirty="0">
                <a:latin typeface="+mn-lt"/>
                <a:ea typeface="PMingLiU"/>
                <a:cs typeface="Times New Roman"/>
              </a:rPr>
              <a:t> </a:t>
            </a:r>
            <a:endParaRPr lang="zh-TW" altLang="zh-TW" sz="12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Better info reduces asymmetric info problem</a:t>
            </a:r>
            <a:r>
              <a:rPr lang="en-US" altLang="zh-TW" sz="1200" b="1" dirty="0">
                <a:latin typeface="+mn-lt"/>
                <a:ea typeface="PMingLiU"/>
                <a:cs typeface="Times New Roman"/>
              </a:rPr>
              <a:t> </a:t>
            </a:r>
          </a:p>
          <a:p>
            <a:pPr marL="342900" lvl="0" indent="-342900">
              <a:lnSpc>
                <a:spcPct val="115000"/>
              </a:lnSpc>
              <a:spcAft>
                <a:spcPts val="1000"/>
              </a:spcAft>
              <a:buFont typeface="Arial"/>
              <a:buChar cha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5. Bank Supervision: Chartering and Examination (licensing of banks by central authority)</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Reduces adverse selection problem of risk takers or crooks owning banks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Reduces moral hazard by preventing risky activities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C. New trend:  assessment of risk management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6. Government Safety Net and Deposit Insurance</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Prevents bank runs due to asymmetric info:  depositors can't tell good from bad banks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Creates moral hazard incentives for banks to take on too much risk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C. Creates adverse selection problem of crooks and risk-takers wanting to control banks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D. Too-Big-to-Fail increase moral hazard incentives for big banks and is unfair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7. Consumer Protection</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Standardized interest rates (APR)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Prevent discrimination: e.g., CRA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8. Restrictions on Competition to Reduce Risk-Taking</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 Branching restrictions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B. Separation of banking and securities industries: Glass-</a:t>
            </a:r>
            <a:r>
              <a:rPr lang="en-US" altLang="zh-TW" sz="1200" dirty="0" err="1">
                <a:latin typeface="+mn-lt"/>
                <a:ea typeface="PMingLiU"/>
                <a:cs typeface="Times New Roman"/>
              </a:rPr>
              <a:t>Steagall</a:t>
            </a:r>
            <a:r>
              <a:rPr lang="en-US" altLang="zh-TW" sz="1200" dirty="0">
                <a:latin typeface="+mn-lt"/>
                <a:ea typeface="PMingLiU"/>
                <a:cs typeface="Times New Roman"/>
              </a:rPr>
              <a:t> </a:t>
            </a:r>
            <a:endParaRPr lang="zh-TW" altLang="zh-TW" sz="1200" dirty="0">
              <a:latin typeface="+mn-lt"/>
              <a:ea typeface="PMingLiU"/>
              <a:cs typeface="Times New Roman"/>
            </a:endParaRPr>
          </a:p>
        </p:txBody>
      </p:sp>
    </p:spTree>
    <p:extLst>
      <p:ext uri="{BB962C8B-B14F-4D97-AF65-F5344CB8AC3E}">
        <p14:creationId xmlns:p14="http://schemas.microsoft.com/office/powerpoint/2010/main" val="339532823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472</a:t>
            </a:fld>
            <a:endParaRPr lang="en-US" altLang="zh-TW"/>
          </a:p>
        </p:txBody>
      </p:sp>
    </p:spTree>
    <p:extLst>
      <p:ext uri="{BB962C8B-B14F-4D97-AF65-F5344CB8AC3E}">
        <p14:creationId xmlns:p14="http://schemas.microsoft.com/office/powerpoint/2010/main" val="370770129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D0A3A-A490-4963-A514-4122CC5D914B}" type="slidenum">
              <a:rPr lang="en-US" altLang="zh-TW"/>
              <a:pPr/>
              <a:t>473</a:t>
            </a:fld>
            <a:endParaRPr lang="en-US" altLang="zh-TW"/>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pPr>
              <a:spcBef>
                <a:spcPct val="50000"/>
              </a:spcBef>
            </a:pPr>
            <a:r>
              <a:rPr lang="en-US" altLang="zh-TW" dirty="0"/>
              <a:t>Historically Americans are hostile to banks and particularly central banks because they fear concentration of power in Washington and worry about representation of local regional views</a:t>
            </a:r>
            <a:r>
              <a:rPr lang="en-US" altLang="zh-TW" baseline="0" dirty="0"/>
              <a:t> </a:t>
            </a:r>
            <a:r>
              <a:rPr lang="en-US" altLang="zh-TW" baseline="0" dirty="0">
                <a:sym typeface="Wingdings 3"/>
              </a:rPr>
              <a:t></a:t>
            </a:r>
            <a:r>
              <a:rPr lang="en-US" altLang="zh-TW" dirty="0"/>
              <a:t> Resisted installation of central bank. Fear of centralized power guided central bank activities in the 19</a:t>
            </a:r>
            <a:r>
              <a:rPr lang="en-US" altLang="zh-TW" baseline="30000" dirty="0"/>
              <a:t>th</a:t>
            </a:r>
            <a:r>
              <a:rPr lang="en-US" altLang="zh-TW" dirty="0"/>
              <a:t> century.</a:t>
            </a:r>
          </a:p>
          <a:p>
            <a:pPr>
              <a:spcBef>
                <a:spcPct val="50000"/>
              </a:spcBef>
            </a:pPr>
            <a:r>
              <a:rPr lang="en-US" altLang="zh-TW" dirty="0"/>
              <a:t>The First Bank of the U.S. was disbanded in 1811. The Second Bank of the U.S. was disbanded in 1836 when President Andrew Jackson vetoed its renewal. As a result, banking panics became regular events, culminating in the panic of 1907. Widespread bank failures and depositor losses convinced the U.S. that a central bank was needed. Fear of a “central authority” was rampant</a:t>
            </a:r>
            <a:r>
              <a:rPr lang="en-US" altLang="zh-TW" baseline="0" dirty="0"/>
              <a:t> - </a:t>
            </a:r>
            <a:r>
              <a:rPr lang="en-US" altLang="zh-TW" dirty="0"/>
              <a:t>people worried that powerful Wall Street interests would manipulate the system. Questions arose as to whether such a monetary authority would be private or a government institution. Federal Reserve Act of 1913 was a compromise that created the Federal Reserve System including checks and balances.</a:t>
            </a:r>
          </a:p>
          <a:p>
            <a:endParaRPr lang="zh-TW" altLang="en-US" dirty="0"/>
          </a:p>
        </p:txBody>
      </p:sp>
    </p:spTree>
    <p:extLst>
      <p:ext uri="{BB962C8B-B14F-4D97-AF65-F5344CB8AC3E}">
        <p14:creationId xmlns:p14="http://schemas.microsoft.com/office/powerpoint/2010/main" val="338266357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Fed https://www.federalreserve.gov/faqs.htm</a:t>
            </a:r>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474</a:t>
            </a:fld>
            <a:endParaRPr lang="en-US" altLang="zh-TW"/>
          </a:p>
        </p:txBody>
      </p:sp>
    </p:spTree>
    <p:extLst>
      <p:ext uri="{BB962C8B-B14F-4D97-AF65-F5344CB8AC3E}">
        <p14:creationId xmlns:p14="http://schemas.microsoft.com/office/powerpoint/2010/main" val="293793429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475</a:t>
            </a:fld>
            <a:endParaRPr lang="en-US" altLang="zh-TW"/>
          </a:p>
        </p:txBody>
      </p:sp>
    </p:spTree>
    <p:extLst>
      <p:ext uri="{BB962C8B-B14F-4D97-AF65-F5344CB8AC3E}">
        <p14:creationId xmlns:p14="http://schemas.microsoft.com/office/powerpoint/2010/main" val="1482376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(say UBS) = Investment Bank + Private Bank + Asset Management (often regrouped with Private Bank into Wealth Management)</a:t>
            </a:r>
          </a:p>
          <a:p>
            <a:r>
              <a:rPr lang="en-US" dirty="0"/>
              <a:t>Investment Bank = Global Markets + Investment Banking + Supporting functions (Legal, Compliance, Credit Risk, Market Risk, Operations, Finance,….)</a:t>
            </a:r>
          </a:p>
          <a:p>
            <a:r>
              <a:rPr lang="en-US" dirty="0"/>
              <a:t> </a:t>
            </a:r>
          </a:p>
          <a:p>
            <a:r>
              <a:rPr lang="en-US" dirty="0"/>
              <a:t>Global Markets (outside the wall) = Trading and sales of equity, fixed income, commodities, derivatives of the above + research, equity and fixed income (inside the research information barrier)</a:t>
            </a:r>
          </a:p>
          <a:p>
            <a:r>
              <a:rPr lang="en-US" dirty="0"/>
              <a:t> </a:t>
            </a:r>
          </a:p>
          <a:p>
            <a:r>
              <a:rPr lang="en-US" dirty="0"/>
              <a:t>Investment Banking (inside the wall) = Corporate finance coverage (Countries and Sectors), M&amp;A, ECM (often a JV equity but inside the wall and PAID by Investment Banking), DCM (often a JV with Fixed Income but inside the wall and PAID by Investment Banking), Corporate Finance execution pool, Hybrids, Rating Advisory</a:t>
            </a:r>
          </a:p>
          <a:p>
            <a:endParaRPr lang="en-US" dirty="0"/>
          </a:p>
        </p:txBody>
      </p:sp>
      <p:sp>
        <p:nvSpPr>
          <p:cNvPr id="4" name="Slide Number Placeholder 3"/>
          <p:cNvSpPr>
            <a:spLocks noGrp="1"/>
          </p:cNvSpPr>
          <p:nvPr>
            <p:ph type="sldNum" sz="quarter" idx="10"/>
          </p:nvPr>
        </p:nvSpPr>
        <p:spPr/>
        <p:txBody>
          <a:bodyPr/>
          <a:lstStyle/>
          <a:p>
            <a:fld id="{93A52177-F1C9-424E-B3B7-DA0A258DA442}" type="slidenum">
              <a:rPr lang="zh-TW" altLang="en-US" smtClean="0"/>
              <a:pPr/>
              <a:t>73</a:t>
            </a:fld>
            <a:endParaRPr lang="en-US" altLang="zh-TW"/>
          </a:p>
        </p:txBody>
      </p:sp>
    </p:spTree>
    <p:extLst>
      <p:ext uri="{BB962C8B-B14F-4D97-AF65-F5344CB8AC3E}">
        <p14:creationId xmlns:p14="http://schemas.microsoft.com/office/powerpoint/2010/main" val="62899171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476</a:t>
            </a:fld>
            <a:endParaRPr lang="en-US" altLang="zh-TW"/>
          </a:p>
        </p:txBody>
      </p:sp>
    </p:spTree>
    <p:extLst>
      <p:ext uri="{BB962C8B-B14F-4D97-AF65-F5344CB8AC3E}">
        <p14:creationId xmlns:p14="http://schemas.microsoft.com/office/powerpoint/2010/main" val="41468675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3BB1-7CD5-4B68-852C-9AFC139A7A3B}" type="slidenum">
              <a:rPr lang="en-US" altLang="zh-TW"/>
              <a:pPr/>
              <a:t>477</a:t>
            </a:fld>
            <a:endParaRPr lang="en-US" altLang="zh-TW"/>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altLang="zh-TW" dirty="0"/>
              <a:t>The Fed of NY is the most important as it has special functions. In addition it is the regulator of some of the largest banks in the world thus it has a special role.</a:t>
            </a:r>
          </a:p>
        </p:txBody>
      </p:sp>
    </p:spTree>
    <p:extLst>
      <p:ext uri="{BB962C8B-B14F-4D97-AF65-F5344CB8AC3E}">
        <p14:creationId xmlns:p14="http://schemas.microsoft.com/office/powerpoint/2010/main" val="86141217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3BB1-7CD5-4B68-852C-9AFC139A7A3B}" type="slidenum">
              <a:rPr lang="en-US" altLang="zh-TW"/>
              <a:pPr/>
              <a:t>478</a:t>
            </a:fld>
            <a:endParaRPr lang="en-US" altLang="zh-TW"/>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r>
              <a:rPr lang="en-US" altLang="zh-TW" dirty="0"/>
              <a:t>The Fed of NY is the most important as it has special functions. In addition it is the regulator of some of the largest banks in the world thus it has a special role.</a:t>
            </a:r>
          </a:p>
          <a:p>
            <a:endParaRPr lang="en-US" altLang="zh-TW"/>
          </a:p>
          <a:p>
            <a:r>
              <a:rPr lang="en-US" altLang="zh-TW"/>
              <a:t>http</a:t>
            </a:r>
            <a:r>
              <a:rPr lang="en-US" altLang="zh-TW" dirty="0"/>
              <a:t>://www.bloomberg.com/news/print/2012-06-13/regional-feds-need-directors-not-tied-to-banks.html  </a:t>
            </a:r>
            <a:r>
              <a:rPr lang="en-US" altLang="zh-TW" b="1" dirty="0"/>
              <a:t>The Regional Feds Need More Independence</a:t>
            </a:r>
            <a:r>
              <a:rPr lang="en-US" altLang="zh-TW" b="1" baseline="0" dirty="0"/>
              <a:t> </a:t>
            </a:r>
            <a:r>
              <a:rPr lang="en-US" altLang="zh-TW" i="1" dirty="0"/>
              <a:t>By Jonathan Reiss - Jun 13, 2012  Bloomberg </a:t>
            </a:r>
          </a:p>
          <a:p>
            <a:r>
              <a:rPr lang="en-US" altLang="zh-TW" dirty="0"/>
              <a:t>All the fuss about whether </a:t>
            </a:r>
            <a:r>
              <a:rPr lang="en-US" altLang="zh-TW" dirty="0">
                <a:hlinkClick r:id="rId3"/>
              </a:rPr>
              <a:t>Jamie </a:t>
            </a:r>
            <a:r>
              <a:rPr lang="en-US" altLang="zh-TW" dirty="0" err="1">
                <a:hlinkClick r:id="rId3"/>
              </a:rPr>
              <a:t>Dimon</a:t>
            </a:r>
            <a:r>
              <a:rPr lang="en-US" altLang="zh-TW" dirty="0"/>
              <a:t>, the chief executive officer of JPMorgan Chase &amp; Co., should remain on the </a:t>
            </a:r>
            <a:r>
              <a:rPr lang="en-US" altLang="zh-TW" dirty="0">
                <a:hlinkClick r:id="rId4"/>
              </a:rPr>
              <a:t>New York</a:t>
            </a:r>
            <a:r>
              <a:rPr lang="en-US" altLang="zh-TW" dirty="0"/>
              <a:t> Federal Reserve Bank board is missing a larger issue. The entire board is connected to the banking industry and needs reform. </a:t>
            </a:r>
          </a:p>
          <a:p>
            <a:r>
              <a:rPr lang="en-US" altLang="zh-TW" dirty="0"/>
              <a:t>It is imperative that the board include some directors who are independent of the banking industry because it performs many vital public functions, including selecting the president of the </a:t>
            </a:r>
            <a:r>
              <a:rPr lang="en-US" altLang="zh-TW" dirty="0">
                <a:hlinkClick r:id="rId5" tooltip="Open Web Site"/>
              </a:rPr>
              <a:t>New York Fed</a:t>
            </a:r>
            <a:r>
              <a:rPr lang="en-US" altLang="zh-TW" dirty="0"/>
              <a:t>, who also serves as </a:t>
            </a:r>
            <a:r>
              <a:rPr lang="en-US" altLang="zh-TW" dirty="0">
                <a:hlinkClick r:id="rId6" tooltip="Open Web Site"/>
              </a:rPr>
              <a:t>vice chairman</a:t>
            </a:r>
            <a:r>
              <a:rPr lang="en-US" altLang="zh-TW" dirty="0"/>
              <a:t> of the policy- making </a:t>
            </a:r>
            <a:r>
              <a:rPr lang="en-US" altLang="zh-TW" dirty="0">
                <a:hlinkClick r:id="rId7"/>
              </a:rPr>
              <a:t>Federal Open Market Committee</a:t>
            </a:r>
            <a:r>
              <a:rPr lang="en-US" altLang="zh-TW" dirty="0"/>
              <a:t>. Yet none of the current directors is entirely independent, not even the six who by law should represent the public. </a:t>
            </a:r>
          </a:p>
          <a:p>
            <a:r>
              <a:rPr lang="en-US" altLang="zh-TW" dirty="0"/>
              <a:t>Here’s how the board is </a:t>
            </a:r>
            <a:r>
              <a:rPr lang="en-US" altLang="zh-TW" dirty="0">
                <a:hlinkClick r:id="rId8" tooltip="Open Web Site"/>
              </a:rPr>
              <a:t>supposed to be structured</a:t>
            </a:r>
            <a:r>
              <a:rPr lang="en-US" altLang="zh-TW" dirty="0"/>
              <a:t>: The nine directors are divided into three classes, each containing three people. Class A directors are bankers, elected by the member banks. </a:t>
            </a:r>
            <a:r>
              <a:rPr lang="en-US" altLang="zh-TW" dirty="0" err="1"/>
              <a:t>Dimon</a:t>
            </a:r>
            <a:r>
              <a:rPr lang="en-US" altLang="zh-TW" dirty="0"/>
              <a:t> is one of these. Classes B and C are designated to represent the public and are specifically not allowed to be bankers. Nevertheless, Class B directors are also elected by the member banks. And this raises the question, whose interests are they likely to represent -- the public or the banks? Their independence would be enhanced if they were chosen in a different manner. Class C directors are appointed by the Fed governors, who could be careful to select independent people. Yet the three Class C directors now at the New York Fed are presidents of </a:t>
            </a:r>
            <a:r>
              <a:rPr lang="en-US" altLang="zh-TW" dirty="0">
                <a:hlinkClick r:id="rId9"/>
              </a:rPr>
              <a:t>Columbia University</a:t>
            </a:r>
            <a:r>
              <a:rPr lang="en-US" altLang="zh-TW" dirty="0"/>
              <a:t>, the </a:t>
            </a:r>
            <a:r>
              <a:rPr lang="en-US" altLang="zh-TW" dirty="0">
                <a:hlinkClick r:id="rId10"/>
              </a:rPr>
              <a:t>Metropolitan Museum</a:t>
            </a:r>
            <a:r>
              <a:rPr lang="en-US" altLang="zh-TW" dirty="0"/>
              <a:t> of Art and the Partnership for </a:t>
            </a:r>
            <a:r>
              <a:rPr lang="en-US" altLang="zh-TW" dirty="0">
                <a:hlinkClick r:id="rId11"/>
              </a:rPr>
              <a:t>New York City</a:t>
            </a:r>
            <a:r>
              <a:rPr lang="en-US" altLang="zh-TW" dirty="0"/>
              <a:t>. All three head nonprofit organizations that rely on contributions from financial corporations or their executives. They all report to boards partially occupied by financiers such as Jamie </a:t>
            </a:r>
            <a:r>
              <a:rPr lang="en-US" altLang="zh-TW" dirty="0" err="1"/>
              <a:t>Dimon</a:t>
            </a:r>
            <a:r>
              <a:rPr lang="en-US" altLang="zh-TW" dirty="0"/>
              <a:t>; Lloyd </a:t>
            </a:r>
            <a:r>
              <a:rPr lang="en-US" altLang="zh-TW" dirty="0" err="1"/>
              <a:t>Blankfein</a:t>
            </a:r>
            <a:r>
              <a:rPr lang="en-US" altLang="zh-TW" dirty="0"/>
              <a:t>, the CEO of Goldman Sachs Group Inc.; and </a:t>
            </a:r>
            <a:r>
              <a:rPr lang="en-US" altLang="zh-TW" dirty="0" err="1"/>
              <a:t>Vikram</a:t>
            </a:r>
            <a:r>
              <a:rPr lang="en-US" altLang="zh-TW" dirty="0"/>
              <a:t> </a:t>
            </a:r>
            <a:r>
              <a:rPr lang="en-US" altLang="zh-TW" dirty="0" err="1"/>
              <a:t>Pandit</a:t>
            </a:r>
            <a:r>
              <a:rPr lang="en-US" altLang="zh-TW" dirty="0"/>
              <a:t>, the CEO of Citigroup Inc. </a:t>
            </a:r>
          </a:p>
          <a:p>
            <a:r>
              <a:rPr lang="en-US" altLang="zh-TW" dirty="0"/>
              <a:t>To preserve their independence, the directors are not allowed to own a single share of bank stock, but apparently it is fine for them to accept millions in contributions from bankers on behalf of the institutions they run. </a:t>
            </a:r>
          </a:p>
          <a:p>
            <a:endParaRPr lang="en-US" altLang="zh-TW" sz="1200" b="1"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An Institutional Flaw at the Heart of the Federal Reserve</a:t>
            </a:r>
            <a:r>
              <a:rPr lang="en-US" altLang="zh-TW" sz="1200" b="0" kern="1200" baseline="0" dirty="0">
                <a:solidFill>
                  <a:schemeClr val="tx1"/>
                </a:solidFill>
                <a:latin typeface="+mn-lt"/>
                <a:ea typeface="+mn-ea"/>
                <a:cs typeface="+mn-cs"/>
              </a:rPr>
              <a:t> </a:t>
            </a:r>
            <a:r>
              <a:rPr lang="en-US" altLang="zh-TW" sz="1200" b="1" i="1" kern="1200" dirty="0">
                <a:solidFill>
                  <a:schemeClr val="tx1"/>
                </a:solidFill>
                <a:latin typeface="+mn-lt"/>
                <a:ea typeface="+mn-ea"/>
                <a:cs typeface="+mn-cs"/>
              </a:rPr>
              <a:t>By </a:t>
            </a:r>
            <a:r>
              <a:rPr lang="en-US" altLang="zh-TW" sz="1200" b="1" i="1" u="none" strike="noStrike" kern="1200" dirty="0">
                <a:solidFill>
                  <a:schemeClr val="tx1"/>
                </a:solidFill>
                <a:latin typeface="+mn-lt"/>
                <a:ea typeface="+mn-ea"/>
                <a:cs typeface="+mn-cs"/>
                <a:hlinkClick r:id="rId12" tooltip="See all posts by SIMON JOHNSON"/>
              </a:rPr>
              <a:t>SIMON JOHNSON</a:t>
            </a:r>
            <a:r>
              <a:rPr lang="en-US" altLang="zh-TW" sz="1200" b="1" i="1" kern="1200" dirty="0">
                <a:solidFill>
                  <a:schemeClr val="tx1"/>
                </a:solidFill>
                <a:latin typeface="+mn-lt"/>
                <a:ea typeface="+mn-ea"/>
                <a:cs typeface="+mn-cs"/>
              </a:rPr>
              <a:t> </a:t>
            </a:r>
            <a:r>
              <a:rPr lang="en-US" altLang="zh-TW" sz="1200" b="1" kern="1200" cap="all" dirty="0">
                <a:solidFill>
                  <a:schemeClr val="tx1"/>
                </a:solidFill>
                <a:latin typeface="+mn-lt"/>
                <a:ea typeface="+mn-ea"/>
                <a:cs typeface="+mn-cs"/>
              </a:rPr>
              <a:t>June 14, 2012, 11:37 am</a:t>
            </a:r>
            <a:r>
              <a:rPr lang="en-US" altLang="zh-TW" sz="1200" kern="1200" dirty="0">
                <a:solidFill>
                  <a:schemeClr val="tx1"/>
                </a:solidFill>
                <a:latin typeface="+mn-lt"/>
                <a:ea typeface="+mn-ea"/>
                <a:cs typeface="+mn-cs"/>
              </a:rPr>
              <a:t> NY Times</a:t>
            </a:r>
            <a:r>
              <a:rPr lang="en-US" altLang="zh-TW" sz="1200" kern="1200" baseline="0" dirty="0">
                <a:solidFill>
                  <a:schemeClr val="tx1"/>
                </a:solidFill>
                <a:latin typeface="+mn-lt"/>
                <a:ea typeface="+mn-ea"/>
                <a:cs typeface="+mn-cs"/>
              </a:rPr>
              <a:t> </a:t>
            </a:r>
            <a:r>
              <a:rPr lang="en-US" altLang="zh-TW" sz="1200" b="1" i="1" u="none" strike="noStrike" kern="1200" dirty="0">
                <a:solidFill>
                  <a:schemeClr val="tx1"/>
                </a:solidFill>
                <a:latin typeface="+mn-lt"/>
                <a:ea typeface="+mn-ea"/>
                <a:cs typeface="+mn-cs"/>
                <a:hlinkClick r:id="rId13"/>
              </a:rPr>
              <a:t>http://economix.blogs.nytimes.com/2012/06/14/an-institutional-flaw-at-the-heart-of-the-federal-reserve/</a:t>
            </a:r>
            <a:r>
              <a:rPr lang="en-US" altLang="zh-TW" sz="1200" b="1" i="1" kern="1200" dirty="0">
                <a:solidFill>
                  <a:schemeClr val="tx1"/>
                </a:solidFill>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mn-lt"/>
                <a:ea typeface="+mn-ea"/>
                <a:cs typeface="+mn-cs"/>
              </a:rPr>
              <a:t>the Federal Reserve Act should be amended. The boards of regional Federal Reserve banks should become advisory groups. If local boards are retained in any fashion, they should be filled with distinguished experts toward the end of their careers – </a:t>
            </a:r>
            <a:r>
              <a:rPr lang="en-US" altLang="zh-TW" sz="1200" u="none" strike="noStrike" kern="1200" dirty="0">
                <a:solidFill>
                  <a:schemeClr val="tx1"/>
                </a:solidFill>
                <a:latin typeface="+mn-lt"/>
                <a:ea typeface="+mn-ea"/>
                <a:cs typeface="+mn-cs"/>
                <a:hlinkClick r:id="rId14"/>
              </a:rPr>
              <a:t>as is the case</a:t>
            </a:r>
            <a:r>
              <a:rPr lang="en-US" altLang="zh-TW" sz="1200" kern="1200" dirty="0">
                <a:solidFill>
                  <a:schemeClr val="tx1"/>
                </a:solidFill>
                <a:latin typeface="+mn-lt"/>
                <a:ea typeface="+mn-ea"/>
                <a:cs typeface="+mn-cs"/>
              </a:rPr>
              <a:t> at the National Transportation Safety Board. </a:t>
            </a:r>
            <a:endParaRPr lang="zh-TW" altLang="zh-TW"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mn-lt"/>
                <a:ea typeface="+mn-ea"/>
                <a:cs typeface="+mn-cs"/>
              </a:rPr>
              <a:t>Columbia University should return the donations it received from JPMorgan and the JPMorgan Chase Foundation while Mr. Bollinger was a Class C director. And Mr. </a:t>
            </a:r>
            <a:r>
              <a:rPr lang="en-US" altLang="zh-TW" sz="1200" kern="1200" dirty="0" err="1">
                <a:solidFill>
                  <a:schemeClr val="tx1"/>
                </a:solidFill>
                <a:latin typeface="+mn-lt"/>
                <a:ea typeface="+mn-ea"/>
                <a:cs typeface="+mn-cs"/>
              </a:rPr>
              <a:t>Dimon</a:t>
            </a:r>
            <a:r>
              <a:rPr lang="en-US" altLang="zh-TW" sz="1200" kern="1200" dirty="0">
                <a:solidFill>
                  <a:schemeClr val="tx1"/>
                </a:solidFill>
                <a:latin typeface="+mn-lt"/>
                <a:ea typeface="+mn-ea"/>
                <a:cs typeface="+mn-cs"/>
              </a:rPr>
              <a:t> should resign from the board of the New York Fed.</a:t>
            </a:r>
            <a:endParaRPr lang="zh-TW" altLang="zh-TW" sz="1200" kern="1200" dirty="0">
              <a:solidFill>
                <a:schemeClr val="tx1"/>
              </a:solidFill>
              <a:latin typeface="+mn-lt"/>
              <a:ea typeface="+mn-ea"/>
              <a:cs typeface="+mn-cs"/>
            </a:endParaRPr>
          </a:p>
          <a:p>
            <a:endParaRPr lang="zh-TW" altLang="zh-TW"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427899382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F063D7-F45C-4A96-824F-9425E510616F}" type="slidenum">
              <a:rPr lang="en-US" altLang="zh-TW"/>
              <a:pPr/>
              <a:t>479</a:t>
            </a:fld>
            <a:endParaRPr lang="en-US" altLang="zh-TW"/>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en-US" altLang="zh-TW" dirty="0"/>
              <a:t>Each Federal Reserve district has a Federal Reserve Bank and the Bank may have different branches. The Fed of NY is the most important as it holds ~ ¼ of the assets of the Fed plus has several important functions (open market ops trading desk).</a:t>
            </a:r>
          </a:p>
        </p:txBody>
      </p:sp>
    </p:spTree>
    <p:extLst>
      <p:ext uri="{BB962C8B-B14F-4D97-AF65-F5344CB8AC3E}">
        <p14:creationId xmlns:p14="http://schemas.microsoft.com/office/powerpoint/2010/main" val="41305397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F98ADA-0058-4E5E-9295-C88B2EA916F6}" type="slidenum">
              <a:rPr lang="en-US" altLang="zh-TW"/>
              <a:pPr/>
              <a:t>480</a:t>
            </a:fld>
            <a:endParaRPr lang="en-US" altLang="zh-TW"/>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zh-TW" dirty="0"/>
          </a:p>
        </p:txBody>
      </p:sp>
    </p:spTree>
    <p:extLst>
      <p:ext uri="{BB962C8B-B14F-4D97-AF65-F5344CB8AC3E}">
        <p14:creationId xmlns:p14="http://schemas.microsoft.com/office/powerpoint/2010/main" val="300956547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D09B1-AD58-4A0F-803A-1A3C0E732BAB}" type="slidenum">
              <a:rPr lang="en-US" altLang="zh-TW"/>
              <a:pPr/>
              <a:t>481</a:t>
            </a:fld>
            <a:endParaRPr lang="en-US" altLang="zh-TW"/>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The Federal Reserve Banks act as fiscal agents for the federal government:</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arenR"/>
              <a:tabLst>
                <a:tab pos="457200" algn="l"/>
              </a:tabLst>
            </a:pPr>
            <a:r>
              <a:rPr lang="en-US" altLang="zh-TW" sz="1200" dirty="0">
                <a:latin typeface="+mn-lt"/>
                <a:ea typeface="PMingLiU"/>
                <a:cs typeface="Times New Roman"/>
              </a:rPr>
              <a:t>Pay treasury checks</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arenR"/>
              <a:tabLst>
                <a:tab pos="457200" algn="l"/>
              </a:tabLst>
            </a:pPr>
            <a:r>
              <a:rPr lang="en-US" altLang="zh-TW" sz="1200" dirty="0">
                <a:latin typeface="+mn-lt"/>
                <a:ea typeface="PMingLiU"/>
                <a:cs typeface="Times New Roman"/>
              </a:rPr>
              <a:t>Process electronic payments</a:t>
            </a:r>
            <a:endParaRPr lang="zh-TW" altLang="zh-TW" sz="1200" dirty="0">
              <a:latin typeface="+mn-lt"/>
              <a:ea typeface="PMingLiU"/>
              <a:cs typeface="Times New Roman"/>
            </a:endParaRPr>
          </a:p>
          <a:p>
            <a:pPr marL="342900" lvl="0" indent="-342900">
              <a:lnSpc>
                <a:spcPct val="115000"/>
              </a:lnSpc>
              <a:spcAft>
                <a:spcPts val="1000"/>
              </a:spcAft>
              <a:buFont typeface="+mj-lt"/>
              <a:buAutoNum type="arabicParenR"/>
              <a:tabLst>
                <a:tab pos="457200" algn="l"/>
              </a:tabLst>
            </a:pPr>
            <a:r>
              <a:rPr lang="en-US" altLang="zh-TW" sz="1200" dirty="0">
                <a:latin typeface="+mn-lt"/>
                <a:ea typeface="PMingLiU"/>
                <a:cs typeface="Times New Roman"/>
              </a:rPr>
              <a:t>Issue, transfer and redeem US treasury securities</a:t>
            </a:r>
          </a:p>
          <a:p>
            <a:pPr marL="342900" lvl="0" indent="-342900">
              <a:lnSpc>
                <a:spcPct val="115000"/>
              </a:lnSpc>
              <a:spcAft>
                <a:spcPts val="1000"/>
              </a:spcAft>
              <a:buFont typeface="+mj-lt"/>
              <a:buAutoNum type="arabicParenR"/>
              <a:tabLst>
                <a:tab pos="457200" algn="l"/>
              </a:tabLs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Federal Reserve Banks provide services to other central banks and international agencies, including maintaining noninterest bearing accounts in US$, securities safekeeping accounts and accounts for safekeeping gold.</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Fed Banks clear checks for the banking system: in 2003 the reserve banks cleared 58% of interbank checks; the remainder is cleared by depository institutions among themselves.</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Fed developed the Automated Clearing House (ACH) together with the private sectors in the 70s as an alternative to paper payments.</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ACH is a nationwide system for processing credit and debit transfers electronically; payments are sent by banks and processed by the Fed Banks in batches. Currently the largest volume in payments is through ACH, although checks still represent a large portion of the number of transactions.</a:t>
            </a:r>
            <a:endParaRPr lang="zh-TW" altLang="zh-TW" sz="1200" dirty="0">
              <a:latin typeface="+mn-lt"/>
              <a:ea typeface="PMingLiU"/>
              <a:cs typeface="Times New Roman"/>
            </a:endParaRPr>
          </a:p>
          <a:p>
            <a:pPr marL="228600" indent="-228600"/>
            <a:endParaRPr lang="en-US" altLang="zh-TW" dirty="0"/>
          </a:p>
        </p:txBody>
      </p:sp>
    </p:spTree>
    <p:extLst>
      <p:ext uri="{BB962C8B-B14F-4D97-AF65-F5344CB8AC3E}">
        <p14:creationId xmlns:p14="http://schemas.microsoft.com/office/powerpoint/2010/main" val="359355217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482</a:t>
            </a:fld>
            <a:endParaRPr lang="en-US" altLang="zh-TW"/>
          </a:p>
        </p:txBody>
      </p:sp>
    </p:spTree>
    <p:extLst>
      <p:ext uri="{BB962C8B-B14F-4D97-AF65-F5344CB8AC3E}">
        <p14:creationId xmlns:p14="http://schemas.microsoft.com/office/powerpoint/2010/main" val="26164096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E8C85-435A-42E5-81D4-C5D1FAE429C0}" type="slidenum">
              <a:rPr lang="en-US" altLang="zh-TW"/>
              <a:pPr/>
              <a:t>483</a:t>
            </a:fld>
            <a:endParaRPr lang="en-US" altLang="zh-TW"/>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Calibri"/>
              </a:rPr>
              <a:t>The seven members of the Board of Governors of the Federal Reserve System are nominated by the President and confirmed by the Senate. A full term is fourteen years. One term begins every two years, on February 1 of even-numbered years. A member who serves a full term may not be reappointed. A member who completes an unexpired portion of a term may be reappointed. All terms end on their statutory date regardless of the date on which the member is sworn into office. The Chairman and the Vice Chairman of the Board are named by the President from among the members and are confirmed by the Senate. They serve a term of four years. A member's term on the Board is not affected by his or her status as Chairman or Vice Chairman.</a:t>
            </a:r>
            <a:endParaRPr lang="zh-TW" altLang="zh-TW" sz="1100" dirty="0">
              <a:latin typeface="+mn-lt"/>
              <a:ea typeface="PMingLiU"/>
              <a:cs typeface="Times New Roman"/>
            </a:endParaRPr>
          </a:p>
          <a:p>
            <a:pPr rtl="0"/>
            <a:r>
              <a:rPr lang="en-US" altLang="zh-TW" sz="1200" dirty="0">
                <a:latin typeface="+mn-lt"/>
                <a:ea typeface="PMingLiU"/>
                <a:cs typeface="Calibri"/>
              </a:rPr>
              <a:t> </a:t>
            </a:r>
            <a:r>
              <a:rPr lang="en-US" altLang="zh-TW" sz="1100" dirty="0"/>
              <a:t>Once appointed, Governors may not be removed from office for their policy opinions.</a:t>
            </a:r>
          </a:p>
          <a:p>
            <a:pPr rtl="0"/>
            <a:r>
              <a:rPr lang="en-US" altLang="zh-TW" sz="1100" dirty="0"/>
              <a:t>The chairman and vice-chairman are chosen by the President from among the sitting Governors for four-year terms; these appointments are also subject to Senate confirmation.</a:t>
            </a:r>
            <a:r>
              <a:rPr lang="en-US" altLang="zh-TW" sz="1100" baseline="30000" dirty="0"/>
              <a:t> </a:t>
            </a:r>
            <a:r>
              <a:rPr lang="en-US" altLang="zh-TW" sz="1100" dirty="0"/>
              <a:t>By law, the chairman reports twice a year to </a:t>
            </a:r>
            <a:r>
              <a:rPr lang="en-US" altLang="zh-TW" sz="1100" dirty="0">
                <a:hlinkClick r:id="rId3" tooltip="United States Congress"/>
              </a:rPr>
              <a:t>Congress</a:t>
            </a:r>
            <a:r>
              <a:rPr lang="en-US" altLang="zh-TW" sz="1100" dirty="0"/>
              <a:t> on the Federal Reserve's </a:t>
            </a:r>
            <a:r>
              <a:rPr lang="en-US" altLang="zh-TW" sz="1100" dirty="0">
                <a:hlinkClick r:id="rId4" tooltip="Monetary policy"/>
              </a:rPr>
              <a:t>monetary policy</a:t>
            </a:r>
            <a:r>
              <a:rPr lang="en-US" altLang="zh-TW" sz="1100" dirty="0"/>
              <a:t> objectives. He or she also testifies before Congress on numerous other issues and meets periodically with the </a:t>
            </a:r>
            <a:r>
              <a:rPr lang="en-US" altLang="zh-TW" sz="1100" dirty="0">
                <a:hlinkClick r:id="rId5" tooltip="United States Secretary of the Treasury"/>
              </a:rPr>
              <a:t>Treasury Secretary</a:t>
            </a:r>
            <a:r>
              <a:rPr lang="en-US" altLang="zh-TW" sz="1100" dirty="0"/>
              <a:t>.</a:t>
            </a:r>
          </a:p>
          <a:p>
            <a:pPr>
              <a:lnSpc>
                <a:spcPct val="115000"/>
              </a:lnSpc>
              <a:spcAft>
                <a:spcPts val="1000"/>
              </a:spcAft>
            </a:pP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Under the provisions of the original Federal Reserve Act, the Federal Reserve Board was composed of seven members, including five appointive members, the Secretary of the Treasury, who was ex-officio chairman of the Board, and the Comptroller of the Currency. The original term of office was ten years, and the five original appointive members had terms of two, four, six, eight, and ten years respectively. In 1922 the number of appointive members was increased to six, and in 1933 the term of office was increased to twelve years.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The Banking Act of 1935, approved Aug. 23, 1935, changed the name of the Federal Reserve Board to the Board of Governors of the Federal Reserve System and provided that the Board should be composed of seven appointive members; that the Secretary of the Treasury and the Comptroller of the Currency should continue to serve as members until Feb. 1, 1936; that the appointive members in office on the date of that act should continue to serve until Feb. 1, 1936, or until their successors were appointed and had qualified; and that thereafter the terms of members should be fourteen years and that the designation of Chairman and Vice Chairman of the Board should be for a term of four years.</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Date after words "Resigned" and "Retired" denotes final day of service.</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Chairman and Vice Chairman were designated Governor and Vice Governor before Aug. 23, 1935.Governors are required to come from different Federal reserve districts to prevent the interests of one region from being overrepresented.</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Calibri"/>
              </a:rPr>
              <a:t> </a:t>
            </a:r>
            <a:endParaRPr lang="zh-TW" altLang="zh-TW" sz="1100" dirty="0">
              <a:latin typeface="+mn-lt"/>
              <a:ea typeface="PMingLiU"/>
              <a:cs typeface="Times New Roman"/>
            </a:endParaRPr>
          </a:p>
          <a:p>
            <a:pPr>
              <a:lnSpc>
                <a:spcPct val="115000"/>
              </a:lnSpc>
              <a:spcAft>
                <a:spcPts val="1000"/>
              </a:spcAft>
            </a:pPr>
            <a:endParaRPr lang="zh-TW" altLang="zh-TW" sz="11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14386294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ltLang="zh-TW" dirty="0"/>
              <a:t>Source: Fed  http://www.federalreserve.gov/aboutthefed/bios/board/boardmembership.htm</a:t>
            </a:r>
          </a:p>
          <a:p>
            <a:r>
              <a:rPr lang="en-US" altLang="zh-TW" dirty="0"/>
              <a:t>The Federal Reserve Board consisted of seven members, including the Secretary of the Treasury and the Comptroller of the Currency, who were members ex officio, meaning that they were members by virtue of their office. The President of the United States appointed the other five members, by and with the advice and consent of the Senate. Of the five appointed members, one was designated by the president as governor and one as vice governor. The governor of the Federal Reserve Board, subject to its supervision, was the active executive officer. The Banking Act of 1933 increased the number of appointed members from five to six.</a:t>
            </a:r>
          </a:p>
          <a:p>
            <a:r>
              <a:rPr lang="en-US" altLang="zh-TW" dirty="0"/>
              <a:t>The Banking Act of 1935, approved Aug. 23, 1935, changed the name of the Federal Reserve Board to the Board of Governors of the Federal Reserve System and provided that the Board should be composed of seven appointive members. That act also specified that the appointive members in office on the date of the act should continue to serve until Feb. 1, 1936, or until their successors were appointed and had qualified; and that thereafter the terms of members should be fourteen years, and that the designation of Chairman and Vice Chairman of the Board should be for a term of four years. The Banking Act of 1935 also specified that the Secretary of the Treasury and the Comptroller of the Currency should continue to serve as ex officio members until Feb. 1, 1936, but otherwise did not provide for ex-officio members of the Board. It also made the title of "Governor," previously reserved for the active executive officer, the title for all members of the Board, and designated the Chairman as the Board's active executive officer. The Federal Reserve Reform Act of 1977 required the President's designation of the Chairman and the Vice Chairman to be by and with the advice and consent of the Senate.</a:t>
            </a:r>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484</a:t>
            </a:fld>
            <a:endParaRPr lang="en-US" altLang="zh-TW"/>
          </a:p>
        </p:txBody>
      </p:sp>
    </p:spTree>
    <p:extLst>
      <p:ext uri="{BB962C8B-B14F-4D97-AF65-F5344CB8AC3E}">
        <p14:creationId xmlns:p14="http://schemas.microsoft.com/office/powerpoint/2010/main" val="352630789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55A9D-5A30-4136-A817-9D62B9EE23CA}" type="slidenum">
              <a:rPr lang="en-US" altLang="zh-TW"/>
              <a:pPr/>
              <a:t>485</a:t>
            </a:fld>
            <a:endParaRPr lang="en-US" altLang="zh-TW"/>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pPr>
              <a:lnSpc>
                <a:spcPct val="115000"/>
              </a:lnSpc>
              <a:spcAft>
                <a:spcPts val="1000"/>
              </a:spcAft>
            </a:pPr>
            <a:r>
              <a:rPr lang="en-US" altLang="zh-TW" sz="900" dirty="0">
                <a:latin typeface="+mn-lt"/>
                <a:ea typeface="PMingLiU"/>
                <a:cs typeface="Times New Roman"/>
              </a:rPr>
              <a:t>The </a:t>
            </a:r>
            <a:r>
              <a:rPr lang="en-US" altLang="zh-TW" sz="900" b="1" dirty="0">
                <a:latin typeface="+mn-lt"/>
                <a:ea typeface="PMingLiU"/>
                <a:cs typeface="Times New Roman"/>
              </a:rPr>
              <a:t>Chairman of the Board of Governors of the Federal Reserve System</a:t>
            </a:r>
            <a:r>
              <a:rPr lang="en-US" altLang="zh-TW" sz="900" dirty="0">
                <a:latin typeface="+mn-lt"/>
                <a:ea typeface="PMingLiU"/>
                <a:cs typeface="Times New Roman"/>
              </a:rPr>
              <a:t> is the head of the central banking system of the United States and one of the most important decision-makers in American economic policies. The Chairman is the "active executive officer" (see 12 U.S.C. § 242) of the Board of Governors of the Federal Reserve System, which is an independent agency of the United States Government created by statute (see 12 U.S.C. § 241), as part of the Federal Reserve System.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position was created in 1914. The chairman is appointed for a four-year term by the President of the United States (subject to Senate confirmation). In practice, the chairman is often re-appointed several times. The chairman reports twice a year to Congress on the Federal Reserve's monetary policy objectives, testifies before Congress on numerous other issues, and meets periodically with the Secretary of the Treasury.</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As of August 2006, the chairman is Ben Bernanke, appointed by George W. Bush and sworn into office on February 1, 2006 for a term lasting until 2010. Bernanke succeeded Alan Greenspan, who served for more than 18 years under four U.S. Presidents.</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b="1" dirty="0">
                <a:latin typeface="+mn-lt"/>
                <a:ea typeface="PMingLiU"/>
                <a:cs typeface="Times New Roman"/>
              </a:rPr>
              <a:t>The law applicable to the Chairman and all other members of the Board provides (in part):</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No member of the Board of Governors of the Federal Reserve System shall be an officer or director of any bank, banking institution, trust company, or Federal Reserve bank or hold stock in any bank, banking institution, or trust company; and before entering upon his duties as a member of the Board of Governors of the Federal Reserve System he shall certify under oath that he has complied with this requirement, and such certification shall be filed with the secretary of the Board.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Volcker's Fed is widely credited with ending the United States' stagflation crisis of the 1970s by limiting the growth of the money supply, abandoning the previous policy of targeting interest rates. Inflation, which peaked at 13.5% in 1981, was successfully lowered to 3.2% by 1983 and has remained low ever since [1]. The change in policy contributed to the significant recession the US economy experienced in the early 1980s, which included the highest unemployment levels since the Great Depression. From 1969 to 1974 Mr. Volcker served as under-secretary of the Treasury for international monetary affairs. He played an important role in the decisions surrounding the US decision to suspend gold convertibility in 1971, which resulted in the collapse of the </a:t>
            </a:r>
            <a:r>
              <a:rPr lang="en-US" altLang="zh-TW" sz="900" dirty="0" err="1">
                <a:latin typeface="+mn-lt"/>
                <a:ea typeface="PMingLiU"/>
                <a:cs typeface="Times New Roman"/>
              </a:rPr>
              <a:t>Bretton</a:t>
            </a:r>
            <a:r>
              <a:rPr lang="en-US" altLang="zh-TW" sz="900" dirty="0">
                <a:latin typeface="+mn-lt"/>
                <a:ea typeface="PMingLiU"/>
                <a:cs typeface="Times New Roman"/>
              </a:rPr>
              <a:t> Woods system. In general he acted as a moderating influence on policy, advocating the pursuit of an international solution to monetary problems. After leaving the US Treasury, he became president of the Federal Reserve Bank of New York from 1975 to 1979, leaving to take up the chairmanship of the Federal Reserve in August 1979.</a:t>
            </a:r>
          </a:p>
          <a:p>
            <a:pPr>
              <a:lnSpc>
                <a:spcPct val="115000"/>
              </a:lnSpc>
              <a:spcAft>
                <a:spcPts val="1000"/>
              </a:spcAft>
            </a:pPr>
            <a:endParaRPr lang="en-US" altLang="zh-TW" sz="900" dirty="0">
              <a:latin typeface="+mn-lt"/>
              <a:ea typeface="PMingLiU"/>
              <a:cs typeface="Times New Roman"/>
            </a:endParaRPr>
          </a:p>
          <a:p>
            <a:pPr>
              <a:lnSpc>
                <a:spcPct val="115000"/>
              </a:lnSpc>
              <a:spcAft>
                <a:spcPts val="1000"/>
              </a:spcAft>
            </a:pPr>
            <a:r>
              <a:rPr lang="en-US" sz="1200" b="0" i="0" kern="1200" dirty="0">
                <a:solidFill>
                  <a:schemeClr val="tx1"/>
                </a:solidFill>
                <a:effectLst/>
                <a:latin typeface="+mn-lt"/>
                <a:ea typeface="+mn-ea"/>
                <a:cs typeface="+mn-cs"/>
              </a:rPr>
              <a:t>Jerome H. Powell took office as Chairman of the Board of Governors of the Federal Reserve System on February 5, 2018, for a four-year term. Mr. Powell also serves as Chairman of the Federal Open Market Committee, the System's principal monetary policymaking body. Mr. Powell has served as a member of the Board of Governors since taking office on May 25, 2012, to fill an unexpired term. He was reappointed to the Board and sworn in on June 16, 2014, for a term ending January 31, 2028.</a:t>
            </a:r>
            <a:endParaRPr lang="zh-TW" altLang="zh-TW" sz="800" dirty="0">
              <a:latin typeface="+mn-lt"/>
              <a:ea typeface="PMingLiU"/>
              <a:cs typeface="Times New Roman"/>
            </a:endParaRPr>
          </a:p>
        </p:txBody>
      </p:sp>
    </p:spTree>
    <p:extLst>
      <p:ext uri="{BB962C8B-B14F-4D97-AF65-F5344CB8AC3E}">
        <p14:creationId xmlns:p14="http://schemas.microsoft.com/office/powerpoint/2010/main" val="816206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C3C7C-8426-4174-9EBA-6218E73665B9}" type="slidenum">
              <a:rPr lang="zh-TW" altLang="en-US"/>
              <a:pPr/>
              <a:t>74</a:t>
            </a:fld>
            <a:endParaRPr lang="en-US" altLang="zh-TW"/>
          </a:p>
        </p:txBody>
      </p:sp>
      <p:sp>
        <p:nvSpPr>
          <p:cNvPr id="430082" name="Rectangle 2"/>
          <p:cNvSpPr>
            <a:spLocks noGrp="1" noRot="1" noChangeAspect="1" noChangeArrowheads="1" noTextEdit="1"/>
          </p:cNvSpPr>
          <p:nvPr>
            <p:ph type="sldImg"/>
          </p:nvPr>
        </p:nvSpPr>
        <p:spPr>
          <a:xfrm>
            <a:off x="2708275" y="527050"/>
            <a:ext cx="3851275" cy="2889250"/>
          </a:xfrm>
          <a:ln/>
        </p:spPr>
      </p:sp>
      <p:sp>
        <p:nvSpPr>
          <p:cNvPr id="430083" name="Rectangle 3"/>
          <p:cNvSpPr>
            <a:spLocks noGrp="1" noChangeArrowheads="1"/>
          </p:cNvSpPr>
          <p:nvPr>
            <p:ph type="body" idx="1"/>
          </p:nvPr>
        </p:nvSpPr>
        <p:spPr/>
        <p:txBody>
          <a:bodyPr/>
          <a:lstStyle/>
          <a:p>
            <a:r>
              <a:rPr lang="en-US" altLang="zh-TW" dirty="0"/>
              <a:t>Many on-line discount brokerage firms do have significant research available</a:t>
            </a:r>
            <a:endParaRPr lang="zh-TW" altLang="zh-TW" dirty="0"/>
          </a:p>
          <a:p>
            <a:r>
              <a:rPr lang="en-US" altLang="zh-TW" dirty="0"/>
              <a:t> </a:t>
            </a:r>
            <a:endParaRPr lang="zh-TW" altLang="zh-TW" dirty="0"/>
          </a:p>
          <a:p>
            <a:r>
              <a:rPr lang="en-US" altLang="zh-TW" dirty="0"/>
              <a:t>The Securities Industry and Financial Markets Association (SIFMA) groups broker/dealers into four categories. The first and largest category, "major firms", consists of national full line companies, which are full service broker/dealers with an extensive national and international branch network system. This category also includes large investment banks and the largest U.S. broker/dealer subsidiaries of global financial holding companies. The major firms provide a broad array of financial services and products to households and institutions.</a:t>
            </a:r>
            <a:endParaRPr lang="zh-TW" altLang="zh-TW" dirty="0"/>
          </a:p>
          <a:p>
            <a:br>
              <a:rPr lang="en-US" altLang="zh-TW" dirty="0"/>
            </a:br>
            <a:r>
              <a:rPr lang="en-US" altLang="zh-TW" dirty="0"/>
              <a:t>The second category is regional brokers. Operating on a somewhat smaller scale than the major firms, they offer a range of investment services based on their size and business specialty. Because of their regional expertise, these brokers participate in underwriting securities for businesses that are centered in their region.</a:t>
            </a:r>
            <a:endParaRPr lang="zh-TW" altLang="zh-TW" dirty="0"/>
          </a:p>
          <a:p>
            <a:br>
              <a:rPr lang="en-US" altLang="zh-TW" dirty="0"/>
            </a:br>
            <a:r>
              <a:rPr lang="en-US" altLang="zh-TW" dirty="0"/>
              <a:t>New York City (NYC) area </a:t>
            </a:r>
            <a:r>
              <a:rPr lang="en-US" altLang="zh-TW" dirty="0" err="1"/>
              <a:t>regionals</a:t>
            </a:r>
            <a:r>
              <a:rPr lang="en-US" altLang="zh-TW" dirty="0"/>
              <a:t>, the third category, are mostly broker/dealer subsidiaries of U.S. and foreign banks and securities organizations, excluding those that fall into other listed categories, and are generally institutionally oriented. The fourth category is discounters, broker/dealers primarily engaged in the discount brokerage business.</a:t>
            </a:r>
            <a:endParaRPr lang="zh-TW" altLang="zh-TW" dirty="0"/>
          </a:p>
          <a:p>
            <a:br>
              <a:rPr lang="en-US" altLang="zh-TW" dirty="0"/>
            </a:br>
            <a:r>
              <a:rPr lang="en-US" altLang="zh-TW" dirty="0"/>
              <a:t>Only a small percentage of the companies in these four categories are included in the "total firms" column of the chart below. "Total firms" consists of all New York Stock exchange broker/dealers doing public business. It is used by SIFMA as a proxy for the total industry as it accounts for approximately 60 to 80 percent of revenues, capital and assets of all brokers/dealers in the U.S.</a:t>
            </a:r>
            <a:endParaRPr lang="zh-TW" altLang="zh-TW" dirty="0"/>
          </a:p>
          <a:p>
            <a:endParaRPr lang="en-US" altLang="zh-TW" dirty="0"/>
          </a:p>
        </p:txBody>
      </p:sp>
    </p:spTree>
    <p:extLst>
      <p:ext uri="{BB962C8B-B14F-4D97-AF65-F5344CB8AC3E}">
        <p14:creationId xmlns:p14="http://schemas.microsoft.com/office/powerpoint/2010/main" val="353669737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E9A668-6C87-4ED2-8266-581A9FC0E014}" type="slidenum">
              <a:rPr lang="en-US" altLang="zh-TW"/>
              <a:pPr/>
              <a:t>486</a:t>
            </a:fld>
            <a:endParaRPr lang="en-US" altLang="zh-TW"/>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pPr>
              <a:buFont typeface="Arial" pitchFamily="34" charset="0"/>
              <a:buNone/>
            </a:pPr>
            <a:endParaRPr lang="en-US" altLang="zh-TW" dirty="0"/>
          </a:p>
        </p:txBody>
      </p:sp>
    </p:spTree>
    <p:extLst>
      <p:ext uri="{BB962C8B-B14F-4D97-AF65-F5344CB8AC3E}">
        <p14:creationId xmlns:p14="http://schemas.microsoft.com/office/powerpoint/2010/main" val="19578461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E9A668-6C87-4ED2-8266-581A9FC0E014}" type="slidenum">
              <a:rPr lang="en-US" altLang="zh-TW"/>
              <a:pPr/>
              <a:t>487</a:t>
            </a:fld>
            <a:endParaRPr lang="en-US" altLang="zh-TW"/>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When the media says that “the Fed is meeting” they actually means the FOMC.</a:t>
            </a:r>
            <a:endParaRPr lang="zh-TW" altLang="zh-TW" sz="1100" dirty="0">
              <a:latin typeface="+mn-lt"/>
              <a:ea typeface="PMingLiU"/>
              <a:cs typeface="Times New Roman"/>
            </a:endParaRPr>
          </a:p>
          <a:p>
            <a:pPr marL="342900" lvl="0" indent="-342900">
              <a:lnSpc>
                <a:spcPct val="115000"/>
              </a:lnSpc>
              <a:spcAft>
                <a:spcPts val="1000"/>
              </a:spcAft>
              <a:buFont typeface="Arial"/>
              <a:buChar char="•"/>
              <a:tabLst>
                <a:tab pos="457200" algn="l"/>
              </a:tabLst>
            </a:pPr>
            <a:r>
              <a:rPr lang="en-US" altLang="zh-TW" sz="1200" dirty="0">
                <a:latin typeface="+mn-lt"/>
                <a:ea typeface="PMingLiU"/>
                <a:cs typeface="Times New Roman"/>
              </a:rPr>
              <a:t>FOMC consists of the 7 members of the BOG + the president of the Fed of NY + presidents of 4 other fed Banks. </a:t>
            </a:r>
            <a:endParaRPr lang="zh-TW" altLang="zh-TW" sz="1100" dirty="0">
              <a:latin typeface="+mn-lt"/>
              <a:ea typeface="PMingLiU"/>
              <a:cs typeface="Times New Roman"/>
            </a:endParaRPr>
          </a:p>
        </p:txBody>
      </p:sp>
    </p:spTree>
    <p:extLst>
      <p:ext uri="{BB962C8B-B14F-4D97-AF65-F5344CB8AC3E}">
        <p14:creationId xmlns:p14="http://schemas.microsoft.com/office/powerpoint/2010/main" val="188676998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921D5-6F31-4CB9-8C1F-E6E2B381B8A8}" type="slidenum">
              <a:rPr lang="en-US" altLang="zh-TW"/>
              <a:pPr/>
              <a:t>488</a:t>
            </a:fld>
            <a:endParaRPr lang="en-US" altLang="zh-TW"/>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pPr marL="342900" lvl="0" indent="-342900">
              <a:lnSpc>
                <a:spcPct val="115000"/>
              </a:lnSpc>
              <a:spcAft>
                <a:spcPts val="1000"/>
              </a:spcAft>
              <a:buFont typeface="Wingdings"/>
              <a:buChar char=""/>
            </a:pPr>
            <a:r>
              <a:rPr lang="en-US" altLang="zh-TW" sz="1200" dirty="0">
                <a:latin typeface="+mn-lt"/>
                <a:ea typeface="PMingLiU"/>
                <a:cs typeface="Times New Roman"/>
              </a:rPr>
              <a:t>A broad question of policy for the Federal Reserve Systems is how free the Fed is from presidential and congressional pressure in pursuing its goals.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Instrument Independence: the ability of the central bank to set monetary policy instruments.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Goal Independence: the ability of the central bank to set the goals of monetary policy.</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Evidence suggests that the Fed  is free along both dimensions.  Further, the 14-year terms (non-renewable) limit incentives to curry favor with either the President or Congress. </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Fed is usually generates revenue in excess of its expenses, so it is not typically under appropriations pressure.</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However, Congress can enact legislation to gain control of the Fed, a threat wielded as needed.  For example, the House Concurrent Resolution 133 requires the Fed to announce its objective growth rate for the money supply.</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Presidential appointment clearly sets the direction of the Fed.</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Why the Fed will struggle to stay above the fray</a:t>
            </a: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Sylvester </a:t>
            </a:r>
            <a:r>
              <a:rPr lang="en-US" altLang="zh-TW" sz="1200" b="1" dirty="0" err="1">
                <a:latin typeface="+mn-lt"/>
                <a:ea typeface="PMingLiU"/>
                <a:cs typeface="Times New Roman"/>
              </a:rPr>
              <a:t>Eijffinger</a:t>
            </a:r>
            <a:r>
              <a:rPr lang="en-US" altLang="zh-TW" sz="1200" b="1" dirty="0">
                <a:latin typeface="+mn-lt"/>
                <a:ea typeface="PMingLiU"/>
                <a:cs typeface="Times New Roman"/>
              </a:rPr>
              <a:t> and </a:t>
            </a:r>
            <a:r>
              <a:rPr lang="en-US" altLang="zh-TW" sz="1200" b="1" dirty="0" err="1">
                <a:latin typeface="+mn-lt"/>
                <a:ea typeface="PMingLiU"/>
                <a:cs typeface="Times New Roman"/>
              </a:rPr>
              <a:t>Edin</a:t>
            </a:r>
            <a:r>
              <a:rPr lang="en-US" altLang="zh-TW" sz="1200" b="1" dirty="0">
                <a:latin typeface="+mn-lt"/>
                <a:ea typeface="PMingLiU"/>
                <a:cs typeface="Times New Roman"/>
              </a:rPr>
              <a:t> </a:t>
            </a:r>
            <a:r>
              <a:rPr lang="en-US" altLang="zh-TW" sz="1200" b="1" dirty="0" err="1">
                <a:latin typeface="+mn-lt"/>
                <a:ea typeface="PMingLiU"/>
                <a:cs typeface="Times New Roman"/>
              </a:rPr>
              <a:t>Mujagic</a:t>
            </a:r>
            <a:r>
              <a:rPr lang="en-US" altLang="zh-TW" sz="1200" b="1" dirty="0">
                <a:latin typeface="+mn-lt"/>
                <a:ea typeface="PMingLiU"/>
                <a:cs typeface="Times New Roman"/>
              </a:rPr>
              <a:t>, http://www.ft.com/cms/s/0/b4b23efa-b15a-11de-b06b-00144feabdc0.html?ftcamp=rss,  Published: October 5 2009 03:00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Although many argue that the Fed is an independent central bank, we do not agree. The Fed is independent within government and, as such, only partially so. The Federal Reserve Act may be changed by a simple majority in the US Congress. The statutes of the European Central Bank, by contrast, can only be changed if all 27 European Union member states agree. This would surely be a complicated process as countries such as Germany and the Netherlands can be counted on always to resist such a move. In the first place, the nomination of Mr. Bernanke for a second term is not a cause for relief regarding threats to the Fed's independence; on the contrary, it is more a sign of distress. Under his leadership, the central bank's independence has suffered. Examples of this are the extreme quantitative easing by the Fed and the political pressure to continue with this. One might say that Mr. Bernanke was nominated because the positive effects on output are visible, while the negative effects on inflation are not.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Second, and perhaps more worrying, is the fact that Mr. Obama has the opportunity to appoint almost the entire board of governors at the Fed within his first term. The board consists of seven members or, more precisely, it should consist of seven members. Since April 2006 the Fed has been sailing though the rough waters of the financial and economic crisis with only five governors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consequence is that Mr. Obama can nominate two governors to the board instantly, if he so desires. But it does not stop there. The non-renewable term of Donald Kohn, vice-chairman, expires next June, meaning that Mr. Obama can soon start looking for his replacement. Another governor appointed by Mr. Bush, Elisabeth Duke, will leave the board in 2011 when her term expires. Given that Mr. Obama has already made one other appointment to the board, that of Daniel </a:t>
            </a:r>
            <a:r>
              <a:rPr lang="en-US" altLang="zh-TW" sz="1200" dirty="0" err="1">
                <a:latin typeface="+mn-lt"/>
                <a:ea typeface="PMingLiU"/>
                <a:cs typeface="Times New Roman"/>
              </a:rPr>
              <a:t>Tarullo</a:t>
            </a:r>
            <a:r>
              <a:rPr lang="en-US" altLang="zh-TW" sz="1200" dirty="0">
                <a:latin typeface="+mn-lt"/>
                <a:ea typeface="PMingLiU"/>
                <a:cs typeface="Times New Roman"/>
              </a:rPr>
              <a:t> in late January, the grand total of Obama nominees would then come to six out of seven governors, Mr. Bernanke included. Only one, the 39-year old Kevin </a:t>
            </a:r>
            <a:r>
              <a:rPr lang="en-US" altLang="zh-TW" sz="1200" dirty="0" err="1">
                <a:latin typeface="+mn-lt"/>
                <a:ea typeface="PMingLiU"/>
                <a:cs typeface="Times New Roman"/>
              </a:rPr>
              <a:t>Warsh</a:t>
            </a:r>
            <a:r>
              <a:rPr lang="en-US" altLang="zh-TW" sz="1200" dirty="0">
                <a:latin typeface="+mn-lt"/>
                <a:ea typeface="PMingLiU"/>
                <a:cs typeface="Times New Roman"/>
              </a:rPr>
              <a:t>, a former investment banker and former adviser to Mr. Bush, has a safe seat. His term does not expire until 2018.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Not only will Mr. Obama be able to nominate four governors, a majority, in his first two years, but the Obama-dominated board also has the final say in the appointments of the presidents of the 12 regional Federal Reserve banks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1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That is worrying as research shows that when presidential popularity is declining, the incumbent is likely to influence the Fed to stimulate the economy by keeping interest rates low.   </a:t>
            </a:r>
            <a:endParaRPr lang="zh-TW" altLang="zh-TW" sz="11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238593840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490</a:t>
            </a:fld>
            <a:endParaRPr lang="en-US" altLang="zh-TW"/>
          </a:p>
        </p:txBody>
      </p:sp>
    </p:spTree>
    <p:extLst>
      <p:ext uri="{BB962C8B-B14F-4D97-AF65-F5344CB8AC3E}">
        <p14:creationId xmlns:p14="http://schemas.microsoft.com/office/powerpoint/2010/main" val="415519789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E646D-EF5B-443E-A1ED-A65290F058DF}" type="slidenum">
              <a:rPr lang="en-US" altLang="zh-TW"/>
              <a:pPr/>
              <a:t>492</a:t>
            </a:fld>
            <a:endParaRPr lang="en-US" altLang="zh-TW"/>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r>
              <a:rPr lang="en-US" altLang="zh-TW" dirty="0"/>
              <a:t>The Governing Council is the main decision-making body of the ECB. It consists of </a:t>
            </a:r>
            <a:r>
              <a:rPr lang="en-US" altLang="zh-TW" baseline="0" dirty="0"/>
              <a:t> </a:t>
            </a:r>
            <a:r>
              <a:rPr lang="en-US" altLang="zh-TW" dirty="0"/>
              <a:t>the six members of the Executive Board, plus the governors of the national central banks of the 19 euro area countries (source: ECB http://www.ecb.europa.eu/ecb/orga/decisions/govc/html/index.en.html )</a:t>
            </a:r>
          </a:p>
          <a:p>
            <a:r>
              <a:rPr lang="en-US" altLang="zh-TW" dirty="0"/>
              <a:t>http://www.ecb.europa.eu/ecb/orga/decisions/govc/html/index.en.html </a:t>
            </a:r>
          </a:p>
          <a:p>
            <a:pPr>
              <a:lnSpc>
                <a:spcPct val="115000"/>
              </a:lnSpc>
              <a:spcAft>
                <a:spcPts val="1000"/>
              </a:spcAft>
            </a:pPr>
            <a:r>
              <a:rPr lang="en-US" altLang="zh-TW" sz="1200" b="1" dirty="0">
                <a:latin typeface="+mn-lt"/>
                <a:ea typeface="PMingLiU"/>
                <a:cs typeface="Times New Roman"/>
              </a:rPr>
              <a:t>European Central Bank (ECB)</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Wikipedia)</a:t>
            </a:r>
            <a:endParaRPr lang="zh-TW" altLang="zh-TW" sz="1200" dirty="0">
              <a:latin typeface="+mn-lt"/>
              <a:ea typeface="PMingLiU"/>
              <a:cs typeface="Times New Roman"/>
            </a:endParaRPr>
          </a:p>
          <a:p>
            <a:pPr>
              <a:lnSpc>
                <a:spcPct val="115000"/>
              </a:lnSpc>
              <a:spcAft>
                <a:spcPts val="1000"/>
              </a:spcAft>
            </a:pP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Founded on 1 June 1999 by a treaty between the European Central Bank (ECB) and the European System of Central Banks (ESCB).</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Board of directors consists of the president, vice president, and four members, all serving eight-year terms.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policy group consists of the executive board and governors from the 19 member countries central banks.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ECB is the most instrument and goal independent central bank in the world.  It was given independence in the treaty, and that policy can only be changed by amending the treaty.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a:t>
            </a:r>
            <a:r>
              <a:rPr lang="en-US" altLang="zh-TW" sz="1200" b="1" dirty="0">
                <a:latin typeface="+mn-lt"/>
                <a:ea typeface="PMingLiU"/>
                <a:cs typeface="Times New Roman"/>
              </a:rPr>
              <a:t>European Central Bank (ECB)</a:t>
            </a:r>
            <a:r>
              <a:rPr lang="en-US" altLang="zh-TW" sz="1200" dirty="0">
                <a:latin typeface="+mn-lt"/>
                <a:ea typeface="PMingLiU"/>
                <a:cs typeface="Times New Roman"/>
              </a:rPr>
              <a:t> (also in other languages) is one of the world's most important central banks, responsible for monetary policy covering the 13 member countries of the </a:t>
            </a:r>
            <a:r>
              <a:rPr lang="en-US" altLang="zh-TW" sz="1200" dirty="0" err="1">
                <a:latin typeface="+mn-lt"/>
                <a:ea typeface="PMingLiU"/>
                <a:cs typeface="Times New Roman"/>
              </a:rPr>
              <a:t>Eurozone</a:t>
            </a:r>
            <a:r>
              <a:rPr lang="en-US" altLang="zh-TW" sz="1200" dirty="0">
                <a:latin typeface="+mn-lt"/>
                <a:ea typeface="PMingLiU"/>
                <a:cs typeface="Times New Roman"/>
              </a:rPr>
              <a:t>.</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ECB was established on June 1, 1998 and its headquarters are located in Frankfurt, Germany.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a:t>
            </a:r>
            <a:r>
              <a:rPr lang="en-US" altLang="zh-TW" sz="1200" dirty="0" err="1">
                <a:latin typeface="+mn-lt"/>
                <a:ea typeface="PMingLiU"/>
                <a:cs typeface="Times New Roman"/>
              </a:rPr>
              <a:t>organisation</a:t>
            </a:r>
            <a:r>
              <a:rPr lang="en-US" altLang="zh-TW" sz="1200" dirty="0">
                <a:latin typeface="+mn-lt"/>
                <a:ea typeface="PMingLiU"/>
                <a:cs typeface="Times New Roman"/>
              </a:rPr>
              <a:t> of the ECB is </a:t>
            </a:r>
            <a:r>
              <a:rPr lang="en-US" altLang="zh-TW" sz="1200" dirty="0" err="1">
                <a:latin typeface="+mn-lt"/>
                <a:ea typeface="PMingLiU"/>
                <a:cs typeface="Times New Roman"/>
              </a:rPr>
              <a:t>modelled</a:t>
            </a:r>
            <a:r>
              <a:rPr lang="en-US" altLang="zh-TW" sz="1200" dirty="0">
                <a:latin typeface="+mn-lt"/>
                <a:ea typeface="PMingLiU"/>
                <a:cs typeface="Times New Roman"/>
              </a:rPr>
              <a:t> on that of the German </a:t>
            </a:r>
            <a:r>
              <a:rPr lang="en-US" altLang="zh-TW" sz="1200" dirty="0" err="1">
                <a:latin typeface="+mn-lt"/>
                <a:ea typeface="PMingLiU"/>
                <a:cs typeface="Times New Roman"/>
              </a:rPr>
              <a:t>Bundesbank</a:t>
            </a:r>
            <a:r>
              <a:rPr lang="en-US" altLang="zh-TW" sz="1200" dirty="0">
                <a:latin typeface="+mn-lt"/>
                <a:ea typeface="PMingLiU"/>
                <a:cs typeface="Times New Roman"/>
              </a:rPr>
              <a:t> and </a:t>
            </a:r>
            <a:r>
              <a:rPr lang="en-US" altLang="zh-TW" sz="1200" dirty="0" err="1">
                <a:latin typeface="+mn-lt"/>
                <a:ea typeface="PMingLiU"/>
                <a:cs typeface="Times New Roman"/>
              </a:rPr>
              <a:t>Landesbanken</a:t>
            </a:r>
            <a:r>
              <a:rPr lang="en-US" altLang="zh-TW" sz="1200" dirty="0">
                <a:latin typeface="+mn-lt"/>
                <a:ea typeface="PMingLiU"/>
                <a:cs typeface="Times New Roman"/>
              </a:rPr>
              <a:t>.</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President of the European Central Bank</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(Source: Wikipedia article: List of Presidents of the European Central Bank)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1999 </a:t>
            </a:r>
            <a:r>
              <a:rPr lang="en-US" altLang="zh-TW" sz="1200" dirty="0" err="1">
                <a:latin typeface="+mn-lt"/>
                <a:ea typeface="PMingLiU"/>
                <a:cs typeface="Times New Roman"/>
              </a:rPr>
              <a:t>Wim</a:t>
            </a:r>
            <a:r>
              <a:rPr lang="en-US" altLang="zh-TW" sz="1200" dirty="0">
                <a:latin typeface="+mn-lt"/>
                <a:ea typeface="PMingLiU"/>
                <a:cs typeface="Times New Roman"/>
              </a:rPr>
              <a:t> Duisenberg, the former president of De </a:t>
            </a:r>
            <a:r>
              <a:rPr lang="en-US" altLang="zh-TW" sz="1200" dirty="0" err="1">
                <a:latin typeface="+mn-lt"/>
                <a:ea typeface="PMingLiU"/>
                <a:cs typeface="Times New Roman"/>
              </a:rPr>
              <a:t>Nederlandsche</a:t>
            </a:r>
            <a:r>
              <a:rPr lang="en-US" altLang="zh-TW" sz="1200" dirty="0">
                <a:latin typeface="+mn-lt"/>
                <a:ea typeface="PMingLiU"/>
                <a:cs typeface="Times New Roman"/>
              </a:rPr>
              <a:t> Bank, and former finance minister of the Netherlands became the first president of the ECB.</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November 2003 Jean-Claude </a:t>
            </a:r>
            <a:r>
              <a:rPr lang="en-US" altLang="zh-TW" sz="1200" dirty="0" err="1">
                <a:latin typeface="+mn-lt"/>
                <a:ea typeface="PMingLiU"/>
                <a:cs typeface="Times New Roman"/>
              </a:rPr>
              <a:t>Trichet</a:t>
            </a:r>
            <a:r>
              <a:rPr lang="en-US" altLang="zh-TW" sz="1200" dirty="0">
                <a:latin typeface="+mn-lt"/>
                <a:ea typeface="PMingLiU"/>
                <a:cs typeface="Times New Roman"/>
              </a:rPr>
              <a:t> succeeded and finished</a:t>
            </a:r>
            <a:r>
              <a:rPr lang="en-US" altLang="zh-TW" sz="1200" baseline="0" dirty="0">
                <a:latin typeface="+mn-lt"/>
                <a:ea typeface="PMingLiU"/>
                <a:cs typeface="Times New Roman"/>
              </a:rPr>
              <a:t> his term in 2011</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r>
              <a:rPr lang="en-US" altLang="zh-TW" dirty="0">
                <a:hlinkClick r:id="rId3" action="ppaction://hlinkfile" tooltip="Mario Draghi"/>
              </a:rPr>
              <a:t>Mario </a:t>
            </a:r>
            <a:r>
              <a:rPr lang="en-US" altLang="zh-TW" dirty="0" err="1">
                <a:hlinkClick r:id="rId3" action="ppaction://hlinkfile" tooltip="Mario Draghi"/>
              </a:rPr>
              <a:t>Draghi</a:t>
            </a:r>
            <a:r>
              <a:rPr lang="en-US" altLang="zh-TW" dirty="0"/>
              <a:t> was chosen to become the next President of the ECB on the 24 June 2011.</a:t>
            </a:r>
            <a:r>
              <a:rPr lang="en-US" altLang="zh-TW" baseline="30000" dirty="0">
                <a:hlinkClick r:id="" action="ppaction://hlinkfile"/>
              </a:rPr>
              <a:t>[8]</a:t>
            </a:r>
            <a:r>
              <a:rPr lang="en-US" altLang="zh-TW" dirty="0"/>
              <a:t> </a:t>
            </a:r>
          </a:p>
          <a:p>
            <a:pPr>
              <a:lnSpc>
                <a:spcPct val="115000"/>
              </a:lnSpc>
              <a:spcAft>
                <a:spcPts val="1000"/>
              </a:spcAft>
            </a:pPr>
            <a:r>
              <a:rPr lang="en-US" altLang="zh-TW" sz="1200" b="0" dirty="0">
                <a:latin typeface="+mn-lt"/>
                <a:ea typeface="PMingLiU"/>
                <a:cs typeface="Times New Roman"/>
              </a:rPr>
              <a:t>He was succeeded</a:t>
            </a:r>
            <a:r>
              <a:rPr lang="en-US" altLang="zh-TW" sz="1200" b="0" baseline="0" dirty="0">
                <a:latin typeface="+mn-lt"/>
                <a:ea typeface="PMingLiU"/>
                <a:cs typeface="Times New Roman"/>
              </a:rPr>
              <a:t> by Christine </a:t>
            </a:r>
            <a:r>
              <a:rPr lang="en-US" altLang="zh-TW" sz="1200" b="0" baseline="0" dirty="0" err="1">
                <a:latin typeface="+mn-lt"/>
                <a:ea typeface="PMingLiU"/>
                <a:cs typeface="Times New Roman"/>
              </a:rPr>
              <a:t>Lagarde</a:t>
            </a:r>
            <a:r>
              <a:rPr lang="en-US" altLang="zh-TW" sz="1200" b="0" baseline="0" dirty="0">
                <a:latin typeface="+mn-lt"/>
                <a:ea typeface="PMingLiU"/>
                <a:cs typeface="Times New Roman"/>
              </a:rPr>
              <a:t> on 1 Nov 2019</a:t>
            </a: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European System of Central Banks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European System of Central Banks (ESCB) is comprised of the European Central Bank (ECB), and the local Central banks of the 27 member states of the European Union. Only governors from national banks inside the </a:t>
            </a:r>
            <a:r>
              <a:rPr lang="en-US" altLang="zh-TW" sz="1200" dirty="0" err="1">
                <a:latin typeface="+mn-lt"/>
                <a:ea typeface="PMingLiU"/>
                <a:cs typeface="Times New Roman"/>
              </a:rPr>
              <a:t>eurozone</a:t>
            </a:r>
            <a:r>
              <a:rPr lang="en-US" altLang="zh-TW" sz="1200" dirty="0">
                <a:latin typeface="+mn-lt"/>
                <a:ea typeface="PMingLiU"/>
                <a:cs typeface="Times New Roman"/>
              </a:rPr>
              <a:t> take part and are responsible for the decision-making process.</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Objectives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primary objective of the ECB, and the wider ESCB, is "to maintain price stability" within the euro area, i.e., to keep inflation low. The present target is to keep inflation below, but close to, 2%.</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In addition, and without prejudice to the objective of price stability, the bank has to support the economic policies of the European Union. These are designed to foster a high level of employment and sustainable and non-inflationary economic growth under Article 2 of the Treaty of the European Union (otherwise known as the Maastricht Treaty).</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Tasks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major task of the ECB is to maintain a monetary policy for the euro area in pursuit of the objectives set out above. The current monetary policy is published on the ECB website.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It has several tools for this purpose: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Main refinancing operations, in which money is injected into the banking system as an auction.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Deposit facility: private banks depositing overnight.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Marginal lending facility: ECB lending to private banks overnight.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In addition to monetary policy the ECB's other tasks are: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conduct of foreign exchange operations and the holding and management of the official foreign reserves of the </a:t>
            </a:r>
            <a:r>
              <a:rPr lang="en-US" altLang="zh-TW" sz="1200" dirty="0" err="1">
                <a:latin typeface="+mn-lt"/>
                <a:ea typeface="PMingLiU"/>
                <a:cs typeface="Times New Roman"/>
              </a:rPr>
              <a:t>eurozone</a:t>
            </a:r>
            <a:r>
              <a:rPr lang="en-US" altLang="zh-TW" sz="1200" dirty="0">
                <a:latin typeface="+mn-lt"/>
                <a:ea typeface="PMingLiU"/>
                <a:cs typeface="Times New Roman"/>
              </a:rPr>
              <a:t> countries. Official reserves total over €40 billion of which over 30% are gold reserves of the </a:t>
            </a:r>
            <a:r>
              <a:rPr lang="en-US" altLang="zh-TW" sz="1200" dirty="0" err="1">
                <a:latin typeface="+mn-lt"/>
                <a:ea typeface="PMingLiU"/>
                <a:cs typeface="Times New Roman"/>
              </a:rPr>
              <a:t>Bundesbank</a:t>
            </a:r>
            <a:r>
              <a:rPr lang="en-US" altLang="zh-TW" sz="1200" dirty="0">
                <a:latin typeface="+mn-lt"/>
                <a:ea typeface="PMingLiU"/>
                <a:cs typeface="Times New Roman"/>
              </a:rPr>
              <a:t> and around 20% of the </a:t>
            </a:r>
            <a:r>
              <a:rPr lang="en-US" altLang="zh-TW" sz="1200" dirty="0" err="1">
                <a:latin typeface="+mn-lt"/>
                <a:ea typeface="PMingLiU"/>
                <a:cs typeface="Times New Roman"/>
              </a:rPr>
              <a:t>Banque</a:t>
            </a:r>
            <a:r>
              <a:rPr lang="en-US" altLang="zh-TW" sz="1200" dirty="0">
                <a:latin typeface="+mn-lt"/>
                <a:ea typeface="PMingLiU"/>
                <a:cs typeface="Times New Roman"/>
              </a:rPr>
              <a:t> de France. All gold and foreign exchange reserves of the national central banks remain their assets but, under the Maastricht treaty, are at the disposal of the ECB.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promotion of the smooth operation of payment systems.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following are described by the ECB as 'further tasks':</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Banknotes: the ECB has the exclusive right to authorize the issuance of banknotes within the euro area.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Statistics: in cooperation with the National Central Banks, the ECB collects statistical information necessary for fulfilling the tasks, either from national authorities or directly from economic agents.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Financial stability and supervision: the </a:t>
            </a:r>
            <a:r>
              <a:rPr lang="en-US" altLang="zh-TW" sz="1200" dirty="0" err="1">
                <a:latin typeface="+mn-lt"/>
                <a:ea typeface="PMingLiU"/>
                <a:cs typeface="Times New Roman"/>
              </a:rPr>
              <a:t>Eurosystem</a:t>
            </a:r>
            <a:r>
              <a:rPr lang="en-US" altLang="zh-TW" sz="1200" dirty="0">
                <a:latin typeface="+mn-lt"/>
                <a:ea typeface="PMingLiU"/>
                <a:cs typeface="Times New Roman"/>
              </a:rPr>
              <a:t> contributes to the smooth conduct of policies pursued by the authorities in charge related to the prudential supervision of credit institutions and the stability of the financial system. </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International and European cooperation: the ECB maintains working relations with relevant institutions, bodies and for both within the EU and internationally in respect of tasks entrusted to the </a:t>
            </a:r>
            <a:r>
              <a:rPr lang="en-US" altLang="zh-TW" sz="1200" dirty="0" err="1">
                <a:latin typeface="+mn-lt"/>
                <a:ea typeface="PMingLiU"/>
                <a:cs typeface="Times New Roman"/>
              </a:rPr>
              <a:t>Eurosystem</a:t>
            </a: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There are two main criticisms of the ECB: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Inflation target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Many economists have stated the ECB should adopt a symmetrical inflation target, much like the one the Bank of England follows.[1] The Bank of England's inflation target is 2% plus or minus 1%, whilst the ECB's 'below </a:t>
            </a:r>
            <a:r>
              <a:rPr lang="en-US" altLang="zh-TW" sz="1200" b="1" dirty="0">
                <a:latin typeface="+mn-lt"/>
                <a:ea typeface="PMingLiU"/>
                <a:cs typeface="Times New Roman"/>
              </a:rPr>
              <a:t>but close </a:t>
            </a:r>
            <a:r>
              <a:rPr lang="en-US" altLang="zh-TW" sz="1200" i="1" dirty="0">
                <a:latin typeface="+mn-lt"/>
                <a:ea typeface="PMingLiU"/>
                <a:cs typeface="Times New Roman"/>
              </a:rPr>
              <a:t>to</a:t>
            </a:r>
            <a:r>
              <a:rPr lang="en-US" altLang="zh-TW" sz="1200" dirty="0">
                <a:latin typeface="+mn-lt"/>
                <a:ea typeface="PMingLiU"/>
                <a:cs typeface="Times New Roman"/>
              </a:rPr>
              <a:t> 2%', is less clearly defined.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Some critics think the objectives given to the ECB are inappropriate. The ECB sets interest rates in order to control inflation. Some feel this too narrow an objective, leading to decisions on interest rates that are inappropriate given the wider needs of the economy. This kind of criticism about what targets should be used, are made of many central banks and not just the ECB.</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low interest rates set by the ECB have been criticized as being inappropriate for regions of Europe with property bubbles. These low interest rates are a factor in the Irish property bubble. Low rates have been set to avoid deflation in the </a:t>
            </a:r>
            <a:r>
              <a:rPr lang="en-US" altLang="zh-TW" sz="1200" dirty="0" err="1">
                <a:latin typeface="+mn-lt"/>
                <a:ea typeface="PMingLiU"/>
                <a:cs typeface="Times New Roman"/>
              </a:rPr>
              <a:t>eurozone</a:t>
            </a:r>
            <a:r>
              <a:rPr lang="en-US" altLang="zh-TW" sz="1200" dirty="0">
                <a:latin typeface="+mn-lt"/>
                <a:ea typeface="PMingLiU"/>
                <a:cs typeface="Times New Roman"/>
              </a:rPr>
              <a:t> as a whole.</a:t>
            </a: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Independence</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ECB was established as a central bank designed to operate independently of political intervention. Its objectives and powers were politically established, but decisions on how those powers are best used to achieve the objectives are left in the hands of the ECB itself, this is known as operational independence. Many national banks in the EU are outside the </a:t>
            </a:r>
            <a:r>
              <a:rPr lang="en-US" altLang="zh-TW" sz="1200" dirty="0" err="1">
                <a:latin typeface="+mn-lt"/>
                <a:ea typeface="PMingLiU"/>
                <a:cs typeface="Times New Roman"/>
              </a:rPr>
              <a:t>eurozone</a:t>
            </a:r>
            <a:r>
              <a:rPr lang="en-US" altLang="zh-TW" sz="1200" dirty="0">
                <a:latin typeface="+mn-lt"/>
                <a:ea typeface="PMingLiU"/>
                <a:cs typeface="Times New Roman"/>
              </a:rPr>
              <a:t> and independent, e.g. the </a:t>
            </a:r>
            <a:r>
              <a:rPr lang="en-US" altLang="zh-TW" sz="1200" dirty="0" err="1">
                <a:latin typeface="+mn-lt"/>
                <a:ea typeface="PMingLiU"/>
                <a:cs typeface="Times New Roman"/>
              </a:rPr>
              <a:t>Danmarks</a:t>
            </a:r>
            <a:r>
              <a:rPr lang="en-US" altLang="zh-TW" sz="1200" u="sng" dirty="0">
                <a:solidFill>
                  <a:srgbClr val="0000FF"/>
                </a:solidFill>
                <a:latin typeface="+mn-lt"/>
                <a:ea typeface="PMingLiU"/>
                <a:cs typeface="Times New Roman"/>
                <a:hlinkClick r:id="rId4"/>
              </a:rPr>
              <a:t> </a:t>
            </a:r>
            <a:r>
              <a:rPr lang="en-US" altLang="zh-TW" sz="1200" dirty="0" err="1">
                <a:latin typeface="+mn-lt"/>
                <a:ea typeface="PMingLiU"/>
                <a:cs typeface="Times New Roman"/>
              </a:rPr>
              <a:t>Nationalbank</a:t>
            </a:r>
            <a:r>
              <a:rPr lang="en-US" altLang="zh-TW" sz="1200" dirty="0">
                <a:latin typeface="+mn-lt"/>
                <a:ea typeface="PMingLiU"/>
                <a:cs typeface="Times New Roman"/>
              </a:rPr>
              <a:t> or the Bank of England and also have similar arrangements.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There is a consensus amongst economists that an independent central bank is the best way to avoid manipulation of the </a:t>
            </a:r>
            <a:r>
              <a:rPr lang="en-US" altLang="zh-TW" sz="1200" dirty="0" err="1">
                <a:latin typeface="+mn-lt"/>
                <a:ea typeface="PMingLiU"/>
                <a:cs typeface="Times New Roman"/>
              </a:rPr>
              <a:t>macroeconomy</a:t>
            </a:r>
            <a:r>
              <a:rPr lang="en-US" altLang="zh-TW" sz="1200" dirty="0">
                <a:latin typeface="+mn-lt"/>
                <a:ea typeface="PMingLiU"/>
                <a:cs typeface="Times New Roman"/>
              </a:rPr>
              <a:t> for political purposes [citation needed].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Some see the ECB's independence as undemocratic and </a:t>
            </a:r>
            <a:r>
              <a:rPr lang="en-US" altLang="zh-TW" sz="1200" dirty="0" err="1">
                <a:latin typeface="+mn-lt"/>
                <a:ea typeface="PMingLiU"/>
                <a:cs typeface="Times New Roman"/>
              </a:rPr>
              <a:t>criticise</a:t>
            </a:r>
            <a:r>
              <a:rPr lang="en-US" altLang="zh-TW" sz="1200" dirty="0">
                <a:latin typeface="+mn-lt"/>
                <a:ea typeface="PMingLiU"/>
                <a:cs typeface="Times New Roman"/>
              </a:rPr>
              <a:t> the decision-making processes and objectives of the ECB, asserting that the ECB is hard-wired to be secretive and independent from most citizens of the European Union, and to be isolated from feedback mechanisms regarding the influence of the money economy on human rights violations or the natural environment.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ECB does not publish or invite comments on its proposed decisions . After publication of its actions and decisions, ECB web pages do not solicit direct comments by citizens. It is thought that details of internal meetings are not made public in order not to reveal internal splits in the board of governors.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ECB is accountable to the European Parliament and the Council of ministers. The council appoints the ECB president and vice-president and other members of the ECB's executive board. The nominees must be approved by Parliament first, and then by the council of ministers before they can assume their roles in the institution. It is required by law for the ECB president to present an annual report to the plenary sitting of Parliament. Furthermore, the ECB president or their deputy reports to the Parliament's monetary affairs committee four times a year; this can be more frequent at either the Parliament's or the ECB's request.</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European citizens may influence the policy decisions of the ECB indirectly via the formal, national democratic electoral process. However, if changes in economic assumptions are expressed via formal democratic means, elected politicians may have little power to directly transmit these changes to the ECB.</a:t>
            </a:r>
            <a:endParaRPr lang="zh-TW" altLang="zh-TW" sz="1200" dirty="0">
              <a:latin typeface="+mn-lt"/>
              <a:ea typeface="PMingLiU"/>
              <a:cs typeface="Times New Roman"/>
            </a:endParaRPr>
          </a:p>
          <a:p>
            <a:pPr>
              <a:lnSpc>
                <a:spcPct val="80000"/>
              </a:lnSpc>
            </a:pPr>
            <a:endParaRPr lang="en-US" altLang="zh-TW" sz="1200" dirty="0">
              <a:latin typeface="+mn-lt"/>
            </a:endParaRPr>
          </a:p>
        </p:txBody>
      </p:sp>
    </p:spTree>
    <p:extLst>
      <p:ext uri="{BB962C8B-B14F-4D97-AF65-F5344CB8AC3E}">
        <p14:creationId xmlns:p14="http://schemas.microsoft.com/office/powerpoint/2010/main" val="1838881869"/>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136C3-0B1D-42E5-9879-D48E506CB249}" type="slidenum">
              <a:rPr lang="en-US" altLang="zh-TW"/>
              <a:pPr/>
              <a:t>493</a:t>
            </a:fld>
            <a:endParaRPr lang="en-US" altLang="zh-TW"/>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pPr>
              <a:lnSpc>
                <a:spcPct val="80000"/>
              </a:lnSpc>
            </a:pPr>
            <a:endParaRPr lang="en-US" altLang="zh-TW" sz="800" dirty="0"/>
          </a:p>
        </p:txBody>
      </p:sp>
    </p:spTree>
    <p:extLst>
      <p:ext uri="{BB962C8B-B14F-4D97-AF65-F5344CB8AC3E}">
        <p14:creationId xmlns:p14="http://schemas.microsoft.com/office/powerpoint/2010/main" val="153526555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136C3-0B1D-42E5-9879-D48E506CB249}" type="slidenum">
              <a:rPr lang="en-US" altLang="zh-TW"/>
              <a:pPr/>
              <a:t>494</a:t>
            </a:fld>
            <a:endParaRPr lang="en-US" altLang="zh-TW"/>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pPr>
              <a:lnSpc>
                <a:spcPct val="115000"/>
              </a:lnSpc>
              <a:spcAft>
                <a:spcPts val="1000"/>
              </a:spcAft>
            </a:pPr>
            <a:r>
              <a:rPr lang="en-US" altLang="zh-TW" sz="800" dirty="0">
                <a:latin typeface="+mn-lt"/>
                <a:ea typeface="PMingLiU"/>
                <a:cs typeface="Times New Roman"/>
              </a:rPr>
              <a:t>The Bank of England is the central bank of the United Kingdom. Sometimes known as the 'Old Lady' of </a:t>
            </a:r>
            <a:r>
              <a:rPr lang="en-US" altLang="zh-TW" sz="800" dirty="0" err="1">
                <a:latin typeface="+mn-lt"/>
                <a:ea typeface="PMingLiU"/>
                <a:cs typeface="Times New Roman"/>
              </a:rPr>
              <a:t>Threadneedle</a:t>
            </a:r>
            <a:r>
              <a:rPr lang="en-US" altLang="zh-TW" sz="800" dirty="0">
                <a:latin typeface="+mn-lt"/>
                <a:ea typeface="PMingLiU"/>
                <a:cs typeface="Times New Roman"/>
              </a:rPr>
              <a:t> Street, the Bank was founded in 1694, </a:t>
            </a:r>
            <a:r>
              <a:rPr lang="en-US" altLang="zh-TW" sz="800" dirty="0" err="1">
                <a:latin typeface="+mn-lt"/>
                <a:ea typeface="PMingLiU"/>
                <a:cs typeface="Times New Roman"/>
              </a:rPr>
              <a:t>nationalised</a:t>
            </a:r>
            <a:r>
              <a:rPr lang="en-US" altLang="zh-TW" sz="800" dirty="0">
                <a:latin typeface="+mn-lt"/>
                <a:ea typeface="PMingLiU"/>
                <a:cs typeface="Times New Roman"/>
              </a:rPr>
              <a:t> on 1 March 1946, and gained independence in 1997. Standing at the centre of the UK's financial system, the Bank is committed to promoting and maintaining monetary and financial stability as its contribution to a healthy economy.</a:t>
            </a:r>
            <a:br>
              <a:rPr lang="en-US" altLang="zh-TW" sz="800" dirty="0">
                <a:latin typeface="+mn-lt"/>
                <a:ea typeface="PMingLiU"/>
                <a:cs typeface="Times New Roman"/>
              </a:rPr>
            </a:br>
            <a:r>
              <a:rPr lang="en-US" altLang="zh-TW" sz="800" dirty="0">
                <a:latin typeface="+mn-lt"/>
                <a:ea typeface="PMingLiU"/>
                <a:cs typeface="Times New Roman"/>
              </a:rPr>
              <a:t>The current governance and accountability framework is set by the 1998 Bank of England Act, which provides for a Court of Directors, a Committee on Non-executive Directors within Court, and a Monetary Policy Committee.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Governor is Andrew Bailey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The Court of Directors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Court consists of the Governor, two Deputy Governors and 16 Directors. The Directors are all non-executive. The Governors are appointed by the Crown for five years and the Directors for three years. Details of the current Court can be found in the Bank's Annual Report.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Under the Act, the responsibilities of Court are to manage the Bank's affairs, other than the formulation of monetary policy, which is the responsibility of the Monetary Policy Committee. This includes determining the Bank's objectives and strategy, and aiming to ensure the effective discharge of the Bank's functions and the most efficient use of the Bank's resources.</a:t>
            </a: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The Monetary Policy Committee (MPC)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Bank of England Act establishes the MPC as a Committee of the Bank, subject to the oversight of </a:t>
            </a:r>
            <a:r>
              <a:rPr lang="en-US" altLang="zh-TW" sz="800" dirty="0" err="1">
                <a:latin typeface="+mn-lt"/>
                <a:ea typeface="PMingLiU"/>
                <a:cs typeface="Times New Roman"/>
              </a:rPr>
              <a:t>NedCo</a:t>
            </a:r>
            <a:r>
              <a:rPr lang="en-US" altLang="zh-TW" sz="800" dirty="0">
                <a:latin typeface="+mn-lt"/>
                <a:ea typeface="PMingLiU"/>
                <a:cs typeface="Times New Roman"/>
              </a:rPr>
              <a:t>, and sets a framework for its operations. Under the Act, the Bank's objectives in relation to monetary policy are to maintain price stability and, subject to that, to support the Government's economic policies, including its objectives for growth and employment. At least once a year, the Government specifies the price stability target and its growth and employment objectives. The MPC must meet at least monthly; its members comprise the Governor and Deputy Governors, two of the Bank's Executive Directors and four members appointed by the Chancellor. The MPC's decisions are announced after each monthly meeting and minutes of their meetings are published two weeks later. The quarterly </a:t>
            </a:r>
            <a:r>
              <a:rPr lang="en-US" altLang="zh-TW" sz="800" i="1" dirty="0">
                <a:latin typeface="+mn-lt"/>
                <a:ea typeface="PMingLiU"/>
                <a:cs typeface="Times New Roman"/>
              </a:rPr>
              <a:t>Inflation Report </a:t>
            </a:r>
            <a:r>
              <a:rPr lang="en-US" altLang="zh-TW" sz="800" dirty="0">
                <a:latin typeface="+mn-lt"/>
                <a:ea typeface="PMingLiU"/>
                <a:cs typeface="Times New Roman"/>
              </a:rPr>
              <a:t>includes the MPC's projections of inflation and output.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err="1">
                <a:latin typeface="+mn-lt"/>
                <a:ea typeface="PMingLiU"/>
                <a:cs typeface="Times New Roman"/>
              </a:rPr>
              <a:t>NedCo</a:t>
            </a: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Act provides for a sub-committee of Court ("</a:t>
            </a:r>
            <a:r>
              <a:rPr lang="en-US" altLang="zh-TW" sz="800" dirty="0" err="1">
                <a:latin typeface="+mn-lt"/>
                <a:ea typeface="PMingLiU"/>
                <a:cs typeface="Times New Roman"/>
              </a:rPr>
              <a:t>NedCo</a:t>
            </a:r>
            <a:r>
              <a:rPr lang="en-US" altLang="zh-TW" sz="800" dirty="0">
                <a:latin typeface="+mn-lt"/>
                <a:ea typeface="PMingLiU"/>
                <a:cs typeface="Times New Roman"/>
              </a:rPr>
              <a:t>") consisting of all the non-executive Directors, with a chairman designated by the Chancellor of the Exchequer. The chairman of </a:t>
            </a:r>
            <a:r>
              <a:rPr lang="en-US" altLang="zh-TW" sz="800" dirty="0" err="1">
                <a:latin typeface="+mn-lt"/>
                <a:ea typeface="PMingLiU"/>
                <a:cs typeface="Times New Roman"/>
              </a:rPr>
              <a:t>NedCo</a:t>
            </a:r>
            <a:r>
              <a:rPr lang="en-US" altLang="zh-TW" sz="800" dirty="0">
                <a:latin typeface="+mn-lt"/>
                <a:ea typeface="PMingLiU"/>
                <a:cs typeface="Times New Roman"/>
              </a:rPr>
              <a:t> is also Deputy Chairman of Court. </a:t>
            </a:r>
            <a:r>
              <a:rPr lang="en-US" altLang="zh-TW" sz="800" dirty="0" err="1">
                <a:latin typeface="+mn-lt"/>
                <a:ea typeface="PMingLiU"/>
                <a:cs typeface="Times New Roman"/>
              </a:rPr>
              <a:t>NedCo</a:t>
            </a:r>
            <a:r>
              <a:rPr lang="en-US" altLang="zh-TW" sz="800" dirty="0">
                <a:latin typeface="+mn-lt"/>
                <a:ea typeface="PMingLiU"/>
                <a:cs typeface="Times New Roman"/>
              </a:rPr>
              <a:t> has responsibilities for reviewing the Bank's performance in relation to its objectives and strategy, and monitoring the extent to which the Bank's financial management objectives are met. </a:t>
            </a:r>
            <a:r>
              <a:rPr lang="en-US" altLang="zh-TW" sz="800" dirty="0" err="1">
                <a:latin typeface="+mn-lt"/>
                <a:ea typeface="PMingLiU"/>
                <a:cs typeface="Times New Roman"/>
              </a:rPr>
              <a:t>NedCo</a:t>
            </a:r>
            <a:r>
              <a:rPr lang="en-US" altLang="zh-TW" sz="800" dirty="0">
                <a:latin typeface="+mn-lt"/>
                <a:ea typeface="PMingLiU"/>
                <a:cs typeface="Times New Roman"/>
              </a:rPr>
              <a:t> is also responsible for reviewing the procedures of the MPC, and in particular whether the Committee has collected the regional, </a:t>
            </a:r>
            <a:r>
              <a:rPr lang="en-US" altLang="zh-TW" sz="800" dirty="0" err="1">
                <a:latin typeface="+mn-lt"/>
                <a:ea typeface="PMingLiU"/>
                <a:cs typeface="Times New Roman"/>
              </a:rPr>
              <a:t>sectoral</a:t>
            </a:r>
            <a:r>
              <a:rPr lang="en-US" altLang="zh-TW" sz="800" dirty="0">
                <a:latin typeface="+mn-lt"/>
                <a:ea typeface="PMingLiU"/>
                <a:cs typeface="Times New Roman"/>
              </a:rPr>
              <a:t> and other information necessary for formulating monetary policy. Other functions of </a:t>
            </a:r>
            <a:r>
              <a:rPr lang="en-US" altLang="zh-TW" sz="800" dirty="0" err="1">
                <a:latin typeface="+mn-lt"/>
                <a:ea typeface="PMingLiU"/>
                <a:cs typeface="Times New Roman"/>
              </a:rPr>
              <a:t>NedCo</a:t>
            </a:r>
            <a:r>
              <a:rPr lang="en-US" altLang="zh-TW" sz="800" dirty="0">
                <a:latin typeface="+mn-lt"/>
                <a:ea typeface="PMingLiU"/>
                <a:cs typeface="Times New Roman"/>
              </a:rPr>
              <a:t> - in which it is supported by the Audit, Risk and Remuneration Committees - include reviewing the Bank's internal controls and determining the Governor's and Deputy Governor's remuneration and the terms and conditions of service of the four members of the MPC appointed by the Chancellor. </a:t>
            </a:r>
            <a:r>
              <a:rPr lang="en-US" altLang="zh-TW" sz="800" dirty="0" err="1">
                <a:latin typeface="+mn-lt"/>
                <a:ea typeface="PMingLiU"/>
                <a:cs typeface="Times New Roman"/>
              </a:rPr>
              <a:t>NedCo</a:t>
            </a:r>
            <a:r>
              <a:rPr lang="en-US" altLang="zh-TW" sz="800" dirty="0">
                <a:latin typeface="+mn-lt"/>
                <a:ea typeface="PMingLiU"/>
                <a:cs typeface="Times New Roman"/>
              </a:rPr>
              <a:t> is required to make a report as part of the Bank's Annual Report.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Since 2004 the normal practice has been for the business of Court to be discussed in an extended meeting of </a:t>
            </a:r>
            <a:r>
              <a:rPr lang="en-US" altLang="zh-TW" sz="800" dirty="0" err="1">
                <a:latin typeface="+mn-lt"/>
                <a:ea typeface="PMingLiU"/>
                <a:cs typeface="Times New Roman"/>
              </a:rPr>
              <a:t>NedCo</a:t>
            </a:r>
            <a:r>
              <a:rPr lang="en-US" altLang="zh-TW" sz="800" dirty="0">
                <a:latin typeface="+mn-lt"/>
                <a:ea typeface="PMingLiU"/>
                <a:cs typeface="Times New Roman"/>
              </a:rPr>
              <a:t>, with the Executive present.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Formal decisions are then taken in Court. </a:t>
            </a:r>
            <a:r>
              <a:rPr lang="en-US" altLang="zh-TW" sz="800" dirty="0" err="1">
                <a:latin typeface="+mn-lt"/>
                <a:ea typeface="PMingLiU"/>
                <a:cs typeface="Times New Roman"/>
              </a:rPr>
              <a:t>NedCo</a:t>
            </a:r>
            <a:r>
              <a:rPr lang="en-US" altLang="zh-TW" sz="800" dirty="0">
                <a:latin typeface="+mn-lt"/>
                <a:ea typeface="PMingLiU"/>
                <a:cs typeface="Times New Roman"/>
              </a:rPr>
              <a:t> also holds meetings from time to time without the Executive, so that it can </a:t>
            </a:r>
            <a:r>
              <a:rPr lang="en-US" altLang="zh-TW" sz="800" dirty="0" err="1">
                <a:latin typeface="+mn-lt"/>
                <a:ea typeface="PMingLiU"/>
                <a:cs typeface="Times New Roman"/>
              </a:rPr>
              <a:t>fulfil</a:t>
            </a:r>
            <a:r>
              <a:rPr lang="en-US" altLang="zh-TW" sz="800" dirty="0">
                <a:latin typeface="+mn-lt"/>
                <a:ea typeface="PMingLiU"/>
                <a:cs typeface="Times New Roman"/>
              </a:rPr>
              <a:t> its reviewing role.</a:t>
            </a:r>
            <a:endParaRPr lang="zh-TW" altLang="zh-TW" sz="800" dirty="0">
              <a:latin typeface="+mn-lt"/>
              <a:ea typeface="PMingLiU"/>
              <a:cs typeface="Times New Roman"/>
            </a:endParaRPr>
          </a:p>
        </p:txBody>
      </p:sp>
    </p:spTree>
    <p:extLst>
      <p:ext uri="{BB962C8B-B14F-4D97-AF65-F5344CB8AC3E}">
        <p14:creationId xmlns:p14="http://schemas.microsoft.com/office/powerpoint/2010/main" val="334285355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3BB0FE-1D03-4879-B34A-1E8ACE3109EA}" type="slidenum">
              <a:rPr lang="en-US" altLang="zh-TW"/>
              <a:pPr/>
              <a:t>495</a:t>
            </a:fld>
            <a:endParaRPr lang="en-US" altLang="zh-TW"/>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pPr marL="342900" lvl="0" indent="-342900">
              <a:lnSpc>
                <a:spcPct val="115000"/>
              </a:lnSpc>
              <a:spcAft>
                <a:spcPts val="1000"/>
              </a:spcAft>
              <a:buFont typeface="+mj-lt"/>
              <a:buNone/>
            </a:pPr>
            <a:r>
              <a:rPr lang="en-US" altLang="zh-TW" sz="1200" dirty="0">
                <a:latin typeface="+mn-lt"/>
                <a:ea typeface="PMingLiU"/>
                <a:cs typeface="Times New Roman"/>
              </a:rPr>
              <a:t>Tiff </a:t>
            </a:r>
            <a:r>
              <a:rPr lang="en-US" altLang="zh-TW" sz="1200" dirty="0" err="1">
                <a:latin typeface="+mn-lt"/>
                <a:ea typeface="PMingLiU"/>
                <a:cs typeface="Times New Roman"/>
              </a:rPr>
              <a:t>Macklem</a:t>
            </a:r>
            <a:r>
              <a:rPr lang="en-US" altLang="zh-TW" sz="1200" dirty="0">
                <a:latin typeface="+mn-lt"/>
                <a:ea typeface="PMingLiU"/>
                <a:cs typeface="Times New Roman"/>
              </a:rPr>
              <a:t>, Governor of Bank of Canada (http://www.bank-banque-canada.ca/en/about/council.html ) (2020 - present) mandate expires June 2027</a:t>
            </a:r>
            <a:endParaRPr lang="zh-TW" altLang="zh-TW" sz="11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 of Canada is the nation's central bank. We are not a commercial bank and do not offer banking services to the public. Rather, we have responsibilities for Canada's monetary policy, bank notes, financial system, funds management. Our principal role, as defined in the Bank of Canada Act, is "to promote the economic and financial welfare of Canada."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A special type of Crown Corporation</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 was founded in 1934 as a </a:t>
            </a:r>
            <a:r>
              <a:rPr lang="en-US" altLang="zh-TW" sz="1200" b="1" dirty="0">
                <a:latin typeface="+mn-lt"/>
                <a:ea typeface="PMingLiU"/>
                <a:cs typeface="Times New Roman"/>
              </a:rPr>
              <a:t>privately owned corporation</a:t>
            </a:r>
            <a:r>
              <a:rPr lang="en-US" altLang="zh-TW" sz="1200" dirty="0">
                <a:latin typeface="+mn-lt"/>
                <a:ea typeface="PMingLiU"/>
                <a:cs typeface="Times New Roman"/>
              </a:rPr>
              <a:t>. In 1938, it became </a:t>
            </a:r>
            <a:r>
              <a:rPr lang="en-US" altLang="zh-TW" sz="1200" b="1" dirty="0">
                <a:latin typeface="+mn-lt"/>
                <a:ea typeface="PMingLiU"/>
                <a:cs typeface="Times New Roman"/>
              </a:rPr>
              <a:t>a Crown corporation belonging to the federal government</a:t>
            </a:r>
            <a:r>
              <a:rPr lang="en-US" altLang="zh-TW" sz="1200" dirty="0">
                <a:latin typeface="+mn-lt"/>
                <a:ea typeface="PMingLiU"/>
                <a:cs typeface="Times New Roman"/>
              </a:rPr>
              <a:t>. Since that time, the Minister of Finance has held the entire share capital issued by the Bank. Ultimately, the Bank is owned by the people of Canada.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 is not a government department and conducts its activities with considerable independence compared with most other federal institutions. For example: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Bank's Headquarters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Bank's Ottawa headquarters were designed by renowned Canadian architect Arthur Erickson in 1969 ... more: </a:t>
            </a:r>
            <a:r>
              <a:rPr lang="en-US" altLang="zh-TW" sz="1200" u="sng" dirty="0">
                <a:solidFill>
                  <a:srgbClr val="0000FF"/>
                </a:solidFill>
                <a:latin typeface="+mn-lt"/>
                <a:ea typeface="PMingLiU"/>
                <a:cs typeface="Times New Roman"/>
                <a:hlinkClick r:id="rId3"/>
              </a:rPr>
              <a:t>http://www.bankofcanada.ca/en/about/hq.html</a:t>
            </a:r>
            <a:r>
              <a:rPr lang="en-US" altLang="zh-TW" sz="1200" dirty="0">
                <a:latin typeface="+mn-lt"/>
                <a:ea typeface="PMingLiU"/>
                <a:cs typeface="Times New Roman"/>
              </a:rPr>
              <a:t> </a:t>
            </a:r>
          </a:p>
          <a:p>
            <a:pPr>
              <a:lnSpc>
                <a:spcPct val="115000"/>
              </a:lnSpc>
              <a:spcAft>
                <a:spcPts val="1000"/>
              </a:spcAft>
            </a:pP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History</a:t>
            </a:r>
            <a:endParaRPr lang="zh-TW" altLang="zh-TW" sz="1200" dirty="0">
              <a:latin typeface="+mn-lt"/>
              <a:ea typeface="PMingLiU"/>
              <a:cs typeface="Times New Roman"/>
            </a:endParaRPr>
          </a:p>
          <a:p>
            <a:r>
              <a:rPr lang="en-US" altLang="zh-TW" sz="1200" dirty="0">
                <a:latin typeface="+mn-lt"/>
                <a:ea typeface="PMingLiU"/>
                <a:cs typeface="Times New Roman"/>
              </a:rPr>
              <a:t>The Bank of Canada opened its doors in 1935 ... more: </a:t>
            </a:r>
            <a:r>
              <a:rPr lang="en-US" altLang="zh-TW" sz="1200" u="sng" dirty="0">
                <a:solidFill>
                  <a:srgbClr val="0000FF"/>
                </a:solidFill>
                <a:latin typeface="+mn-lt"/>
                <a:ea typeface="PMingLiU"/>
                <a:cs typeface="Times New Roman"/>
                <a:hlinkClick r:id="rId4"/>
              </a:rPr>
              <a:t>http://www.bankofcanada.ca/about/who-we-are/history/?page_moved=1</a:t>
            </a:r>
            <a:endParaRPr lang="en-US" altLang="zh-TW" dirty="0">
              <a:latin typeface="+mn-lt"/>
            </a:endParaRPr>
          </a:p>
        </p:txBody>
      </p:sp>
    </p:spTree>
    <p:extLst>
      <p:ext uri="{BB962C8B-B14F-4D97-AF65-F5344CB8AC3E}">
        <p14:creationId xmlns:p14="http://schemas.microsoft.com/office/powerpoint/2010/main" val="284328242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1CB50-DB6C-4466-B924-991460ECB237}" type="slidenum">
              <a:rPr lang="en-US" altLang="zh-TW"/>
              <a:pPr/>
              <a:t>496</a:t>
            </a:fld>
            <a:endParaRPr lang="en-US" altLang="zh-TW"/>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pPr>
              <a:lnSpc>
                <a:spcPct val="115000"/>
              </a:lnSpc>
              <a:spcAft>
                <a:spcPts val="1000"/>
              </a:spcAft>
            </a:pPr>
            <a:r>
              <a:rPr lang="fr-FR" altLang="zh-TW" sz="900" b="1" dirty="0" err="1"/>
              <a:t>Haruhiko</a:t>
            </a:r>
            <a:r>
              <a:rPr lang="fr-FR" altLang="zh-TW" sz="900" b="1" dirty="0"/>
              <a:t> Kuroda</a:t>
            </a:r>
            <a:r>
              <a:rPr lang="en-US" altLang="zh-TW" sz="900" b="1" dirty="0">
                <a:latin typeface="+mn-lt"/>
                <a:ea typeface="PMingLiU"/>
                <a:cs typeface="Times New Roman"/>
              </a:rPr>
              <a:t>,  </a:t>
            </a:r>
            <a:r>
              <a:rPr lang="en-US" altLang="zh-TW" sz="900" dirty="0">
                <a:latin typeface="+mn-lt"/>
                <a:ea typeface="PMingLiU"/>
                <a:cs typeface="Times New Roman"/>
              </a:rPr>
              <a:t>Governor of </a:t>
            </a:r>
            <a:r>
              <a:rPr lang="en-US" altLang="zh-TW" sz="900" dirty="0" err="1">
                <a:latin typeface="+mn-lt"/>
                <a:ea typeface="PMingLiU"/>
                <a:cs typeface="Times New Roman"/>
              </a:rPr>
              <a:t>BoJ</a:t>
            </a:r>
            <a:r>
              <a:rPr lang="en-US" altLang="zh-TW" sz="900" dirty="0">
                <a:latin typeface="+mn-lt"/>
                <a:ea typeface="PMingLiU"/>
                <a:cs typeface="Times New Roman"/>
              </a:rPr>
              <a:t> (http://www.boj.or.jp/en/type/list/pb_member/shirakawa.htm ) (2013 - present)</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Bank of Japan was founded in Meiji 15 (1882) and given a monopoly on controlling the money supply.</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Bank of Japan issued its first banknotes on Meiji 18 (1885), and despite some small glitches -- for example, it turned out that the </a:t>
            </a:r>
            <a:r>
              <a:rPr lang="en-US" altLang="zh-TW" sz="900" dirty="0" err="1">
                <a:latin typeface="+mn-lt"/>
                <a:ea typeface="PMingLiU"/>
                <a:cs typeface="Times New Roman"/>
              </a:rPr>
              <a:t>konnyaku</a:t>
            </a:r>
            <a:r>
              <a:rPr lang="en-US" altLang="zh-TW" sz="900" dirty="0">
                <a:latin typeface="+mn-lt"/>
                <a:ea typeface="PMingLiU"/>
                <a:cs typeface="Times New Roman"/>
              </a:rPr>
              <a:t> powder mixed in the paper to prevent counterfeiting made the bills a delicacy for rats -- the run was largely successful. In 1897 Japan joined the gold standard and in 1899 the former "national" banknotes were formally phased out.</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Bank of Japan has continued ever since, with the exception of a brief post-WW2 hiatus when the occupying Allies issued military currency and restructured the Bank into a more independent entity. However, despite a major 1997 rewrite of the Bank of Japan Law (</a:t>
            </a:r>
            <a:r>
              <a:rPr lang="zh-TW" altLang="zh-TW" sz="900" dirty="0">
                <a:latin typeface="+mn-lt"/>
                <a:ea typeface="PMingLiU"/>
                <a:cs typeface="Times New Roman"/>
              </a:rPr>
              <a:t>日本銀行法</a:t>
            </a:r>
            <a:r>
              <a:rPr lang="en-US" altLang="zh-TW" sz="900" dirty="0">
                <a:latin typeface="+mn-lt"/>
                <a:ea typeface="PMingLiU"/>
                <a:cs typeface="Times New Roman"/>
              </a:rPr>
              <a:t>) intended to give it more independence, the Bank of Japan has been criticized for lack of independence. A certain degree of dependence is enshrined in the Law itself, article 4 of which states:</a:t>
            </a:r>
            <a:endParaRPr lang="zh-TW" altLang="zh-TW" sz="900" dirty="0">
              <a:latin typeface="+mn-lt"/>
              <a:ea typeface="PMingLiU"/>
              <a:cs typeface="Times New Roman"/>
            </a:endParaRPr>
          </a:p>
          <a:p>
            <a:pPr>
              <a:lnSpc>
                <a:spcPct val="115000"/>
              </a:lnSpc>
              <a:spcAft>
                <a:spcPts val="1000"/>
              </a:spcAft>
            </a:pPr>
            <a:r>
              <a:rPr lang="en-US" altLang="zh-TW" sz="900" i="1"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i="1" dirty="0">
                <a:latin typeface="+mn-lt"/>
                <a:ea typeface="PMingLiU"/>
                <a:cs typeface="Times New Roman"/>
              </a:rPr>
              <a:t>In recognition of the fact that currency and monetary control is a component of overall economic policy, the Bank of Japan shall always maintain close contact with the government and exchange views sufficiently, so that its currency and monetary control and the basic stance of the government's economic policy shall be mutually harmonious.</a:t>
            </a: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b="1" dirty="0">
                <a:latin typeface="+mn-lt"/>
                <a:ea typeface="PMingLiU"/>
                <a:cs typeface="Times New Roman"/>
              </a:rPr>
              <a:t>According to its charter, the missions of the Bank of Japan are:</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Issuance and Management of Banknotes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Implementation of Monetary Policy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Providing Settlement Services and Ensuring the Stability of the Financial System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Treasury and Government Securities-Related Operations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International Activities </a:t>
            </a:r>
            <a:endParaRPr lang="zh-TW" altLang="zh-TW" sz="900" dirty="0">
              <a:latin typeface="+mn-lt"/>
              <a:ea typeface="PMingLiU"/>
              <a:cs typeface="Times New Roman"/>
            </a:endParaRPr>
          </a:p>
          <a:p>
            <a:pPr marL="342900" lvl="0" indent="-342900">
              <a:lnSpc>
                <a:spcPct val="115000"/>
              </a:lnSpc>
              <a:spcAft>
                <a:spcPts val="1000"/>
              </a:spcAft>
              <a:buFont typeface="Wingdings"/>
              <a:buChar char=""/>
            </a:pPr>
            <a:r>
              <a:rPr lang="en-US" altLang="zh-TW" sz="900" dirty="0">
                <a:latin typeface="+mn-lt"/>
                <a:ea typeface="PMingLiU"/>
                <a:cs typeface="Times New Roman"/>
              </a:rPr>
              <a:t>Compilation of Data, Economic Analyses and Research Activities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The chief of the bank (</a:t>
            </a:r>
            <a:r>
              <a:rPr lang="zh-TW" altLang="zh-TW" sz="900" dirty="0">
                <a:latin typeface="+mn-lt"/>
                <a:ea typeface="PMingLiU"/>
                <a:cs typeface="Times New Roman"/>
              </a:rPr>
              <a:t>総裁</a:t>
            </a:r>
            <a:r>
              <a:rPr lang="en-US" altLang="zh-TW" sz="900" dirty="0">
                <a:latin typeface="+mn-lt"/>
                <a:ea typeface="PMingLiU"/>
                <a:cs typeface="Times New Roman"/>
              </a:rPr>
              <a:t>, </a:t>
            </a:r>
            <a:r>
              <a:rPr lang="en-US" altLang="zh-TW" sz="900" dirty="0" err="1">
                <a:latin typeface="+mn-lt"/>
                <a:ea typeface="PMingLiU"/>
                <a:cs typeface="Times New Roman"/>
              </a:rPr>
              <a:t>sōsai</a:t>
            </a:r>
            <a:r>
              <a:rPr lang="en-US" altLang="zh-TW" sz="900" dirty="0">
                <a:latin typeface="+mn-lt"/>
                <a:ea typeface="PMingLiU"/>
                <a:cs typeface="Times New Roman"/>
              </a:rPr>
              <a:t>) has considerable influence on the economic policy of the Japanese government. Toshihiko Fukui replaced Masaru </a:t>
            </a:r>
            <a:r>
              <a:rPr lang="en-US" altLang="zh-TW" sz="900" dirty="0" err="1">
                <a:latin typeface="+mn-lt"/>
                <a:ea typeface="PMingLiU"/>
                <a:cs typeface="Times New Roman"/>
              </a:rPr>
              <a:t>Hayami</a:t>
            </a:r>
            <a:r>
              <a:rPr lang="en-US" altLang="zh-TW" sz="900" dirty="0">
                <a:latin typeface="+mn-lt"/>
                <a:ea typeface="PMingLiU"/>
                <a:cs typeface="Times New Roman"/>
              </a:rPr>
              <a:t> as the governor of the Bank of Japan since March 2003.</a:t>
            </a:r>
            <a:endParaRPr lang="zh-TW" altLang="zh-TW" sz="900" dirty="0">
              <a:latin typeface="+mn-lt"/>
              <a:ea typeface="PMingLiU"/>
              <a:cs typeface="Times New Roman"/>
            </a:endParaRPr>
          </a:p>
          <a:p>
            <a:pPr>
              <a:lnSpc>
                <a:spcPct val="115000"/>
              </a:lnSpc>
              <a:spcAft>
                <a:spcPts val="1000"/>
              </a:spcAft>
            </a:pPr>
            <a:r>
              <a:rPr lang="en-US" altLang="zh-TW" sz="900" dirty="0">
                <a:latin typeface="+mn-lt"/>
                <a:ea typeface="PMingLiU"/>
                <a:cs typeface="Times New Roman"/>
              </a:rPr>
              <a:t> </a:t>
            </a:r>
            <a:endParaRPr lang="zh-TW" altLang="zh-TW" sz="900" dirty="0">
              <a:latin typeface="+mn-lt"/>
              <a:ea typeface="PMingLiU"/>
              <a:cs typeface="Times New Roman"/>
            </a:endParaRPr>
          </a:p>
        </p:txBody>
      </p:sp>
    </p:spTree>
    <p:extLst>
      <p:ext uri="{BB962C8B-B14F-4D97-AF65-F5344CB8AC3E}">
        <p14:creationId xmlns:p14="http://schemas.microsoft.com/office/powerpoint/2010/main" val="227926786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71D08-D801-4408-A454-5EAAA2B8C328}" type="slidenum">
              <a:rPr lang="en-US" altLang="zh-TW"/>
              <a:pPr/>
              <a:t>498</a:t>
            </a:fld>
            <a:endParaRPr lang="en-US" altLang="zh-TW"/>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pPr>
              <a:lnSpc>
                <a:spcPct val="80000"/>
              </a:lnSpc>
            </a:pPr>
            <a:endParaRPr lang="en-US" altLang="zh-TW" sz="800" dirty="0"/>
          </a:p>
        </p:txBody>
      </p:sp>
    </p:spTree>
    <p:extLst>
      <p:ext uri="{BB962C8B-B14F-4D97-AF65-F5344CB8AC3E}">
        <p14:creationId xmlns:p14="http://schemas.microsoft.com/office/powerpoint/2010/main" val="4747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DCDF55-A404-4EFD-95FF-D26668602E08}" type="slidenum">
              <a:rPr lang="zh-TW" altLang="en-US"/>
              <a:pPr/>
              <a:t>78</a:t>
            </a:fld>
            <a:endParaRPr lang="en-US" altLang="zh-TW"/>
          </a:p>
        </p:txBody>
      </p:sp>
      <p:sp>
        <p:nvSpPr>
          <p:cNvPr id="204802" name="Rectangle 2"/>
          <p:cNvSpPr>
            <a:spLocks noGrp="1" noRot="1" noChangeAspect="1" noChangeArrowheads="1" noTextEdit="1"/>
          </p:cNvSpPr>
          <p:nvPr>
            <p:ph type="sldImg"/>
          </p:nvPr>
        </p:nvSpPr>
        <p:spPr>
          <a:xfrm>
            <a:off x="2708275" y="527050"/>
            <a:ext cx="3851275" cy="2889250"/>
          </a:xfrm>
          <a:ln/>
        </p:spPr>
      </p:sp>
      <p:sp>
        <p:nvSpPr>
          <p:cNvPr id="204803" name="Rectangle 3"/>
          <p:cNvSpPr>
            <a:spLocks noGrp="1" noChangeArrowheads="1"/>
          </p:cNvSpPr>
          <p:nvPr>
            <p:ph type="body" idx="1"/>
          </p:nvPr>
        </p:nvSpPr>
        <p:spPr>
          <a:xfrm>
            <a:off x="1240943" y="3329721"/>
            <a:ext cx="6814517" cy="3154238"/>
          </a:xfrm>
        </p:spPr>
        <p:txBody>
          <a:bodyPr/>
          <a:lstStyle/>
          <a:p>
            <a:pPr>
              <a:lnSpc>
                <a:spcPct val="115000"/>
              </a:lnSpc>
              <a:spcAft>
                <a:spcPts val="987"/>
              </a:spcAft>
            </a:pPr>
            <a:r>
              <a:rPr lang="en-US" altLang="zh-TW" b="1" dirty="0">
                <a:ea typeface="PMingLiU"/>
                <a:cs typeface="Times New Roman"/>
              </a:rPr>
              <a:t>Barings Bank</a:t>
            </a:r>
            <a:r>
              <a:rPr lang="en-US" altLang="zh-TW" dirty="0">
                <a:ea typeface="PMingLiU"/>
                <a:cs typeface="Times New Roman"/>
              </a:rPr>
              <a:t>, previously known as Baring Brothers &amp; Co., was the oldest merchant banking company in England, having been founded in 1762 by Sir Francis Baring.</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b="1" dirty="0">
                <a:ea typeface="PMingLiU"/>
                <a:cs typeface="Times New Roman"/>
              </a:rPr>
              <a:t>Rothschild:</a:t>
            </a:r>
            <a:r>
              <a:rPr lang="en-US" altLang="zh-TW" dirty="0">
                <a:ea typeface="PMingLiU"/>
                <a:cs typeface="Times New Roman"/>
              </a:rPr>
              <a:t> Mayer </a:t>
            </a:r>
            <a:r>
              <a:rPr lang="en-US" altLang="zh-TW" dirty="0" err="1">
                <a:ea typeface="PMingLiU"/>
                <a:cs typeface="Times New Roman"/>
              </a:rPr>
              <a:t>Amschel</a:t>
            </a:r>
            <a:r>
              <a:rPr lang="en-US" altLang="zh-TW" dirty="0">
                <a:ea typeface="PMingLiU"/>
                <a:cs typeface="Times New Roman"/>
              </a:rPr>
              <a:t> Rothschild's role as Court Agent to the local Landgrave in the early years of the 19th century, watching and understanding the money markets, seeking out new investment opportunities. </a:t>
            </a:r>
            <a:endParaRPr lang="zh-TW" altLang="zh-TW" sz="1100" dirty="0">
              <a:ea typeface="PMingLiU"/>
              <a:cs typeface="Times New Roman"/>
            </a:endParaRPr>
          </a:p>
          <a:p>
            <a:pPr>
              <a:lnSpc>
                <a:spcPct val="115000"/>
              </a:lnSpc>
              <a:spcAft>
                <a:spcPts val="987"/>
              </a:spcAft>
            </a:pPr>
            <a:br>
              <a:rPr lang="en-US" altLang="zh-TW" dirty="0">
                <a:ea typeface="PMingLiU"/>
                <a:cs typeface="Times New Roman"/>
              </a:rPr>
            </a:br>
            <a:r>
              <a:rPr lang="en-US" altLang="zh-TW" b="1" dirty="0">
                <a:ea typeface="PMingLiU"/>
                <a:cs typeface="Times New Roman"/>
              </a:rPr>
              <a:t>Samuel Montagu</a:t>
            </a:r>
            <a:r>
              <a:rPr lang="en-US" altLang="zh-TW" dirty="0">
                <a:ea typeface="PMingLiU"/>
                <a:cs typeface="Times New Roman"/>
              </a:rPr>
              <a:t> was absorbed by Midland Bank and is now part of HSBC</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b="1" dirty="0">
                <a:ea typeface="PMingLiU"/>
                <a:cs typeface="Times New Roman"/>
              </a:rPr>
              <a:t>SG Warburg &amp; Co Limited</a:t>
            </a:r>
            <a:r>
              <a:rPr lang="en-US" altLang="zh-TW" dirty="0">
                <a:ea typeface="PMingLiU"/>
                <a:cs typeface="Times New Roman"/>
              </a:rPr>
              <a:t> founded in London in 1946 was absorbed by SBC in 1994, SBC later merged into UBS</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Merchant bank = A </a:t>
            </a:r>
            <a:r>
              <a:rPr lang="en-US" altLang="zh-TW" b="1" u="sng" dirty="0">
                <a:ea typeface="PMingLiU"/>
                <a:cs typeface="Times New Roman"/>
              </a:rPr>
              <a:t>bank</a:t>
            </a:r>
            <a:r>
              <a:rPr lang="en-US" altLang="zh-TW" dirty="0">
                <a:ea typeface="PMingLiU"/>
                <a:cs typeface="Times New Roman"/>
              </a:rPr>
              <a:t> that deals mostly in (but is not limited to) international finance, long-term loans for companies and underwriting. Merchant banks do not provide regular </a:t>
            </a:r>
            <a:r>
              <a:rPr lang="en-US" altLang="zh-TW" b="1" dirty="0">
                <a:ea typeface="PMingLiU"/>
                <a:cs typeface="Times New Roman"/>
              </a:rPr>
              <a:t>banking services</a:t>
            </a:r>
            <a:r>
              <a:rPr lang="en-US" altLang="zh-TW" dirty="0">
                <a:ea typeface="PMingLiU"/>
                <a:cs typeface="Times New Roman"/>
              </a:rPr>
              <a:t> to the general public. “Their knowledge in international finances make merchant banks specialists in dealing with multinational corporations.” (Source: </a:t>
            </a:r>
            <a:r>
              <a:rPr lang="en-US" altLang="zh-TW" dirty="0" err="1">
                <a:ea typeface="PMingLiU"/>
                <a:cs typeface="Times New Roman"/>
              </a:rPr>
              <a:t>Investopedia</a:t>
            </a:r>
            <a:r>
              <a:rPr lang="en-US" altLang="zh-TW" dirty="0">
                <a:ea typeface="PMingLiU"/>
                <a:cs typeface="Times New Roman"/>
              </a:rPr>
              <a:t>)</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sz="1100" dirty="0">
              <a:ea typeface="PMingLiU"/>
              <a:cs typeface="Times New Roman"/>
            </a:endParaRPr>
          </a:p>
          <a:p>
            <a:pPr>
              <a:lnSpc>
                <a:spcPct val="115000"/>
              </a:lnSpc>
              <a:spcAft>
                <a:spcPts val="987"/>
              </a:spcAft>
            </a:pPr>
            <a:r>
              <a:rPr lang="en-US" altLang="zh-TW" dirty="0">
                <a:ea typeface="PMingLiU"/>
                <a:cs typeface="Times New Roman"/>
              </a:rPr>
              <a:t>In banking, a </a:t>
            </a:r>
            <a:r>
              <a:rPr lang="en-US" altLang="zh-TW" b="1" dirty="0">
                <a:ea typeface="PMingLiU"/>
                <a:cs typeface="Times New Roman"/>
              </a:rPr>
              <a:t>merchant bank</a:t>
            </a:r>
            <a:r>
              <a:rPr lang="en-US" altLang="zh-TW" dirty="0">
                <a:ea typeface="PMingLiU"/>
                <a:cs typeface="Times New Roman"/>
              </a:rPr>
              <a:t> is a United Kingdom term for an Investment Bank. It is also used to describe the private equity activities of banking. This article is about the history of banking which originated with merchants, and has nothing to do with the use of the term today. Merchant banks, now so called, are in fact the original "banks". These were invented in the middle ages by Italian grain merchants. (Source: Wikipedia)</a:t>
            </a:r>
            <a:endParaRPr lang="zh-TW" altLang="zh-TW" sz="1100" dirty="0">
              <a:ea typeface="PMingLiU"/>
              <a:cs typeface="Times New Roman"/>
            </a:endParaRPr>
          </a:p>
        </p:txBody>
      </p:sp>
    </p:spTree>
    <p:extLst>
      <p:ext uri="{BB962C8B-B14F-4D97-AF65-F5344CB8AC3E}">
        <p14:creationId xmlns:p14="http://schemas.microsoft.com/office/powerpoint/2010/main" val="249474202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71D08-D801-4408-A454-5EAAA2B8C328}" type="slidenum">
              <a:rPr lang="en-US" altLang="zh-TW"/>
              <a:pPr/>
              <a:t>499</a:t>
            </a:fld>
            <a:endParaRPr lang="en-US" altLang="zh-TW"/>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pPr>
              <a:lnSpc>
                <a:spcPct val="115000"/>
              </a:lnSpc>
              <a:spcAft>
                <a:spcPts val="1000"/>
              </a:spcAft>
            </a:pPr>
            <a:r>
              <a:rPr lang="en-US" altLang="zh-TW" sz="800" b="1" dirty="0">
                <a:latin typeface="+mn-lt"/>
                <a:ea typeface="PMingLiU"/>
                <a:cs typeface="Times New Roman"/>
              </a:rPr>
              <a:t>Image Source: http://ca.ibtimes.com/articles/106427/20110128/china-surplus-to-fall-more-in-2011-pboc-aide-davos.htm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Source: http://www.pbc.gov.cn/english/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Yi Gang</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People's Bank of China (PBC) was established on December 1, 1948 based on the consolidation of the </a:t>
            </a:r>
            <a:r>
              <a:rPr lang="en-US" altLang="zh-TW" sz="800" dirty="0" err="1">
                <a:latin typeface="+mn-lt"/>
                <a:ea typeface="PMingLiU"/>
                <a:cs typeface="Times New Roman"/>
              </a:rPr>
              <a:t>Huabei</a:t>
            </a:r>
            <a:r>
              <a:rPr lang="en-US" altLang="zh-TW" sz="800" dirty="0">
                <a:latin typeface="+mn-lt"/>
                <a:ea typeface="PMingLiU"/>
                <a:cs typeface="Times New Roman"/>
              </a:rPr>
              <a:t> Bank, the </a:t>
            </a:r>
            <a:r>
              <a:rPr lang="en-US" altLang="zh-TW" sz="800" dirty="0" err="1">
                <a:latin typeface="+mn-lt"/>
                <a:ea typeface="PMingLiU"/>
                <a:cs typeface="Times New Roman"/>
              </a:rPr>
              <a:t>Beihai</a:t>
            </a:r>
            <a:r>
              <a:rPr lang="en-US" altLang="zh-TW" sz="800" dirty="0">
                <a:latin typeface="+mn-lt"/>
                <a:ea typeface="PMingLiU"/>
                <a:cs typeface="Times New Roman"/>
              </a:rPr>
              <a:t> Bank and the </a:t>
            </a:r>
            <a:r>
              <a:rPr lang="en-US" altLang="zh-TW" sz="800" dirty="0" err="1">
                <a:latin typeface="+mn-lt"/>
                <a:ea typeface="PMingLiU"/>
                <a:cs typeface="Times New Roman"/>
              </a:rPr>
              <a:t>Xibei</a:t>
            </a:r>
            <a:r>
              <a:rPr lang="en-US" altLang="zh-TW" sz="800" dirty="0">
                <a:latin typeface="+mn-lt"/>
                <a:ea typeface="PMingLiU"/>
                <a:cs typeface="Times New Roman"/>
              </a:rPr>
              <a:t> Farmer Bank. In September 1983, the State Council decided to have the PBC function as a central bank. The Law of the People's Republic of China on the People's Bank of China adopted on March 18, 1995 by the 3rd Plenum of the 8th National People's Congress has since legally confirmed the PBC's central bank status. </a:t>
            </a:r>
            <a:endParaRPr lang="zh-TW" altLang="zh-TW" sz="800" dirty="0">
              <a:latin typeface="+mn-lt"/>
              <a:ea typeface="PMingLiU"/>
              <a:cs typeface="Times New Roman"/>
            </a:endParaRPr>
          </a:p>
          <a:p>
            <a:pPr>
              <a:lnSpc>
                <a:spcPct val="115000"/>
              </a:lnSpc>
              <a:spcAft>
                <a:spcPts val="1000"/>
              </a:spcAft>
            </a:pPr>
            <a:br>
              <a:rPr lang="en-US" altLang="zh-TW" sz="800" dirty="0">
                <a:latin typeface="+mn-lt"/>
                <a:ea typeface="PMingLiU"/>
                <a:cs typeface="Times New Roman"/>
              </a:rPr>
            </a:br>
            <a:r>
              <a:rPr lang="en-US" altLang="zh-TW" sz="800" dirty="0">
                <a:latin typeface="+mn-lt"/>
                <a:ea typeface="PMingLiU"/>
                <a:cs typeface="Times New Roman"/>
              </a:rPr>
              <a:t>With the improvement of the socialist market economic system, the PBC, as a central bank, will play an even more important role in China's macroeconomic management. The amended Law of the People's Republic of China on the People's Bank of China, adopted by the 6th meeting of the Standing Committee of the 10th National People's Congress on December 27, 2003, provides that the PBC performs the following major functions: </a:t>
            </a:r>
            <a:br>
              <a:rPr lang="en-US" altLang="zh-TW" sz="800" dirty="0">
                <a:latin typeface="+mn-lt"/>
                <a:ea typeface="PMingLiU"/>
                <a:cs typeface="Times New Roman"/>
              </a:rPr>
            </a:b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Drafting and enforcing relevant laws, rules and regulations that are related to fulfilling its functions;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 Formulating and implementing monetary policy in accordance with law;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Issuing the </a:t>
            </a:r>
            <a:r>
              <a:rPr lang="en-US" altLang="zh-TW" sz="800" dirty="0" err="1">
                <a:latin typeface="+mn-lt"/>
                <a:ea typeface="PMingLiU"/>
                <a:cs typeface="Times New Roman"/>
              </a:rPr>
              <a:t>Renminbi</a:t>
            </a:r>
            <a:r>
              <a:rPr lang="en-US" altLang="zh-TW" sz="800" dirty="0">
                <a:latin typeface="+mn-lt"/>
                <a:ea typeface="PMingLiU"/>
                <a:cs typeface="Times New Roman"/>
              </a:rPr>
              <a:t> and administering its circulation;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 Regulating financial markets, including the inter-bank lending market, the inter-bank bond market, foreign exchange market and gold market;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 Preventing and mitigating systemic financial risks to safeguard financial stability;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Maintaining the </a:t>
            </a:r>
            <a:r>
              <a:rPr lang="en-US" altLang="zh-TW" sz="800" dirty="0" err="1">
                <a:latin typeface="+mn-lt"/>
                <a:ea typeface="PMingLiU"/>
                <a:cs typeface="Times New Roman"/>
              </a:rPr>
              <a:t>Renminbi</a:t>
            </a:r>
            <a:r>
              <a:rPr lang="en-US" altLang="zh-TW" sz="800" dirty="0">
                <a:latin typeface="+mn-lt"/>
                <a:ea typeface="PMingLiU"/>
                <a:cs typeface="Times New Roman"/>
              </a:rPr>
              <a:t> exchange rate at adaptive and equilibrium level; Holding and managing the state foreign exchange and gold reserves;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Managing the State treasury as fiscal agent;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Making payment and settlement rules in collaboration with relevant departments and ensuring normal operation of the payment and settlement systems;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Providing guidance to anti-money laundering work in the financial sector and monitoring money-laundering related suspicious fund movement;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Developing statistics system for the financial industry and responsible for the consolidation of financial statistics as well as the conduct of economic analysis and forecast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Administering credit reporting industry in China and promoting the building up of credit information system;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Participating in international financial activities at the capacity of the central bank;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Engaging in financial business operations in line with relevant rules; </a:t>
            </a:r>
            <a:endParaRPr lang="zh-TW" altLang="zh-TW" sz="800" dirty="0">
              <a:latin typeface="+mn-lt"/>
              <a:ea typeface="PMingLiU"/>
              <a:cs typeface="Times New Roman"/>
            </a:endParaRPr>
          </a:p>
          <a:p>
            <a:pPr marL="342900" lvl="0" indent="-342900">
              <a:lnSpc>
                <a:spcPct val="115000"/>
              </a:lnSpc>
              <a:spcAft>
                <a:spcPts val="1000"/>
              </a:spcAft>
              <a:buFont typeface="+mj-lt"/>
              <a:buAutoNum type="arabicParenBoth"/>
            </a:pPr>
            <a:r>
              <a:rPr lang="en-US" altLang="zh-TW" sz="800" dirty="0">
                <a:latin typeface="+mn-lt"/>
                <a:ea typeface="PMingLiU"/>
                <a:cs typeface="Times New Roman"/>
              </a:rPr>
              <a:t>Performing other functions prescribed by the State Council.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Institutional Arrangement</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Under the leadership of the State Council, the PBC implements monetary policy, performs its functions and carry out business operations independently according to laws and free from intervention by local governments, government departments at various levels, public organizations or any individuals.</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PBC needs to report to the State Council its decisions concerning the annual money supply, interest rates, exchange rates and other important issues specified by the State Council for approval before they are put into effect. The PBC is also obliged to submit work report to the Standing Committee of the National People's Congress on the conduct of monetary policy and the performance of the financial industry.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All capital of the PBC is invested and owned by the State.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Management and Organizational Structure</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top management of the PBC is composed of the governor and a certain number of deputy governors. The governor of the PBC is appointed into or removed from office by the President of the People's Republic of China. The candidate for the governor of the PBC is nominated by the Premier of the State Council and approved by the National People's Congress. When the National People's Congress is in adjournment, the Standing Committee of the National People's Congress sanctions the candidacy for the governor of the PBC. The deputy governors of the PBC are appointed into or removed from office by the Premier of the State Council.</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PBC adopts a governor responsibility system under which the governor supervises the overall work of the PBC while the deputy governors provide assistance to the governor to fulfill his or her responsibility.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head office of the PBC is located in Beijing, the nation's capital and consists of 18 functional departments (bureaus).</a:t>
            </a:r>
            <a:endParaRPr lang="zh-TW" altLang="zh-TW" sz="800" dirty="0">
              <a:latin typeface="+mn-lt"/>
              <a:ea typeface="PMingLiU"/>
              <a:cs typeface="Times New Roman"/>
            </a:endParaRPr>
          </a:p>
          <a:p>
            <a:pPr>
              <a:lnSpc>
                <a:spcPct val="80000"/>
              </a:lnSpc>
            </a:pPr>
            <a:endParaRPr lang="en-US" altLang="zh-TW" sz="800" dirty="0"/>
          </a:p>
        </p:txBody>
      </p:sp>
    </p:spTree>
    <p:extLst>
      <p:ext uri="{BB962C8B-B14F-4D97-AF65-F5344CB8AC3E}">
        <p14:creationId xmlns:p14="http://schemas.microsoft.com/office/powerpoint/2010/main" val="49786145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500</a:t>
            </a:fld>
            <a:endParaRPr lang="en-US" altLang="zh-TW"/>
          </a:p>
        </p:txBody>
      </p:sp>
    </p:spTree>
    <p:extLst>
      <p:ext uri="{BB962C8B-B14F-4D97-AF65-F5344CB8AC3E}">
        <p14:creationId xmlns:p14="http://schemas.microsoft.com/office/powerpoint/2010/main" val="116309185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5C0CCC-054E-43AB-A27D-76AB298FB30A}" type="slidenum">
              <a:rPr lang="en-US" altLang="zh-TW"/>
              <a:pPr/>
              <a:t>501</a:t>
            </a:fld>
            <a:endParaRPr lang="en-US" altLang="zh-TW"/>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pPr marL="342900" lvl="0" indent="-342900">
              <a:lnSpc>
                <a:spcPct val="115000"/>
              </a:lnSpc>
              <a:spcAft>
                <a:spcPts val="1000"/>
              </a:spcAft>
              <a:buFont typeface="+mj-lt"/>
              <a:buAutoNum type="arabicPeriod"/>
            </a:pPr>
            <a:r>
              <a:rPr lang="en-US" altLang="zh-TW" sz="1200" dirty="0">
                <a:latin typeface="+mn-lt"/>
                <a:ea typeface="PMingLiU"/>
                <a:cs typeface="Times New Roman"/>
              </a:rPr>
              <a:t>Andrew Bailey, Governor of </a:t>
            </a:r>
            <a:r>
              <a:rPr lang="en-US" altLang="zh-TW" sz="1200" dirty="0" err="1">
                <a:latin typeface="+mn-lt"/>
                <a:ea typeface="PMingLiU"/>
                <a:cs typeface="Times New Roman"/>
              </a:rPr>
              <a:t>BofE</a:t>
            </a:r>
            <a:r>
              <a:rPr lang="en-US" altLang="zh-TW" sz="1200" dirty="0">
                <a:latin typeface="+mn-lt"/>
                <a:ea typeface="PMingLiU"/>
                <a:cs typeface="Times New Roman"/>
              </a:rPr>
              <a:t> </a:t>
            </a:r>
            <a:br>
              <a:rPr lang="en-US" altLang="zh-TW" sz="1200" dirty="0">
                <a:latin typeface="+mn-lt"/>
                <a:ea typeface="PMingLiU"/>
                <a:cs typeface="Times New Roman"/>
              </a:rPr>
            </a:br>
            <a:r>
              <a:rPr lang="en-US" altLang="zh-TW" sz="1200" dirty="0">
                <a:latin typeface="+mn-lt"/>
                <a:ea typeface="PMingLiU"/>
                <a:cs typeface="Times New Roman"/>
              </a:rPr>
              <a:t>(</a:t>
            </a:r>
            <a:r>
              <a:rPr lang="en-US" dirty="0">
                <a:hlinkClick r:id="rId3"/>
              </a:rPr>
              <a:t>https://www.bankofengland.co.uk/about/people/governors</a:t>
            </a:r>
            <a:r>
              <a:rPr lang="en-US" altLang="zh-TW" sz="1200" dirty="0">
                <a:latin typeface="+mn-lt"/>
                <a:ea typeface="PMingLiU"/>
                <a:cs typeface="Times New Roman"/>
              </a:rPr>
              <a:t>) (2020 - present) mandate expires March 2028</a:t>
            </a:r>
          </a:p>
          <a:p>
            <a:pPr marL="342900" lvl="0" indent="-342900">
              <a:lnSpc>
                <a:spcPct val="115000"/>
              </a:lnSpc>
              <a:spcAft>
                <a:spcPts val="1000"/>
              </a:spcAft>
              <a:buFont typeface="+mj-lt"/>
              <a:buAutoNum type="arabicPeriod"/>
            </a:pPr>
            <a:r>
              <a:rPr lang="en-US" altLang="zh-TW" sz="1200" dirty="0">
                <a:latin typeface="+mn-lt"/>
                <a:ea typeface="PMingLiU"/>
                <a:cs typeface="Times New Roman"/>
              </a:rPr>
              <a:t>Tiff </a:t>
            </a:r>
            <a:r>
              <a:rPr lang="en-US" altLang="zh-TW" sz="1200" dirty="0" err="1">
                <a:latin typeface="+mn-lt"/>
                <a:ea typeface="PMingLiU"/>
                <a:cs typeface="Times New Roman"/>
              </a:rPr>
              <a:t>Macklem</a:t>
            </a:r>
            <a:r>
              <a:rPr lang="en-US" altLang="zh-TW" sz="1200" dirty="0">
                <a:latin typeface="+mn-lt"/>
                <a:ea typeface="PMingLiU"/>
                <a:cs typeface="Times New Roman"/>
              </a:rPr>
              <a:t>, Governor of Bank of Canada (http://www.bank-banque-canada.ca/en/about/council.html ) (2020 - present) mandate expires June 2027</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Christine </a:t>
            </a:r>
            <a:r>
              <a:rPr lang="en-US" altLang="zh-TW" sz="1200" dirty="0" err="1">
                <a:latin typeface="+mn-lt"/>
                <a:ea typeface="PMingLiU"/>
                <a:cs typeface="Times New Roman"/>
              </a:rPr>
              <a:t>Lagarde</a:t>
            </a:r>
            <a:r>
              <a:rPr lang="en-US" altLang="zh-TW" sz="1200" dirty="0">
                <a:latin typeface="+mn-lt"/>
                <a:ea typeface="PMingLiU"/>
                <a:cs typeface="Times New Roman"/>
              </a:rPr>
              <a:t>, president of ECB (http://www.ecb.int/ecb/orga/decisions/eb/html/ebbig.en.html ) (2019- present)</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 </a:t>
            </a:r>
            <a:r>
              <a:rPr lang="fr-FR" altLang="zh-TW" dirty="0" err="1"/>
              <a:t>Haruhiko</a:t>
            </a:r>
            <a:r>
              <a:rPr lang="fr-FR" altLang="zh-TW" dirty="0"/>
              <a:t> Kuroda</a:t>
            </a:r>
            <a:r>
              <a:rPr lang="en-US" altLang="zh-TW" sz="1200" dirty="0">
                <a:latin typeface="+mn-lt"/>
                <a:ea typeface="PMingLiU"/>
                <a:cs typeface="Times New Roman"/>
              </a:rPr>
              <a:t>,  Governor of </a:t>
            </a:r>
            <a:r>
              <a:rPr lang="en-US" altLang="zh-TW" sz="1200" dirty="0" err="1">
                <a:latin typeface="+mn-lt"/>
                <a:ea typeface="PMingLiU"/>
                <a:cs typeface="Times New Roman"/>
              </a:rPr>
              <a:t>BoJ</a:t>
            </a:r>
            <a:r>
              <a:rPr lang="en-US" altLang="zh-TW" sz="1200" dirty="0">
                <a:latin typeface="+mn-lt"/>
                <a:ea typeface="PMingLiU"/>
                <a:cs typeface="Times New Roman"/>
              </a:rPr>
              <a:t> (http://www.boj.or.jp/en/type/list/pb_member/shirakawa.htm ) (2013 - present)</a:t>
            </a:r>
            <a:endParaRPr lang="zh-TW" altLang="zh-TW" sz="1100" dirty="0">
              <a:latin typeface="+mn-lt"/>
              <a:ea typeface="PMingLiU"/>
              <a:cs typeface="Times New Roman"/>
            </a:endParaRPr>
          </a:p>
          <a:p>
            <a:pPr marL="342900" lvl="0" indent="-342900">
              <a:lnSpc>
                <a:spcPct val="115000"/>
              </a:lnSpc>
              <a:spcAft>
                <a:spcPts val="1000"/>
              </a:spcAft>
              <a:buFont typeface="+mj-lt"/>
              <a:buAutoNum type="arabicPeriod"/>
            </a:pPr>
            <a:r>
              <a:rPr lang="en-US" altLang="zh-TW" sz="1200" dirty="0">
                <a:latin typeface="+mn-lt"/>
                <a:ea typeface="PMingLiU"/>
                <a:cs typeface="Times New Roman"/>
              </a:rPr>
              <a:t> Yi Gang, Governor, PBOC (https://en.wikipedia.org/wiki/Yi_Gang) (2018 - present)</a:t>
            </a:r>
            <a:endParaRPr lang="zh-TW" altLang="zh-TW" sz="1100" dirty="0">
              <a:latin typeface="+mn-lt"/>
              <a:ea typeface="PMingLiU"/>
              <a:cs typeface="Times New Roman"/>
            </a:endParaRPr>
          </a:p>
        </p:txBody>
      </p:sp>
    </p:spTree>
    <p:extLst>
      <p:ext uri="{BB962C8B-B14F-4D97-AF65-F5344CB8AC3E}">
        <p14:creationId xmlns:p14="http://schemas.microsoft.com/office/powerpoint/2010/main" val="386273976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20778-E531-4BAA-AA6A-C475A751D638}" type="slidenum">
              <a:rPr lang="en-US" altLang="zh-TW" smtClean="0"/>
              <a:pPr/>
              <a:t>502</a:t>
            </a:fld>
            <a:endParaRPr lang="en-US" altLang="zh-TW"/>
          </a:p>
        </p:txBody>
      </p:sp>
    </p:spTree>
    <p:extLst>
      <p:ext uri="{BB962C8B-B14F-4D97-AF65-F5344CB8AC3E}">
        <p14:creationId xmlns:p14="http://schemas.microsoft.com/office/powerpoint/2010/main" val="181480944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20778-E531-4BAA-AA6A-C475A751D638}" type="slidenum">
              <a:rPr lang="en-US" altLang="zh-TW" smtClean="0"/>
              <a:pPr/>
              <a:t>503</a:t>
            </a:fld>
            <a:endParaRPr lang="en-US" altLang="zh-TW"/>
          </a:p>
        </p:txBody>
      </p:sp>
    </p:spTree>
    <p:extLst>
      <p:ext uri="{BB962C8B-B14F-4D97-AF65-F5344CB8AC3E}">
        <p14:creationId xmlns:p14="http://schemas.microsoft.com/office/powerpoint/2010/main" val="295582217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506</a:t>
            </a:fld>
            <a:endParaRPr lang="en-US" altLang="zh-TW"/>
          </a:p>
        </p:txBody>
      </p:sp>
    </p:spTree>
    <p:extLst>
      <p:ext uri="{BB962C8B-B14F-4D97-AF65-F5344CB8AC3E}">
        <p14:creationId xmlns:p14="http://schemas.microsoft.com/office/powerpoint/2010/main" val="151967927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2F8EA-5498-49CF-8C7B-E9D23445D345}" type="slidenum">
              <a:rPr lang="en-US" altLang="zh-TW"/>
              <a:pPr/>
              <a:t>507</a:t>
            </a:fld>
            <a:endParaRPr lang="en-US" altLang="zh-TW"/>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pPr>
              <a:lnSpc>
                <a:spcPct val="115000"/>
              </a:lnSpc>
              <a:spcAft>
                <a:spcPts val="1000"/>
              </a:spcAft>
            </a:pPr>
            <a:r>
              <a:rPr lang="en-US" altLang="zh-TW" sz="800" dirty="0">
                <a:latin typeface="+mn-lt"/>
                <a:ea typeface="PMingLiU"/>
                <a:cs typeface="Calibri"/>
              </a:rPr>
              <a:t>This chart looks at the influence of government on ultimate economic goals through fiscal and monetary policy</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Monetary Policy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Financial authorities, generally the central bank (may in some cases be “independent” from the government)</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Control of interest rates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Control of money supply</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Fiscal Policy</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Government</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dirty="0">
                <a:latin typeface="+mn-lt"/>
                <a:ea typeface="PMingLiU"/>
                <a:cs typeface="Calibri"/>
              </a:rPr>
              <a:t>Control of taxes</a:t>
            </a:r>
            <a:endParaRPr lang="zh-TW" altLang="zh-TW" sz="800" dirty="0">
              <a:latin typeface="+mn-lt"/>
              <a:ea typeface="PMingLiU"/>
              <a:cs typeface="Times New Roman"/>
            </a:endParaRPr>
          </a:p>
          <a:p>
            <a:pPr marL="304800">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Monetary policy = the management of money and interest rates</a:t>
            </a:r>
            <a:r>
              <a:rPr lang="en-US" altLang="zh-TW" sz="800" dirty="0">
                <a:latin typeface="+mn-lt"/>
                <a:ea typeface="PMingLiU"/>
                <a:cs typeface="Calibri"/>
              </a:rPr>
              <a:t>. Generally the </a:t>
            </a:r>
            <a:r>
              <a:rPr lang="en-US" altLang="zh-TW" sz="800" b="1" dirty="0">
                <a:latin typeface="+mn-lt"/>
                <a:ea typeface="PMingLiU"/>
                <a:cs typeface="Calibri"/>
              </a:rPr>
              <a:t>Central Bank</a:t>
            </a:r>
            <a:r>
              <a:rPr lang="en-US" altLang="zh-TW" sz="800" dirty="0">
                <a:latin typeface="+mn-lt"/>
                <a:ea typeface="PMingLiU"/>
                <a:cs typeface="Calibri"/>
              </a:rPr>
              <a:t> is responsible for monetary policy.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Goals of monetary policy</a:t>
            </a:r>
            <a:r>
              <a:rPr lang="en-US" altLang="zh-TW" sz="800" dirty="0">
                <a:latin typeface="+mn-lt"/>
                <a:ea typeface="PMingLiU"/>
                <a:cs typeface="Calibri"/>
              </a:rPr>
              <a:t> may include: high employment, economic growth, </a:t>
            </a:r>
            <a:r>
              <a:rPr lang="en-US" altLang="zh-TW" sz="800" b="1" dirty="0">
                <a:latin typeface="+mn-lt"/>
                <a:ea typeface="PMingLiU"/>
                <a:cs typeface="Calibri"/>
              </a:rPr>
              <a:t>price stability</a:t>
            </a:r>
            <a:r>
              <a:rPr lang="en-US" altLang="zh-TW" sz="800" dirty="0">
                <a:latin typeface="+mn-lt"/>
                <a:ea typeface="PMingLiU"/>
                <a:cs typeface="Calibri"/>
              </a:rPr>
              <a:t>, interest rate stability, stability of financial markets and stability in FX markets</a:t>
            </a:r>
          </a:p>
          <a:p>
            <a:pPr>
              <a:lnSpc>
                <a:spcPct val="115000"/>
              </a:lnSpc>
              <a:spcAft>
                <a:spcPts val="1000"/>
              </a:spcAft>
            </a:pPr>
            <a:endParaRPr lang="en-US" sz="1200" b="0" i="0" kern="1200" dirty="0">
              <a:solidFill>
                <a:schemeClr val="tx1"/>
              </a:solidFill>
              <a:effectLst/>
              <a:latin typeface="+mn-lt"/>
              <a:ea typeface="+mn-ea"/>
              <a:cs typeface="+mn-cs"/>
            </a:endParaRPr>
          </a:p>
          <a:p>
            <a:pPr>
              <a:lnSpc>
                <a:spcPct val="115000"/>
              </a:lnSpc>
              <a:spcAft>
                <a:spcPts val="1000"/>
              </a:spcAft>
            </a:pPr>
            <a:r>
              <a:rPr lang="en-US" sz="1200" b="0" i="0" kern="1200" dirty="0">
                <a:solidFill>
                  <a:schemeClr val="tx1"/>
                </a:solidFill>
                <a:effectLst/>
                <a:latin typeface="+mn-lt"/>
                <a:ea typeface="+mn-ea"/>
                <a:cs typeface="+mn-cs"/>
              </a:rPr>
              <a:t>Monetary policy refers to the actions of central banks to achieve macroeconomic policy objectives such as price stability, full employment, and stable economic growth. Fiscal policy refers to the tax and spending policies of the federal government. Fiscal policy decisions are determined by the Congress and the Administration; the Fed plays no role in determining fiscal policy.</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Price level</a:t>
            </a:r>
            <a:r>
              <a:rPr lang="en-US" altLang="zh-TW" sz="800" dirty="0">
                <a:latin typeface="+mn-lt"/>
                <a:ea typeface="PMingLiU"/>
                <a:cs typeface="Calibri"/>
              </a:rPr>
              <a:t> and </a:t>
            </a:r>
            <a:r>
              <a:rPr lang="en-US" altLang="zh-TW" sz="800" b="1" dirty="0">
                <a:latin typeface="+mn-lt"/>
                <a:ea typeface="PMingLiU"/>
                <a:cs typeface="Calibri"/>
              </a:rPr>
              <a:t>money supply generally </a:t>
            </a:r>
            <a:r>
              <a:rPr lang="en-US" altLang="zh-TW" sz="800" dirty="0">
                <a:latin typeface="+mn-lt"/>
                <a:ea typeface="PMingLiU"/>
                <a:cs typeface="Calibri"/>
              </a:rPr>
              <a:t>move closely together </a:t>
            </a:r>
            <a:r>
              <a:rPr lang="en-US" altLang="zh-TW" sz="800" dirty="0">
                <a:latin typeface="+mn-lt"/>
                <a:ea typeface="PMingLiU"/>
                <a:cs typeface="Calibri"/>
                <a:sym typeface="Wingdings 3"/>
              </a:rPr>
              <a:t></a:t>
            </a:r>
            <a:r>
              <a:rPr lang="en-US" altLang="zh-TW" sz="800" dirty="0">
                <a:latin typeface="+mn-lt"/>
                <a:ea typeface="PMingLiU"/>
                <a:cs typeface="Calibri"/>
              </a:rPr>
              <a:t> increase in money supply </a:t>
            </a:r>
            <a:r>
              <a:rPr lang="en-US" altLang="zh-TW" sz="800" dirty="0">
                <a:latin typeface="+mn-lt"/>
                <a:ea typeface="PMingLiU"/>
                <a:cs typeface="Calibri"/>
                <a:sym typeface="Wingdings 3"/>
              </a:rPr>
              <a:t></a:t>
            </a:r>
            <a:r>
              <a:rPr lang="en-US" altLang="zh-TW" sz="800" dirty="0">
                <a:latin typeface="+mn-lt"/>
                <a:ea typeface="PMingLiU"/>
                <a:cs typeface="Calibri"/>
              </a:rPr>
              <a:t> increase in price level (</a:t>
            </a:r>
            <a:r>
              <a:rPr lang="en-US" altLang="zh-TW" sz="800" b="1" dirty="0">
                <a:latin typeface="+mn-lt"/>
                <a:ea typeface="PMingLiU"/>
                <a:cs typeface="Calibri"/>
              </a:rPr>
              <a:t>inflation</a:t>
            </a:r>
            <a:r>
              <a:rPr lang="en-US" altLang="zh-TW" sz="800" dirty="0">
                <a:latin typeface="+mn-lt"/>
                <a:ea typeface="PMingLiU"/>
                <a:cs typeface="Calibri"/>
              </a:rPr>
              <a:t>). Milton Friedman: “inflation is always and everywhere a monetary phenomenon”</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Inflation</a:t>
            </a:r>
            <a:r>
              <a:rPr lang="en-US" altLang="zh-TW" sz="800" dirty="0">
                <a:latin typeface="+mn-lt"/>
                <a:ea typeface="PMingLiU"/>
                <a:cs typeface="Calibri"/>
              </a:rPr>
              <a:t> is a continual </a:t>
            </a:r>
            <a:r>
              <a:rPr lang="en-US" altLang="zh-TW" sz="800" b="1" dirty="0">
                <a:latin typeface="+mn-lt"/>
                <a:ea typeface="PMingLiU"/>
                <a:cs typeface="Calibri"/>
              </a:rPr>
              <a:t>increase</a:t>
            </a:r>
            <a:r>
              <a:rPr lang="en-US" altLang="zh-TW" sz="800" dirty="0">
                <a:latin typeface="+mn-lt"/>
                <a:ea typeface="PMingLiU"/>
                <a:cs typeface="Calibri"/>
              </a:rPr>
              <a:t> in the aggregate price level. Inflation rate is the rate of change of the price level, measured as a percentage change per year.</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Aggregate price level</a:t>
            </a:r>
            <a:r>
              <a:rPr lang="en-US" altLang="zh-TW" sz="800" dirty="0">
                <a:latin typeface="+mn-lt"/>
                <a:ea typeface="PMingLiU"/>
                <a:cs typeface="Calibri"/>
              </a:rPr>
              <a:t> = average price of goods and services in the economy.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Measures of aggregate price level include the </a:t>
            </a:r>
            <a:r>
              <a:rPr lang="en-US" altLang="zh-TW" sz="800" b="1" dirty="0">
                <a:latin typeface="+mn-lt"/>
                <a:ea typeface="PMingLiU"/>
                <a:cs typeface="Calibri"/>
              </a:rPr>
              <a:t>GDP deflator </a:t>
            </a:r>
            <a:r>
              <a:rPr lang="en-US" altLang="zh-TW" sz="800" dirty="0">
                <a:latin typeface="+mn-lt"/>
                <a:ea typeface="PMingLiU"/>
                <a:cs typeface="Calibri"/>
              </a:rPr>
              <a:t>(</a:t>
            </a:r>
            <a:r>
              <a:rPr lang="en-US" altLang="zh-TW" sz="800" i="1" dirty="0">
                <a:latin typeface="+mn-lt"/>
                <a:ea typeface="PMingLiU"/>
                <a:cs typeface="Calibri"/>
              </a:rPr>
              <a:t>nomina</a:t>
            </a:r>
            <a:r>
              <a:rPr lang="en-US" altLang="zh-TW" sz="800" dirty="0">
                <a:latin typeface="+mn-lt"/>
                <a:ea typeface="PMingLiU"/>
                <a:cs typeface="Calibri"/>
              </a:rPr>
              <a:t>l GDP divided by </a:t>
            </a:r>
            <a:r>
              <a:rPr lang="en-US" altLang="zh-TW" sz="800" i="1" dirty="0">
                <a:latin typeface="+mn-lt"/>
                <a:ea typeface="PMingLiU"/>
                <a:cs typeface="Calibri"/>
              </a:rPr>
              <a:t>real</a:t>
            </a:r>
            <a:r>
              <a:rPr lang="en-US" altLang="zh-TW" sz="800" dirty="0">
                <a:latin typeface="+mn-lt"/>
                <a:ea typeface="PMingLiU"/>
                <a:cs typeface="Calibri"/>
              </a:rPr>
              <a:t> GDP) and consumer price index or </a:t>
            </a:r>
            <a:r>
              <a:rPr lang="en-US" altLang="zh-TW" sz="800" b="1" dirty="0">
                <a:latin typeface="+mn-lt"/>
                <a:ea typeface="PMingLiU"/>
                <a:cs typeface="Calibri"/>
              </a:rPr>
              <a:t>CPI</a:t>
            </a:r>
            <a:r>
              <a:rPr lang="en-US" altLang="zh-TW" sz="800" dirty="0">
                <a:latin typeface="+mn-lt"/>
                <a:ea typeface="PMingLiU"/>
                <a:cs typeface="Calibri"/>
              </a:rPr>
              <a:t> which is measured by pricing a basket list of goods &amp; services bought by a typical urban household over a given period</a:t>
            </a:r>
            <a:r>
              <a:rPr lang="en-US" altLang="zh-TW" sz="800" b="1" dirty="0">
                <a:latin typeface="+mn-lt"/>
                <a:ea typeface="PMingLiU"/>
                <a:cs typeface="Calibri"/>
              </a:rPr>
              <a:t>. </a:t>
            </a:r>
            <a:r>
              <a:rPr lang="en-US" altLang="zh-TW" sz="800" dirty="0">
                <a:latin typeface="+mn-lt"/>
                <a:ea typeface="PMingLiU"/>
                <a:cs typeface="Calibri"/>
              </a:rPr>
              <a:t>The CPI is also expressed as a price index with the base year equal to 100</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Real</a:t>
            </a:r>
            <a:r>
              <a:rPr lang="en-US" altLang="zh-TW" sz="800" dirty="0">
                <a:latin typeface="+mn-lt"/>
                <a:ea typeface="PMingLiU"/>
                <a:cs typeface="Calibri"/>
              </a:rPr>
              <a:t> versus </a:t>
            </a:r>
            <a:r>
              <a:rPr lang="en-US" altLang="zh-TW" sz="800" b="1" dirty="0">
                <a:latin typeface="+mn-lt"/>
                <a:ea typeface="PMingLiU"/>
                <a:cs typeface="Calibri"/>
              </a:rPr>
              <a:t>Nominal</a:t>
            </a:r>
            <a:r>
              <a:rPr lang="en-US" altLang="zh-TW" sz="800" dirty="0">
                <a:latin typeface="+mn-lt"/>
                <a:ea typeface="PMingLiU"/>
                <a:cs typeface="Calibri"/>
              </a:rPr>
              <a:t>: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Nominal</a:t>
            </a:r>
            <a:r>
              <a:rPr lang="en-US" altLang="zh-TW" sz="800" i="1" dirty="0">
                <a:latin typeface="+mn-lt"/>
                <a:ea typeface="PMingLiU"/>
                <a:cs typeface="Calibri"/>
              </a:rPr>
              <a:t> </a:t>
            </a:r>
            <a:r>
              <a:rPr lang="en-US" altLang="zh-TW" sz="800" dirty="0">
                <a:latin typeface="+mn-lt"/>
                <a:ea typeface="PMingLiU"/>
                <a:cs typeface="Calibri"/>
              </a:rPr>
              <a:t>= values measured using</a:t>
            </a:r>
            <a:r>
              <a:rPr lang="en-US" altLang="zh-TW" sz="800" b="1" dirty="0">
                <a:latin typeface="+mn-lt"/>
                <a:ea typeface="PMingLiU"/>
                <a:cs typeface="Calibri"/>
              </a:rPr>
              <a:t> current prices</a:t>
            </a:r>
            <a:r>
              <a:rPr lang="en-US" altLang="zh-TW" sz="800" dirty="0">
                <a:latin typeface="+mn-lt"/>
                <a:ea typeface="PMingLiU"/>
                <a:cs typeface="Calibri"/>
              </a:rPr>
              <a:t>; </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Real</a:t>
            </a:r>
            <a:r>
              <a:rPr lang="en-US" altLang="zh-TW" sz="800" dirty="0">
                <a:latin typeface="+mn-lt"/>
                <a:ea typeface="PMingLiU"/>
                <a:cs typeface="Calibri"/>
              </a:rPr>
              <a:t> = values measured in terms of</a:t>
            </a:r>
            <a:r>
              <a:rPr lang="en-US" altLang="zh-TW" sz="800" b="1" dirty="0">
                <a:latin typeface="+mn-lt"/>
                <a:ea typeface="PMingLiU"/>
                <a:cs typeface="Calibri"/>
              </a:rPr>
              <a:t> fixed prices</a:t>
            </a:r>
            <a:r>
              <a:rPr lang="en-US" altLang="zh-TW" sz="800" dirty="0">
                <a:latin typeface="+mn-lt"/>
                <a:ea typeface="PMingLiU"/>
                <a:cs typeface="Calibri"/>
              </a:rPr>
              <a:t>.</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Nominal GDP</a:t>
            </a:r>
            <a:r>
              <a:rPr lang="en-US" altLang="zh-TW" sz="800" dirty="0">
                <a:latin typeface="+mn-lt"/>
                <a:ea typeface="PMingLiU"/>
                <a:cs typeface="Calibri"/>
              </a:rPr>
              <a:t> = total value of final goods and services calculated using current prices</a:t>
            </a:r>
            <a:endParaRPr lang="zh-TW" altLang="zh-TW" sz="800" dirty="0">
              <a:latin typeface="+mn-lt"/>
              <a:ea typeface="PMingLiU"/>
              <a:cs typeface="Times New Roman"/>
            </a:endParaRPr>
          </a:p>
          <a:p>
            <a:pPr marL="342900" lvl="0" indent="-342900">
              <a:lnSpc>
                <a:spcPct val="115000"/>
              </a:lnSpc>
              <a:spcAft>
                <a:spcPts val="1000"/>
              </a:spcAft>
              <a:buFont typeface="Wingdings"/>
              <a:buChar char=""/>
            </a:pPr>
            <a:r>
              <a:rPr lang="en-US" altLang="zh-TW" sz="800" b="1" dirty="0">
                <a:latin typeface="+mn-lt"/>
                <a:ea typeface="PMingLiU"/>
                <a:cs typeface="Calibri"/>
              </a:rPr>
              <a:t>Real GDP</a:t>
            </a:r>
            <a:r>
              <a:rPr lang="en-US" altLang="zh-TW" sz="800" dirty="0">
                <a:latin typeface="+mn-lt"/>
                <a:ea typeface="PMingLiU"/>
                <a:cs typeface="Calibri"/>
              </a:rPr>
              <a:t> = GDP measured using constant prices (in terms of prices for an arbitrary base year, in the US currently 1996).</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Business cycles</a:t>
            </a:r>
            <a:r>
              <a:rPr lang="en-US" altLang="zh-TW" sz="800" dirty="0">
                <a:latin typeface="+mn-lt"/>
                <a:ea typeface="PMingLiU"/>
                <a:cs typeface="Calibri"/>
              </a:rPr>
              <a:t> are upward and downward movements of aggregate output. </a:t>
            </a:r>
            <a:r>
              <a:rPr lang="en-US" altLang="zh-TW" sz="800" b="1" dirty="0">
                <a:latin typeface="+mn-lt"/>
                <a:ea typeface="PMingLiU"/>
                <a:cs typeface="Calibri"/>
              </a:rPr>
              <a:t>Recessions</a:t>
            </a:r>
            <a:r>
              <a:rPr lang="en-US" altLang="zh-TW" sz="800" dirty="0">
                <a:latin typeface="+mn-lt"/>
                <a:ea typeface="PMingLiU"/>
                <a:cs typeface="Calibri"/>
              </a:rPr>
              <a:t> are cycles when the aggregate output is </a:t>
            </a:r>
            <a:r>
              <a:rPr lang="en-US" altLang="zh-TW" sz="800" b="1" dirty="0">
                <a:latin typeface="+mn-lt"/>
                <a:ea typeface="PMingLiU"/>
                <a:cs typeface="Calibri"/>
              </a:rPr>
              <a:t>declining</a:t>
            </a:r>
            <a:r>
              <a:rPr lang="en-US" altLang="zh-TW" sz="800" i="1" dirty="0">
                <a:latin typeface="+mn-lt"/>
                <a:ea typeface="PMingLiU"/>
                <a:cs typeface="Calibri"/>
              </a:rPr>
              <a:t>; </a:t>
            </a:r>
            <a:r>
              <a:rPr lang="en-US" altLang="zh-TW" sz="800" b="1" dirty="0">
                <a:latin typeface="+mn-lt"/>
                <a:ea typeface="PMingLiU"/>
                <a:cs typeface="Calibri"/>
              </a:rPr>
              <a:t>expansions</a:t>
            </a:r>
            <a:r>
              <a:rPr lang="en-US" altLang="zh-TW" sz="800" i="1" dirty="0">
                <a:latin typeface="+mn-lt"/>
                <a:ea typeface="PMingLiU"/>
                <a:cs typeface="Calibri"/>
              </a:rPr>
              <a:t> </a:t>
            </a:r>
            <a:r>
              <a:rPr lang="en-US" altLang="zh-TW" sz="800" dirty="0">
                <a:latin typeface="+mn-lt"/>
                <a:ea typeface="PMingLiU"/>
                <a:cs typeface="Calibri"/>
              </a:rPr>
              <a:t>are cycles when the aggregate output is </a:t>
            </a:r>
            <a:r>
              <a:rPr lang="en-US" altLang="zh-TW" sz="800" b="1" dirty="0">
                <a:latin typeface="+mn-lt"/>
                <a:ea typeface="PMingLiU"/>
                <a:cs typeface="Calibri"/>
              </a:rPr>
              <a:t>increasing</a:t>
            </a:r>
            <a:r>
              <a:rPr lang="en-US" altLang="zh-TW" sz="800" dirty="0">
                <a:latin typeface="+mn-lt"/>
                <a:ea typeface="PMingLiU"/>
                <a:cs typeface="Calibri"/>
              </a:rPr>
              <a:t>.</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Aggregate (economic) output = total production of goods and services. Most common measures are </a:t>
            </a:r>
            <a:r>
              <a:rPr lang="en-US" altLang="zh-TW" sz="800" b="1" dirty="0">
                <a:latin typeface="+mn-lt"/>
                <a:ea typeface="PMingLiU"/>
                <a:cs typeface="Calibri"/>
              </a:rPr>
              <a:t>GDP</a:t>
            </a:r>
            <a:r>
              <a:rPr lang="en-US" altLang="zh-TW" sz="800" dirty="0">
                <a:latin typeface="+mn-lt"/>
                <a:ea typeface="PMingLiU"/>
                <a:cs typeface="Calibri"/>
              </a:rPr>
              <a:t> and </a:t>
            </a:r>
            <a:r>
              <a:rPr lang="en-US" altLang="zh-TW" sz="800" b="1" dirty="0">
                <a:latin typeface="+mn-lt"/>
                <a:ea typeface="PMingLiU"/>
                <a:cs typeface="Calibri"/>
              </a:rPr>
              <a:t>GNP</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GDP </a:t>
            </a:r>
            <a:r>
              <a:rPr lang="en-US" altLang="zh-TW" sz="800" dirty="0">
                <a:latin typeface="+mn-lt"/>
                <a:ea typeface="PMingLiU"/>
                <a:cs typeface="Calibri"/>
              </a:rPr>
              <a:t>(gross domestic product, or value of </a:t>
            </a:r>
            <a:r>
              <a:rPr lang="en-US" altLang="zh-TW" sz="800" i="1" dirty="0">
                <a:latin typeface="+mn-lt"/>
                <a:ea typeface="PMingLiU"/>
                <a:cs typeface="Calibri"/>
              </a:rPr>
              <a:t>final</a:t>
            </a:r>
            <a:r>
              <a:rPr lang="en-US" altLang="zh-TW" sz="800" dirty="0">
                <a:latin typeface="+mn-lt"/>
                <a:ea typeface="PMingLiU"/>
                <a:cs typeface="Calibri"/>
              </a:rPr>
              <a:t> goods and services produced in an economy during the course of the year)</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Calibri"/>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Calibri"/>
              </a:rPr>
              <a:t>GNP </a:t>
            </a:r>
            <a:r>
              <a:rPr lang="en-US" altLang="zh-TW" sz="800" dirty="0">
                <a:latin typeface="+mn-lt"/>
                <a:ea typeface="PMingLiU"/>
                <a:cs typeface="Calibri"/>
              </a:rPr>
              <a:t>(gross national product, or value of all final goods and services produced by domestically owned factors of production in a year).</a:t>
            </a:r>
            <a:endParaRPr lang="zh-TW" altLang="zh-TW" sz="800" dirty="0">
              <a:latin typeface="+mn-lt"/>
              <a:ea typeface="PMingLiU"/>
              <a:cs typeface="Times New Roman"/>
            </a:endParaRPr>
          </a:p>
          <a:p>
            <a:pPr>
              <a:lnSpc>
                <a:spcPct val="80000"/>
              </a:lnSpc>
            </a:pPr>
            <a:endParaRPr lang="zh-TW" altLang="en-US" sz="800" dirty="0"/>
          </a:p>
        </p:txBody>
      </p:sp>
    </p:spTree>
    <p:extLst>
      <p:ext uri="{BB962C8B-B14F-4D97-AF65-F5344CB8AC3E}">
        <p14:creationId xmlns:p14="http://schemas.microsoft.com/office/powerpoint/2010/main" val="205764938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8B7156-CC5D-4710-9F03-E6D2FE3ED7F3}" type="slidenum">
              <a:rPr lang="en-US" altLang="zh-TW"/>
              <a:pPr/>
              <a:t>508</a:t>
            </a:fld>
            <a:endParaRPr lang="en-US" altLang="zh-TW"/>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r>
              <a:rPr lang="en-US" altLang="zh-TW" dirty="0"/>
              <a:t>The goals of monetary policy include the promotion of sustainable economic growth, full employment, and stable prices. Through monetary policy, the fed is most able to maintain stable prices, thereby promoting economic growth and maximum employment (from Fed’s website).</a:t>
            </a:r>
          </a:p>
          <a:p>
            <a:endParaRPr lang="en-US" altLang="zh-TW" dirty="0"/>
          </a:p>
          <a:p>
            <a:r>
              <a:rPr lang="en-US" altLang="zh-TW" dirty="0"/>
              <a:t>The goals of monetary policy are spelled out in the Federal Reserve Act, which specifies that the Board of Governors and the Federal Open Market Committee should seek “to promote effectively the goals of maximum employment, stable prices, and moderate long-term interest rates.” Stable prices in the long run are a precondition for maximum sustainable output growth and employment as well as moderate long-term interest rates. When prices are stable and believed likely to remain so, the prices of goods, services, materials, and labor are undistorted by inflation and serve as clearer signals and guides to the efficient allocation of resources and thus contribute to higher standards of living. Moreover, stable prices foster saving and capital formation, because when the risk of erosion of asset values resulting from inflation—and the need to guard against such losses</a:t>
            </a:r>
            <a:r>
              <a:rPr lang="en-US" altLang="zh-TW" baseline="0" dirty="0"/>
              <a:t> - </a:t>
            </a:r>
            <a:r>
              <a:rPr lang="en-US" altLang="zh-TW" dirty="0"/>
              <a:t>are minimized, households are encouraged to save more and businesses are encouraged to invest more. </a:t>
            </a:r>
          </a:p>
          <a:p>
            <a:endParaRPr lang="zh-TW" altLang="en-US" dirty="0"/>
          </a:p>
        </p:txBody>
      </p:sp>
    </p:spTree>
    <p:extLst>
      <p:ext uri="{BB962C8B-B14F-4D97-AF65-F5344CB8AC3E}">
        <p14:creationId xmlns:p14="http://schemas.microsoft.com/office/powerpoint/2010/main" val="307470121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dirty="0"/>
              <a:t>Source: Fed http://www.federalreserve.gov/monetarypolicy/files/FOMC_LongerRunGoals.pdf</a:t>
            </a:r>
          </a:p>
          <a:p>
            <a:r>
              <a:rPr lang="en-US" altLang="zh-TW" dirty="0"/>
              <a:t>(retrieved 15 April 15 at 5:42pm)</a:t>
            </a:r>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509</a:t>
            </a:fld>
            <a:endParaRPr lang="en-US" altLang="zh-TW"/>
          </a:p>
        </p:txBody>
      </p:sp>
    </p:spTree>
    <p:extLst>
      <p:ext uri="{BB962C8B-B14F-4D97-AF65-F5344CB8AC3E}">
        <p14:creationId xmlns:p14="http://schemas.microsoft.com/office/powerpoint/2010/main" val="412190792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 Fed https://www.federalreserve.gov/faqs/what-economic-goals-does-federal-reserve-seek-to-achieve-through-monetary-policy.htm#:~:text=The%20Federal%20Reserve%20works%20to,moderate%20long%2Dterm%20interest%20rates. </a:t>
            </a:r>
          </a:p>
          <a:p>
            <a:r>
              <a:rPr lang="en-US" sz="1200" b="0" i="0" kern="1200" dirty="0">
                <a:solidFill>
                  <a:schemeClr val="tx1"/>
                </a:solidFill>
                <a:effectLst/>
                <a:latin typeface="+mn-lt"/>
                <a:ea typeface="+mn-ea"/>
                <a:cs typeface="+mn-cs"/>
              </a:rPr>
              <a:t>What economic goals does the Federal Reserve seek to achieve through its monetary policy?</a:t>
            </a:r>
          </a:p>
          <a:p>
            <a:r>
              <a:rPr lang="en-US" sz="1200" b="0" i="0" kern="1200" dirty="0">
                <a:solidFill>
                  <a:schemeClr val="tx1"/>
                </a:solidFill>
                <a:effectLst/>
                <a:latin typeface="+mn-lt"/>
                <a:ea typeface="+mn-ea"/>
                <a:cs typeface="+mn-cs"/>
              </a:rPr>
              <a:t>The Federal Reserve works to promote a strong U.S. economy. Specifically, the Congress has assigned the Fed to conduct the nation’s monetary policy to support the goals of maximum employment, stable prices, and moderate long-term interest rates. When prices are stable, long-term interest rates remain at moderate levels, so the goals of price stability and moderate long-term interest rates go together. As a result, the goals of maximum employment and stable prices are often referred to as the Fed’s “dual mandate.”</a:t>
            </a:r>
          </a:p>
          <a:p>
            <a:r>
              <a:rPr lang="en-US" sz="1200" b="0" i="0" u="none" strike="noStrike" kern="1200" dirty="0">
                <a:solidFill>
                  <a:schemeClr val="tx1"/>
                </a:solidFill>
                <a:effectLst/>
                <a:latin typeface="+mn-lt"/>
                <a:ea typeface="+mn-ea"/>
                <a:cs typeface="+mn-cs"/>
                <a:hlinkClick r:id="rId3"/>
              </a:rPr>
              <a:t>Maximum employment</a:t>
            </a:r>
            <a:r>
              <a:rPr lang="en-US" sz="1200" b="0" i="0" kern="1200" dirty="0">
                <a:solidFill>
                  <a:schemeClr val="tx1"/>
                </a:solidFill>
                <a:effectLst/>
                <a:latin typeface="+mn-lt"/>
                <a:ea typeface="+mn-ea"/>
                <a:cs typeface="+mn-cs"/>
              </a:rPr>
              <a:t> is the highest level of employment or lowest level of unemployment that the economy can sustain while maintaining a stable inflation rate. Over the past few decades, experience has shown that it is possible to keep unemployment low and the jobs market strong without leading to an unwanted increase in inflation. For example, in the economic expansion following the Great Recession, as unemployment fell below estimates of what was thought to be sustainable, the jobs market proved remarkably adaptable. This resulted in many benefits and opportunities to families and communities that all too often had been left behind. Building on that, a low level of unemployment, absent other risks, will not by itself be a cause for concern. Of course, when unemployment is high, the Fed will actively seek to lower it. For this reason, the Fed seeks to mitigate shortfalls of employment from assessments of its maximum level.</a:t>
            </a:r>
          </a:p>
          <a:p>
            <a:r>
              <a:rPr lang="en-US" sz="1200" b="0" i="0" kern="1200" dirty="0">
                <a:solidFill>
                  <a:schemeClr val="tx1"/>
                </a:solidFill>
                <a:effectLst/>
                <a:latin typeface="+mn-lt"/>
                <a:ea typeface="+mn-ea"/>
                <a:cs typeface="+mn-cs"/>
              </a:rPr>
              <a:t>Prices are considered stable when consumers and businesses don’t have to worry about rising or falling prices when making plans, or when borrowing or lending for long periods. The </a:t>
            </a:r>
            <a:r>
              <a:rPr lang="en-US" sz="1200" b="0" i="0" u="none" strike="noStrike" kern="1200" dirty="0">
                <a:solidFill>
                  <a:schemeClr val="tx1"/>
                </a:solidFill>
                <a:effectLst/>
                <a:latin typeface="+mn-lt"/>
                <a:ea typeface="+mn-ea"/>
                <a:cs typeface="+mn-cs"/>
                <a:hlinkClick r:id="rId4"/>
              </a:rPr>
              <a:t>Federal Open Market Committee (FOMC)</a:t>
            </a:r>
            <a:r>
              <a:rPr lang="en-US" sz="1200" b="0" i="0" kern="1200" dirty="0">
                <a:solidFill>
                  <a:schemeClr val="tx1"/>
                </a:solidFill>
                <a:effectLst/>
                <a:latin typeface="+mn-lt"/>
                <a:ea typeface="+mn-ea"/>
                <a:cs typeface="+mn-cs"/>
              </a:rPr>
              <a:t> judges that </a:t>
            </a:r>
            <a:r>
              <a:rPr lang="en-US" sz="1200" b="0" i="0" u="none" strike="noStrike" kern="1200" dirty="0">
                <a:solidFill>
                  <a:schemeClr val="tx1"/>
                </a:solidFill>
                <a:effectLst/>
                <a:latin typeface="+mn-lt"/>
                <a:ea typeface="+mn-ea"/>
                <a:cs typeface="+mn-cs"/>
                <a:hlinkClick r:id="rId5"/>
              </a:rPr>
              <a:t>inflation rate of 2 percent</a:t>
            </a:r>
            <a:r>
              <a:rPr lang="en-US" sz="1200" b="0" i="0" kern="1200" dirty="0">
                <a:solidFill>
                  <a:schemeClr val="tx1"/>
                </a:solidFill>
                <a:effectLst/>
                <a:latin typeface="+mn-lt"/>
                <a:ea typeface="+mn-ea"/>
                <a:cs typeface="+mn-cs"/>
              </a:rPr>
              <a:t> over the longer run, as measured by the annual change in the price index for personal consumption expenditures, is most consistent with the Federal Reserve’s mandate. To best achieve this longer-run goal, the FOMC seeks to achieve inflation that averages 2 percent over time. When households and businesses can reasonably expect 2 percent inflation over the longer run helps them make sound decisions regarding saving, borrowing, and investment, thus contributing to a well-functioning economy.</a:t>
            </a:r>
          </a:p>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510</a:t>
            </a:fld>
            <a:endParaRPr lang="en-US" altLang="zh-TW"/>
          </a:p>
        </p:txBody>
      </p:sp>
    </p:spTree>
    <p:extLst>
      <p:ext uri="{BB962C8B-B14F-4D97-AF65-F5344CB8AC3E}">
        <p14:creationId xmlns:p14="http://schemas.microsoft.com/office/powerpoint/2010/main" val="1116734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07977-8DC6-448E-9FE7-CC8F8C34D6FC}" type="slidenum">
              <a:rPr lang="zh-TW" altLang="en-US"/>
              <a:pPr/>
              <a:t>81</a:t>
            </a:fld>
            <a:endParaRPr lang="en-US" altLang="zh-TW"/>
          </a:p>
        </p:txBody>
      </p:sp>
      <p:sp>
        <p:nvSpPr>
          <p:cNvPr id="231426" name="Rectangle 2"/>
          <p:cNvSpPr>
            <a:spLocks noGrp="1" noRot="1" noChangeAspect="1" noChangeArrowheads="1" noTextEdit="1"/>
          </p:cNvSpPr>
          <p:nvPr>
            <p:ph type="sldImg"/>
          </p:nvPr>
        </p:nvSpPr>
        <p:spPr>
          <a:xfrm>
            <a:off x="2708275" y="527050"/>
            <a:ext cx="3851275" cy="2889250"/>
          </a:xfrm>
          <a:ln/>
        </p:spPr>
      </p:sp>
      <p:sp>
        <p:nvSpPr>
          <p:cNvPr id="231427" name="Rectangle 3"/>
          <p:cNvSpPr>
            <a:spLocks noGrp="1" noChangeArrowheads="1"/>
          </p:cNvSpPr>
          <p:nvPr>
            <p:ph type="body" idx="1"/>
          </p:nvPr>
        </p:nvSpPr>
        <p:spPr/>
        <p:txBody>
          <a:bodyPr/>
          <a:lstStyle/>
          <a:p>
            <a:r>
              <a:rPr lang="en-US" altLang="zh-TW" sz="1000" dirty="0"/>
              <a:t>Spurred by the passage of the Gramm-Leach-Bliley Financial Services Modernization Act of 1999 (GLB), many leading financial services companies are now doing business across sectors. GLB permits banks, securities firms and insurance companies to affiliate with each other through the financial holding company (FHC) structure. FHCs can engage in activities other than banking as long as they are financial in nature. The most important of these are securities underwriting and dealing, insurance underwriting, insurance agency activities and merchant banking, a form of equity financing.</a:t>
            </a:r>
            <a:br>
              <a:rPr lang="en-US" altLang="zh-TW" sz="1000" dirty="0"/>
            </a:br>
            <a:br>
              <a:rPr lang="en-US" altLang="zh-TW" sz="1000" dirty="0"/>
            </a:br>
            <a:r>
              <a:rPr lang="en-US" altLang="zh-TW" sz="1000" dirty="0"/>
              <a:t>The first step in electing FHC status is becoming a bank holding company (BHC), a company that owns one or more banks. BHCs must meet certain eligibility requirements in terms of capital, management and community investment to become an FHC. GLB allows existing BHCs that have opted for FHC status to acquire full service securities firms and insurance companies. It also permits insurers and securities firms to buy a bank and thus become a BHC eligible for FHC status. One example is Met Life, which purchased a bank and became a FHC. </a:t>
            </a:r>
            <a:br>
              <a:rPr lang="en-US" altLang="zh-TW" sz="1000" dirty="0"/>
            </a:br>
            <a:br>
              <a:rPr lang="en-US" altLang="zh-TW" sz="1000" dirty="0"/>
            </a:br>
            <a:r>
              <a:rPr lang="en-US" altLang="zh-TW" sz="1000" dirty="0"/>
              <a:t>GLB also allowed banks owned by BHCs to expand into financial services activities by creating financial subsidiaries. Income from these subsidiaries’ activities flows up to the BHC parent, and is reported as income by the parent. But the activities permitted banks are not as broad as for FHCs. Financial subsidiaries of banks may not engage in insurance underwriting. In addition, they may not engage as a principal in providing or issuing annuities or in real estate development and investment, merchant banking or insurance investment activities. Before passage of GLB, BHCs could be involved in the securities business, but what they were permitted to do was strictly limited by law.</a:t>
            </a:r>
            <a:br>
              <a:rPr lang="en-US" altLang="zh-TW" sz="1000" dirty="0"/>
            </a:br>
            <a:endParaRPr lang="en-US" altLang="zh-TW" sz="1000" dirty="0"/>
          </a:p>
        </p:txBody>
      </p:sp>
    </p:spTree>
    <p:extLst>
      <p:ext uri="{BB962C8B-B14F-4D97-AF65-F5344CB8AC3E}">
        <p14:creationId xmlns:p14="http://schemas.microsoft.com/office/powerpoint/2010/main" val="275104969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181493-3230-400A-B6F9-F30F35EE3E3B}" type="slidenum">
              <a:rPr lang="en-US" altLang="zh-TW"/>
              <a:pPr/>
              <a:t>511</a:t>
            </a:fld>
            <a:endParaRPr lang="en-US" altLang="zh-TW"/>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pPr>
              <a:lnSpc>
                <a:spcPct val="115000"/>
              </a:lnSpc>
              <a:spcAft>
                <a:spcPts val="1000"/>
              </a:spcAft>
            </a:pPr>
            <a:r>
              <a:rPr lang="en-US" altLang="zh-TW" sz="1200" dirty="0">
                <a:latin typeface="+mn-lt"/>
                <a:ea typeface="PMingLiU"/>
                <a:cs typeface="Times New Roman"/>
              </a:rPr>
              <a:t>The conduct of monetary policy by the Federal Reserve involves actions that affect its balance sheet.  This is a simplified version of its balance sheet, which we will use to illustrate the effects of Fed actions.</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monetary liabilities of the Fed include: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Currency in circulation</a:t>
            </a:r>
            <a:r>
              <a:rPr lang="en-US" altLang="zh-TW" sz="1200" dirty="0">
                <a:latin typeface="+mn-lt"/>
                <a:ea typeface="PMingLiU"/>
                <a:cs typeface="Times New Roman"/>
              </a:rPr>
              <a:t>: the physical currency in the hands of the public, which is accepted as a medium of exchange worldwide.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Reserves</a:t>
            </a:r>
            <a:r>
              <a:rPr lang="en-US" altLang="zh-TW" sz="1200" dirty="0">
                <a:latin typeface="+mn-lt"/>
                <a:ea typeface="PMingLiU"/>
                <a:cs typeface="Times New Roman"/>
              </a:rPr>
              <a:t>: All banks maintain deposits with the Fed, known as reserves.  The required reserve ratio, set by the Fed (currently 10% of transaction deposit accounts), determines the required reserves that a bank must maintain with the Fed.  Any reserves deposited with the Fed beyond this amount are excess reserves.  Since the Fed does not pay interest on reserves, excess reserves are usually kept to a minimum.</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Reserves are used to settle accounts between depository institutions when checks and wire transfers are cleared.</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Reserve accounts influence the size of the money supply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The monetary assets of the Fed include:</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Government Securities</a:t>
            </a:r>
            <a:r>
              <a:rPr lang="en-US" altLang="zh-TW" sz="1200" dirty="0">
                <a:latin typeface="+mn-lt"/>
                <a:ea typeface="PMingLiU"/>
                <a:cs typeface="Times New Roman"/>
              </a:rPr>
              <a:t>: These are the U.S. Treasury bills and bonds that the Federal Reserve has purchased in the open market.  As we will show, purchasing Treasury securities increases the money supply.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Discount Loans</a:t>
            </a:r>
            <a:r>
              <a:rPr lang="en-US" altLang="zh-TW" sz="1200" dirty="0">
                <a:latin typeface="+mn-lt"/>
                <a:ea typeface="PMingLiU"/>
                <a:cs typeface="Times New Roman"/>
              </a:rPr>
              <a:t>: These are loans made to member banks at the current discount rate.  Again, an increase in discount loans will also increase the money supply.</a:t>
            </a:r>
            <a:endParaRPr lang="zh-TW" altLang="zh-TW" sz="1200" dirty="0">
              <a:latin typeface="+mn-lt"/>
              <a:ea typeface="PMingLiU"/>
              <a:cs typeface="Times New Roman"/>
            </a:endParaRPr>
          </a:p>
          <a:p>
            <a:endParaRPr lang="en-US" altLang="zh-TW" dirty="0"/>
          </a:p>
        </p:txBody>
      </p:sp>
    </p:spTree>
    <p:extLst>
      <p:ext uri="{BB962C8B-B14F-4D97-AF65-F5344CB8AC3E}">
        <p14:creationId xmlns:p14="http://schemas.microsoft.com/office/powerpoint/2010/main" val="243619195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313B0E-4A49-40FB-8399-479D654FC07D}" type="slidenum">
              <a:rPr lang="en-US" altLang="zh-TW"/>
              <a:pPr/>
              <a:t>512</a:t>
            </a:fld>
            <a:endParaRPr lang="en-US" altLang="zh-TW"/>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xfrm>
            <a:off x="1238811" y="3329721"/>
            <a:ext cx="6818782" cy="3155341"/>
          </a:xfrm>
        </p:spPr>
        <p:txBody>
          <a:bodyPr/>
          <a:lstStyle/>
          <a:p>
            <a:pPr marL="342900" lvl="0" indent="-342900">
              <a:lnSpc>
                <a:spcPct val="115000"/>
              </a:lnSpc>
              <a:spcAft>
                <a:spcPts val="1000"/>
              </a:spcAft>
              <a:buFont typeface="Wingdings"/>
              <a:buChar char=""/>
            </a:pPr>
            <a:r>
              <a:rPr lang="en-US" altLang="zh-TW" sz="1200" b="1" dirty="0">
                <a:latin typeface="+mn-lt"/>
                <a:ea typeface="PMingLiU"/>
                <a:cs typeface="Times New Roman"/>
              </a:rPr>
              <a:t>Reserves</a:t>
            </a:r>
            <a:r>
              <a:rPr lang="en-US" altLang="zh-TW" sz="1200" dirty="0">
                <a:latin typeface="+mn-lt"/>
                <a:ea typeface="PMingLiU"/>
                <a:cs typeface="Times New Roman"/>
              </a:rPr>
              <a:t> = depository institutions reserve balances at the Fed (includes reserve requirements and excess reserves) plus vault cash</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Currently reserve requirement</a:t>
            </a:r>
            <a:r>
              <a:rPr lang="en-US" altLang="zh-TW" sz="1200" dirty="0">
                <a:latin typeface="+mn-lt"/>
                <a:ea typeface="PMingLiU"/>
                <a:cs typeface="Times New Roman"/>
              </a:rPr>
              <a:t> = 10% of daily average net transaction accounts held by a bank over a two week computation period. Transaction accounts include all deposits on which an account holder may make withdrawals (</a:t>
            </a:r>
            <a:r>
              <a:rPr lang="en-US" altLang="zh-TW" sz="1200" dirty="0" err="1">
                <a:latin typeface="+mn-lt"/>
                <a:ea typeface="PMingLiU"/>
                <a:cs typeface="Times New Roman"/>
              </a:rPr>
              <a:t>eg</a:t>
            </a:r>
            <a:r>
              <a:rPr lang="en-US" altLang="zh-TW" sz="1200" dirty="0">
                <a:latin typeface="+mn-lt"/>
                <a:ea typeface="PMingLiU"/>
                <a:cs typeface="Times New Roman"/>
              </a:rPr>
              <a:t> demand </a:t>
            </a:r>
            <a:r>
              <a:rPr lang="en-US" altLang="zh-TW" sz="1200" dirty="0" err="1">
                <a:latin typeface="+mn-lt"/>
                <a:ea typeface="PMingLiU"/>
                <a:cs typeface="Times New Roman"/>
              </a:rPr>
              <a:t>depos</a:t>
            </a:r>
            <a:r>
              <a:rPr lang="en-US" altLang="zh-TW" sz="1200" dirty="0">
                <a:latin typeface="+mn-lt"/>
                <a:ea typeface="PMingLiU"/>
                <a:cs typeface="Times New Roman"/>
              </a:rPr>
              <a:t>, NOW accounts, share draft accounts)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Money base or monetary base of the fed</a:t>
            </a:r>
            <a:r>
              <a:rPr lang="en-US" altLang="zh-TW" sz="1200" dirty="0">
                <a:latin typeface="+mn-lt"/>
                <a:ea typeface="PMingLiU"/>
                <a:cs typeface="Times New Roman"/>
              </a:rPr>
              <a:t> = currency in circulation plus reserves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Treasury securities are the fed’s holdings of securities issued by the US treasury</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The Fed holds Treasury Gold certificates which are redeemable at the US TSY for gold. It also holds small amount of TSY issued coinage and foreign denominated assets to assist in FX transactions or CCY swap agreements with central banks of other nations</a:t>
            </a:r>
            <a:endParaRPr lang="zh-TW" altLang="zh-TW" sz="11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Discount loans</a:t>
            </a:r>
            <a:r>
              <a:rPr lang="en-US" altLang="zh-TW" sz="1200" dirty="0">
                <a:latin typeface="+mn-lt"/>
                <a:ea typeface="PMingLiU"/>
                <a:cs typeface="Times New Roman"/>
              </a:rPr>
              <a:t> = loans to domestic banks. Banks can borrow at the Fed’s discount window. Since 2003 the discount rate is always higher than the fed funds rate a</a:t>
            </a:r>
            <a:endParaRPr lang="zh-TW" altLang="zh-TW" sz="1100" dirty="0">
              <a:latin typeface="+mn-lt"/>
              <a:ea typeface="PMingLiU"/>
              <a:cs typeface="Times New Roman"/>
            </a:endParaRPr>
          </a:p>
        </p:txBody>
      </p:sp>
    </p:spTree>
    <p:extLst>
      <p:ext uri="{BB962C8B-B14F-4D97-AF65-F5344CB8AC3E}">
        <p14:creationId xmlns:p14="http://schemas.microsoft.com/office/powerpoint/2010/main" val="301109953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C3272-714F-40EF-B205-5AAE47ECF94C}" type="slidenum">
              <a:rPr lang="en-US" altLang="zh-TW"/>
              <a:pPr/>
              <a:t>513</a:t>
            </a:fld>
            <a:endParaRPr lang="en-US" altLang="zh-TW"/>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kern="1200" dirty="0">
                <a:solidFill>
                  <a:schemeClr val="tx1"/>
                </a:solidFill>
                <a:latin typeface="+mn-lt"/>
                <a:ea typeface="+mn-ea"/>
                <a:cs typeface="+mn-cs"/>
              </a:rPr>
              <a:t>The initial link in the chain between monetary policy and the economy is the market for balances held at the Federal Reserve Banks. Depository institutions have accounts at their Reserve Banks, and they actively trade balances held in these accounts in the federal funds market at an interest rate known as the federal funds rate. The Federal Reserve exercises considerable control over the federal funds rate through its </a:t>
            </a:r>
            <a:r>
              <a:rPr lang="en-US" altLang="zh-TW" sz="1200" kern="1200" dirty="0" err="1">
                <a:solidFill>
                  <a:schemeClr val="tx1"/>
                </a:solidFill>
                <a:latin typeface="+mn-lt"/>
                <a:ea typeface="+mn-ea"/>
                <a:cs typeface="+mn-cs"/>
              </a:rPr>
              <a:t>inf</a:t>
            </a:r>
            <a:r>
              <a:rPr lang="en-US" altLang="zh-TW" sz="1200" kern="1200" dirty="0">
                <a:solidFill>
                  <a:schemeClr val="tx1"/>
                </a:solidFill>
                <a:latin typeface="+mn-lt"/>
                <a:ea typeface="+mn-ea"/>
                <a:cs typeface="+mn-cs"/>
              </a:rPr>
              <a:t> </a:t>
            </a:r>
            <a:r>
              <a:rPr lang="en-US" altLang="zh-TW" sz="1200" kern="1200" dirty="0" err="1">
                <a:solidFill>
                  <a:schemeClr val="tx1"/>
                </a:solidFill>
                <a:latin typeface="+mn-lt"/>
                <a:ea typeface="+mn-ea"/>
                <a:cs typeface="+mn-cs"/>
              </a:rPr>
              <a:t>luence</a:t>
            </a:r>
            <a:r>
              <a:rPr lang="en-US" altLang="zh-TW" sz="1200" kern="1200" dirty="0">
                <a:solidFill>
                  <a:schemeClr val="tx1"/>
                </a:solidFill>
                <a:latin typeface="+mn-lt"/>
                <a:ea typeface="+mn-ea"/>
                <a:cs typeface="+mn-cs"/>
              </a:rPr>
              <a:t> over the supply of and demand for balances at the Reserve Banks. </a:t>
            </a:r>
            <a:endParaRPr lang="zh-TW" altLang="zh-TW" sz="1200" kern="1200" dirty="0">
              <a:solidFill>
                <a:schemeClr val="tx1"/>
              </a:solidFill>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Some </a:t>
            </a:r>
            <a:r>
              <a:rPr lang="en-US" sz="1200" b="0" i="0" kern="1200" dirty="0">
                <a:solidFill>
                  <a:schemeClr val="tx1"/>
                </a:solidFill>
                <a:effectLst/>
                <a:latin typeface="+mn-lt"/>
                <a:ea typeface="+mn-ea"/>
                <a:cs typeface="+mn-cs"/>
              </a:rPr>
              <a:t>countries don't have reserve requirements. These countries include Canada, the United Kingdom, New Zealand, Australia, Sweden and Hong Kong. Money can't be created without limit, but instead, some of these countries must adhere to capital requirements, which is the amount of capital a bank or financial institution must hold as required by its </a:t>
            </a:r>
            <a:r>
              <a:rPr lang="en-US" sz="1200" b="0" i="0" u="sng" kern="1200" dirty="0">
                <a:solidFill>
                  <a:schemeClr val="tx1"/>
                </a:solidFill>
                <a:effectLst/>
                <a:latin typeface="+mn-lt"/>
                <a:ea typeface="+mn-ea"/>
                <a:cs typeface="+mn-cs"/>
                <a:hlinkClick r:id="rId3"/>
              </a:rPr>
              <a:t>financial regulator</a:t>
            </a:r>
            <a:r>
              <a:rPr lang="en-US" sz="1200" b="0" i="0" kern="1200" dirty="0">
                <a:solidFill>
                  <a:schemeClr val="tx1"/>
                </a:solidFill>
                <a:effectLst/>
                <a:latin typeface="+mn-lt"/>
                <a:ea typeface="+mn-ea"/>
                <a:cs typeface="+mn-cs"/>
              </a:rPr>
              <a:t>. </a:t>
            </a:r>
            <a:endParaRPr lang="en-US" altLang="zh-TW" dirty="0"/>
          </a:p>
        </p:txBody>
      </p:sp>
    </p:spTree>
    <p:extLst>
      <p:ext uri="{BB962C8B-B14F-4D97-AF65-F5344CB8AC3E}">
        <p14:creationId xmlns:p14="http://schemas.microsoft.com/office/powerpoint/2010/main" val="4513045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30F89-4D5E-476F-95AB-BFA75E2135AE}" type="slidenum">
              <a:rPr lang="en-US" altLang="zh-TW"/>
              <a:pPr/>
              <a:t>514</a:t>
            </a:fld>
            <a:endParaRPr lang="en-US" altLang="zh-TW"/>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xfrm>
            <a:off x="1238811" y="3329721"/>
            <a:ext cx="6818782" cy="3155341"/>
          </a:xfrm>
        </p:spPr>
        <p:txBody>
          <a:bodyPr/>
          <a:lstStyle/>
          <a:p>
            <a:r>
              <a:rPr lang="en-US" altLang="zh-TW" sz="1200" kern="1200" dirty="0">
                <a:solidFill>
                  <a:schemeClr val="tx1"/>
                </a:solidFill>
                <a:latin typeface="+mn-lt"/>
                <a:ea typeface="+mn-ea"/>
                <a:cs typeface="+mn-cs"/>
              </a:rPr>
              <a:t>The term "monetary policy" refers to what the Federal Reserve, the nation’s central bank, does to influence the amount of money and credit in the U.S. economy. What happens to money and credit affects interest rates (the cost of credit) and the performance of the U.S. economy.</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Open market operations are the primary tool used to regulate the supply of bank reserves. This tool consists of Federal Reserve purchases and sales of financial instruments, usually securities issued by the U.S. Treasury, Federal agencies and government-sponsored enterprises. Open market operations are carried out by the Domestic Trading Desk of the Federal Reserve Bank of New York under direction from the FOMC. The transactions are undertaken with primary dealers.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The Fed’s goal in trading the securities is to affect the federal funds rate, the rate at which banks borrow reserves from each other. When the Fed wants to increase reserves, it buys securities and pays for them by making a deposit to the account maintained at the Fed by the primary dealer’s bank. When the Fed wants to reduce reserves, it sells securities and collects from those accounts. Most days, the Fed does not want to increase or decrease reserves permanently so it usually engages in transactions reversed within a day or two. That means that a reserve injection today could be withdrawn tomorrow morning, only to be renewed at some level several hours later. These short-term transactions are called repurchase agreements (repos) – the dealer sells the Fed a security and agrees to buy it back at a later date. </a:t>
            </a:r>
            <a:endParaRPr lang="zh-TW" altLang="zh-TW" sz="1200" kern="1200" dirty="0">
              <a:solidFill>
                <a:schemeClr val="tx1"/>
              </a:solidFill>
              <a:latin typeface="+mn-lt"/>
              <a:ea typeface="+mn-ea"/>
              <a:cs typeface="+mn-cs"/>
            </a:endParaRPr>
          </a:p>
          <a:p>
            <a:endParaRPr lang="zh-TW" altLang="en-US" dirty="0"/>
          </a:p>
        </p:txBody>
      </p:sp>
    </p:spTree>
    <p:extLst>
      <p:ext uri="{BB962C8B-B14F-4D97-AF65-F5344CB8AC3E}">
        <p14:creationId xmlns:p14="http://schemas.microsoft.com/office/powerpoint/2010/main" val="380819909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C1DDC-9D19-42E8-99B7-3712685EB7E4}" type="slidenum">
              <a:rPr lang="en-US" altLang="zh-TW"/>
              <a:pPr/>
              <a:t>515</a:t>
            </a:fld>
            <a:endParaRPr lang="en-US" altLang="zh-TW"/>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1238811" y="3329721"/>
            <a:ext cx="6818782" cy="3155341"/>
          </a:xfrm>
        </p:spPr>
        <p:txBody>
          <a:bodyPr/>
          <a:lstStyle/>
          <a:p>
            <a:r>
              <a:rPr lang="en-US" altLang="zh-TW" sz="1200" kern="1200" dirty="0">
                <a:solidFill>
                  <a:schemeClr val="tx1"/>
                </a:solidFill>
                <a:latin typeface="+mn-lt"/>
                <a:ea typeface="+mn-ea"/>
                <a:cs typeface="+mn-cs"/>
              </a:rPr>
              <a:t> On ONRRP: Source Fed: http://www.federalreserve.gov/econresdata/feds/2015/files/2015010pap.pdf</a:t>
            </a:r>
          </a:p>
          <a:p>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162027103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E27D6-F6A0-4ECA-B4F1-ADAB28A18839}" type="slidenum">
              <a:rPr lang="en-US" altLang="zh-TW"/>
              <a:pPr/>
              <a:t>516</a:t>
            </a:fld>
            <a:endParaRPr lang="en-US" altLang="zh-TW"/>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altLang="zh-TW" sz="1200" kern="1200" dirty="0">
                <a:solidFill>
                  <a:schemeClr val="tx1"/>
                </a:solidFill>
                <a:latin typeface="+mn-lt"/>
                <a:ea typeface="+mn-ea"/>
                <a:cs typeface="+mn-cs"/>
              </a:rPr>
              <a:t>Open market operations are the primary tool used to regulate the supply of bank reserves. This tool consists of Federal Reserve purchases and sales of financial instruments, usually securities issued by the U.S. Treasury, Federal agencies and government-sponsored enterprises. Open market operations are carried out by the Domestic Trading Desk of the Federal Reserve Bank of New York under direction from the FOMC. The transactions are undertaken with primary dealers.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The Fed’s goal in trading the securities is to affect the federal funds rate, the rate at which banks borrow reserves from each other. When the Fed wants to increase reserves, it buys securities and pays for them by making a deposit to the account maintained at the Fed by the primary dealer’s bank. When the Fed wants to reduce reserves, it sells securities and collects from those accounts. Most days, the Fed does not want to increase or decrease reserves permanently so it usually engages in transactions reversed within a day or two. That means that a reserve injection today could be withdrawn tomorrow morning, only to be renewed at some level several hours later. These short-term transactions are called repurchase agreements (repos) – the dealer sells the Fed a security and agrees to buy it back at a later date.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Market Operations at the Trading Desk The staff reviews the activities of the prior day and issue forecasts of factors affecting the supply and demand for reserves.</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This information is used to determine reserve changes needed to obtain a desired fed funds rate. Government securities dealers are contacted to better determine the condition of the market. Projections are compared with the Monetary Affairs Division of the BOG, and a course of action is determined. Once the plan is approved, the desk carries out the required trades, via the TRAPS system.</a:t>
            </a:r>
            <a:endParaRPr lang="zh-TW" altLang="zh-TW" sz="1200" kern="1200" dirty="0">
              <a:solidFill>
                <a:schemeClr val="tx1"/>
              </a:solidFill>
              <a:latin typeface="+mn-lt"/>
              <a:ea typeface="+mn-ea"/>
              <a:cs typeface="+mn-cs"/>
            </a:endParaRPr>
          </a:p>
          <a:p>
            <a:r>
              <a:rPr lang="en-US" altLang="zh-TW" sz="1200" kern="1200" dirty="0">
                <a:solidFill>
                  <a:schemeClr val="tx1"/>
                </a:solidFill>
                <a:latin typeface="+mn-lt"/>
                <a:ea typeface="+mn-ea"/>
                <a:cs typeface="+mn-cs"/>
              </a:rPr>
              <a:t> </a:t>
            </a:r>
            <a:endParaRPr lang="zh-TW" altLang="zh-TW" sz="1200" kern="1200" dirty="0">
              <a:solidFill>
                <a:schemeClr val="tx1"/>
              </a:solidFill>
              <a:latin typeface="+mn-lt"/>
              <a:ea typeface="+mn-ea"/>
              <a:cs typeface="+mn-cs"/>
            </a:endParaRPr>
          </a:p>
          <a:p>
            <a:r>
              <a:rPr lang="en-US" altLang="zh-TW" sz="1200" b="1" kern="1200" dirty="0">
                <a:solidFill>
                  <a:schemeClr val="tx1"/>
                </a:solidFill>
                <a:latin typeface="+mn-lt"/>
                <a:ea typeface="+mn-ea"/>
                <a:cs typeface="+mn-cs"/>
              </a:rPr>
              <a:t>Advantages of Open Market Operations </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Open market operations are initiated by the Fed, so the volume of these transactions is entirely under the control of the Board of Governors.</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The operations are flexible and concise, useful for both small and large changes in the monetary base.</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Unanticipated effects are easily reversed, if needed.</a:t>
            </a:r>
            <a:endParaRPr lang="zh-TW" altLang="zh-TW" sz="1200" kern="1200" dirty="0">
              <a:solidFill>
                <a:schemeClr val="tx1"/>
              </a:solidFill>
              <a:latin typeface="+mn-lt"/>
              <a:ea typeface="+mn-ea"/>
              <a:cs typeface="+mn-cs"/>
            </a:endParaRPr>
          </a:p>
          <a:p>
            <a:pPr lvl="0"/>
            <a:r>
              <a:rPr lang="en-US" altLang="zh-TW" sz="1200" kern="1200" dirty="0">
                <a:solidFill>
                  <a:schemeClr val="tx1"/>
                </a:solidFill>
                <a:latin typeface="+mn-lt"/>
                <a:ea typeface="+mn-ea"/>
                <a:cs typeface="+mn-cs"/>
              </a:rPr>
              <a:t>Once the course of action is approved, the policy is implements quickly, avoiding administrative delays.</a:t>
            </a:r>
            <a:endParaRPr lang="zh-TW" altLang="zh-TW" sz="1200" kern="1200" dirty="0">
              <a:solidFill>
                <a:schemeClr val="tx1"/>
              </a:solidFill>
              <a:latin typeface="+mn-lt"/>
              <a:ea typeface="+mn-ea"/>
              <a:cs typeface="+mn-cs"/>
            </a:endParaRPr>
          </a:p>
        </p:txBody>
      </p:sp>
    </p:spTree>
    <p:extLst>
      <p:ext uri="{BB962C8B-B14F-4D97-AF65-F5344CB8AC3E}">
        <p14:creationId xmlns:p14="http://schemas.microsoft.com/office/powerpoint/2010/main" val="374293974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altLang="zh-TW" sz="1200" dirty="0">
                <a:latin typeface="+mn-lt"/>
                <a:ea typeface="PMingLiU"/>
                <a:cs typeface="Times New Roman"/>
              </a:rPr>
              <a:t>In the next two slides, we will examine the impact of open market operation on the Fed’s balance sheet and on the money supply.  As suggested in the last slide,  we will show the following:</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Purchase of bonds increases the money supply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dirty="0">
                <a:latin typeface="+mn-lt"/>
                <a:ea typeface="PMingLiU"/>
                <a:cs typeface="Times New Roman"/>
              </a:rPr>
              <a:t>Making discount loans increases the money supply</a:t>
            </a:r>
            <a:endParaRPr lang="zh-TW" altLang="zh-TW" sz="1200" dirty="0">
              <a:latin typeface="+mn-lt"/>
              <a:ea typeface="PMingLiU"/>
              <a:cs typeface="Times New Roman"/>
            </a:endParaRPr>
          </a:p>
          <a:p>
            <a:pPr>
              <a:lnSpc>
                <a:spcPct val="115000"/>
              </a:lnSpc>
              <a:spcAft>
                <a:spcPts val="1000"/>
              </a:spcAft>
            </a:pPr>
            <a:endParaRPr lang="en-US"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Naturally, the Fed can decrease the money supply by reserving these transactions.</a:t>
            </a:r>
            <a:endParaRPr lang="zh-TW" altLang="zh-TW" sz="1200" dirty="0">
              <a:latin typeface="+mn-lt"/>
              <a:ea typeface="PMingLiU"/>
              <a:cs typeface="Times New Roman"/>
            </a:endParaRPr>
          </a:p>
          <a:p>
            <a:endParaRPr lang="de-DE"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517</a:t>
            </a:fld>
            <a:endParaRPr lang="en-US" altLang="zh-TW"/>
          </a:p>
        </p:txBody>
      </p:sp>
    </p:spTree>
    <p:extLst>
      <p:ext uri="{BB962C8B-B14F-4D97-AF65-F5344CB8AC3E}">
        <p14:creationId xmlns:p14="http://schemas.microsoft.com/office/powerpoint/2010/main" val="1557890047"/>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518</a:t>
            </a:fld>
            <a:endParaRPr lang="en-US" altLang="zh-TW"/>
          </a:p>
        </p:txBody>
      </p:sp>
    </p:spTree>
    <p:extLst>
      <p:ext uri="{BB962C8B-B14F-4D97-AF65-F5344CB8AC3E}">
        <p14:creationId xmlns:p14="http://schemas.microsoft.com/office/powerpoint/2010/main" val="333386892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5BB61-C474-468F-B556-50FCFC91C304}" type="slidenum">
              <a:rPr lang="en-US" altLang="zh-TW"/>
              <a:pPr/>
              <a:t>519</a:t>
            </a:fld>
            <a:endParaRPr lang="en-US" altLang="zh-TW"/>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pPr>
              <a:lnSpc>
                <a:spcPct val="115000"/>
              </a:lnSpc>
              <a:spcAft>
                <a:spcPts val="1000"/>
              </a:spcAft>
            </a:pPr>
            <a:r>
              <a:rPr lang="en-US" altLang="zh-TW" sz="800" b="1" dirty="0">
                <a:latin typeface="+mn-lt"/>
                <a:ea typeface="PMingLiU"/>
                <a:cs typeface="Times New Roman"/>
              </a:rPr>
              <a:t>Source: FT 18.03.2008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“Scramble to calm markets”</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US government has agreed to take on any credit losses suffered by the Fed on its $30Bn loan to Bear Stearns. The Fed will employ a private sector group to manage the collateral backing that loan.</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“Experts speculate on unorthodox policy measures”</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Sunday’s decision by the Fed to offer emergency financing to all its primary dealers – which follows the provision of emergency finance to Bear Stearns on an ad hoc basis - expands the central bank’s role as lender of last resort to cover all the big investments banks. It comes at the cost of exposing the Fed to additional credit risk. This move, and the accompanying halving of the penalty rate on emergency loans, will also make it more difficult for the Fed to manage the key overnight interest rate, the Fed Funds rate, owing to he uncertainty over how much the emergency facility will be used. The action reflects the new Fed doctrine that –a t least at a moment of extreme market fragility – some institutions are too interconnected to fail. This includes the main investment banks that are active participants in the bilateral credit derivatives markets and the </a:t>
            </a:r>
            <a:r>
              <a:rPr lang="en-US" altLang="zh-TW" sz="800" dirty="0" err="1">
                <a:latin typeface="+mn-lt"/>
                <a:ea typeface="PMingLiU"/>
                <a:cs typeface="Times New Roman"/>
              </a:rPr>
              <a:t>triparty</a:t>
            </a:r>
            <a:r>
              <a:rPr lang="en-US" altLang="zh-TW" sz="800" dirty="0">
                <a:latin typeface="+mn-lt"/>
                <a:ea typeface="PMingLiU"/>
                <a:cs typeface="Times New Roman"/>
              </a:rPr>
              <a:t> repo market. Fed officials note that, while the Fed does not regulate the primary dealers, they are all regulated entities. Officials would be reluctant to extend the provision of emergency facilities to unregulated hedge funds, although they decline to rule it out in all circumstances. The credit risk to the Fed comes mainly through the $30Bn secured, non-recourse loan to Bear Stearns. This is collateralized with some margin, based on marks to market on Friday. The Fed will seek to mitigate these risks by actively managing the collateral portfolio with the help of an unnamed private sector company. It is prepared to hold on to the portfolio for some time in order to get fair value for the collateral and unlike Bear cannot be forced into a fire sale. Fed officials hope the new facility will act as backstop to private markets encouraging primary dealers to continue to make markets in a wide range of securities. But this depends on whether the new facility will carry “stigma”. If investment banks feel that its use will be taken as signal that they are in trouble, they may avoid it, even though user names will not be disclosed. Larry Meyer, former Fed governor, said the Fed was running on a “half tank of gas” because it had already committed $426Bn of its $884Bn portfolio prior to the latest initiative. Fed officials believe that in what they currently see as the unlikely situation that liquidity operations would bump against the $884Bn ceiling they can find ways to bypass that limit. But a growing number of experts believe that the US authorities will have to go further and use public funds to intervene directly in the financial markets –either to guarantee Fannie Mae and Freddie Mac debt, provide large scale alternative guarantees through the Federal Housing Administration – or to purchase mortgages or homes directly. In theory, the Fed could itself intervene in private markets. But most experts believe outright intervention with taxpayers funds would be more properly conducted by the US Treasury.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“Fears of cross-border European crisis grow”</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The Bear Stearns crisis has exposed the structural flaws left over from the Glass-</a:t>
            </a:r>
            <a:r>
              <a:rPr lang="en-US" altLang="zh-TW" sz="800" dirty="0" err="1">
                <a:latin typeface="+mn-lt"/>
                <a:ea typeface="PMingLiU"/>
                <a:cs typeface="Times New Roman"/>
              </a:rPr>
              <a:t>Steagall’s</a:t>
            </a:r>
            <a:r>
              <a:rPr lang="en-US" altLang="zh-TW" sz="800" dirty="0">
                <a:latin typeface="+mn-lt"/>
                <a:ea typeface="PMingLiU"/>
                <a:cs typeface="Times New Roman"/>
              </a:rPr>
              <a:t> regulatory separation of commercial and investments banks. The regulatory system has been evolving far slower than the financial sector – meaning that when crisis strikes, regulators and central banks are forced to create policy on the hoof. Sunday’s decision by the Fed to create an emergency finance facility for primary dealers exposes another problem: the impossibility of denying systemically important investment banks access to emergency liquidity at a time of market crisis. Moreover the current pattern of regulatory fragmentation in the US – another legacy of Glass-</a:t>
            </a:r>
            <a:r>
              <a:rPr lang="en-US" altLang="zh-TW" sz="800" dirty="0" err="1">
                <a:latin typeface="+mn-lt"/>
                <a:ea typeface="PMingLiU"/>
                <a:cs typeface="Times New Roman"/>
              </a:rPr>
              <a:t>Steagall</a:t>
            </a:r>
            <a:r>
              <a:rPr lang="en-US" altLang="zh-TW" sz="800" dirty="0">
                <a:latin typeface="+mn-lt"/>
                <a:ea typeface="PMingLiU"/>
                <a:cs typeface="Times New Roman"/>
              </a:rPr>
              <a:t> – means the moral hazard problems created by the move is amplified. The net result of Sunday’s decision is that the Fed is providing emergency liquidity to a set of institutions it doesn’t regulate.</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b="1" dirty="0">
                <a:latin typeface="+mn-lt"/>
                <a:ea typeface="PMingLiU"/>
                <a:cs typeface="Times New Roman"/>
              </a:rPr>
              <a:t>“Shock widening in spreads of Fannie and Freddie debt”</a:t>
            </a: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 </a:t>
            </a:r>
            <a:endParaRPr lang="zh-TW" altLang="zh-TW" sz="800" dirty="0">
              <a:latin typeface="+mn-lt"/>
              <a:ea typeface="PMingLiU"/>
              <a:cs typeface="Times New Roman"/>
            </a:endParaRPr>
          </a:p>
          <a:p>
            <a:pPr>
              <a:lnSpc>
                <a:spcPct val="115000"/>
              </a:lnSpc>
              <a:spcAft>
                <a:spcPts val="1000"/>
              </a:spcAft>
            </a:pPr>
            <a:r>
              <a:rPr lang="en-US" altLang="zh-TW" sz="800" dirty="0">
                <a:latin typeface="+mn-lt"/>
                <a:ea typeface="PMingLiU"/>
                <a:cs typeface="Times New Roman"/>
              </a:rPr>
              <a:t>Trading in US mortgage markets remained piecemeal yesterday in spite of the Fed’s support for the fire sale of Bear Stearns and its decision to lend directly to investment banks in return for any investment grade collateral. For the first time, securities dealers may borrow from the Fed on much the same terms as banks and in exchange for a broader range of collateral including investment grade corporate securities, municipal bonds, mortgage backed bonds and asset backed securities for which a price is available. </a:t>
            </a:r>
            <a:endParaRPr lang="zh-TW" altLang="zh-TW" sz="800" dirty="0">
              <a:latin typeface="+mn-lt"/>
              <a:ea typeface="PMingLiU"/>
              <a:cs typeface="Times New Roman"/>
            </a:endParaRPr>
          </a:p>
          <a:p>
            <a:pPr>
              <a:lnSpc>
                <a:spcPct val="80000"/>
              </a:lnSpc>
            </a:pPr>
            <a:endParaRPr lang="en-US" altLang="zh-TW" sz="800" dirty="0"/>
          </a:p>
        </p:txBody>
      </p:sp>
    </p:spTree>
    <p:extLst>
      <p:ext uri="{BB962C8B-B14F-4D97-AF65-F5344CB8AC3E}">
        <p14:creationId xmlns:p14="http://schemas.microsoft.com/office/powerpoint/2010/main" val="345481742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a:p>
            <a:endParaRPr lang="zh-TW" altLang="en-US" dirty="0"/>
          </a:p>
          <a:p>
            <a:endParaRPr lang="de-DE"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520</a:t>
            </a:fld>
            <a:endParaRPr lang="en-US" altLang="zh-TW"/>
          </a:p>
        </p:txBody>
      </p:sp>
    </p:spTree>
    <p:extLst>
      <p:ext uri="{BB962C8B-B14F-4D97-AF65-F5344CB8AC3E}">
        <p14:creationId xmlns:p14="http://schemas.microsoft.com/office/powerpoint/2010/main" val="3467008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091D8-A6B3-467D-B8EF-099DFB7BC350}" type="slidenum">
              <a:rPr lang="zh-TW" altLang="en-US"/>
              <a:pPr/>
              <a:t>82</a:t>
            </a:fld>
            <a:endParaRPr lang="en-US" altLang="zh-TW"/>
          </a:p>
        </p:txBody>
      </p:sp>
      <p:sp>
        <p:nvSpPr>
          <p:cNvPr id="623618" name="Rectangle 2"/>
          <p:cNvSpPr>
            <a:spLocks noGrp="1" noRot="1" noChangeAspect="1" noChangeArrowheads="1" noTextEdit="1"/>
          </p:cNvSpPr>
          <p:nvPr>
            <p:ph type="sldImg"/>
          </p:nvPr>
        </p:nvSpPr>
        <p:spPr>
          <a:xfrm>
            <a:off x="2708275" y="527050"/>
            <a:ext cx="3851275" cy="2889250"/>
          </a:xfrm>
          <a:ln/>
        </p:spPr>
      </p:sp>
      <p:sp>
        <p:nvSpPr>
          <p:cNvPr id="623619" name="Rectangle 3"/>
          <p:cNvSpPr>
            <a:spLocks noGrp="1" noChangeArrowheads="1"/>
          </p:cNvSpPr>
          <p:nvPr>
            <p:ph type="body" idx="1"/>
          </p:nvPr>
        </p:nvSpPr>
        <p:spPr/>
        <p:txBody>
          <a:bodyPr/>
          <a:lstStyle/>
          <a:p>
            <a:r>
              <a:rPr lang="en-US" altLang="zh-TW" b="1" dirty="0"/>
              <a:t>Source: http://www.businessweek.com/magazine/content/09_06/b4118030606341.htm?chan=magazine+channel_news, How Banking Diversification Steered Us Wrong by </a:t>
            </a:r>
            <a:r>
              <a:rPr lang="en-US" altLang="zh-TW" b="1" dirty="0" err="1"/>
              <a:t>Amar</a:t>
            </a:r>
            <a:r>
              <a:rPr lang="en-US" altLang="zh-TW" b="1" dirty="0"/>
              <a:t> </a:t>
            </a:r>
            <a:r>
              <a:rPr lang="en-US" altLang="zh-TW" b="1" dirty="0" err="1"/>
              <a:t>Bhide</a:t>
            </a:r>
            <a:endParaRPr lang="en-US" altLang="zh-TW" b="1" dirty="0"/>
          </a:p>
        </p:txBody>
      </p:sp>
    </p:spTree>
    <p:extLst>
      <p:ext uri="{BB962C8B-B14F-4D97-AF65-F5344CB8AC3E}">
        <p14:creationId xmlns:p14="http://schemas.microsoft.com/office/powerpoint/2010/main" val="88043822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521</a:t>
            </a:fld>
            <a:endParaRPr lang="en-US" altLang="zh-TW"/>
          </a:p>
        </p:txBody>
      </p:sp>
    </p:spTree>
    <p:extLst>
      <p:ext uri="{BB962C8B-B14F-4D97-AF65-F5344CB8AC3E}">
        <p14:creationId xmlns:p14="http://schemas.microsoft.com/office/powerpoint/2010/main" val="325517272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523</a:t>
            </a:fld>
            <a:endParaRPr lang="en-US" altLang="zh-TW"/>
          </a:p>
        </p:txBody>
      </p:sp>
    </p:spTree>
    <p:extLst>
      <p:ext uri="{BB962C8B-B14F-4D97-AF65-F5344CB8AC3E}">
        <p14:creationId xmlns:p14="http://schemas.microsoft.com/office/powerpoint/2010/main" val="402656675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Fed</a:t>
            </a:r>
          </a:p>
          <a:p>
            <a:r>
              <a:rPr lang="en-US" dirty="0"/>
              <a:t>https://www.federalreserve.gov/monetarypolicy/overnight-reverse-repurchase-agreements.htm and https://www.newyorkfed.org/markets/rrp_faq.html </a:t>
            </a:r>
          </a:p>
          <a:p>
            <a:r>
              <a:rPr lang="en-US" dirty="0"/>
              <a:t>https://www.federalreserve.gov/monetarypolicy/reqresbalances.htm</a:t>
            </a:r>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524</a:t>
            </a:fld>
            <a:endParaRPr lang="en-US" altLang="zh-TW"/>
          </a:p>
        </p:txBody>
      </p:sp>
    </p:spTree>
    <p:extLst>
      <p:ext uri="{BB962C8B-B14F-4D97-AF65-F5344CB8AC3E}">
        <p14:creationId xmlns:p14="http://schemas.microsoft.com/office/powerpoint/2010/main" val="250046794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525</a:t>
            </a:fld>
            <a:endParaRPr lang="en-US" altLang="zh-TW"/>
          </a:p>
        </p:txBody>
      </p:sp>
    </p:spTree>
    <p:extLst>
      <p:ext uri="{BB962C8B-B14F-4D97-AF65-F5344CB8AC3E}">
        <p14:creationId xmlns:p14="http://schemas.microsoft.com/office/powerpoint/2010/main" val="413112115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Bloomberg 8 May 2020 </a:t>
            </a:r>
          </a:p>
          <a:p>
            <a:r>
              <a:rPr lang="en-US" sz="1200" b="0" i="0" kern="1200" dirty="0">
                <a:solidFill>
                  <a:schemeClr val="tx1"/>
                </a:solidFill>
                <a:effectLst/>
                <a:latin typeface="+mn-lt"/>
                <a:ea typeface="+mn-ea"/>
                <a:cs typeface="+mn-cs"/>
              </a:rPr>
              <a:t>Every fed funds futures contract from December 2020 through January 2022 closed above par on Thursday, implying a potential for fractionally negative rates during that timeframe.</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526</a:t>
            </a:fld>
            <a:endParaRPr lang="en-US" altLang="zh-TW"/>
          </a:p>
        </p:txBody>
      </p:sp>
    </p:spTree>
    <p:extLst>
      <p:ext uri="{BB962C8B-B14F-4D97-AF65-F5344CB8AC3E}">
        <p14:creationId xmlns:p14="http://schemas.microsoft.com/office/powerpoint/2010/main" val="336761659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8C088F-784C-49DF-8581-2A8DCA85E73B}" type="slidenum">
              <a:rPr lang="en-US" altLang="zh-TW"/>
              <a:pPr/>
              <a:t>527</a:t>
            </a:fld>
            <a:endParaRPr lang="en-US" altLang="zh-TW"/>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pPr marL="342900" lvl="0" indent="-342900">
              <a:lnSpc>
                <a:spcPct val="115000"/>
              </a:lnSpc>
              <a:spcAft>
                <a:spcPts val="1000"/>
              </a:spcAft>
              <a:buFont typeface="Wingdings"/>
              <a:buChar char=""/>
            </a:pPr>
            <a:r>
              <a:rPr lang="en-US" altLang="zh-TW" sz="1200" b="1" dirty="0">
                <a:latin typeface="+mn-lt"/>
                <a:ea typeface="PMingLiU"/>
                <a:cs typeface="Times New Roman"/>
              </a:rPr>
              <a:t>AMLF </a:t>
            </a:r>
            <a:r>
              <a:rPr lang="en-US" altLang="zh-TW" sz="1200" dirty="0">
                <a:latin typeface="+mn-lt"/>
                <a:ea typeface="PMingLiU"/>
                <a:cs typeface="Times New Roman"/>
              </a:rPr>
              <a:t>= Asset Backed Commercial paper Money Market Mutual Fund Lending Facility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CPFF</a:t>
            </a:r>
            <a:r>
              <a:rPr lang="en-US" altLang="zh-TW" sz="1200" dirty="0">
                <a:latin typeface="+mn-lt"/>
                <a:ea typeface="PMingLiU"/>
                <a:cs typeface="Times New Roman"/>
              </a:rPr>
              <a:t> = Commercial Paper Funding Facility</a:t>
            </a:r>
            <a:endParaRPr lang="zh-TW" altLang="zh-TW" sz="1200" dirty="0">
              <a:latin typeface="+mn-lt"/>
              <a:ea typeface="PMingLiU"/>
              <a:cs typeface="Times New Roman"/>
            </a:endParaRPr>
          </a:p>
          <a:p>
            <a:pPr marL="342900" lvl="0" indent="-342900">
              <a:lnSpc>
                <a:spcPct val="115000"/>
              </a:lnSpc>
              <a:spcAft>
                <a:spcPts val="1000"/>
              </a:spcAft>
              <a:buFont typeface="Wingdings"/>
              <a:buChar char=""/>
            </a:pPr>
            <a:r>
              <a:rPr lang="en-US" altLang="zh-TW" sz="1200" b="1" dirty="0">
                <a:latin typeface="+mn-lt"/>
                <a:ea typeface="PMingLiU"/>
                <a:cs typeface="Times New Roman"/>
              </a:rPr>
              <a:t>MMIFF </a:t>
            </a:r>
            <a:r>
              <a:rPr lang="en-US" altLang="zh-TW" sz="1200" dirty="0">
                <a:latin typeface="+mn-lt"/>
                <a:ea typeface="PMingLiU"/>
                <a:cs typeface="Times New Roman"/>
              </a:rPr>
              <a:t>– Money Market Investor Funding Facility</a:t>
            </a:r>
            <a:endParaRPr lang="zh-TW" altLang="zh-TW" sz="1200" dirty="0">
              <a:latin typeface="+mn-lt"/>
              <a:ea typeface="PMingLiU"/>
              <a:cs typeface="Times New Roman"/>
            </a:endParaRPr>
          </a:p>
          <a:p>
            <a:pPr marL="304800">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On December 2, 2008, the Federal Reserve announced the extension through April 30, 2009, of three liquidity facilities: (1) the Primary Dealer Credit Facility (PDCF); (2) the Asset-Backed Commercial Paper Money Market Fund Liquidity Facility (AMLF); and, (3) the Term Securities Lending Facility (TSLF). These facilities were previously authorized through January 30, 2009. With the extension, the above facilities will now be consistent with other liquidity-related facilities such as the Commercial Paper Funding Facility (CPFF) and the Money Market Investor Funding Facility (MMIFF).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As a brief overview of the above liquidity-related facilities, the PDCF provides discount window loans to primary dealers. The AMLF provides loans to depository institutions to purchase asset-backed commercial paper from money market mutual funds. Under the TSLF, the Federal Reserve Bank of New York auctions term loans of Treasury securities to primary dealers. The CPFF provides liquidity backstop to U.S. issuers of commercial paper. Finally, the MMIFF supports a private-sector initiative to provide liquidity to U.S. money market investors. </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 </a:t>
            </a:r>
            <a:endParaRPr lang="zh-TW" altLang="zh-TW" sz="1200" dirty="0">
              <a:latin typeface="+mn-lt"/>
              <a:ea typeface="PMingLiU"/>
              <a:cs typeface="Times New Roman"/>
            </a:endParaRPr>
          </a:p>
          <a:p>
            <a:pPr>
              <a:lnSpc>
                <a:spcPct val="115000"/>
              </a:lnSpc>
              <a:spcAft>
                <a:spcPts val="1000"/>
              </a:spcAft>
            </a:pPr>
            <a:r>
              <a:rPr lang="en-US" altLang="zh-TW" sz="1200" b="1" dirty="0">
                <a:latin typeface="+mn-lt"/>
                <a:ea typeface="PMingLiU"/>
                <a:cs typeface="Times New Roman"/>
              </a:rPr>
              <a:t>Term Asset-Backed Securities Loan Facility</a:t>
            </a:r>
            <a:endParaRPr lang="zh-TW" altLang="zh-TW" sz="1200" dirty="0">
              <a:latin typeface="+mn-lt"/>
              <a:ea typeface="PMingLiU"/>
              <a:cs typeface="Times New Roman"/>
            </a:endParaRPr>
          </a:p>
          <a:p>
            <a:pPr>
              <a:lnSpc>
                <a:spcPct val="115000"/>
              </a:lnSpc>
              <a:spcAft>
                <a:spcPts val="1000"/>
              </a:spcAft>
            </a:pPr>
            <a:r>
              <a:rPr lang="en-US" altLang="zh-TW" sz="1200" dirty="0">
                <a:latin typeface="+mn-lt"/>
                <a:ea typeface="PMingLiU"/>
                <a:cs typeface="Times New Roman"/>
              </a:rPr>
              <a:t>The Term Asset-Backed Securities Loan Facility (TALF) is a funding facility that will help market participants meet the credit needs of households and small businesses by supporting the issuance of asset-backed securities (ABS) collateralized by student loans, auto loans, credit card loans, and loans guaranteed by the Small Business Administration (SBA).  Under the TALF, the Federal Reserve Bank of New York (FRBNY) will lend up to $200 billion on a non-recourse basis to holders of certain AAA-rated ABS backed by newly and recently originated consumer and small business loans.  The FRBNY will lend an amount equal to the market value of the ABS less a haircut and will be secured at all times by the ABS.  The U.S. Treasury Department--under the Troubled Assets Relief Program (TARP) of the Emergency Economic Stabilization Act of 2008--will provide $20 billion of credit protection to the FRBNY in connection with the TALF. </a:t>
            </a:r>
            <a:endParaRPr lang="zh-TW" altLang="zh-TW" sz="1200" dirty="0">
              <a:latin typeface="+mn-lt"/>
              <a:ea typeface="PMingLiU"/>
              <a:cs typeface="Times New Roman"/>
            </a:endParaRPr>
          </a:p>
          <a:p>
            <a:pPr>
              <a:lnSpc>
                <a:spcPct val="115000"/>
              </a:lnSpc>
              <a:spcAft>
                <a:spcPts val="1000"/>
              </a:spcAft>
            </a:pPr>
            <a:endParaRPr lang="zh-TW" altLang="zh-TW" sz="1200" dirty="0">
              <a:latin typeface="+mn-lt"/>
              <a:ea typeface="PMingLiU"/>
              <a:cs typeface="Times New Roman"/>
            </a:endParaRPr>
          </a:p>
        </p:txBody>
      </p:sp>
    </p:spTree>
    <p:extLst>
      <p:ext uri="{BB962C8B-B14F-4D97-AF65-F5344CB8AC3E}">
        <p14:creationId xmlns:p14="http://schemas.microsoft.com/office/powerpoint/2010/main" val="43002647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https://www.federalreserve.gov/monetarypolicy/policytools.htm</a:t>
            </a:r>
            <a:endParaRPr 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528</a:t>
            </a:fld>
            <a:endParaRPr lang="en-US" altLang="zh-TW"/>
          </a:p>
        </p:txBody>
      </p:sp>
    </p:spTree>
    <p:extLst>
      <p:ext uri="{BB962C8B-B14F-4D97-AF65-F5344CB8AC3E}">
        <p14:creationId xmlns:p14="http://schemas.microsoft.com/office/powerpoint/2010/main" val="16827131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fld id="{C7020778-E531-4BAA-AA6A-C475A751D638}" type="slidenum">
              <a:rPr lang="en-US" altLang="zh-TW" smtClean="0"/>
              <a:pPr/>
              <a:t>529</a:t>
            </a:fld>
            <a:endParaRPr lang="en-US" altLang="zh-TW"/>
          </a:p>
        </p:txBody>
      </p:sp>
    </p:spTree>
    <p:extLst>
      <p:ext uri="{BB962C8B-B14F-4D97-AF65-F5344CB8AC3E}">
        <p14:creationId xmlns:p14="http://schemas.microsoft.com/office/powerpoint/2010/main" val="1151832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207E6-33AD-4695-BA7F-94C326088C55}" type="slidenum">
              <a:rPr lang="zh-TW" altLang="en-US"/>
              <a:pPr/>
              <a:t>88</a:t>
            </a:fld>
            <a:endParaRPr lang="en-US" altLang="zh-TW"/>
          </a:p>
        </p:txBody>
      </p:sp>
      <p:sp>
        <p:nvSpPr>
          <p:cNvPr id="409602" name="Rectangle 2"/>
          <p:cNvSpPr>
            <a:spLocks noGrp="1" noRot="1" noChangeAspect="1" noChangeArrowheads="1" noTextEdit="1"/>
          </p:cNvSpPr>
          <p:nvPr>
            <p:ph type="sldImg"/>
          </p:nvPr>
        </p:nvSpPr>
        <p:spPr>
          <a:xfrm>
            <a:off x="2708275" y="527050"/>
            <a:ext cx="3851275" cy="2889250"/>
          </a:xfrm>
          <a:ln/>
        </p:spPr>
      </p:sp>
      <p:sp>
        <p:nvSpPr>
          <p:cNvPr id="409603" name="Rectangle 3"/>
          <p:cNvSpPr>
            <a:spLocks noGrp="1" noChangeArrowheads="1"/>
          </p:cNvSpPr>
          <p:nvPr>
            <p:ph type="body" idx="1"/>
          </p:nvPr>
        </p:nvSpPr>
        <p:spPr/>
        <p:txBody>
          <a:bodyPr/>
          <a:lstStyle/>
          <a:p>
            <a:r>
              <a:rPr lang="en-US" altLang="zh-TW" dirty="0"/>
              <a:t>Some banks are undoubtedly shifting a portion of their risk taking and revenue outside of capital markets to areas such as proprietary investments. Moreover, measuring client value remains more an art than a science, with many institutions seeking to improve the consistency of their methodology. But neither of these factors begin to explain the dominance of client revenues. For most players, it would seem, capital markets are primarily a client business, not a proprietary trading shop. Client franchise building and delivery should be a central strategic imperative for any leader in capital markets. Although client volumes and risk performance are both inherently volatile, a deeper question arises as to whether capital markets activities actually generate revenue streams that are more stable than usually assumed. Indeed, if the implied downside of risk revenues is not as great as everyone thinks, do capital markets not merit higher P/E multiples than the market is currently awarding them?</a:t>
            </a:r>
          </a:p>
        </p:txBody>
      </p:sp>
    </p:spTree>
    <p:extLst>
      <p:ext uri="{BB962C8B-B14F-4D97-AF65-F5344CB8AC3E}">
        <p14:creationId xmlns:p14="http://schemas.microsoft.com/office/powerpoint/2010/main" val="3472727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71213-E4D2-4D01-88F6-BC32CA471502}" type="slidenum">
              <a:rPr lang="zh-TW" altLang="en-US"/>
              <a:pPr/>
              <a:t>89</a:t>
            </a:fld>
            <a:endParaRPr lang="en-US" altLang="zh-TW"/>
          </a:p>
        </p:txBody>
      </p:sp>
      <p:sp>
        <p:nvSpPr>
          <p:cNvPr id="820226" name="Rectangle 2"/>
          <p:cNvSpPr>
            <a:spLocks noGrp="1" noRot="1" noChangeAspect="1" noChangeArrowheads="1" noTextEdit="1"/>
          </p:cNvSpPr>
          <p:nvPr>
            <p:ph type="sldImg"/>
          </p:nvPr>
        </p:nvSpPr>
        <p:spPr>
          <a:xfrm>
            <a:off x="2311400" y="525463"/>
            <a:ext cx="4673600" cy="2628900"/>
          </a:xfrm>
          <a:ln/>
        </p:spPr>
      </p:sp>
      <p:sp>
        <p:nvSpPr>
          <p:cNvPr id="820227" name="Rectangle 3"/>
          <p:cNvSpPr>
            <a:spLocks noGrp="1" noChangeArrowheads="1"/>
          </p:cNvSpPr>
          <p:nvPr>
            <p:ph type="body" idx="1"/>
          </p:nvPr>
        </p:nvSpPr>
        <p:spPr>
          <a:xfrm>
            <a:off x="1238813" y="3329720"/>
            <a:ext cx="6818781" cy="3155342"/>
          </a:xfrm>
        </p:spPr>
        <p:txBody>
          <a:bodyPr/>
          <a:lstStyle/>
          <a:p>
            <a:r>
              <a:rPr lang="en-US" altLang="zh-TW" dirty="0">
                <a:latin typeface="+mn-lt"/>
              </a:rPr>
              <a:t>Chinese Walls are a key ingredient of investment banking. They apply whether the entity is an “investment bank” or a “commercial banks” as long as it carries out investment banking activities such as M&amp;A and equity IPOs. In market parlance, being “inside the wall” means having access to </a:t>
            </a:r>
            <a:r>
              <a:rPr lang="en-US" altLang="zh-TW" dirty="0" err="1">
                <a:latin typeface="+mn-lt"/>
              </a:rPr>
              <a:t>priviledged</a:t>
            </a:r>
            <a:r>
              <a:rPr lang="en-US" altLang="zh-TW" dirty="0">
                <a:latin typeface="+mn-lt"/>
              </a:rPr>
              <a:t> information which could be used for “insider dealing”. Many rules and compliance policies deal with this aspect of the job, including more recent rules governing the separation of research and investment banking post –Spitzer settlements.</a:t>
            </a:r>
          </a:p>
        </p:txBody>
      </p:sp>
    </p:spTree>
    <p:extLst>
      <p:ext uri="{BB962C8B-B14F-4D97-AF65-F5344CB8AC3E}">
        <p14:creationId xmlns:p14="http://schemas.microsoft.com/office/powerpoint/2010/main" val="2191370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59003-1C15-4D0B-BAB0-00325951070A}" type="slidenum">
              <a:rPr lang="zh-TW" altLang="en-US"/>
              <a:pPr/>
              <a:t>90</a:t>
            </a:fld>
            <a:endParaRPr lang="en-US" altLang="zh-TW"/>
          </a:p>
        </p:txBody>
      </p:sp>
      <p:sp>
        <p:nvSpPr>
          <p:cNvPr id="822274" name="Rectangle 2"/>
          <p:cNvSpPr>
            <a:spLocks noGrp="1" noRot="1" noChangeAspect="1" noChangeArrowheads="1" noTextEdit="1"/>
          </p:cNvSpPr>
          <p:nvPr>
            <p:ph type="sldImg"/>
          </p:nvPr>
        </p:nvSpPr>
        <p:spPr>
          <a:xfrm>
            <a:off x="2895600" y="525463"/>
            <a:ext cx="3505200" cy="2628900"/>
          </a:xfrm>
          <a:ln/>
        </p:spPr>
      </p:sp>
      <p:sp>
        <p:nvSpPr>
          <p:cNvPr id="822275" name="Rectangle 3"/>
          <p:cNvSpPr>
            <a:spLocks noGrp="1" noChangeArrowheads="1"/>
          </p:cNvSpPr>
          <p:nvPr>
            <p:ph type="body" idx="1"/>
          </p:nvPr>
        </p:nvSpPr>
        <p:spPr>
          <a:xfrm>
            <a:off x="929641" y="3329720"/>
            <a:ext cx="7437120" cy="3155342"/>
          </a:xfrm>
        </p:spPr>
        <p:txBody>
          <a:bodyPr/>
          <a:lstStyle/>
          <a:p>
            <a:pPr>
              <a:lnSpc>
                <a:spcPct val="115000"/>
              </a:lnSpc>
              <a:spcAft>
                <a:spcPts val="987"/>
              </a:spcAft>
            </a:pPr>
            <a:r>
              <a:rPr lang="en-US" altLang="zh-TW" b="1" dirty="0">
                <a:ea typeface="PMingLiU"/>
                <a:cs typeface="Times New Roman"/>
              </a:rPr>
              <a:t>Corporate Finance</a:t>
            </a:r>
            <a:r>
              <a:rPr lang="en-US" altLang="zh-TW" dirty="0">
                <a:ea typeface="PMingLiU"/>
                <a:cs typeface="Times New Roman"/>
              </a:rPr>
              <a:t> generally performs 2 different functions: M&amp;A advisory and underwriting I.e. shepherding the process of raising capital for the company.</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Purple is the product specialists such as ECM, DCM and Derivatives.</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Blue is the support groups: Research, Credit, Risk Management and Corporate Finance Execution.</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Red circle represents the investment banking or corporate finance group. It includes bankers, corporate finance and M&amp;A, ECM and DCM (origination and syndication) and derivatives </a:t>
            </a:r>
            <a:r>
              <a:rPr lang="en-US" altLang="zh-TW" dirty="0" err="1">
                <a:ea typeface="PMingLiU"/>
                <a:cs typeface="Times New Roman"/>
              </a:rPr>
              <a:t>structurers</a:t>
            </a:r>
            <a:r>
              <a:rPr lang="en-US" altLang="zh-TW" dirty="0">
                <a:ea typeface="PMingLiU"/>
                <a:cs typeface="Times New Roman"/>
              </a:rPr>
              <a:t> who work on specific deals. M&amp;A has a specific sub-Wall with more restrictive rules than corporate finance, they operate strictly on a need-to-know basis. Credit and research have their own Chinese walls to prevent info being leaked prior to publication.</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For a particular client, a “Client Service Team” will typically be assembled, including the banker, CFE personnel and relevant product specialists</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Red circles and red lines represent Chinese Walls.</a:t>
            </a:r>
            <a:endParaRPr lang="zh-TW" altLang="zh-TW" dirty="0">
              <a:ea typeface="PMingLiU"/>
              <a:cs typeface="Times New Roman"/>
            </a:endParaRPr>
          </a:p>
          <a:p>
            <a:endParaRPr lang="en-US" altLang="zh-TW" dirty="0"/>
          </a:p>
        </p:txBody>
      </p:sp>
    </p:spTree>
    <p:extLst>
      <p:ext uri="{BB962C8B-B14F-4D97-AF65-F5344CB8AC3E}">
        <p14:creationId xmlns:p14="http://schemas.microsoft.com/office/powerpoint/2010/main" val="1490896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A52177-F1C9-424E-B3B7-DA0A258DA442}" type="slidenum">
              <a:rPr lang="zh-TW" altLang="en-US" smtClean="0"/>
              <a:pPr/>
              <a:t>92</a:t>
            </a:fld>
            <a:endParaRPr lang="en-US" altLang="zh-TW"/>
          </a:p>
        </p:txBody>
      </p:sp>
    </p:spTree>
    <p:extLst>
      <p:ext uri="{BB962C8B-B14F-4D97-AF65-F5344CB8AC3E}">
        <p14:creationId xmlns:p14="http://schemas.microsoft.com/office/powerpoint/2010/main" val="322281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5D1DE-7239-44AE-94DB-47FE6BCD2B0E}" type="slidenum">
              <a:rPr lang="en-US" altLang="zh-TW"/>
              <a:pPr/>
              <a:t>13</a:t>
            </a:fld>
            <a:endParaRPr lang="en-US" altLang="zh-TW"/>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pPr>
              <a:lnSpc>
                <a:spcPct val="115000"/>
              </a:lnSpc>
              <a:spcAft>
                <a:spcPts val="1002"/>
              </a:spcAft>
            </a:pPr>
            <a:r>
              <a:rPr lang="en-US" altLang="zh-TW" b="1" dirty="0">
                <a:latin typeface="Calibri"/>
                <a:ea typeface="PMingLiU"/>
                <a:cs typeface="Times New Roman"/>
              </a:rPr>
              <a:t>Deposit accounts - 2 basic types: </a:t>
            </a:r>
            <a:endParaRPr lang="zh-TW" altLang="zh-TW" dirty="0">
              <a:latin typeface="Calibri"/>
              <a:ea typeface="PMingLiU"/>
              <a:cs typeface="Times New Roman"/>
            </a:endParaRPr>
          </a:p>
          <a:p>
            <a:pPr marL="343414" indent="-343414">
              <a:lnSpc>
                <a:spcPct val="115000"/>
              </a:lnSpc>
              <a:spcAft>
                <a:spcPts val="1002"/>
              </a:spcAft>
              <a:buFont typeface="+mj-lt"/>
              <a:buAutoNum type="arabicParenR"/>
              <a:tabLst>
                <a:tab pos="457886" algn="l"/>
              </a:tabLst>
            </a:pPr>
            <a:r>
              <a:rPr lang="en-US" altLang="zh-TW" b="1" dirty="0">
                <a:latin typeface="Calibri"/>
                <a:ea typeface="PMingLiU"/>
                <a:cs typeface="Times New Roman"/>
              </a:rPr>
              <a:t>Demand deposit accounts (DDAs)</a:t>
            </a:r>
            <a:r>
              <a:rPr lang="en-US" altLang="zh-TW" dirty="0">
                <a:latin typeface="Calibri"/>
                <a:ea typeface="PMingLiU"/>
                <a:cs typeface="Times New Roman"/>
              </a:rPr>
              <a:t> (also known as checking accounts) = a method by which an account holder uses a financial institution to transfer funds to a third party</a:t>
            </a:r>
          </a:p>
          <a:p>
            <a:pPr marL="343414" indent="-343414">
              <a:lnSpc>
                <a:spcPct val="115000"/>
              </a:lnSpc>
              <a:spcAft>
                <a:spcPts val="1002"/>
              </a:spcAft>
              <a:buFont typeface="+mj-lt"/>
              <a:buAutoNum type="arabicParenR"/>
              <a:tabLst>
                <a:tab pos="457886" algn="l"/>
              </a:tabLst>
            </a:pPr>
            <a:endParaRPr lang="zh-TW" altLang="zh-TW" dirty="0">
              <a:latin typeface="Calibri"/>
              <a:ea typeface="PMingLiU"/>
              <a:cs typeface="Times New Roman"/>
            </a:endParaRPr>
          </a:p>
          <a:p>
            <a:pPr marL="343414" indent="-343414">
              <a:lnSpc>
                <a:spcPct val="115000"/>
              </a:lnSpc>
              <a:spcAft>
                <a:spcPts val="1002"/>
              </a:spcAft>
              <a:buFont typeface="+mj-lt"/>
              <a:buAutoNum type="arabicParenR"/>
              <a:tabLst>
                <a:tab pos="457886" algn="l"/>
              </a:tabLst>
            </a:pPr>
            <a:r>
              <a:rPr lang="en-US" altLang="zh-TW" b="1" dirty="0">
                <a:latin typeface="Calibri"/>
                <a:ea typeface="PMingLiU"/>
                <a:cs typeface="Times New Roman"/>
              </a:rPr>
              <a:t>Time deposit accounts.</a:t>
            </a:r>
            <a:r>
              <a:rPr lang="en-US" altLang="zh-TW" dirty="0">
                <a:latin typeface="Calibri"/>
                <a:ea typeface="PMingLiU"/>
                <a:cs typeface="Times New Roman"/>
              </a:rPr>
              <a:t> Time deposits must be held at a bank, thrift or credit union for a specified period. They include:</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CDs = negotiable or non-negotiable obligations of a bank offered at either fixed or variable interest rates. Sold to individuals or companies, maturities 7 days to several years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Negotiable CDs = generally sold in blocks of $1 million to companies, MM funds and other large investors. Maturities 14 days to 5 years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Retail CDs = non-negotiable CDs sold to individual investors in amounts varying from institution to institution, maturities 3 months to 5 years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Savings accounts or passbook accounts = accounts that pay interest on balances</a:t>
            </a:r>
          </a:p>
          <a:p>
            <a:pPr marL="744064" lvl="1" indent="-286179">
              <a:lnSpc>
                <a:spcPct val="115000"/>
              </a:lnSpc>
              <a:spcAft>
                <a:spcPts val="1002"/>
              </a:spcAft>
              <a:buFont typeface="+mj-lt"/>
              <a:buAutoNum type="arabicParenR"/>
              <a:tabLst>
                <a:tab pos="915772" algn="l"/>
              </a:tabLst>
            </a:pPr>
            <a:endParaRPr lang="zh-TW" altLang="zh-TW" dirty="0">
              <a:latin typeface="Calibri"/>
              <a:ea typeface="PMingLiU"/>
              <a:cs typeface="Times New Roman"/>
            </a:endParaRPr>
          </a:p>
          <a:p>
            <a:pPr marL="343414" indent="-343414">
              <a:lnSpc>
                <a:spcPct val="115000"/>
              </a:lnSpc>
              <a:spcAft>
                <a:spcPts val="1002"/>
              </a:spcAft>
              <a:buFont typeface="+mj-lt"/>
              <a:buAutoNum type="arabicParenR"/>
              <a:tabLst>
                <a:tab pos="457886" algn="l"/>
              </a:tabLst>
            </a:pPr>
            <a:r>
              <a:rPr lang="en-US" altLang="zh-TW" b="1" dirty="0">
                <a:latin typeface="Calibri"/>
                <a:ea typeface="PMingLiU"/>
                <a:cs typeface="Times New Roman"/>
              </a:rPr>
              <a:t>Other interest-bearing accounts</a:t>
            </a:r>
            <a:r>
              <a:rPr lang="en-US" altLang="zh-TW" dirty="0">
                <a:latin typeface="Calibri"/>
                <a:ea typeface="PMingLiU"/>
                <a:cs typeface="Times New Roman"/>
              </a:rPr>
              <a:t>, for example accounts that have some features of both demand and time deposit accounts e.g. </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Money market deposit accounts = accounts that pay an unregulated rate of interest determined by the bank and allow limited check writing transfers and electronic withdrawals</a:t>
            </a:r>
            <a:endParaRPr lang="zh-TW" altLang="zh-TW" dirty="0">
              <a:latin typeface="Calibri"/>
              <a:ea typeface="PMingLiU"/>
              <a:cs typeface="Times New Roman"/>
            </a:endParaRPr>
          </a:p>
          <a:p>
            <a:pPr marL="744064" lvl="1" indent="-286179">
              <a:lnSpc>
                <a:spcPct val="115000"/>
              </a:lnSpc>
              <a:spcAft>
                <a:spcPts val="1002"/>
              </a:spcAft>
              <a:buFont typeface="+mj-lt"/>
              <a:buAutoNum type="arabicParenR"/>
              <a:tabLst>
                <a:tab pos="915772" algn="l"/>
              </a:tabLst>
            </a:pPr>
            <a:r>
              <a:rPr lang="en-US" altLang="zh-TW" dirty="0">
                <a:latin typeface="Calibri"/>
                <a:ea typeface="PMingLiU"/>
                <a:cs typeface="Times New Roman"/>
              </a:rPr>
              <a:t>NOW (Negotiable Order of Withdrawal) accounts = offer unlimited check writing and pay unregulated rates of interest. Available only to individuals, sole proprietorships, not-for-profit orgs and government entities</a:t>
            </a:r>
            <a:endParaRPr lang="zh-TW" altLang="zh-TW" dirty="0">
              <a:latin typeface="Calibri"/>
              <a:ea typeface="PMingLiU"/>
              <a:cs typeface="Times New Roman"/>
            </a:endParaRPr>
          </a:p>
          <a:p>
            <a:pPr marL="228943" indent="-228943"/>
            <a:endParaRPr lang="en-US" altLang="zh-TW" sz="1000" dirty="0"/>
          </a:p>
        </p:txBody>
      </p:sp>
    </p:spTree>
    <p:extLst>
      <p:ext uri="{BB962C8B-B14F-4D97-AF65-F5344CB8AC3E}">
        <p14:creationId xmlns:p14="http://schemas.microsoft.com/office/powerpoint/2010/main" val="658242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4DDD6E-5B6B-49AE-B89C-C6DA6E20EA39}" type="slidenum">
              <a:rPr lang="zh-TW" altLang="en-US"/>
              <a:pPr/>
              <a:t>95</a:t>
            </a:fld>
            <a:endParaRPr lang="en-US" altLang="zh-TW"/>
          </a:p>
        </p:txBody>
      </p:sp>
      <p:sp>
        <p:nvSpPr>
          <p:cNvPr id="824322" name="Rectangle 2"/>
          <p:cNvSpPr>
            <a:spLocks noGrp="1" noRot="1" noChangeAspect="1" noChangeArrowheads="1" noTextEdit="1"/>
          </p:cNvSpPr>
          <p:nvPr>
            <p:ph type="sldImg"/>
          </p:nvPr>
        </p:nvSpPr>
        <p:spPr>
          <a:xfrm>
            <a:off x="2895600" y="525463"/>
            <a:ext cx="3505200" cy="2628900"/>
          </a:xfrm>
          <a:ln/>
        </p:spPr>
      </p:sp>
      <p:sp>
        <p:nvSpPr>
          <p:cNvPr id="824323" name="Rectangle 3"/>
          <p:cNvSpPr>
            <a:spLocks noGrp="1" noChangeArrowheads="1"/>
          </p:cNvSpPr>
          <p:nvPr>
            <p:ph type="body" idx="1"/>
          </p:nvPr>
        </p:nvSpPr>
        <p:spPr>
          <a:xfrm>
            <a:off x="929641" y="3329720"/>
            <a:ext cx="7437120" cy="3155342"/>
          </a:xfrm>
        </p:spPr>
        <p:txBody>
          <a:bodyPr/>
          <a:lstStyle/>
          <a:p>
            <a:pPr>
              <a:lnSpc>
                <a:spcPct val="115000"/>
              </a:lnSpc>
              <a:spcAft>
                <a:spcPts val="987"/>
              </a:spcAft>
            </a:pPr>
            <a:r>
              <a:rPr lang="en-US" altLang="zh-TW" dirty="0">
                <a:ea typeface="PMingLiU"/>
                <a:cs typeface="Times New Roman"/>
              </a:rPr>
              <a:t>Simplified version of interaction between banker and others.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Bankers will generally report to head of investment banking/corporate finance (in IB) or head of corporate banking (CB) which is generally a geographical role, and may have a dotted line to global head of IB or corporate banking.</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Reporting lines may be more complex if bank arranged in industry groups.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Typically some of the functions will be in different geographical locations, necessitating cross-time lines coordination (e.g. US banks).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There will typically be regional banking teams and industry banking teams.</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In ML, the banker draws on resources form corporate finance execution which is a big component of corporate finance.</a:t>
            </a:r>
            <a:endParaRPr lang="zh-TW" altLang="zh-TW" dirty="0">
              <a:ea typeface="PMingLiU"/>
              <a:cs typeface="Times New Roman"/>
            </a:endParaRPr>
          </a:p>
          <a:p>
            <a:pPr>
              <a:lnSpc>
                <a:spcPct val="115000"/>
              </a:lnSpc>
              <a:spcAft>
                <a:spcPts val="987"/>
              </a:spcAft>
            </a:pPr>
            <a:r>
              <a:rPr lang="en-US" altLang="zh-TW" dirty="0">
                <a:ea typeface="PMingLiU"/>
                <a:cs typeface="Times New Roman"/>
              </a:rPr>
              <a:t> </a:t>
            </a:r>
            <a:endParaRPr lang="zh-TW" altLang="zh-TW" dirty="0">
              <a:ea typeface="PMingLiU"/>
              <a:cs typeface="Times New Roman"/>
            </a:endParaRPr>
          </a:p>
          <a:p>
            <a:pPr>
              <a:lnSpc>
                <a:spcPct val="115000"/>
              </a:lnSpc>
              <a:spcAft>
                <a:spcPts val="987"/>
              </a:spcAft>
            </a:pPr>
            <a:r>
              <a:rPr lang="en-US" altLang="zh-TW" dirty="0">
                <a:ea typeface="PMingLiU"/>
                <a:cs typeface="Times New Roman"/>
              </a:rPr>
              <a:t>The banker should prove to the customer that:</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He understands the customer’s business very well (big picture)</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He is very pro-active</a:t>
            </a:r>
            <a:endParaRPr lang="zh-TW" altLang="zh-TW" dirty="0">
              <a:ea typeface="PMingLiU"/>
              <a:cs typeface="Times New Roman"/>
            </a:endParaRPr>
          </a:p>
          <a:p>
            <a:pPr marL="338264" indent="-338264">
              <a:lnSpc>
                <a:spcPct val="115000"/>
              </a:lnSpc>
              <a:spcAft>
                <a:spcPts val="987"/>
              </a:spcAft>
              <a:buFont typeface="Calibri"/>
              <a:buChar char="•"/>
            </a:pPr>
            <a:r>
              <a:rPr lang="en-US" altLang="zh-TW" dirty="0">
                <a:ea typeface="PMingLiU"/>
                <a:cs typeface="Times New Roman"/>
              </a:rPr>
              <a:t>He is available at any time</a:t>
            </a:r>
            <a:endParaRPr lang="zh-TW" altLang="zh-TW" dirty="0">
              <a:ea typeface="PMingLiU"/>
              <a:cs typeface="Times New Roman"/>
            </a:endParaRPr>
          </a:p>
          <a:p>
            <a:endParaRPr lang="en-US" altLang="zh-TW" dirty="0"/>
          </a:p>
        </p:txBody>
      </p:sp>
    </p:spTree>
    <p:extLst>
      <p:ext uri="{BB962C8B-B14F-4D97-AF65-F5344CB8AC3E}">
        <p14:creationId xmlns:p14="http://schemas.microsoft.com/office/powerpoint/2010/main" val="3888885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B2C4F-2B9D-477F-A254-4D3FC9BF88D6}" type="slidenum">
              <a:rPr lang="zh-TW" altLang="en-US"/>
              <a:pPr/>
              <a:t>96</a:t>
            </a:fld>
            <a:endParaRPr lang="en-US" altLang="zh-TW"/>
          </a:p>
        </p:txBody>
      </p:sp>
      <p:sp>
        <p:nvSpPr>
          <p:cNvPr id="828418" name="Rectangle 2"/>
          <p:cNvSpPr>
            <a:spLocks noGrp="1" noRot="1" noChangeAspect="1" noChangeArrowheads="1" noTextEdit="1"/>
          </p:cNvSpPr>
          <p:nvPr>
            <p:ph type="sldImg"/>
          </p:nvPr>
        </p:nvSpPr>
        <p:spPr>
          <a:xfrm>
            <a:off x="2895600" y="525463"/>
            <a:ext cx="3505200" cy="2628900"/>
          </a:xfrm>
          <a:ln/>
        </p:spPr>
      </p:sp>
      <p:sp>
        <p:nvSpPr>
          <p:cNvPr id="828419" name="Rectangle 3"/>
          <p:cNvSpPr>
            <a:spLocks noGrp="1" noChangeArrowheads="1"/>
          </p:cNvSpPr>
          <p:nvPr>
            <p:ph type="body" idx="1"/>
          </p:nvPr>
        </p:nvSpPr>
        <p:spPr>
          <a:xfrm>
            <a:off x="929641" y="3329720"/>
            <a:ext cx="7437120" cy="3155342"/>
          </a:xfrm>
        </p:spPr>
        <p:txBody>
          <a:bodyPr/>
          <a:lstStyle/>
          <a:p>
            <a:r>
              <a:rPr lang="en-US" altLang="zh-TW" dirty="0"/>
              <a:t>All the lines in the diagram above are not applicable to all product specialists, for example M&amp;A specialists won’t deal with sales teams or traders.</a:t>
            </a:r>
            <a:endParaRPr lang="zh-TW" altLang="zh-TW" dirty="0"/>
          </a:p>
          <a:p>
            <a:r>
              <a:rPr lang="en-US" altLang="zh-TW" dirty="0"/>
              <a:t> </a:t>
            </a:r>
            <a:endParaRPr lang="zh-TW" altLang="zh-TW" dirty="0"/>
          </a:p>
          <a:p>
            <a:r>
              <a:rPr lang="en-US" altLang="zh-TW" dirty="0"/>
              <a:t>Product specialists typically have multi-reporting lines: locally to country head and globally to product head. It can be further complicated depending on organizational structure.</a:t>
            </a:r>
            <a:endParaRPr lang="zh-TW" altLang="zh-TW" dirty="0"/>
          </a:p>
          <a:p>
            <a:r>
              <a:rPr lang="en-US" altLang="zh-TW" dirty="0"/>
              <a:t> </a:t>
            </a:r>
            <a:endParaRPr lang="zh-TW" altLang="zh-TW" dirty="0"/>
          </a:p>
          <a:p>
            <a:r>
              <a:rPr lang="en-US" altLang="zh-TW" dirty="0"/>
              <a:t>Product specialists may also have portfolios of “single product” clients i.e. customers that only buy one type of product from the bank and therefore don’t need a relationship banker assigned to them.</a:t>
            </a:r>
            <a:endParaRPr lang="zh-TW" altLang="zh-TW" dirty="0"/>
          </a:p>
        </p:txBody>
      </p:sp>
    </p:spTree>
    <p:extLst>
      <p:ext uri="{BB962C8B-B14F-4D97-AF65-F5344CB8AC3E}">
        <p14:creationId xmlns:p14="http://schemas.microsoft.com/office/powerpoint/2010/main" val="3273822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D92FCA-E09D-4EBC-8466-4D9A45D9B55E}" type="slidenum">
              <a:rPr lang="zh-TW" altLang="en-US"/>
              <a:pPr/>
              <a:t>97</a:t>
            </a:fld>
            <a:endParaRPr lang="en-US" altLang="zh-TW"/>
          </a:p>
        </p:txBody>
      </p:sp>
      <p:sp>
        <p:nvSpPr>
          <p:cNvPr id="830466" name="Rectangle 2"/>
          <p:cNvSpPr>
            <a:spLocks noGrp="1" noRot="1" noChangeAspect="1" noChangeArrowheads="1" noTextEdit="1"/>
          </p:cNvSpPr>
          <p:nvPr>
            <p:ph type="sldImg"/>
          </p:nvPr>
        </p:nvSpPr>
        <p:spPr>
          <a:xfrm>
            <a:off x="2311400" y="525463"/>
            <a:ext cx="4673600" cy="2628900"/>
          </a:xfrm>
          <a:ln/>
        </p:spPr>
      </p:sp>
      <p:sp>
        <p:nvSpPr>
          <p:cNvPr id="830467" name="Rectangle 3"/>
          <p:cNvSpPr>
            <a:spLocks noGrp="1" noChangeArrowheads="1"/>
          </p:cNvSpPr>
          <p:nvPr>
            <p:ph type="body" idx="1"/>
          </p:nvPr>
        </p:nvSpPr>
        <p:spPr>
          <a:xfrm>
            <a:off x="929641" y="3329720"/>
            <a:ext cx="7437120" cy="3155342"/>
          </a:xfrm>
        </p:spPr>
        <p:txBody>
          <a:bodyPr/>
          <a:lstStyle/>
          <a:p>
            <a:r>
              <a:rPr lang="en-US" altLang="zh-TW" dirty="0"/>
              <a:t>Information sources needs will vary according to the product </a:t>
            </a:r>
            <a:r>
              <a:rPr lang="en-US" altLang="zh-TW" dirty="0" err="1"/>
              <a:t>specialisation</a:t>
            </a:r>
            <a:r>
              <a:rPr lang="en-US" altLang="zh-TW" dirty="0"/>
              <a:t>.</a:t>
            </a:r>
          </a:p>
          <a:p>
            <a:endParaRPr lang="en-US" altLang="zh-TW" dirty="0"/>
          </a:p>
          <a:p>
            <a:r>
              <a:rPr lang="en-US" altLang="zh-TW" dirty="0"/>
              <a:t>We focus on the needs of originators, but ECM and DCM include </a:t>
            </a:r>
            <a:r>
              <a:rPr lang="en-US" altLang="zh-TW" b="1" dirty="0"/>
              <a:t>originators</a:t>
            </a:r>
            <a:r>
              <a:rPr lang="en-US" altLang="zh-TW" dirty="0"/>
              <a:t> and </a:t>
            </a:r>
            <a:r>
              <a:rPr lang="en-US" altLang="zh-TW" b="1" dirty="0"/>
              <a:t>syndication</a:t>
            </a:r>
            <a:r>
              <a:rPr lang="en-US" altLang="zh-TW" dirty="0"/>
              <a:t>; in investment banks, the traders and sales teams are separate and are not considered product specialists as such. Traders and sales are “outside the wall” for Chinese wall purposes.</a:t>
            </a:r>
          </a:p>
        </p:txBody>
      </p:sp>
    </p:spTree>
    <p:extLst>
      <p:ext uri="{BB962C8B-B14F-4D97-AF65-F5344CB8AC3E}">
        <p14:creationId xmlns:p14="http://schemas.microsoft.com/office/powerpoint/2010/main" val="164922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63E3F-4A10-4CEB-86FD-CDD501F5D802}" type="slidenum">
              <a:rPr lang="zh-TW" altLang="en-US"/>
              <a:pPr/>
              <a:t>101</a:t>
            </a:fld>
            <a:endParaRPr lang="en-US" altLang="zh-TW"/>
          </a:p>
        </p:txBody>
      </p:sp>
      <p:sp>
        <p:nvSpPr>
          <p:cNvPr id="836610" name="Rectangle 2"/>
          <p:cNvSpPr>
            <a:spLocks noGrp="1" noRot="1" noChangeAspect="1" noChangeArrowheads="1" noTextEdit="1"/>
          </p:cNvSpPr>
          <p:nvPr>
            <p:ph type="sldImg"/>
          </p:nvPr>
        </p:nvSpPr>
        <p:spPr>
          <a:xfrm>
            <a:off x="2895600" y="525463"/>
            <a:ext cx="3505200" cy="2628900"/>
          </a:xfrm>
          <a:ln/>
        </p:spPr>
      </p:sp>
      <p:sp>
        <p:nvSpPr>
          <p:cNvPr id="836611" name="Rectangle 3"/>
          <p:cNvSpPr>
            <a:spLocks noGrp="1" noChangeArrowheads="1"/>
          </p:cNvSpPr>
          <p:nvPr>
            <p:ph type="body" idx="1"/>
          </p:nvPr>
        </p:nvSpPr>
        <p:spPr>
          <a:xfrm>
            <a:off x="929641" y="3329720"/>
            <a:ext cx="7437120" cy="3155342"/>
          </a:xfrm>
        </p:spPr>
        <p:txBody>
          <a:bodyPr/>
          <a:lstStyle/>
          <a:p>
            <a:r>
              <a:rPr lang="en-US" altLang="zh-TW" b="1" dirty="0"/>
              <a:t>What do they do? Provide support to the bankers and product specialists in:</a:t>
            </a:r>
            <a:endParaRPr lang="zh-TW" altLang="zh-TW" dirty="0"/>
          </a:p>
          <a:p>
            <a:pPr lvl="0"/>
            <a:r>
              <a:rPr lang="en-US" altLang="zh-TW" dirty="0"/>
              <a:t>Preparing pitch books (includes gathering info from all parties, translation, presentation, printing, dispatching)</a:t>
            </a:r>
            <a:endParaRPr lang="zh-TW" altLang="zh-TW" dirty="0"/>
          </a:p>
          <a:p>
            <a:pPr lvl="0"/>
            <a:r>
              <a:rPr lang="en-US" altLang="zh-TW" dirty="0"/>
              <a:t>Crunching numbers (financial analysis, pro-forma forecasting, pro-forma valuation, C/F forecasting, sensitivity analysis, etc…)</a:t>
            </a:r>
            <a:endParaRPr lang="zh-TW" altLang="zh-TW" dirty="0"/>
          </a:p>
          <a:p>
            <a:pPr lvl="0"/>
            <a:r>
              <a:rPr lang="en-US" altLang="zh-TW" dirty="0"/>
              <a:t>Following up with product specialist on behalf of banker</a:t>
            </a:r>
            <a:endParaRPr lang="zh-TW" altLang="zh-TW" dirty="0"/>
          </a:p>
          <a:p>
            <a:pPr lvl="0"/>
            <a:r>
              <a:rPr lang="en-US" altLang="zh-TW" dirty="0"/>
              <a:t>Organization of </a:t>
            </a:r>
            <a:r>
              <a:rPr lang="en-US" altLang="zh-TW" dirty="0" err="1"/>
              <a:t>roadshows</a:t>
            </a:r>
            <a:r>
              <a:rPr lang="en-US" altLang="zh-TW" dirty="0"/>
              <a:t> (includes carrying suitcases!)</a:t>
            </a:r>
            <a:endParaRPr lang="zh-TW" altLang="zh-TW" dirty="0"/>
          </a:p>
          <a:p>
            <a:pPr lvl="0"/>
            <a:r>
              <a:rPr lang="en-US" altLang="zh-TW" dirty="0"/>
              <a:t>Taking notes in meetings and preparing call reports</a:t>
            </a:r>
            <a:endParaRPr lang="zh-TW" altLang="zh-TW" dirty="0"/>
          </a:p>
          <a:p>
            <a:pPr lvl="0"/>
            <a:r>
              <a:rPr lang="en-US" altLang="zh-TW" dirty="0"/>
              <a:t>Preparing weekly information reports for super-core or core clients (e.g., every week compiling a report to be sent by banker to client summarizing any news that may be of interest to client, for example, M&amp;A deal in same industry in other geographical area)</a:t>
            </a:r>
            <a:endParaRPr lang="zh-TW" altLang="zh-TW" dirty="0"/>
          </a:p>
          <a:p>
            <a:r>
              <a:rPr lang="en-US" altLang="zh-TW" dirty="0"/>
              <a:t> </a:t>
            </a:r>
            <a:endParaRPr lang="zh-TW" altLang="zh-TW" dirty="0"/>
          </a:p>
          <a:p>
            <a:r>
              <a:rPr lang="en-US" altLang="zh-TW" dirty="0"/>
              <a:t>The CFE head allocates resources according to urgency and client priority: e.g. if a banker needs something done for a super-core account, its top priority.</a:t>
            </a:r>
            <a:endParaRPr lang="zh-TW" altLang="zh-TW" dirty="0"/>
          </a:p>
          <a:p>
            <a:r>
              <a:rPr lang="en-US" altLang="zh-TW" dirty="0"/>
              <a:t> </a:t>
            </a:r>
            <a:endParaRPr lang="zh-TW" altLang="zh-TW" dirty="0"/>
          </a:p>
          <a:p>
            <a:r>
              <a:rPr lang="en-US" altLang="zh-TW" dirty="0"/>
              <a:t>Teams are geographically allocated and situated: e.g. Team A maybe South-East Asian clients and based in Singapore, team B HK and Taiwan based in HK, Team C Mainland China and based in Shanghai, Team D Korea and based in Korea…. </a:t>
            </a:r>
            <a:endParaRPr lang="zh-TW" altLang="zh-TW" dirty="0"/>
          </a:p>
          <a:p>
            <a:r>
              <a:rPr lang="en-US" altLang="zh-TW" dirty="0"/>
              <a:t> </a:t>
            </a:r>
            <a:endParaRPr lang="zh-TW" altLang="zh-TW" dirty="0"/>
          </a:p>
          <a:p>
            <a:r>
              <a:rPr lang="en-US" altLang="zh-TW" dirty="0"/>
              <a:t> </a:t>
            </a:r>
            <a:endParaRPr lang="zh-TW" altLang="zh-TW" dirty="0"/>
          </a:p>
          <a:p>
            <a:r>
              <a:rPr lang="en-US" altLang="zh-TW" b="1" dirty="0"/>
              <a:t>Typical organization is highly hierarchical, very structured:</a:t>
            </a:r>
            <a:endParaRPr lang="zh-TW" altLang="zh-TW" dirty="0"/>
          </a:p>
          <a:p>
            <a:r>
              <a:rPr lang="en-US" altLang="zh-TW" dirty="0"/>
              <a:t> </a:t>
            </a:r>
            <a:endParaRPr lang="zh-TW" altLang="zh-TW" dirty="0"/>
          </a:p>
          <a:p>
            <a:r>
              <a:rPr lang="en-US" altLang="zh-TW" dirty="0"/>
              <a:t>the “grunts” are the analysts, typically BA educated, fresh from university; they spend between 1 and 4 years as analysts before heading back to get an MBA. Essentially they do all the work, have no private life and are paid a pittance compared to higher ranks. They get a base salary, minimum benefits and a bonus which is a function of peer review assessment, hierarchy assessment, and department pool. Main motivation is survive and perform well enough to climb the ranks.</a:t>
            </a:r>
            <a:endParaRPr lang="zh-TW" altLang="zh-TW" dirty="0"/>
          </a:p>
          <a:p>
            <a:r>
              <a:rPr lang="en-US" altLang="zh-TW" dirty="0"/>
              <a:t> </a:t>
            </a:r>
            <a:endParaRPr lang="zh-TW" altLang="zh-TW" dirty="0"/>
          </a:p>
          <a:p>
            <a:r>
              <a:rPr lang="en-US" altLang="zh-TW" dirty="0"/>
              <a:t>Associates and above are typically MBAs; they will supervise a pool of analysts according to a strict hierarchical structure. For example, the executive summary in the </a:t>
            </a:r>
            <a:r>
              <a:rPr lang="en-US" altLang="zh-TW" dirty="0" err="1"/>
              <a:t>pitchbook</a:t>
            </a:r>
            <a:r>
              <a:rPr lang="en-US" altLang="zh-TW" dirty="0"/>
              <a:t> is drafted by the analysts, reviewed by each step of the hierarchy in expanding circles until ready to be sent to the banker and/or product specialist. It would be inconceivable for a banker to go to an analyst directly without going through the hierarchy.</a:t>
            </a:r>
            <a:endParaRPr lang="zh-TW" altLang="zh-TW" dirty="0"/>
          </a:p>
          <a:p>
            <a:r>
              <a:rPr lang="en-US" altLang="zh-TW" dirty="0"/>
              <a:t> </a:t>
            </a:r>
            <a:endParaRPr lang="zh-TW" altLang="zh-TW" dirty="0"/>
          </a:p>
          <a:p>
            <a:r>
              <a:rPr lang="en-US" altLang="zh-TW" dirty="0"/>
              <a:t>Associates and above have a base salary and benefits according to title and experience, and a bonus based on peer review assessment, hierarchy assessment, and department pool.</a:t>
            </a:r>
            <a:endParaRPr lang="zh-TW" altLang="zh-TW" dirty="0"/>
          </a:p>
          <a:p>
            <a:r>
              <a:rPr lang="en-US" altLang="zh-TW" dirty="0"/>
              <a:t> </a:t>
            </a:r>
            <a:endParaRPr lang="zh-TW" altLang="zh-TW" dirty="0"/>
          </a:p>
          <a:p>
            <a:r>
              <a:rPr lang="en-US" altLang="zh-TW" dirty="0"/>
              <a:t>Main motivation is to move up the ranks to the coveted position of relationship banker or product specialist (generally M&amp;A).</a:t>
            </a:r>
            <a:endParaRPr lang="zh-TW" altLang="zh-TW" dirty="0"/>
          </a:p>
          <a:p>
            <a:r>
              <a:rPr lang="en-US" altLang="zh-TW" dirty="0"/>
              <a:t> </a:t>
            </a:r>
            <a:endParaRPr lang="zh-TW" altLang="zh-TW" dirty="0"/>
          </a:p>
          <a:p>
            <a:r>
              <a:rPr lang="en-US" altLang="zh-TW" dirty="0"/>
              <a:t>The “grunts” get no recognition and no status; some of the higher ranked CFE executives might get recognition but rarely do they get status.</a:t>
            </a:r>
            <a:endParaRPr lang="zh-TW" altLang="zh-TW" dirty="0"/>
          </a:p>
        </p:txBody>
      </p:sp>
    </p:spTree>
    <p:extLst>
      <p:ext uri="{BB962C8B-B14F-4D97-AF65-F5344CB8AC3E}">
        <p14:creationId xmlns:p14="http://schemas.microsoft.com/office/powerpoint/2010/main" val="3505146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527050"/>
            <a:ext cx="3851275" cy="28892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1144634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527050"/>
            <a:ext cx="3851275" cy="28892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1781491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97282" name="Rectangle 2"/>
          <p:cNvSpPr>
            <a:spLocks noGrp="1" noRot="1" noChangeAspect="1" noChangeArrowheads="1" noTextEdit="1"/>
          </p:cNvSpPr>
          <p:nvPr>
            <p:ph type="sldImg"/>
          </p:nvPr>
        </p:nvSpPr>
        <p:spPr>
          <a:xfrm>
            <a:off x="2708275" y="527050"/>
            <a:ext cx="3851275" cy="2889250"/>
          </a:xfrm>
          <a:ln/>
        </p:spPr>
      </p:sp>
      <p:sp>
        <p:nvSpPr>
          <p:cNvPr id="97283"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217819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103426" name="Rectangle 2"/>
          <p:cNvSpPr>
            <a:spLocks noGrp="1" noRot="1" noChangeAspect="1" noChangeArrowheads="1" noTextEdit="1"/>
          </p:cNvSpPr>
          <p:nvPr>
            <p:ph type="sldImg"/>
          </p:nvPr>
        </p:nvSpPr>
        <p:spPr>
          <a:xfrm>
            <a:off x="2066925" y="527050"/>
            <a:ext cx="5133975" cy="2889250"/>
          </a:xfrm>
          <a:ln/>
        </p:spPr>
      </p:sp>
      <p:sp>
        <p:nvSpPr>
          <p:cNvPr id="103427"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1593185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105474" name="Rectangle 2"/>
          <p:cNvSpPr>
            <a:spLocks noGrp="1" noRot="1" noChangeAspect="1" noChangeArrowheads="1" noTextEdit="1"/>
          </p:cNvSpPr>
          <p:nvPr>
            <p:ph type="sldImg"/>
          </p:nvPr>
        </p:nvSpPr>
        <p:spPr>
          <a:xfrm>
            <a:off x="2708275" y="527050"/>
            <a:ext cx="3851275" cy="2889250"/>
          </a:xfrm>
          <a:ln/>
        </p:spPr>
      </p:sp>
      <p:sp>
        <p:nvSpPr>
          <p:cNvPr id="105475"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1950495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84994" name="Rectangle 2"/>
          <p:cNvSpPr>
            <a:spLocks noGrp="1" noRot="1" noChangeAspect="1" noChangeArrowheads="1" noTextEdit="1"/>
          </p:cNvSpPr>
          <p:nvPr>
            <p:ph type="sldImg"/>
          </p:nvPr>
        </p:nvSpPr>
        <p:spPr>
          <a:xfrm>
            <a:off x="2708275" y="527050"/>
            <a:ext cx="3851275" cy="2889250"/>
          </a:xfrm>
          <a:ln/>
        </p:spPr>
      </p:sp>
      <p:sp>
        <p:nvSpPr>
          <p:cNvPr id="849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8312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Mox</a:t>
            </a:r>
            <a:r>
              <a:rPr lang="en-US" dirty="0"/>
              <a:t> FCCIHK</a:t>
            </a:r>
            <a:r>
              <a:rPr lang="en-US" baseline="0" dirty="0"/>
              <a:t> presentation 2 Feb 21 by Edwin Hui</a:t>
            </a:r>
          </a:p>
          <a:p>
            <a:endParaRPr lang="en-US" dirty="0"/>
          </a:p>
        </p:txBody>
      </p:sp>
      <p:sp>
        <p:nvSpPr>
          <p:cNvPr id="4" name="Slide Number Placeholder 3"/>
          <p:cNvSpPr>
            <a:spLocks noGrp="1"/>
          </p:cNvSpPr>
          <p:nvPr>
            <p:ph type="sldNum" sz="quarter" idx="10"/>
          </p:nvPr>
        </p:nvSpPr>
        <p:spPr/>
        <p:txBody>
          <a:bodyPr/>
          <a:lstStyle/>
          <a:p>
            <a:fld id="{656C1E93-1DA3-44A5-83DE-0F3F50048A58}" type="slidenum">
              <a:rPr lang="en-US" smtClean="0"/>
              <a:t>20</a:t>
            </a:fld>
            <a:endParaRPr lang="en-US"/>
          </a:p>
        </p:txBody>
      </p:sp>
    </p:spTree>
    <p:extLst>
      <p:ext uri="{BB962C8B-B14F-4D97-AF65-F5344CB8AC3E}">
        <p14:creationId xmlns:p14="http://schemas.microsoft.com/office/powerpoint/2010/main" val="3356504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87042" name="Rectangle 2"/>
          <p:cNvSpPr>
            <a:spLocks noGrp="1" noRot="1" noChangeAspect="1" noChangeArrowheads="1" noTextEdit="1"/>
          </p:cNvSpPr>
          <p:nvPr>
            <p:ph type="sldImg"/>
          </p:nvPr>
        </p:nvSpPr>
        <p:spPr>
          <a:xfrm>
            <a:off x="2708275" y="527050"/>
            <a:ext cx="3851275" cy="2889250"/>
          </a:xfrm>
          <a:ln/>
        </p:spPr>
      </p:sp>
      <p:sp>
        <p:nvSpPr>
          <p:cNvPr id="87043" name="Rectangle 3"/>
          <p:cNvSpPr>
            <a:spLocks noGrp="1" noChangeArrowheads="1"/>
          </p:cNvSpPr>
          <p:nvPr>
            <p:ph type="body" idx="1"/>
          </p:nvPr>
        </p:nvSpPr>
        <p:spPr/>
        <p:txBody>
          <a:bodyPr/>
          <a:lstStyle/>
          <a:p>
            <a:pPr marL="238117" indent="-238117"/>
            <a:endParaRPr lang="en-US" dirty="0"/>
          </a:p>
        </p:txBody>
      </p:sp>
    </p:spTree>
    <p:extLst>
      <p:ext uri="{BB962C8B-B14F-4D97-AF65-F5344CB8AC3E}">
        <p14:creationId xmlns:p14="http://schemas.microsoft.com/office/powerpoint/2010/main" val="128001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3794" name="Rectangle 2"/>
          <p:cNvSpPr>
            <a:spLocks noGrp="1" noRot="1" noChangeAspect="1" noChangeArrowheads="1" noTextEdit="1"/>
          </p:cNvSpPr>
          <p:nvPr>
            <p:ph type="sldImg"/>
          </p:nvPr>
        </p:nvSpPr>
        <p:spPr>
          <a:xfrm>
            <a:off x="2708275" y="527050"/>
            <a:ext cx="3851275" cy="2889250"/>
          </a:xfrm>
          <a:ln/>
        </p:spPr>
      </p:sp>
      <p:sp>
        <p:nvSpPr>
          <p:cNvPr id="33795"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3164474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1746" name="Rectangle 2"/>
          <p:cNvSpPr>
            <a:spLocks noGrp="1" noRot="1" noChangeAspect="1" noChangeArrowheads="1" noTextEdit="1"/>
          </p:cNvSpPr>
          <p:nvPr>
            <p:ph type="sldImg"/>
          </p:nvPr>
        </p:nvSpPr>
        <p:spPr>
          <a:xfrm>
            <a:off x="2708275" y="527050"/>
            <a:ext cx="3851275" cy="2889250"/>
          </a:xfrm>
          <a:ln/>
        </p:spPr>
      </p:sp>
      <p:sp>
        <p:nvSpPr>
          <p:cNvPr id="31747" name="Rectangle 3"/>
          <p:cNvSpPr>
            <a:spLocks noGrp="1" noChangeArrowheads="1"/>
          </p:cNvSpPr>
          <p:nvPr>
            <p:ph type="body" idx="1"/>
          </p:nvPr>
        </p:nvSpPr>
        <p:spPr>
          <a:xfrm>
            <a:off x="929641" y="3329939"/>
            <a:ext cx="7437120" cy="3154680"/>
          </a:xfrm>
        </p:spPr>
        <p:txBody>
          <a:bodyPr/>
          <a:lstStyle/>
          <a:p>
            <a:endParaRPr lang="en-US" dirty="0"/>
          </a:p>
        </p:txBody>
      </p:sp>
    </p:spTree>
    <p:extLst>
      <p:ext uri="{BB962C8B-B14F-4D97-AF65-F5344CB8AC3E}">
        <p14:creationId xmlns:p14="http://schemas.microsoft.com/office/powerpoint/2010/main" val="681088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FT 28 Dec 2020 https://www.ft.com/content/c7bbdc4e-2fc9-424b-ab0b-a3acd8f20557?segmentId=114a04fe-353d-37db-f705-204c9a0a157b </a:t>
            </a:r>
          </a:p>
        </p:txBody>
      </p:sp>
      <p:sp>
        <p:nvSpPr>
          <p:cNvPr id="4" name="Slide Number Placeholder 3"/>
          <p:cNvSpPr>
            <a:spLocks noGrp="1"/>
          </p:cNvSpPr>
          <p:nvPr>
            <p:ph type="sldNum" sz="quarter" idx="10"/>
          </p:nvPr>
        </p:nvSpPr>
        <p:spPr/>
        <p:txBody>
          <a:bodyPr/>
          <a:lstStyle/>
          <a:p>
            <a:fld id="{C31206B1-9EF4-48CE-85FB-C4153F17A3FB}" type="slidenum">
              <a:rPr lang="en-US" smtClean="0"/>
              <a:t>112</a:t>
            </a:fld>
            <a:endParaRPr lang="en-US"/>
          </a:p>
        </p:txBody>
      </p:sp>
    </p:spTree>
    <p:extLst>
      <p:ext uri="{BB962C8B-B14F-4D97-AF65-F5344CB8AC3E}">
        <p14:creationId xmlns:p14="http://schemas.microsoft.com/office/powerpoint/2010/main" val="280053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McKinsey Nov</a:t>
            </a:r>
            <a:r>
              <a:rPr lang="en-US" baseline="0" dirty="0"/>
              <a:t> 2020 https://www.mckinsey.com/industries/financial-services/our-insights/tackling-the-performance-challenge-in-regional-capital-markets-businesses </a:t>
            </a:r>
            <a:endParaRPr lang="en-US" dirty="0"/>
          </a:p>
        </p:txBody>
      </p:sp>
      <p:sp>
        <p:nvSpPr>
          <p:cNvPr id="4" name="Slide Number Placeholder 3"/>
          <p:cNvSpPr>
            <a:spLocks noGrp="1"/>
          </p:cNvSpPr>
          <p:nvPr>
            <p:ph type="sldNum" sz="quarter" idx="10"/>
          </p:nvPr>
        </p:nvSpPr>
        <p:spPr/>
        <p:txBody>
          <a:bodyPr/>
          <a:lstStyle/>
          <a:p>
            <a:fld id="{37FF4BBC-8BBB-4968-8CB3-6C6C527D7612}" type="slidenum">
              <a:rPr lang="en-US" smtClean="0"/>
              <a:t>114</a:t>
            </a:fld>
            <a:endParaRPr lang="en-US"/>
          </a:p>
        </p:txBody>
      </p:sp>
    </p:spTree>
    <p:extLst>
      <p:ext uri="{BB962C8B-B14F-4D97-AF65-F5344CB8AC3E}">
        <p14:creationId xmlns:p14="http://schemas.microsoft.com/office/powerpoint/2010/main" val="1609245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3675" y="525463"/>
            <a:ext cx="3859213" cy="2894012"/>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118</a:t>
            </a:fld>
            <a:endParaRPr lang="en-US" altLang="zh-TW" dirty="0"/>
          </a:p>
        </p:txBody>
      </p:sp>
    </p:spTree>
    <p:extLst>
      <p:ext uri="{BB962C8B-B14F-4D97-AF65-F5344CB8AC3E}">
        <p14:creationId xmlns:p14="http://schemas.microsoft.com/office/powerpoint/2010/main" val="537811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3500"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119</a:t>
            </a:fld>
            <a:endParaRPr lang="en-US" altLang="zh-TW" dirty="0"/>
          </a:p>
        </p:txBody>
      </p:sp>
    </p:spTree>
    <p:extLst>
      <p:ext uri="{BB962C8B-B14F-4D97-AF65-F5344CB8AC3E}">
        <p14:creationId xmlns:p14="http://schemas.microsoft.com/office/powerpoint/2010/main" val="3469380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0738" y="525463"/>
            <a:ext cx="5143500"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120</a:t>
            </a:fld>
            <a:endParaRPr lang="en-US" altLang="zh-TW" dirty="0"/>
          </a:p>
        </p:txBody>
      </p:sp>
    </p:spTree>
    <p:extLst>
      <p:ext uri="{BB962C8B-B14F-4D97-AF65-F5344CB8AC3E}">
        <p14:creationId xmlns:p14="http://schemas.microsoft.com/office/powerpoint/2010/main" val="34440547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121</a:t>
            </a:fld>
            <a:endParaRPr lang="en-US" altLang="en-US" dirty="0">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3675" y="525463"/>
            <a:ext cx="38592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dirty="0">
              <a:latin typeface="Arial" charset="0"/>
            </a:endParaRPr>
          </a:p>
        </p:txBody>
      </p:sp>
    </p:spTree>
    <p:extLst>
      <p:ext uri="{BB962C8B-B14F-4D97-AF65-F5344CB8AC3E}">
        <p14:creationId xmlns:p14="http://schemas.microsoft.com/office/powerpoint/2010/main" val="4034553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6EC022-429C-471F-9EF4-661C3FA95CBB}" type="slidenum">
              <a:rPr lang="en-US" sz="1300" smtClean="0">
                <a:latin typeface="Tahoma" panose="020B0604030504040204" pitchFamily="34" charset="0"/>
              </a:rPr>
              <a:pPr/>
              <a:t>122</a:t>
            </a:fld>
            <a:endParaRPr lang="en-US" sz="1300" dirty="0">
              <a:latin typeface="Tahoma" panose="020B0604030504040204" pitchFamily="34" charset="0"/>
            </a:endParaRPr>
          </a:p>
        </p:txBody>
      </p:sp>
    </p:spTree>
    <p:extLst>
      <p:ext uri="{BB962C8B-B14F-4D97-AF65-F5344CB8AC3E}">
        <p14:creationId xmlns:p14="http://schemas.microsoft.com/office/powerpoint/2010/main" val="141388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Mox</a:t>
            </a:r>
            <a:r>
              <a:rPr lang="en-US" dirty="0"/>
              <a:t> FCCIHK</a:t>
            </a:r>
            <a:r>
              <a:rPr lang="en-US" baseline="0" dirty="0"/>
              <a:t> presentation 2 Feb 21 by Edwin Hui</a:t>
            </a:r>
          </a:p>
          <a:p>
            <a:endParaRPr lang="en-US" dirty="0"/>
          </a:p>
        </p:txBody>
      </p:sp>
      <p:sp>
        <p:nvSpPr>
          <p:cNvPr id="4" name="Slide Number Placeholder 3"/>
          <p:cNvSpPr>
            <a:spLocks noGrp="1"/>
          </p:cNvSpPr>
          <p:nvPr>
            <p:ph type="sldNum" sz="quarter" idx="10"/>
          </p:nvPr>
        </p:nvSpPr>
        <p:spPr/>
        <p:txBody>
          <a:bodyPr/>
          <a:lstStyle/>
          <a:p>
            <a:fld id="{656C1E93-1DA3-44A5-83DE-0F3F50048A58}" type="slidenum">
              <a:rPr lang="en-US" smtClean="0"/>
              <a:t>21</a:t>
            </a:fld>
            <a:endParaRPr lang="en-US"/>
          </a:p>
        </p:txBody>
      </p:sp>
    </p:spTree>
    <p:extLst>
      <p:ext uri="{BB962C8B-B14F-4D97-AF65-F5344CB8AC3E}">
        <p14:creationId xmlns:p14="http://schemas.microsoft.com/office/powerpoint/2010/main" val="1689010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99DA1A8-59E1-4BCE-B6E7-4515D965E76C}" type="slidenum">
              <a:rPr lang="en-US" sz="1300" smtClean="0">
                <a:latin typeface="Tahoma" panose="020B0604030504040204" pitchFamily="34" charset="0"/>
              </a:rPr>
              <a:pPr/>
              <a:t>123</a:t>
            </a:fld>
            <a:endParaRPr lang="en-US" sz="1300" dirty="0">
              <a:latin typeface="Tahoma" panose="020B0604030504040204" pitchFamily="34" charset="0"/>
            </a:endParaRPr>
          </a:p>
        </p:txBody>
      </p:sp>
    </p:spTree>
    <p:extLst>
      <p:ext uri="{BB962C8B-B14F-4D97-AF65-F5344CB8AC3E}">
        <p14:creationId xmlns:p14="http://schemas.microsoft.com/office/powerpoint/2010/main" val="1241384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124</a:t>
            </a:fld>
            <a:endParaRPr lang="en-US" altLang="zh-TW"/>
          </a:p>
        </p:txBody>
      </p:sp>
    </p:spTree>
    <p:extLst>
      <p:ext uri="{BB962C8B-B14F-4D97-AF65-F5344CB8AC3E}">
        <p14:creationId xmlns:p14="http://schemas.microsoft.com/office/powerpoint/2010/main" val="38294658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50E38B-F41C-4C39-A9F2-8DA383AF9731}" type="slidenum">
              <a:rPr lang="en-US" sz="1300" smtClean="0">
                <a:latin typeface="Tahoma" panose="020B0604030504040204" pitchFamily="34" charset="0"/>
              </a:rPr>
              <a:pPr/>
              <a:t>125</a:t>
            </a:fld>
            <a:endParaRPr lang="en-US" sz="1300">
              <a:latin typeface="Tahoma" panose="020B0604030504040204" pitchFamily="34" charset="0"/>
            </a:endParaRPr>
          </a:p>
        </p:txBody>
      </p:sp>
    </p:spTree>
    <p:extLst>
      <p:ext uri="{BB962C8B-B14F-4D97-AF65-F5344CB8AC3E}">
        <p14:creationId xmlns:p14="http://schemas.microsoft.com/office/powerpoint/2010/main" val="16496735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EEF3425-67C2-4514-B066-849292B40E76}" type="slidenum">
              <a:rPr lang="en-US" sz="1300" smtClean="0">
                <a:latin typeface="Tahoma" panose="020B0604030504040204" pitchFamily="34" charset="0"/>
              </a:rPr>
              <a:pPr/>
              <a:t>126</a:t>
            </a:fld>
            <a:endParaRPr lang="en-US" sz="1300">
              <a:latin typeface="Tahoma" panose="020B0604030504040204" pitchFamily="34" charset="0"/>
            </a:endParaRPr>
          </a:p>
        </p:txBody>
      </p:sp>
    </p:spTree>
    <p:extLst>
      <p:ext uri="{BB962C8B-B14F-4D97-AF65-F5344CB8AC3E}">
        <p14:creationId xmlns:p14="http://schemas.microsoft.com/office/powerpoint/2010/main" val="3211224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https://gendal.me/2014/01/05/a-simple-explanation-of-how-shares-move-around-the-securities-settlement-system/</a:t>
            </a:r>
          </a:p>
          <a:p>
            <a:endParaRPr lang="en-US" dirty="0"/>
          </a:p>
        </p:txBody>
      </p:sp>
      <p:sp>
        <p:nvSpPr>
          <p:cNvPr id="4" name="Slide Number Placeholder 3"/>
          <p:cNvSpPr>
            <a:spLocks noGrp="1"/>
          </p:cNvSpPr>
          <p:nvPr>
            <p:ph type="sldNum" sz="quarter" idx="10"/>
          </p:nvPr>
        </p:nvSpPr>
        <p:spPr/>
        <p:txBody>
          <a:bodyPr/>
          <a:lstStyle/>
          <a:p>
            <a:fld id="{7D412EA1-9067-4789-A17C-77DC90464219}" type="slidenum">
              <a:rPr lang="zh-TW" altLang="en-US" smtClean="0"/>
              <a:pPr/>
              <a:t>127</a:t>
            </a:fld>
            <a:endParaRPr lang="zh-TW" altLang="en-US"/>
          </a:p>
        </p:txBody>
      </p:sp>
    </p:spTree>
    <p:extLst>
      <p:ext uri="{BB962C8B-B14F-4D97-AF65-F5344CB8AC3E}">
        <p14:creationId xmlns:p14="http://schemas.microsoft.com/office/powerpoint/2010/main" val="18133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128</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3675" y="525463"/>
            <a:ext cx="38592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42331443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129</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092325" y="525463"/>
            <a:ext cx="51419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3515693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5C42C19-6ACC-4693-9E9D-1B58BD063DCC}" type="slidenum">
              <a:rPr lang="en-US" sz="1300" smtClean="0">
                <a:latin typeface="Tahoma" panose="020B0604030504040204" pitchFamily="34" charset="0"/>
              </a:rPr>
              <a:pPr/>
              <a:t>130</a:t>
            </a:fld>
            <a:endParaRPr lang="en-US" sz="1300">
              <a:latin typeface="Tahoma" panose="020B0604030504040204" pitchFamily="34" charset="0"/>
            </a:endParaRPr>
          </a:p>
        </p:txBody>
      </p:sp>
    </p:spTree>
    <p:extLst>
      <p:ext uri="{BB962C8B-B14F-4D97-AF65-F5344CB8AC3E}">
        <p14:creationId xmlns:p14="http://schemas.microsoft.com/office/powerpoint/2010/main" val="21690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131</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3675" y="525463"/>
            <a:ext cx="38592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520466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A843D4-4820-48C9-8176-19370135544A}" type="slidenum">
              <a:rPr lang="en-US" sz="1300" smtClean="0">
                <a:latin typeface="Tahoma" panose="020B0604030504040204" pitchFamily="34" charset="0"/>
              </a:rPr>
              <a:pPr/>
              <a:t>133</a:t>
            </a:fld>
            <a:endParaRPr lang="en-US" sz="1300">
              <a:latin typeface="Tahoma" panose="020B0604030504040204" pitchFamily="34" charset="0"/>
            </a:endParaRPr>
          </a:p>
        </p:txBody>
      </p:sp>
    </p:spTree>
    <p:extLst>
      <p:ext uri="{BB962C8B-B14F-4D97-AF65-F5344CB8AC3E}">
        <p14:creationId xmlns:p14="http://schemas.microsoft.com/office/powerpoint/2010/main" val="86004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err="1"/>
              <a:t>Mox</a:t>
            </a:r>
            <a:r>
              <a:rPr lang="en-US" dirty="0"/>
              <a:t> FCCIHK</a:t>
            </a:r>
            <a:r>
              <a:rPr lang="en-US" baseline="0" dirty="0"/>
              <a:t> presentation 2 Feb 21 by Edwin Hui</a:t>
            </a:r>
          </a:p>
          <a:p>
            <a:endParaRPr lang="en-US" dirty="0"/>
          </a:p>
        </p:txBody>
      </p:sp>
      <p:sp>
        <p:nvSpPr>
          <p:cNvPr id="4" name="Slide Number Placeholder 3"/>
          <p:cNvSpPr>
            <a:spLocks noGrp="1"/>
          </p:cNvSpPr>
          <p:nvPr>
            <p:ph type="sldNum" sz="quarter" idx="10"/>
          </p:nvPr>
        </p:nvSpPr>
        <p:spPr/>
        <p:txBody>
          <a:bodyPr/>
          <a:lstStyle/>
          <a:p>
            <a:fld id="{656C1E93-1DA3-44A5-83DE-0F3F50048A58}" type="slidenum">
              <a:rPr lang="en-US" smtClean="0"/>
              <a:t>22</a:t>
            </a:fld>
            <a:endParaRPr lang="en-US"/>
          </a:p>
        </p:txBody>
      </p:sp>
    </p:spTree>
    <p:extLst>
      <p:ext uri="{BB962C8B-B14F-4D97-AF65-F5344CB8AC3E}">
        <p14:creationId xmlns:p14="http://schemas.microsoft.com/office/powerpoint/2010/main" val="12658601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311814-5C80-465F-A82C-24EF0CFA7B0E}" type="slidenum">
              <a:rPr lang="en-US" sz="1300" smtClean="0">
                <a:latin typeface="Tahoma" panose="020B0604030504040204" pitchFamily="34" charset="0"/>
              </a:rPr>
              <a:pPr/>
              <a:t>134</a:t>
            </a:fld>
            <a:endParaRPr lang="en-US" sz="1300">
              <a:latin typeface="Tahoma" panose="020B0604030504040204" pitchFamily="34" charset="0"/>
            </a:endParaRPr>
          </a:p>
        </p:txBody>
      </p:sp>
    </p:spTree>
    <p:extLst>
      <p:ext uri="{BB962C8B-B14F-4D97-AF65-F5344CB8AC3E}">
        <p14:creationId xmlns:p14="http://schemas.microsoft.com/office/powerpoint/2010/main" val="3850926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EC3087B-62D4-46ED-B8A1-BE6C71330519}" type="slidenum">
              <a:rPr lang="en-US" sz="1300" smtClean="0">
                <a:latin typeface="Tahoma" panose="020B0604030504040204" pitchFamily="34" charset="0"/>
              </a:rPr>
              <a:pPr/>
              <a:t>135</a:t>
            </a:fld>
            <a:endParaRPr lang="en-US" sz="1300">
              <a:latin typeface="Tahoma" panose="020B0604030504040204" pitchFamily="34" charset="0"/>
            </a:endParaRPr>
          </a:p>
        </p:txBody>
      </p:sp>
    </p:spTree>
    <p:extLst>
      <p:ext uri="{BB962C8B-B14F-4D97-AF65-F5344CB8AC3E}">
        <p14:creationId xmlns:p14="http://schemas.microsoft.com/office/powerpoint/2010/main" val="35155816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B6AB9AA-79C5-4F7C-B205-9E0ADEEF045C}" type="slidenum">
              <a:rPr lang="en-US" sz="1300" smtClean="0">
                <a:latin typeface="Tahoma" panose="020B0604030504040204" pitchFamily="34" charset="0"/>
              </a:rPr>
              <a:pPr/>
              <a:t>136</a:t>
            </a:fld>
            <a:endParaRPr lang="en-US" sz="1300">
              <a:latin typeface="Tahoma" panose="020B0604030504040204" pitchFamily="34" charset="0"/>
            </a:endParaRPr>
          </a:p>
        </p:txBody>
      </p:sp>
    </p:spTree>
    <p:extLst>
      <p:ext uri="{BB962C8B-B14F-4D97-AF65-F5344CB8AC3E}">
        <p14:creationId xmlns:p14="http://schemas.microsoft.com/office/powerpoint/2010/main" val="1388619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B8C9458-7739-4A14-AE77-923A50B750C5}" type="slidenum">
              <a:rPr lang="en-US" sz="1300" smtClean="0">
                <a:latin typeface="Tahoma" panose="020B0604030504040204" pitchFamily="34" charset="0"/>
              </a:rPr>
              <a:pPr/>
              <a:t>138</a:t>
            </a:fld>
            <a:endParaRPr lang="en-US" sz="1300">
              <a:latin typeface="Tahoma" panose="020B0604030504040204" pitchFamily="34" charset="0"/>
            </a:endParaRPr>
          </a:p>
        </p:txBody>
      </p:sp>
    </p:spTree>
    <p:extLst>
      <p:ext uri="{BB962C8B-B14F-4D97-AF65-F5344CB8AC3E}">
        <p14:creationId xmlns:p14="http://schemas.microsoft.com/office/powerpoint/2010/main" val="6599306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Evaluate:</a:t>
            </a:r>
          </a:p>
          <a:p>
            <a:r>
              <a:rPr lang="en-US" dirty="0"/>
              <a:t>At a price of $78.11, Koch’s expected total return is 2.96% + 5.94% = </a:t>
            </a:r>
            <a:r>
              <a:rPr lang="en-US" b="1" dirty="0"/>
              <a:t>8.90%</a:t>
            </a:r>
            <a:r>
              <a:rPr lang="en-US" dirty="0"/>
              <a:t>, which is equal to its equity cost of capital (the return being paid by investments with equivalent risk to Koch’s).  </a:t>
            </a:r>
          </a:p>
          <a:p>
            <a:r>
              <a:rPr lang="en-US" dirty="0"/>
              <a:t>This amount is the most we would be willing to pay for Koch’s stock.  If we paid more, our expected return would be less than 8.9% and we would rather invest elsewhere.</a:t>
            </a:r>
          </a:p>
          <a:p>
            <a:endParaRPr 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78A7DF1-A3AC-4254-92F4-D5DD0590F0C3}" type="slidenum">
              <a:rPr lang="en-US" sz="1300" smtClean="0">
                <a:latin typeface="Tahoma" panose="020B0604030504040204" pitchFamily="34" charset="0"/>
              </a:rPr>
              <a:pPr/>
              <a:t>139</a:t>
            </a:fld>
            <a:endParaRPr lang="en-US" sz="1300">
              <a:latin typeface="Tahoma" panose="020B0604030504040204" pitchFamily="34" charset="0"/>
            </a:endParaRPr>
          </a:p>
        </p:txBody>
      </p:sp>
    </p:spTree>
    <p:extLst>
      <p:ext uri="{BB962C8B-B14F-4D97-AF65-F5344CB8AC3E}">
        <p14:creationId xmlns:p14="http://schemas.microsoft.com/office/powerpoint/2010/main" val="818900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143</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3675" y="525463"/>
            <a:ext cx="38592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1808088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144</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092325" y="525463"/>
            <a:ext cx="51419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2855585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145</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3675" y="525463"/>
            <a:ext cx="38592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3402974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BFE094F-C582-4CD5-95A7-07645E3B1253}" type="slidenum">
              <a:rPr lang="en-US" sz="1300" smtClean="0">
                <a:latin typeface="Tahoma" panose="020B0604030504040204" pitchFamily="34" charset="0"/>
              </a:rPr>
              <a:pPr/>
              <a:t>147</a:t>
            </a:fld>
            <a:endParaRPr lang="en-US" sz="1300">
              <a:latin typeface="Tahoma" panose="020B0604030504040204" pitchFamily="34" charset="0"/>
            </a:endParaRPr>
          </a:p>
        </p:txBody>
      </p:sp>
    </p:spTree>
    <p:extLst>
      <p:ext uri="{BB962C8B-B14F-4D97-AF65-F5344CB8AC3E}">
        <p14:creationId xmlns:p14="http://schemas.microsoft.com/office/powerpoint/2010/main" val="33662230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A80C72-096A-4205-8F49-3C020A77C140}" type="slidenum">
              <a:rPr lang="en-US" sz="1300" smtClean="0">
                <a:latin typeface="Tahoma" panose="020B0604030504040204" pitchFamily="34" charset="0"/>
              </a:rPr>
              <a:pPr/>
              <a:t>148</a:t>
            </a:fld>
            <a:endParaRPr lang="en-US" sz="1300">
              <a:latin typeface="Tahoma" panose="020B0604030504040204" pitchFamily="34" charset="0"/>
            </a:endParaRPr>
          </a:p>
        </p:txBody>
      </p:sp>
    </p:spTree>
    <p:extLst>
      <p:ext uri="{BB962C8B-B14F-4D97-AF65-F5344CB8AC3E}">
        <p14:creationId xmlns:p14="http://schemas.microsoft.com/office/powerpoint/2010/main" val="1717366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McKinsey Global Banking report 2020 https://www.mckinsey.com/industries/financial-services/our-insights/global-banking-annual-review </a:t>
            </a:r>
          </a:p>
          <a:p>
            <a:endParaRPr lang="en-US" dirty="0"/>
          </a:p>
        </p:txBody>
      </p:sp>
      <p:sp>
        <p:nvSpPr>
          <p:cNvPr id="4" name="Slide Number Placeholder 3"/>
          <p:cNvSpPr>
            <a:spLocks noGrp="1"/>
          </p:cNvSpPr>
          <p:nvPr>
            <p:ph type="sldNum" sz="quarter" idx="10"/>
          </p:nvPr>
        </p:nvSpPr>
        <p:spPr/>
        <p:txBody>
          <a:bodyPr/>
          <a:lstStyle/>
          <a:p>
            <a:fld id="{BD9362B5-607E-4DE9-AF86-30E666739E23}" type="slidenum">
              <a:rPr lang="en-US" smtClean="0"/>
              <a:t>23</a:t>
            </a:fld>
            <a:endParaRPr lang="en-US"/>
          </a:p>
        </p:txBody>
      </p:sp>
    </p:spTree>
    <p:extLst>
      <p:ext uri="{BB962C8B-B14F-4D97-AF65-F5344CB8AC3E}">
        <p14:creationId xmlns:p14="http://schemas.microsoft.com/office/powerpoint/2010/main" val="28101440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4F3EBE-F45B-4A84-BEDB-6D40DE6EA3A8}" type="slidenum">
              <a:rPr lang="en-US" sz="1300" smtClean="0">
                <a:latin typeface="Tahoma" panose="020B0604030504040204" pitchFamily="34" charset="0"/>
              </a:rPr>
              <a:pPr/>
              <a:t>149</a:t>
            </a:fld>
            <a:endParaRPr lang="en-US" sz="1300">
              <a:latin typeface="Tahoma" panose="020B0604030504040204" pitchFamily="34" charset="0"/>
            </a:endParaRPr>
          </a:p>
        </p:txBody>
      </p:sp>
    </p:spTree>
    <p:extLst>
      <p:ext uri="{BB962C8B-B14F-4D97-AF65-F5344CB8AC3E}">
        <p14:creationId xmlns:p14="http://schemas.microsoft.com/office/powerpoint/2010/main" val="36139118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A565E3-C642-4868-BE6D-88D4E662ED7B}" type="slidenum">
              <a:rPr lang="en-US" sz="1300" smtClean="0">
                <a:latin typeface="Tahoma" panose="020B0604030504040204" pitchFamily="34" charset="0"/>
              </a:rPr>
              <a:pPr/>
              <a:t>150</a:t>
            </a:fld>
            <a:endParaRPr lang="en-US" sz="1300">
              <a:latin typeface="Tahoma" panose="020B0604030504040204" pitchFamily="34" charset="0"/>
            </a:endParaRPr>
          </a:p>
        </p:txBody>
      </p:sp>
    </p:spTree>
    <p:extLst>
      <p:ext uri="{BB962C8B-B14F-4D97-AF65-F5344CB8AC3E}">
        <p14:creationId xmlns:p14="http://schemas.microsoft.com/office/powerpoint/2010/main" val="1057816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5E38FE-B879-4003-86C5-0905DDC46678}" type="slidenum">
              <a:rPr lang="en-US" sz="1300" smtClean="0">
                <a:latin typeface="Tahoma" panose="020B0604030504040204" pitchFamily="34" charset="0"/>
              </a:rPr>
              <a:pPr/>
              <a:t>151</a:t>
            </a:fld>
            <a:endParaRPr lang="en-US" sz="1300">
              <a:latin typeface="Tahoma" panose="020B0604030504040204" pitchFamily="34" charset="0"/>
            </a:endParaRPr>
          </a:p>
        </p:txBody>
      </p:sp>
    </p:spTree>
    <p:extLst>
      <p:ext uri="{BB962C8B-B14F-4D97-AF65-F5344CB8AC3E}">
        <p14:creationId xmlns:p14="http://schemas.microsoft.com/office/powerpoint/2010/main" val="22645377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A565E3-C642-4868-BE6D-88D4E662ED7B}" type="slidenum">
              <a:rPr lang="en-US" sz="1300" smtClean="0">
                <a:latin typeface="Tahoma" panose="020B0604030504040204" pitchFamily="34" charset="0"/>
              </a:rPr>
              <a:pPr/>
              <a:t>152</a:t>
            </a:fld>
            <a:endParaRPr lang="en-US" sz="1300">
              <a:latin typeface="Tahoma" panose="020B0604030504040204" pitchFamily="34" charset="0"/>
            </a:endParaRPr>
          </a:p>
        </p:txBody>
      </p:sp>
    </p:spTree>
    <p:extLst>
      <p:ext uri="{BB962C8B-B14F-4D97-AF65-F5344CB8AC3E}">
        <p14:creationId xmlns:p14="http://schemas.microsoft.com/office/powerpoint/2010/main" val="10007878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4F3EBE-F45B-4A84-BEDB-6D40DE6EA3A8}" type="slidenum">
              <a:rPr lang="en-US" sz="1300" smtClean="0">
                <a:latin typeface="Tahoma" panose="020B0604030504040204" pitchFamily="34" charset="0"/>
              </a:rPr>
              <a:pPr/>
              <a:t>153</a:t>
            </a:fld>
            <a:endParaRPr lang="en-US" sz="1300">
              <a:latin typeface="Tahoma" panose="020B0604030504040204" pitchFamily="34" charset="0"/>
            </a:endParaRPr>
          </a:p>
        </p:txBody>
      </p:sp>
    </p:spTree>
    <p:extLst>
      <p:ext uri="{BB962C8B-B14F-4D97-AF65-F5344CB8AC3E}">
        <p14:creationId xmlns:p14="http://schemas.microsoft.com/office/powerpoint/2010/main" val="2403068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A565E3-C642-4868-BE6D-88D4E662ED7B}" type="slidenum">
              <a:rPr lang="en-US" sz="1300" smtClean="0">
                <a:latin typeface="Tahoma" panose="020B0604030504040204" pitchFamily="34" charset="0"/>
              </a:rPr>
              <a:pPr/>
              <a:t>154</a:t>
            </a:fld>
            <a:endParaRPr lang="en-US" sz="1300">
              <a:latin typeface="Tahoma" panose="020B0604030504040204" pitchFamily="34" charset="0"/>
            </a:endParaRPr>
          </a:p>
        </p:txBody>
      </p:sp>
    </p:spTree>
    <p:extLst>
      <p:ext uri="{BB962C8B-B14F-4D97-AF65-F5344CB8AC3E}">
        <p14:creationId xmlns:p14="http://schemas.microsoft.com/office/powerpoint/2010/main" val="12271027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270F9A7-80DA-40B6-B697-2FBB0AFF2135}" type="slidenum">
              <a:rPr lang="en-US" sz="1300" smtClean="0">
                <a:latin typeface="Tahoma" panose="020B0604030504040204" pitchFamily="34" charset="0"/>
              </a:rPr>
              <a:pPr/>
              <a:t>155</a:t>
            </a:fld>
            <a:endParaRPr lang="en-US" sz="1300">
              <a:latin typeface="Tahoma" panose="020B0604030504040204" pitchFamily="34" charset="0"/>
            </a:endParaRPr>
          </a:p>
        </p:txBody>
      </p:sp>
    </p:spTree>
    <p:extLst>
      <p:ext uri="{BB962C8B-B14F-4D97-AF65-F5344CB8AC3E}">
        <p14:creationId xmlns:p14="http://schemas.microsoft.com/office/powerpoint/2010/main" val="34095136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FEB21D-9EEC-42C7-AD74-829863A2961C}" type="slidenum">
              <a:rPr lang="en-US" altLang="en-US">
                <a:latin typeface="Arial" charset="0"/>
                <a:cs typeface="Arial" charset="0"/>
              </a:rPr>
              <a:pPr fontAlgn="base">
                <a:spcBef>
                  <a:spcPct val="0"/>
                </a:spcBef>
                <a:spcAft>
                  <a:spcPct val="0"/>
                </a:spcAft>
              </a:pPr>
              <a:t>156</a:t>
            </a:fld>
            <a:endParaRPr lang="en-US" altLang="en-US">
              <a:latin typeface="Arial" charset="0"/>
              <a:cs typeface="Arial" charset="0"/>
            </a:endParaRPr>
          </a:p>
        </p:txBody>
      </p:sp>
      <p:sp>
        <p:nvSpPr>
          <p:cNvPr id="80898" name="Placeholder 2"/>
          <p:cNvSpPr>
            <a:spLocks noGrp="1" noRot="1" noChangeAspect="1" noChangeArrowheads="1" noTextEdit="1"/>
          </p:cNvSpPr>
          <p:nvPr>
            <p:ph type="sldImg"/>
          </p:nvPr>
        </p:nvSpPr>
        <p:spPr bwMode="auto">
          <a:xfrm>
            <a:off x="2733675" y="525463"/>
            <a:ext cx="3859213" cy="2894012"/>
          </a:xfrm>
          <a:noFill/>
          <a:ln>
            <a:solidFill>
              <a:srgbClr val="000000"/>
            </a:solidFill>
            <a:miter lim="800000"/>
            <a:headEnd/>
            <a:tailEnd/>
          </a:ln>
        </p:spPr>
      </p:sp>
      <p:sp>
        <p:nvSpPr>
          <p:cNvPr id="80899" name="Placeholder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en-US">
              <a:latin typeface="Arial" charset="0"/>
            </a:endParaRPr>
          </a:p>
        </p:txBody>
      </p:sp>
    </p:spTree>
    <p:extLst>
      <p:ext uri="{BB962C8B-B14F-4D97-AF65-F5344CB8AC3E}">
        <p14:creationId xmlns:p14="http://schemas.microsoft.com/office/powerpoint/2010/main" val="7470556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412EA1-9067-4789-A17C-77DC90464219}" type="slidenum">
              <a:rPr lang="zh-TW" altLang="en-US" smtClean="0"/>
              <a:pPr/>
              <a:t>157</a:t>
            </a:fld>
            <a:endParaRPr lang="zh-TW" altLang="en-US"/>
          </a:p>
        </p:txBody>
      </p:sp>
    </p:spTree>
    <p:extLst>
      <p:ext uri="{BB962C8B-B14F-4D97-AF65-F5344CB8AC3E}">
        <p14:creationId xmlns:p14="http://schemas.microsoft.com/office/powerpoint/2010/main" val="762750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9652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2222632-588A-4D97-9588-F22DE977E464}" type="slidenum">
              <a:rPr lang="en-US" altLang="en-US" sz="1300">
                <a:latin typeface="Tahoma" panose="020B0604030504040204" pitchFamily="34" charset="0"/>
              </a:rPr>
              <a:pPr eaLnBrk="1" hangingPunct="1"/>
              <a:t>158</a:t>
            </a:fld>
            <a:endParaRPr lang="en-US" altLang="en-US" sz="1300">
              <a:latin typeface="Tahoma" panose="020B0604030504040204" pitchFamily="34" charset="0"/>
            </a:endParaRPr>
          </a:p>
        </p:txBody>
      </p:sp>
    </p:spTree>
    <p:extLst>
      <p:ext uri="{BB962C8B-B14F-4D97-AF65-F5344CB8AC3E}">
        <p14:creationId xmlns:p14="http://schemas.microsoft.com/office/powerpoint/2010/main" val="3122488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BCG Dec 2020 https://web-assets.bcg.com/33/41/c8a334f74926921d5aa9296ea6cc/bcg-the-sun-is-setting-on-traditional-banking-nov-2020.pdf </a:t>
            </a:r>
          </a:p>
        </p:txBody>
      </p:sp>
      <p:sp>
        <p:nvSpPr>
          <p:cNvPr id="4" name="Slide Number Placeholder 3"/>
          <p:cNvSpPr>
            <a:spLocks noGrp="1"/>
          </p:cNvSpPr>
          <p:nvPr>
            <p:ph type="sldNum" sz="quarter" idx="10"/>
          </p:nvPr>
        </p:nvSpPr>
        <p:spPr/>
        <p:txBody>
          <a:bodyPr/>
          <a:lstStyle/>
          <a:p>
            <a:fld id="{BD9362B5-607E-4DE9-AF86-30E666739E23}" type="slidenum">
              <a:rPr lang="en-US" smtClean="0"/>
              <a:t>24</a:t>
            </a:fld>
            <a:endParaRPr lang="en-US"/>
          </a:p>
        </p:txBody>
      </p:sp>
    </p:spTree>
    <p:extLst>
      <p:ext uri="{BB962C8B-B14F-4D97-AF65-F5344CB8AC3E}">
        <p14:creationId xmlns:p14="http://schemas.microsoft.com/office/powerpoint/2010/main" val="16655477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10"/>
          </p:nvPr>
        </p:nvSpPr>
        <p:spPr/>
        <p:txBody>
          <a:bodyPr/>
          <a:lstStyle/>
          <a:p>
            <a:fld id="{25AC9260-508B-4236-BD06-4D4591ED444A}" type="slidenum">
              <a:rPr lang="zh-TW" altLang="en-US" smtClean="0"/>
              <a:pPr/>
              <a:t>159</a:t>
            </a:fld>
            <a:endParaRPr lang="zh-TW" altLang="en-US"/>
          </a:p>
        </p:txBody>
      </p:sp>
    </p:spTree>
    <p:extLst>
      <p:ext uri="{BB962C8B-B14F-4D97-AF65-F5344CB8AC3E}">
        <p14:creationId xmlns:p14="http://schemas.microsoft.com/office/powerpoint/2010/main" val="12578063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10"/>
          </p:nvPr>
        </p:nvSpPr>
        <p:spPr/>
        <p:txBody>
          <a:bodyPr/>
          <a:lstStyle/>
          <a:p>
            <a:fld id="{25AC9260-508B-4236-BD06-4D4591ED444A}" type="slidenum">
              <a:rPr lang="zh-TW" altLang="en-US" smtClean="0"/>
              <a:pPr/>
              <a:t>160</a:t>
            </a:fld>
            <a:endParaRPr lang="zh-TW" altLang="en-US"/>
          </a:p>
        </p:txBody>
      </p:sp>
    </p:spTree>
    <p:extLst>
      <p:ext uri="{BB962C8B-B14F-4D97-AF65-F5344CB8AC3E}">
        <p14:creationId xmlns:p14="http://schemas.microsoft.com/office/powerpoint/2010/main" val="22452325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89150" y="525463"/>
            <a:ext cx="5141913" cy="2894012"/>
          </a:xfrm>
        </p:spPr>
      </p:sp>
      <p:sp>
        <p:nvSpPr>
          <p:cNvPr id="3" name="Notes Placeholder 2"/>
          <p:cNvSpPr>
            <a:spLocks noGrp="1"/>
          </p:cNvSpPr>
          <p:nvPr>
            <p:ph type="body" idx="1"/>
          </p:nvPr>
        </p:nvSpPr>
        <p:spPr/>
        <p:txBody>
          <a:bodyPr>
            <a:normAutofit/>
          </a:bodyPr>
          <a:lstStyle/>
          <a:p>
            <a:endParaRPr lang="zh-TW" altLang="en-US" dirty="0"/>
          </a:p>
        </p:txBody>
      </p:sp>
      <p:sp>
        <p:nvSpPr>
          <p:cNvPr id="4" name="Slide Number Placeholder 3"/>
          <p:cNvSpPr>
            <a:spLocks noGrp="1"/>
          </p:cNvSpPr>
          <p:nvPr>
            <p:ph type="sldNum" sz="quarter" idx="10"/>
          </p:nvPr>
        </p:nvSpPr>
        <p:spPr/>
        <p:txBody>
          <a:bodyPr/>
          <a:lstStyle/>
          <a:p>
            <a:pPr>
              <a:defRPr/>
            </a:pPr>
            <a:fld id="{65A11C32-994B-4717-BE91-B1BC5B174454}" type="slidenum">
              <a:rPr lang="en-US" altLang="zh-TW" smtClean="0"/>
              <a:pPr>
                <a:defRPr/>
              </a:pPr>
              <a:t>163</a:t>
            </a:fld>
            <a:endParaRPr lang="en-US" altLang="zh-TW"/>
          </a:p>
        </p:txBody>
      </p:sp>
    </p:spTree>
    <p:extLst>
      <p:ext uri="{BB962C8B-B14F-4D97-AF65-F5344CB8AC3E}">
        <p14:creationId xmlns:p14="http://schemas.microsoft.com/office/powerpoint/2010/main" val="21830713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76A52F3B-1439-427A-A431-A3974CD142F4}" type="slidenum">
              <a:rPr lang="zh-TW" altLang="en-US"/>
              <a:pPr/>
              <a:t>167</a:t>
            </a:fld>
            <a:endParaRPr lang="en-US" altLang="zh-TW"/>
          </a:p>
        </p:txBody>
      </p:sp>
      <p:sp>
        <p:nvSpPr>
          <p:cNvPr id="177155" name="Rectangle 2"/>
          <p:cNvSpPr>
            <a:spLocks noGrp="1" noRot="1" noChangeAspect="1" noChangeArrowheads="1" noTextEdit="1"/>
          </p:cNvSpPr>
          <p:nvPr>
            <p:ph type="sldImg"/>
          </p:nvPr>
        </p:nvSpPr>
        <p:spPr>
          <a:xfrm>
            <a:off x="2735263" y="527050"/>
            <a:ext cx="3851275" cy="2889250"/>
          </a:xfrm>
          <a:ln/>
        </p:spPr>
      </p:sp>
      <p:sp>
        <p:nvSpPr>
          <p:cNvPr id="177156"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altLang="zh-TW" sz="1200" dirty="0">
                <a:latin typeface="+mn-lt"/>
              </a:rPr>
              <a:t>Insurance companies assume the risk of their clients in return for a fee, called the premium</a:t>
            </a:r>
          </a:p>
          <a:p>
            <a:pPr marL="171450" indent="-171450" eaLnBrk="1" hangingPunct="1">
              <a:buFont typeface="Arial" pitchFamily="34" charset="0"/>
              <a:buChar char="•"/>
            </a:pPr>
            <a:r>
              <a:rPr lang="en-US" altLang="zh-TW" sz="1200" dirty="0">
                <a:latin typeface="+mn-lt"/>
              </a:rPr>
              <a:t>Primary function is to compensate individuals and corporations (policyholders) if a pre-specified adverse event occurs </a:t>
            </a:r>
          </a:p>
          <a:p>
            <a:pPr marL="171450" indent="-171450" eaLnBrk="1" hangingPunct="1">
              <a:buFont typeface="Arial" pitchFamily="34" charset="0"/>
              <a:buChar char="•"/>
            </a:pPr>
            <a:r>
              <a:rPr lang="en-US" altLang="zh-TW" sz="1200" dirty="0">
                <a:latin typeface="+mn-lt"/>
              </a:rPr>
              <a:t>Most people purchase insurance because they are risk-averse</a:t>
            </a:r>
            <a:r>
              <a:rPr lang="en-US" altLang="zh-TW" sz="1200" baseline="0" dirty="0">
                <a:latin typeface="+mn-lt"/>
              </a:rPr>
              <a:t> - </a:t>
            </a:r>
            <a:r>
              <a:rPr lang="en-US" altLang="zh-TW" sz="1200" dirty="0">
                <a:latin typeface="+mn-lt"/>
              </a:rPr>
              <a:t>they would rather pay a certainty equivalent (the premium) than accept a gamble</a:t>
            </a:r>
          </a:p>
          <a:p>
            <a:pPr eaLnBrk="1" hangingPunct="1"/>
            <a:endParaRPr lang="en-US" altLang="zh-TW" sz="1200" dirty="0">
              <a:latin typeface="+mn-lt"/>
            </a:endParaRPr>
          </a:p>
          <a:p>
            <a:pPr eaLnBrk="1" hangingPunct="1"/>
            <a:r>
              <a:rPr lang="zh-TW" altLang="zh-TW" sz="1200" dirty="0">
                <a:latin typeface="+mn-lt"/>
              </a:rPr>
              <a:t>How much risk a contract actually transfers proved to be at the heart of the controversy.</a:t>
            </a:r>
          </a:p>
          <a:p>
            <a:pPr eaLnBrk="1" hangingPunct="1"/>
            <a:r>
              <a:rPr lang="zh-TW" altLang="zh-TW" sz="1200" dirty="0">
                <a:latin typeface="+mn-lt"/>
              </a:rPr>
              <a:t>This issue arose most clearly in reinsurance, where the use of </a:t>
            </a:r>
            <a:r>
              <a:rPr lang="zh-TW" altLang="zh-TW" sz="1200" dirty="0">
                <a:latin typeface="+mn-lt"/>
                <a:hlinkClick r:id="rId3" tooltip="Financial reinsurance"/>
              </a:rPr>
              <a:t>Financial Reinsurance</a:t>
            </a:r>
            <a:r>
              <a:rPr lang="zh-TW" altLang="zh-TW" sz="1200" dirty="0">
                <a:latin typeface="+mn-lt"/>
              </a:rPr>
              <a:t> to reengineer insurer balance sheets under </a:t>
            </a:r>
            <a:r>
              <a:rPr lang="zh-TW" altLang="zh-TW" sz="1200" dirty="0">
                <a:latin typeface="+mn-lt"/>
                <a:hlinkClick r:id="rId4" tooltip="US GAAP"/>
              </a:rPr>
              <a:t>US GAAP</a:t>
            </a:r>
            <a:r>
              <a:rPr lang="zh-TW" altLang="zh-TW" sz="1200" dirty="0">
                <a:latin typeface="+mn-lt"/>
              </a:rPr>
              <a:t> became fashionable during the 1980's. The accounting profession raised serious concerns about the use of reinsurance in which little if any actual risk was transferred, and went on to address the issue in FAS 113, cited above. While on tis face, FAS 113 is limited to accounting for reinsurance transactions, the guidance it contains is generally conceded to be equally applicable to US GAAP accounting for insurance transactions executed by commercial enterprises</a:t>
            </a:r>
            <a:r>
              <a:rPr lang="en-US" altLang="zh-TW" sz="1200" dirty="0">
                <a:latin typeface="+mn-lt"/>
              </a:rPr>
              <a:t> </a:t>
            </a:r>
          </a:p>
        </p:txBody>
      </p:sp>
    </p:spTree>
    <p:extLst>
      <p:ext uri="{BB962C8B-B14F-4D97-AF65-F5344CB8AC3E}">
        <p14:creationId xmlns:p14="http://schemas.microsoft.com/office/powerpoint/2010/main" val="26256933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1D4F2831-22CE-4BAA-9D14-FFD6C6A9E817}" type="slidenum">
              <a:rPr lang="zh-TW" altLang="en-US"/>
              <a:pPr/>
              <a:t>168</a:t>
            </a:fld>
            <a:endParaRPr lang="en-US" altLang="zh-TW"/>
          </a:p>
        </p:txBody>
      </p:sp>
      <p:sp>
        <p:nvSpPr>
          <p:cNvPr id="178179" name="Rectangle 2"/>
          <p:cNvSpPr>
            <a:spLocks noGrp="1" noRot="1" noChangeAspect="1" noChangeArrowheads="1" noTextEdit="1"/>
          </p:cNvSpPr>
          <p:nvPr>
            <p:ph type="sldImg"/>
          </p:nvPr>
        </p:nvSpPr>
        <p:spPr>
          <a:xfrm>
            <a:off x="2735263" y="527050"/>
            <a:ext cx="3851275" cy="2889250"/>
          </a:xfrm>
          <a:ln/>
        </p:spPr>
      </p:sp>
      <p:sp>
        <p:nvSpPr>
          <p:cNvPr id="178180" name="Rectangle 3"/>
          <p:cNvSpPr>
            <a:spLocks noGrp="1" noChangeArrowheads="1"/>
          </p:cNvSpPr>
          <p:nvPr>
            <p:ph type="body" idx="1"/>
          </p:nvPr>
        </p:nvSpPr>
        <p:spPr>
          <a:noFill/>
          <a:ln/>
        </p:spPr>
        <p:txBody>
          <a:bodyPr/>
          <a:lstStyle/>
          <a:p>
            <a:pPr eaLnBrk="1" hangingPunct="1"/>
            <a:r>
              <a:rPr lang="en-US" altLang="zh-TW" b="1" dirty="0"/>
              <a:t>What is Insurance? </a:t>
            </a:r>
          </a:p>
          <a:p>
            <a:pPr eaLnBrk="1" hangingPunct="1"/>
            <a:r>
              <a:rPr lang="en-US" altLang="zh-TW" b="1" dirty="0"/>
              <a:t>(Source: http://www.hkfi.org.hk/en_tips.htm)</a:t>
            </a:r>
          </a:p>
          <a:p>
            <a:pPr eaLnBrk="1" hangingPunct="1"/>
            <a:endParaRPr lang="en-US" altLang="zh-TW" dirty="0"/>
          </a:p>
          <a:p>
            <a:pPr eaLnBrk="1" hangingPunct="1"/>
            <a:r>
              <a:rPr lang="en-US" altLang="zh-TW" dirty="0"/>
              <a:t>The idea of insurance is that if a large number of people each pays some money into a pool, then sizeable sums of money can be drawn from the pool to ease the hardship of those who might suffer losses. In short, insurance is the science of spreading risks. </a:t>
            </a:r>
          </a:p>
          <a:p>
            <a:pPr eaLnBrk="1" hangingPunct="1"/>
            <a:endParaRPr lang="en-US" altLang="zh-TW" dirty="0"/>
          </a:p>
          <a:p>
            <a:pPr eaLnBrk="1" hangingPunct="1"/>
            <a:r>
              <a:rPr lang="en-US" altLang="zh-TW" dirty="0"/>
              <a:t>In practice, insurers manage the money (called 'premium') paid by policyholders. In good years when claims are few, insurers are able to build up substantial reserves of money to cater for bad years when claims are heavy. Insurers are responsible for managing their business carefully so that they remain financially sound to pay out claims at all times. </a:t>
            </a:r>
          </a:p>
        </p:txBody>
      </p:sp>
    </p:spTree>
    <p:extLst>
      <p:ext uri="{BB962C8B-B14F-4D97-AF65-F5344CB8AC3E}">
        <p14:creationId xmlns:p14="http://schemas.microsoft.com/office/powerpoint/2010/main" val="9299044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73531D22-C1C0-4D1C-B82E-A88966493E3A}" type="slidenum">
              <a:rPr lang="zh-TW" altLang="en-US"/>
              <a:pPr/>
              <a:t>169</a:t>
            </a:fld>
            <a:endParaRPr lang="en-US" altLang="zh-TW"/>
          </a:p>
        </p:txBody>
      </p:sp>
      <p:sp>
        <p:nvSpPr>
          <p:cNvPr id="179203" name="Rectangle 2"/>
          <p:cNvSpPr>
            <a:spLocks noGrp="1" noRot="1" noChangeAspect="1" noChangeArrowheads="1" noTextEdit="1"/>
          </p:cNvSpPr>
          <p:nvPr>
            <p:ph type="sldImg"/>
          </p:nvPr>
        </p:nvSpPr>
        <p:spPr>
          <a:xfrm>
            <a:off x="2735263" y="527050"/>
            <a:ext cx="3851275" cy="2889250"/>
          </a:xfrm>
          <a:ln/>
        </p:spPr>
      </p:sp>
      <p:sp>
        <p:nvSpPr>
          <p:cNvPr id="179204" name="Rectangle 3"/>
          <p:cNvSpPr>
            <a:spLocks noGrp="1" noChangeArrowheads="1"/>
          </p:cNvSpPr>
          <p:nvPr>
            <p:ph type="body" idx="1"/>
          </p:nvPr>
        </p:nvSpPr>
        <p:spPr>
          <a:noFill/>
          <a:ln/>
        </p:spPr>
        <p:txBody>
          <a:bodyPr/>
          <a:lstStyle/>
          <a:p>
            <a:pPr eaLnBrk="1" hangingPunct="1">
              <a:lnSpc>
                <a:spcPct val="80000"/>
              </a:lnSpc>
            </a:pPr>
            <a:endParaRPr lang="en-US" altLang="zh-TW" sz="1200" dirty="0"/>
          </a:p>
        </p:txBody>
      </p:sp>
    </p:spTree>
    <p:extLst>
      <p:ext uri="{BB962C8B-B14F-4D97-AF65-F5344CB8AC3E}">
        <p14:creationId xmlns:p14="http://schemas.microsoft.com/office/powerpoint/2010/main" val="3697496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73531D22-C1C0-4D1C-B82E-A88966493E3A}" type="slidenum">
              <a:rPr lang="zh-TW" altLang="en-US"/>
              <a:pPr/>
              <a:t>170</a:t>
            </a:fld>
            <a:endParaRPr lang="en-US" altLang="zh-TW"/>
          </a:p>
        </p:txBody>
      </p:sp>
      <p:sp>
        <p:nvSpPr>
          <p:cNvPr id="179203" name="Rectangle 2"/>
          <p:cNvSpPr>
            <a:spLocks noGrp="1" noRot="1" noChangeAspect="1" noChangeArrowheads="1" noTextEdit="1"/>
          </p:cNvSpPr>
          <p:nvPr>
            <p:ph type="sldImg"/>
          </p:nvPr>
        </p:nvSpPr>
        <p:spPr>
          <a:xfrm>
            <a:off x="2093913" y="527050"/>
            <a:ext cx="5133975" cy="2889250"/>
          </a:xfrm>
          <a:ln/>
        </p:spPr>
      </p:sp>
      <p:sp>
        <p:nvSpPr>
          <p:cNvPr id="179204" name="Rectangle 3"/>
          <p:cNvSpPr>
            <a:spLocks noGrp="1" noChangeArrowheads="1"/>
          </p:cNvSpPr>
          <p:nvPr>
            <p:ph type="body" idx="1"/>
          </p:nvPr>
        </p:nvSpPr>
        <p:spPr>
          <a:noFill/>
          <a:ln/>
        </p:spPr>
        <p:txBody>
          <a:bodyPr/>
          <a:lstStyle/>
          <a:p>
            <a:pPr eaLnBrk="1" hangingPunct="1">
              <a:lnSpc>
                <a:spcPct val="80000"/>
              </a:lnSpc>
            </a:pPr>
            <a:r>
              <a:rPr lang="en-US" altLang="zh-TW" sz="1200" b="1" dirty="0"/>
              <a:t>What is Insurance?</a:t>
            </a:r>
          </a:p>
          <a:p>
            <a:pPr eaLnBrk="1" hangingPunct="1">
              <a:lnSpc>
                <a:spcPct val="80000"/>
              </a:lnSpc>
            </a:pPr>
            <a:r>
              <a:rPr lang="en-US" altLang="zh-TW" sz="1200" b="1" dirty="0"/>
              <a:t>(Source: http://www.hkfi.org.hk/en_tips.htm)</a:t>
            </a:r>
          </a:p>
          <a:p>
            <a:pPr eaLnBrk="1" hangingPunct="1">
              <a:lnSpc>
                <a:spcPct val="80000"/>
              </a:lnSpc>
            </a:pPr>
            <a:r>
              <a:rPr lang="en-US" altLang="zh-TW" sz="1200" dirty="0"/>
              <a:t> </a:t>
            </a:r>
          </a:p>
          <a:p>
            <a:pPr eaLnBrk="1" hangingPunct="1">
              <a:lnSpc>
                <a:spcPct val="80000"/>
              </a:lnSpc>
            </a:pPr>
            <a:r>
              <a:rPr lang="en-US" altLang="zh-TW" sz="1200" dirty="0"/>
              <a:t>The idea of insurance is that if a large number of people each pay some money into a pool, then sizeable sums of money can be drawn from the pool to ease the hardship of those who might suffer losses. In short, insurance is the science of spreading risks. </a:t>
            </a:r>
          </a:p>
          <a:p>
            <a:pPr eaLnBrk="1" hangingPunct="1">
              <a:lnSpc>
                <a:spcPct val="80000"/>
              </a:lnSpc>
            </a:pPr>
            <a:r>
              <a:rPr lang="en-US" altLang="zh-TW" sz="1200" dirty="0"/>
              <a:t>In practice, insurers manage the money (called 'premium') paid by policyholders. In good years when claims are few, insurers are able to build up substantial reserves of money to cater for bad years when claims are heavy. Insurers are responsible for managing their business carefully so that they remain financially sound to pay out claims at all times. </a:t>
            </a:r>
          </a:p>
          <a:p>
            <a:pPr eaLnBrk="1" hangingPunct="1">
              <a:lnSpc>
                <a:spcPct val="80000"/>
              </a:lnSpc>
            </a:pPr>
            <a:r>
              <a:rPr lang="en-US" altLang="zh-TW" sz="1200" dirty="0"/>
              <a:t>Insurance contracts are based on trust. The insurer trusts the policyholder to give precise and true details of the subject matter to be insured. This is called </a:t>
            </a:r>
            <a:r>
              <a:rPr lang="en-US" altLang="zh-TW" sz="1200" b="1" dirty="0"/>
              <a:t>the principle of 'Utmost Good Faith'.</a:t>
            </a:r>
            <a:r>
              <a:rPr lang="en-US" altLang="zh-TW" sz="1200" dirty="0"/>
              <a:t> Care should always be taken to tell the whole truth so that insurance companies can be fair in their assessment of risk. Equally, having effected an insurance policy the policyholder should read all the documentation very carefully to ensure that he understands the exact nature of the policy he has bought and the risks it does and does not cover. </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u="none" dirty="0"/>
              <a:t>Insurable Interest</a:t>
            </a:r>
          </a:p>
          <a:p>
            <a:pPr eaLnBrk="1" hangingPunct="1">
              <a:lnSpc>
                <a:spcPct val="80000"/>
              </a:lnSpc>
            </a:pPr>
            <a:endParaRPr lang="en-US" altLang="zh-TW" sz="1200" dirty="0"/>
          </a:p>
          <a:p>
            <a:pPr eaLnBrk="1" hangingPunct="1">
              <a:lnSpc>
                <a:spcPct val="80000"/>
              </a:lnSpc>
            </a:pPr>
            <a:r>
              <a:rPr lang="en-US" altLang="zh-TW" sz="1200" dirty="0"/>
              <a:t>'Insurable Interest' is the right of the policyholder to effect insurance, arising out of certain relationships that may exist between the policyholder and the subject matter insured. Generally speaking, if the policyholder suffers direct losses arising from the subject matter's meeting with misfortune, then Insurable Interest exists. Without Insurable Interest, insurance protection would be speculative in nature, and not be enforceable under the law. </a:t>
            </a:r>
          </a:p>
          <a:p>
            <a:pPr eaLnBrk="1" hangingPunct="1">
              <a:lnSpc>
                <a:spcPct val="80000"/>
              </a:lnSpc>
            </a:pPr>
            <a:endParaRPr lang="en-US" altLang="zh-TW" sz="1200" dirty="0"/>
          </a:p>
          <a:p>
            <a:pPr eaLnBrk="1" hangingPunct="1">
              <a:lnSpc>
                <a:spcPct val="80000"/>
              </a:lnSpc>
            </a:pPr>
            <a:r>
              <a:rPr lang="en-US" altLang="zh-TW" sz="1200" dirty="0"/>
              <a:t>The most common example of Insurable Interest is the ownership of property. There are many other examples, such as being an employer of workers, or a custodian of assets. </a:t>
            </a:r>
          </a:p>
          <a:p>
            <a:pPr eaLnBrk="1" hangingPunct="1">
              <a:lnSpc>
                <a:spcPct val="80000"/>
              </a:lnSpc>
            </a:pPr>
            <a:r>
              <a:rPr lang="en-US" altLang="zh-TW" sz="1200" dirty="0"/>
              <a:t>Sometimes during the term of an insurance policy, the policyholder might end the relationship with the subject matter insured. If this happens, Insurable Interest ceases and the insurance cover also automatically ends. A common example might be the sale of a car or a flat. The policyholder should take care to notify the insurer of such changes promptly.</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u="none" dirty="0"/>
              <a:t>Indemnity</a:t>
            </a:r>
          </a:p>
          <a:p>
            <a:pPr eaLnBrk="1" hangingPunct="1">
              <a:lnSpc>
                <a:spcPct val="80000"/>
              </a:lnSpc>
            </a:pPr>
            <a:endParaRPr lang="en-US" altLang="zh-TW" sz="1200" b="1" u="none" dirty="0"/>
          </a:p>
          <a:p>
            <a:pPr eaLnBrk="1" hangingPunct="1">
              <a:lnSpc>
                <a:spcPct val="80000"/>
              </a:lnSpc>
            </a:pPr>
            <a:r>
              <a:rPr lang="en-US" altLang="zh-TW" sz="1200" dirty="0"/>
              <a:t>By the principle of 'Indemnity', an insurance policy compensates the policyholder only to the extent of the value of the property which he has lost, hence a policyholder should not expect to make any profit from a claim. </a:t>
            </a:r>
          </a:p>
          <a:p>
            <a:pPr eaLnBrk="1" hangingPunct="1">
              <a:lnSpc>
                <a:spcPct val="80000"/>
              </a:lnSpc>
            </a:pPr>
            <a:endParaRPr lang="en-US" altLang="zh-TW" sz="1200" dirty="0"/>
          </a:p>
          <a:p>
            <a:pPr eaLnBrk="1" hangingPunct="1">
              <a:lnSpc>
                <a:spcPct val="80000"/>
              </a:lnSpc>
            </a:pPr>
            <a:r>
              <a:rPr lang="en-US" altLang="zh-TW" sz="1200" dirty="0"/>
              <a:t>Indemnity applies to all classes of insurance but is not always easily </a:t>
            </a:r>
            <a:r>
              <a:rPr lang="en-US" altLang="zh-TW" sz="1200" dirty="0" err="1"/>
              <a:t>discernable</a:t>
            </a:r>
            <a:r>
              <a:rPr lang="en-US" altLang="zh-TW" sz="1200" dirty="0"/>
              <a:t> in certain classes like 'Personal Accident' or 'Life Assurance'. In theory, human life is invaluable but with Accident and Life coverage the insurers will review circumstances of the applicants to determine the amount of coverage that they can reasonably issue to cover any projected loss. </a:t>
            </a:r>
          </a:p>
          <a:p>
            <a:pPr eaLnBrk="1" hangingPunct="1">
              <a:lnSpc>
                <a:spcPct val="80000"/>
              </a:lnSpc>
            </a:pPr>
            <a:endParaRPr lang="en-US" altLang="zh-TW" sz="1200" dirty="0"/>
          </a:p>
          <a:p>
            <a:pPr eaLnBrk="1" hangingPunct="1">
              <a:lnSpc>
                <a:spcPct val="80000"/>
              </a:lnSpc>
            </a:pPr>
            <a:r>
              <a:rPr lang="en-US" altLang="zh-TW" sz="1200" dirty="0"/>
              <a:t>For the insurance of property, if the insured subject matter has depreciated in value at the time it is lost, the insurer pays the policyholder only the depreciated value. This is called 'Indemnity Basis'. There is an alternative arrangement called 'Reinstatement Value Basis' which pays for the new replacement value at the time of loss without deducting depreciation. </a:t>
            </a:r>
          </a:p>
          <a:p>
            <a:pPr eaLnBrk="1" hangingPunct="1">
              <a:lnSpc>
                <a:spcPct val="80000"/>
              </a:lnSpc>
            </a:pPr>
            <a:endParaRPr lang="en-US" altLang="zh-TW" sz="1200" dirty="0"/>
          </a:p>
          <a:p>
            <a:pPr eaLnBrk="1" hangingPunct="1">
              <a:lnSpc>
                <a:spcPct val="80000"/>
              </a:lnSpc>
            </a:pPr>
            <a:endParaRPr lang="en-US" altLang="zh-TW" sz="1200" dirty="0"/>
          </a:p>
          <a:p>
            <a:pPr eaLnBrk="1" hangingPunct="1">
              <a:lnSpc>
                <a:spcPct val="80000"/>
              </a:lnSpc>
            </a:pPr>
            <a:r>
              <a:rPr lang="en-US" altLang="zh-TW" sz="1200" b="1" u="none" dirty="0"/>
              <a:t>Contribution</a:t>
            </a:r>
          </a:p>
          <a:p>
            <a:pPr eaLnBrk="1" hangingPunct="1">
              <a:lnSpc>
                <a:spcPct val="80000"/>
              </a:lnSpc>
            </a:pPr>
            <a:endParaRPr lang="en-US" altLang="zh-TW" sz="1200" b="1" u="none" dirty="0"/>
          </a:p>
          <a:p>
            <a:pPr eaLnBrk="1" hangingPunct="1">
              <a:lnSpc>
                <a:spcPct val="80000"/>
              </a:lnSpc>
            </a:pPr>
            <a:r>
              <a:rPr lang="en-US" altLang="zh-TW" sz="1200" dirty="0"/>
              <a:t>For policies to which 'Indemnity' applies, the purchase of several policies to cover the same subject matter will not result in the obtaining of claims payments of several times the value of the subject matter. The insurers simply 'contribute' to make up the amount payable as if only one policy had been issued. </a:t>
            </a:r>
          </a:p>
          <a:p>
            <a:pPr eaLnBrk="1" hangingPunct="1">
              <a:lnSpc>
                <a:spcPct val="80000"/>
              </a:lnSpc>
            </a:pPr>
            <a:r>
              <a:rPr lang="en-US" altLang="zh-TW" sz="1200" dirty="0"/>
              <a:t>For policies to which 'Indemnity' does not apply, the contribution factor does not apply either. </a:t>
            </a:r>
          </a:p>
        </p:txBody>
      </p:sp>
    </p:spTree>
    <p:extLst>
      <p:ext uri="{BB962C8B-B14F-4D97-AF65-F5344CB8AC3E}">
        <p14:creationId xmlns:p14="http://schemas.microsoft.com/office/powerpoint/2010/main" val="17878080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6D6BC307-0088-444E-9F87-026266CBB6DA}" type="slidenum">
              <a:rPr lang="zh-TW" altLang="en-US"/>
              <a:pPr/>
              <a:t>171</a:t>
            </a:fld>
            <a:endParaRPr lang="en-US" altLang="zh-TW"/>
          </a:p>
        </p:txBody>
      </p:sp>
      <p:sp>
        <p:nvSpPr>
          <p:cNvPr id="180227" name="Rectangle 2"/>
          <p:cNvSpPr>
            <a:spLocks noGrp="1" noRot="1" noChangeAspect="1" noChangeArrowheads="1" noTextEdit="1"/>
          </p:cNvSpPr>
          <p:nvPr>
            <p:ph type="sldImg"/>
          </p:nvPr>
        </p:nvSpPr>
        <p:spPr>
          <a:xfrm>
            <a:off x="2735263" y="527050"/>
            <a:ext cx="3851275" cy="2889250"/>
          </a:xfrm>
          <a:ln/>
        </p:spPr>
      </p:sp>
      <p:sp>
        <p:nvSpPr>
          <p:cNvPr id="180228" name="Rectangle 3"/>
          <p:cNvSpPr>
            <a:spLocks noGrp="1" noChangeArrowheads="1"/>
          </p:cNvSpPr>
          <p:nvPr>
            <p:ph type="body" idx="1"/>
          </p:nvPr>
        </p:nvSpPr>
        <p:spPr>
          <a:noFill/>
          <a:ln/>
        </p:spPr>
        <p:txBody>
          <a:bodyPr/>
          <a:lstStyle/>
          <a:p>
            <a:pPr eaLnBrk="1" hangingPunct="1"/>
            <a:r>
              <a:rPr lang="en-US" altLang="zh-TW" dirty="0">
                <a:latin typeface="+mn-lt"/>
              </a:rPr>
              <a:t>The law of large numbers says that when many people are insured, the probability distribution of the losses will assume a normal probability distribution, which allows accurate predictions. </a:t>
            </a:r>
          </a:p>
          <a:p>
            <a:pPr eaLnBrk="1" hangingPunct="1"/>
            <a:r>
              <a:rPr lang="zh-TW" altLang="ja-JP" dirty="0">
                <a:latin typeface="+mn-lt"/>
                <a:ea typeface="MS PGothic" pitchFamily="34" charset="-128"/>
              </a:rPr>
              <a:t>The existence of a large number of homogeneous exposure units allows insurers to benefit from the so-called </a:t>
            </a:r>
            <a:r>
              <a:rPr lang="en-US" altLang="zh-TW" dirty="0">
                <a:latin typeface="+mn-lt"/>
                <a:ea typeface="MS PGothic" pitchFamily="34" charset="-128"/>
              </a:rPr>
              <a:t>“law of large numbers”,</a:t>
            </a:r>
            <a:r>
              <a:rPr lang="en-US" altLang="zh-TW" baseline="0" dirty="0">
                <a:latin typeface="+mn-lt"/>
                <a:ea typeface="MS PGothic" pitchFamily="34" charset="-128"/>
              </a:rPr>
              <a:t> </a:t>
            </a:r>
            <a:r>
              <a:rPr lang="zh-TW" altLang="ja-JP" dirty="0">
                <a:latin typeface="+mn-lt"/>
                <a:ea typeface="MS PGothic" pitchFamily="34" charset="-128"/>
              </a:rPr>
              <a:t>which in effect states that as the number of exposure units increases, proportionally the actual results are increasingly likely to become close to expected proportions</a:t>
            </a:r>
            <a:r>
              <a:rPr lang="en-US" altLang="ja-JP" dirty="0">
                <a:latin typeface="+mn-lt"/>
              </a:rPr>
              <a:t> </a:t>
            </a:r>
            <a:endParaRPr lang="en-US" altLang="zh-TW" dirty="0">
              <a:latin typeface="+mn-lt"/>
            </a:endParaRPr>
          </a:p>
        </p:txBody>
      </p:sp>
    </p:spTree>
    <p:extLst>
      <p:ext uri="{BB962C8B-B14F-4D97-AF65-F5344CB8AC3E}">
        <p14:creationId xmlns:p14="http://schemas.microsoft.com/office/powerpoint/2010/main" val="41978286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BF369F3B-9470-4CF5-AF55-590ECBDDFEDD}" type="slidenum">
              <a:rPr lang="zh-TW" altLang="en-US"/>
              <a:pPr/>
              <a:t>175</a:t>
            </a:fld>
            <a:endParaRPr lang="en-US" altLang="zh-TW"/>
          </a:p>
        </p:txBody>
      </p:sp>
      <p:sp>
        <p:nvSpPr>
          <p:cNvPr id="181251" name="Rectangle 2"/>
          <p:cNvSpPr>
            <a:spLocks noGrp="1" noRot="1" noChangeAspect="1" noChangeArrowheads="1" noTextEdit="1"/>
          </p:cNvSpPr>
          <p:nvPr>
            <p:ph type="sldImg"/>
          </p:nvPr>
        </p:nvSpPr>
        <p:spPr>
          <a:xfrm>
            <a:off x="2735263" y="527050"/>
            <a:ext cx="3851275" cy="2889250"/>
          </a:xfrm>
          <a:ln/>
        </p:spPr>
      </p:sp>
      <p:sp>
        <p:nvSpPr>
          <p:cNvPr id="181252" name="Rectangle 3"/>
          <p:cNvSpPr>
            <a:spLocks noGrp="1" noChangeArrowheads="1"/>
          </p:cNvSpPr>
          <p:nvPr>
            <p:ph type="body" idx="1"/>
          </p:nvPr>
        </p:nvSpPr>
        <p:spPr>
          <a:noFill/>
          <a:ln/>
        </p:spPr>
        <p:txBody>
          <a:bodyPr/>
          <a:lstStyle/>
          <a:p>
            <a:pPr eaLnBrk="1" hangingPunct="1"/>
            <a:r>
              <a:rPr lang="en-US" altLang="zh-TW" b="1" i="0" dirty="0"/>
              <a:t>Restrictive provisions</a:t>
            </a:r>
            <a:r>
              <a:rPr lang="en-US" altLang="zh-TW" i="0" dirty="0"/>
              <a:t> </a:t>
            </a:r>
            <a:r>
              <a:rPr lang="en-US" altLang="zh-TW" dirty="0"/>
              <a:t>discourage policy holders from engaging in risky activities that make an insurance claim more likely, or may require certain behavior on the part of the insured that makes a claim less likely. Similar to restrictive covenants in debt contracts.</a:t>
            </a:r>
            <a:endParaRPr lang="en-US" altLang="zh-TW" b="1" dirty="0"/>
          </a:p>
          <a:p>
            <a:pPr eaLnBrk="1" hangingPunct="1"/>
            <a:r>
              <a:rPr lang="en-US" altLang="zh-TW" b="1" i="0" dirty="0"/>
              <a:t>Co-insurance</a:t>
            </a:r>
            <a:r>
              <a:rPr lang="en-US" altLang="zh-TW" i="0" dirty="0"/>
              <a:t> </a:t>
            </a:r>
            <a:r>
              <a:rPr lang="en-US" altLang="zh-TW" dirty="0"/>
              <a:t>is when a policyholder shares a percentage of the losses along with the insurance company. </a:t>
            </a:r>
          </a:p>
        </p:txBody>
      </p:sp>
    </p:spTree>
    <p:extLst>
      <p:ext uri="{BB962C8B-B14F-4D97-AF65-F5344CB8AC3E}">
        <p14:creationId xmlns:p14="http://schemas.microsoft.com/office/powerpoint/2010/main" val="41410740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F712BAB9-CF71-4228-AB47-F132279C61F9}" type="slidenum">
              <a:rPr lang="zh-TW" altLang="en-US"/>
              <a:pPr/>
              <a:t>176</a:t>
            </a:fld>
            <a:endParaRPr lang="en-US" altLang="zh-TW"/>
          </a:p>
        </p:txBody>
      </p:sp>
      <p:sp>
        <p:nvSpPr>
          <p:cNvPr id="182275" name="Rectangle 2"/>
          <p:cNvSpPr>
            <a:spLocks noGrp="1" noRot="1" noChangeAspect="1" noChangeArrowheads="1" noTextEdit="1"/>
          </p:cNvSpPr>
          <p:nvPr>
            <p:ph type="sldImg"/>
          </p:nvPr>
        </p:nvSpPr>
        <p:spPr>
          <a:xfrm>
            <a:off x="2735263" y="527050"/>
            <a:ext cx="3851275" cy="2889250"/>
          </a:xfrm>
          <a:ln/>
        </p:spPr>
      </p:sp>
      <p:sp>
        <p:nvSpPr>
          <p:cNvPr id="182276" name="Rectangle 3"/>
          <p:cNvSpPr>
            <a:spLocks noGrp="1" noChangeArrowheads="1"/>
          </p:cNvSpPr>
          <p:nvPr>
            <p:ph type="body" idx="1"/>
          </p:nvPr>
        </p:nvSpPr>
        <p:spPr>
          <a:noFill/>
          <a:ln/>
        </p:spPr>
        <p:txBody>
          <a:bodyPr/>
          <a:lstStyle/>
          <a:p>
            <a:pPr eaLnBrk="1" hangingPunct="1"/>
            <a:r>
              <a:rPr lang="en-US" altLang="zh-TW" sz="1200" b="1" dirty="0">
                <a:latin typeface="+mn-lt"/>
              </a:rPr>
              <a:t>Source: Wikipedia http://en.wikipedia.org/wiki/Insurance#Principles_of_insurance </a:t>
            </a:r>
          </a:p>
          <a:p>
            <a:pPr eaLnBrk="1" hangingPunct="1"/>
            <a:endParaRPr lang="en-US" altLang="zh-TW" sz="1200" dirty="0">
              <a:latin typeface="+mn-lt"/>
            </a:endParaRPr>
          </a:p>
          <a:p>
            <a:pPr eaLnBrk="1" hangingPunct="1"/>
            <a:r>
              <a:rPr lang="zh-TW" altLang="zh-TW" sz="1200" dirty="0">
                <a:latin typeface="+mn-lt"/>
              </a:rPr>
              <a:t>The most complicated aspect of the insurance business is the </a:t>
            </a:r>
            <a:r>
              <a:rPr lang="de-DE" altLang="zh-TW" sz="1200" dirty="0">
                <a:latin typeface="+mn-lt"/>
              </a:rPr>
              <a:t>underwriting </a:t>
            </a:r>
            <a:r>
              <a:rPr lang="zh-TW" altLang="zh-TW" sz="1200" dirty="0">
                <a:latin typeface="+mn-lt"/>
              </a:rPr>
              <a:t>of policies. Using a wide assortment of data, insurers predict the likelihood that a claim will be made against their policies and price products accordingly. To this end, insurers use </a:t>
            </a:r>
            <a:r>
              <a:rPr lang="de-DE" altLang="zh-TW" sz="1200" dirty="0">
                <a:latin typeface="+mn-lt"/>
              </a:rPr>
              <a:t>actuarial science </a:t>
            </a:r>
            <a:r>
              <a:rPr lang="zh-TW" altLang="zh-TW" sz="1200" dirty="0">
                <a:latin typeface="+mn-lt"/>
              </a:rPr>
              <a:t>to quantify the risks they are willing to assume and the premium they will charge to assume them. Data is analyzed to fairly accurately project the rate of future claims based on a given risk. Actuarial science uses </a:t>
            </a:r>
            <a:r>
              <a:rPr lang="de-DE" altLang="zh-TW" sz="1200" dirty="0">
                <a:latin typeface="+mn-lt"/>
              </a:rPr>
              <a:t>statistics </a:t>
            </a:r>
            <a:r>
              <a:rPr lang="zh-TW" altLang="zh-TW" sz="1200" dirty="0">
                <a:latin typeface="+mn-lt"/>
              </a:rPr>
              <a:t>and </a:t>
            </a:r>
            <a:r>
              <a:rPr lang="de-DE" altLang="zh-TW" sz="1200" dirty="0">
                <a:latin typeface="+mn-lt"/>
              </a:rPr>
              <a:t>probability </a:t>
            </a:r>
            <a:r>
              <a:rPr lang="zh-TW" altLang="zh-TW" sz="1200" dirty="0">
                <a:latin typeface="+mn-lt"/>
              </a:rPr>
              <a:t>to analyze the risks associated with the range of perils covered, and these scientific principles are used to determine an insurer's overall exposure. Upon termination of a given policy, the amount of premium collected and the investment gains thereon minus the amount paid out in claims is the insurer's </a:t>
            </a:r>
            <a:r>
              <a:rPr lang="de-DE" altLang="zh-TW" sz="1200" dirty="0">
                <a:latin typeface="+mn-lt"/>
              </a:rPr>
              <a:t>underwriting profit </a:t>
            </a:r>
            <a:r>
              <a:rPr lang="zh-TW" altLang="zh-TW" sz="1200" dirty="0">
                <a:latin typeface="+mn-lt"/>
              </a:rPr>
              <a:t>on that policy. Of course, from the insurer's perspective, some policies are "winners" (i.e., the insurer pays out less in claims and expenses than it receives in premiums and investment income) and some are "losers" (i.e., the insurer pays out more in claims and expenses than it receives in premiums and investment income); insurance companies essentially use actuarial science to attempt to underwrite enough "winning" policies to pay out on the "losers" while still maintaining profitability.</a:t>
            </a:r>
          </a:p>
          <a:p>
            <a:pPr eaLnBrk="1" hangingPunct="1"/>
            <a:r>
              <a:rPr lang="zh-TW" altLang="zh-TW" sz="1200" dirty="0">
                <a:latin typeface="+mn-lt"/>
              </a:rPr>
              <a:t>An insurer's underwriting performance is measured in its </a:t>
            </a:r>
            <a:r>
              <a:rPr lang="zh-TW" altLang="zh-TW" sz="1200" b="1" i="0" dirty="0">
                <a:latin typeface="+mn-lt"/>
              </a:rPr>
              <a:t>combined ratio</a:t>
            </a:r>
            <a:r>
              <a:rPr lang="en-US" altLang="zh-TW" sz="1200" b="1" i="0" dirty="0">
                <a:latin typeface="+mn-lt"/>
              </a:rPr>
              <a:t> </a:t>
            </a:r>
            <a:r>
              <a:rPr lang="en-US" altLang="zh-TW" sz="1200" b="0" i="0" dirty="0">
                <a:latin typeface="+mn-lt"/>
              </a:rPr>
              <a:t>[6]</a:t>
            </a:r>
            <a:r>
              <a:rPr lang="zh-TW" altLang="zh-TW" sz="1200" dirty="0">
                <a:latin typeface="+mn-lt"/>
              </a:rPr>
              <a:t> which is the ratio of losses and expenses to premiums. A combined ratio of less than 100 percent indicates underwriting profitability, while anything over 100 indicates an underwriting loss. A company with a combined ratio over 100% may nevertheless remain profitable due to investment earnings.</a:t>
            </a:r>
          </a:p>
          <a:p>
            <a:pPr eaLnBrk="1" hangingPunct="1"/>
            <a:r>
              <a:rPr lang="zh-TW" altLang="zh-TW" sz="1200" dirty="0">
                <a:latin typeface="+mn-lt"/>
              </a:rPr>
              <a:t>Insurance companies earn </a:t>
            </a:r>
            <a:r>
              <a:rPr lang="de-DE" altLang="zh-TW" sz="1200" dirty="0">
                <a:latin typeface="+mn-lt"/>
              </a:rPr>
              <a:t>investment </a:t>
            </a:r>
            <a:r>
              <a:rPr lang="zh-TW" altLang="zh-TW" sz="1200" dirty="0">
                <a:latin typeface="+mn-lt"/>
              </a:rPr>
              <a:t>profits on “float”. “Float” or available reserve is the amount of money, at hand at any given moment, that an insurer has collected in insurance premiums but has not paid out in claims. Insurers start investing insurance premiums as soon as they are collected and continue to earn interest or other income on them until claims are paid out. The </a:t>
            </a:r>
            <a:r>
              <a:rPr lang="de-DE" altLang="zh-TW" sz="1200" b="1" dirty="0">
                <a:latin typeface="+mn-lt"/>
              </a:rPr>
              <a:t>Association of British Insurers </a:t>
            </a:r>
            <a:r>
              <a:rPr lang="zh-TW" altLang="zh-TW" sz="1200" dirty="0">
                <a:latin typeface="+mn-lt"/>
              </a:rPr>
              <a:t>(gathering 400 insurance companies and 94% of UK insurance services) has almost 20% of the investments in the</a:t>
            </a:r>
            <a:r>
              <a:rPr lang="en-US" altLang="zh-TW" sz="1200" dirty="0">
                <a:latin typeface="+mn-lt"/>
              </a:rPr>
              <a:t> </a:t>
            </a:r>
            <a:r>
              <a:rPr lang="de-DE" altLang="zh-TW" sz="1200" dirty="0">
                <a:latin typeface="+mn-lt"/>
              </a:rPr>
              <a:t>London Stock Exchange [7]</a:t>
            </a:r>
            <a:r>
              <a:rPr lang="zh-TW" altLang="zh-TW" sz="1200" dirty="0">
                <a:latin typeface="+mn-lt"/>
              </a:rPr>
              <a:t>.</a:t>
            </a:r>
            <a:endParaRPr lang="en-US" altLang="zh-TW" sz="1200" dirty="0">
              <a:latin typeface="+mn-lt"/>
            </a:endParaRPr>
          </a:p>
        </p:txBody>
      </p:sp>
    </p:spTree>
    <p:extLst>
      <p:ext uri="{BB962C8B-B14F-4D97-AF65-F5344CB8AC3E}">
        <p14:creationId xmlns:p14="http://schemas.microsoft.com/office/powerpoint/2010/main" val="9695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6C90-4B5F-8041-9E5C-AF5DD4CD9C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EF35562-4C16-9142-97B4-0FDE06C6D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57B01EE-B900-CC44-97F8-177FD4D502FB}"/>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5" name="Footer Placeholder 4">
            <a:extLst>
              <a:ext uri="{FF2B5EF4-FFF2-40B4-BE49-F238E27FC236}">
                <a16:creationId xmlns:a16="http://schemas.microsoft.com/office/drawing/2014/main" id="{9C24E04F-87C3-0042-9134-9FC5A248A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68E00-95FD-8B4E-A28B-55CEBA6583C0}"/>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175360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F971-56B9-5041-9448-3F0AECDF4F7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3C218B8-A9E4-274B-8654-458A896C74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30A643-501E-7D4D-9618-4F4296DC05C9}"/>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5" name="Footer Placeholder 4">
            <a:extLst>
              <a:ext uri="{FF2B5EF4-FFF2-40B4-BE49-F238E27FC236}">
                <a16:creationId xmlns:a16="http://schemas.microsoft.com/office/drawing/2014/main" id="{70BBDBD4-192E-AC43-92C3-8EA05F3BF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C8BC0C-C697-464C-9D2A-5E5346B8584D}"/>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3859279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B5458D-85EC-674B-8EEC-B101D438A74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DAABE7D-6CAB-DE4A-858C-F469C33404C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097490-01D1-3446-95A3-87BB5E2BE2A5}"/>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5" name="Footer Placeholder 4">
            <a:extLst>
              <a:ext uri="{FF2B5EF4-FFF2-40B4-BE49-F238E27FC236}">
                <a16:creationId xmlns:a16="http://schemas.microsoft.com/office/drawing/2014/main" id="{3A017231-1033-2A44-ACE8-DD8FD5252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1E3EE-CDB6-7F4F-AA06-74DEAAA664D7}"/>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4171200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r>
              <a:rPr lang="en-US" altLang="en-US"/>
              <a:t>Veronique Lafon-Vinais</a:t>
            </a:r>
          </a:p>
        </p:txBody>
      </p:sp>
      <p:sp>
        <p:nvSpPr>
          <p:cNvPr id="7" name="Slide Number Placeholder 5"/>
          <p:cNvSpPr>
            <a:spLocks noGrp="1"/>
          </p:cNvSpPr>
          <p:nvPr>
            <p:ph type="sldNum" sz="quarter" idx="16"/>
          </p:nvPr>
        </p:nvSpPr>
        <p:spPr/>
        <p:txBody>
          <a:bodyPr/>
          <a:lstStyle>
            <a:lvl1pPr eaLnBrk="0" hangingPunct="0">
              <a:defRPr b="1"/>
            </a:lvl1pPr>
          </a:lstStyle>
          <a:p>
            <a:fld id="{C6AF5017-E837-4277-BF38-648D45ADDA43}" type="slidenum">
              <a:rPr lang="en-US" altLang="en-US" smtClean="0"/>
              <a:pPr/>
              <a:t>‹#›</a:t>
            </a:fld>
            <a:endParaRPr lang="en-US" altLang="en-US"/>
          </a:p>
        </p:txBody>
      </p:sp>
    </p:spTree>
    <p:extLst>
      <p:ext uri="{BB962C8B-B14F-4D97-AF65-F5344CB8AC3E}">
        <p14:creationId xmlns:p14="http://schemas.microsoft.com/office/powerpoint/2010/main" val="148670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ltLang="zh-TW"/>
              <a:t>Click to edit Master title style</a:t>
            </a:r>
            <a:endParaRPr lang="zh-TW" altLang="en-US"/>
          </a:p>
        </p:txBody>
      </p:sp>
      <p:sp>
        <p:nvSpPr>
          <p:cNvPr id="3" name="SmartArt Placeholder 2"/>
          <p:cNvSpPr>
            <a:spLocks noGrp="1"/>
          </p:cNvSpPr>
          <p:nvPr>
            <p:ph type="dgm" idx="1"/>
          </p:nvPr>
        </p:nvSpPr>
        <p:spPr>
          <a:xfrm>
            <a:off x="609600" y="1719263"/>
            <a:ext cx="10972800" cy="4411662"/>
          </a:xfrm>
        </p:spPr>
        <p:txBody>
          <a:bodyPr/>
          <a:lstStyle/>
          <a:p>
            <a:endParaRPr lang="zh-TW" altLang="en-US"/>
          </a:p>
        </p:txBody>
      </p:sp>
      <p:sp>
        <p:nvSpPr>
          <p:cNvPr id="4" name="Date Placeholder 3"/>
          <p:cNvSpPr>
            <a:spLocks noGrp="1"/>
          </p:cNvSpPr>
          <p:nvPr>
            <p:ph type="dt" sz="half" idx="10"/>
          </p:nvPr>
        </p:nvSpPr>
        <p:spPr>
          <a:xfrm>
            <a:off x="609600" y="6248400"/>
            <a:ext cx="2844800" cy="457200"/>
          </a:xfrm>
          <a:prstGeom prst="rect">
            <a:avLst/>
          </a:prstGeom>
        </p:spPr>
        <p:txBody>
          <a:bodyPr/>
          <a:lstStyle>
            <a:lvl1pPr>
              <a:defRPr/>
            </a:lvl1pPr>
          </a:lstStyle>
          <a:p>
            <a:r>
              <a:rPr lang="en-US" altLang="zh-TW"/>
              <a:t>Fall 09</a:t>
            </a:r>
            <a:endParaRPr lang="en-US" alt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r>
              <a:rPr lang="en-US" altLang="en-US"/>
              <a:t>Veronique Lafon-Vinais</a:t>
            </a:r>
          </a:p>
        </p:txBody>
      </p:sp>
      <p:sp>
        <p:nvSpPr>
          <p:cNvPr id="6" name="Slide Number Placeholder 5"/>
          <p:cNvSpPr>
            <a:spLocks noGrp="1"/>
          </p:cNvSpPr>
          <p:nvPr>
            <p:ph type="sldNum" sz="quarter" idx="12"/>
          </p:nvPr>
        </p:nvSpPr>
        <p:spPr>
          <a:xfrm>
            <a:off x="8737600" y="6248400"/>
            <a:ext cx="2844800" cy="457200"/>
          </a:xfrm>
        </p:spPr>
        <p:txBody>
          <a:bodyPr/>
          <a:lstStyle>
            <a:lvl1pPr>
              <a:defRPr/>
            </a:lvl1pPr>
          </a:lstStyle>
          <a:p>
            <a:fld id="{808D02DC-637F-4E9F-A115-E366EC2A1333}" type="slidenum">
              <a:rPr lang="en-US" altLang="en-US"/>
              <a:pPr/>
              <a:t>‹#›</a:t>
            </a:fld>
            <a:endParaRPr lang="en-US" altLang="en-US"/>
          </a:p>
        </p:txBody>
      </p:sp>
    </p:spTree>
    <p:extLst>
      <p:ext uri="{BB962C8B-B14F-4D97-AF65-F5344CB8AC3E}">
        <p14:creationId xmlns:p14="http://schemas.microsoft.com/office/powerpoint/2010/main" val="130558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r>
              <a:rPr lang="en-US" altLang="en-US"/>
              <a:t>Veronique Lafon-Vinais</a:t>
            </a:r>
          </a:p>
        </p:txBody>
      </p:sp>
      <p:sp>
        <p:nvSpPr>
          <p:cNvPr id="7" name="Slide Number Placeholder 5"/>
          <p:cNvSpPr>
            <a:spLocks noGrp="1"/>
          </p:cNvSpPr>
          <p:nvPr>
            <p:ph type="sldNum" sz="quarter" idx="16"/>
          </p:nvPr>
        </p:nvSpPr>
        <p:spPr/>
        <p:txBody>
          <a:bodyPr/>
          <a:lstStyle>
            <a:lvl1pPr eaLnBrk="0" hangingPunct="0">
              <a:defRPr b="1"/>
            </a:lvl1pPr>
          </a:lstStyle>
          <a:p>
            <a:fld id="{76B0C21E-532E-4DF4-9626-3485DCF72968}" type="slidenum">
              <a:rPr lang="en-US" altLang="en-US" smtClean="0"/>
              <a:pPr/>
              <a:t>‹#›</a:t>
            </a:fld>
            <a:endParaRPr lang="en-US" altLang="en-US"/>
          </a:p>
        </p:txBody>
      </p:sp>
    </p:spTree>
    <p:extLst>
      <p:ext uri="{BB962C8B-B14F-4D97-AF65-F5344CB8AC3E}">
        <p14:creationId xmlns:p14="http://schemas.microsoft.com/office/powerpoint/2010/main" val="221288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r>
              <a:rPr lang="en-US" altLang="en-US"/>
              <a:t>Footer TBD</a:t>
            </a: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13CBBFF1-FDFB-4FBE-BFB1-12CD324803D3}" type="slidenum">
              <a:rPr lang="en-US" altLang="en-US" smtClean="0"/>
              <a:pPr>
                <a:defRPr/>
              </a:pPr>
              <a:t>‹#›</a:t>
            </a:fld>
            <a:endParaRPr lang="en-US" altLang="en-US"/>
          </a:p>
        </p:txBody>
      </p:sp>
    </p:spTree>
    <p:extLst>
      <p:ext uri="{BB962C8B-B14F-4D97-AF65-F5344CB8AC3E}">
        <p14:creationId xmlns:p14="http://schemas.microsoft.com/office/powerpoint/2010/main" val="2730708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r>
              <a:rPr lang="en-US" altLang="en-US"/>
              <a:t>Veronique Lafon-Vinais</a:t>
            </a:r>
          </a:p>
        </p:txBody>
      </p:sp>
      <p:sp>
        <p:nvSpPr>
          <p:cNvPr id="7" name="Slide Number Placeholder 5"/>
          <p:cNvSpPr>
            <a:spLocks noGrp="1"/>
          </p:cNvSpPr>
          <p:nvPr>
            <p:ph type="sldNum" sz="quarter" idx="16"/>
          </p:nvPr>
        </p:nvSpPr>
        <p:spPr/>
        <p:txBody>
          <a:bodyPr/>
          <a:lstStyle>
            <a:lvl1pPr eaLnBrk="0" hangingPunct="0">
              <a:defRPr b="1"/>
            </a:lvl1pPr>
          </a:lstStyle>
          <a:p>
            <a:pPr>
              <a:defRPr/>
            </a:pPr>
            <a:fld id="{42CA529C-B1AB-4928-99AE-A9B46D4DF6C2}" type="slidenum">
              <a:rPr lang="en-US" altLang="en-US" smtClean="0"/>
              <a:pPr>
                <a:defRPr/>
              </a:pPr>
              <a:t>‹#›</a:t>
            </a:fld>
            <a:endParaRPr lang="en-US" altLang="en-US"/>
          </a:p>
        </p:txBody>
      </p:sp>
    </p:spTree>
    <p:extLst>
      <p:ext uri="{BB962C8B-B14F-4D97-AF65-F5344CB8AC3E}">
        <p14:creationId xmlns:p14="http://schemas.microsoft.com/office/powerpoint/2010/main" val="196508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930401" y="685800"/>
            <a:ext cx="9994900" cy="1143000"/>
          </a:xfrm>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1576917" y="2017713"/>
            <a:ext cx="103632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1576917" y="4151313"/>
            <a:ext cx="10363200" cy="19812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Slide Number Placeholder 5"/>
          <p:cNvSpPr>
            <a:spLocks noGrp="1"/>
          </p:cNvSpPr>
          <p:nvPr>
            <p:ph type="sldNum" sz="quarter" idx="10"/>
          </p:nvPr>
        </p:nvSpPr>
        <p:spPr/>
        <p:txBody>
          <a:bodyPr/>
          <a:lstStyle>
            <a:lvl1pPr>
              <a:defRPr/>
            </a:lvl1pPr>
          </a:lstStyle>
          <a:p>
            <a:pPr>
              <a:defRPr/>
            </a:pPr>
            <a:fld id="{256EFFAB-3B23-4602-835C-C960048013E1}" type="slidenum">
              <a:rPr lang="en-US" altLang="en-US" smtClean="0"/>
              <a:pPr>
                <a:defRPr/>
              </a:pPr>
              <a:t>‹#›</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ltLang="en-US"/>
              <a:t>Veronique Lafon-Vinais</a:t>
            </a:r>
          </a:p>
        </p:txBody>
      </p:sp>
    </p:spTree>
    <p:extLst>
      <p:ext uri="{BB962C8B-B14F-4D97-AF65-F5344CB8AC3E}">
        <p14:creationId xmlns:p14="http://schemas.microsoft.com/office/powerpoint/2010/main" val="3364698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dirty="0"/>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pPr>
              <a:defRPr/>
            </a:pPr>
            <a:endParaRPr lang="en-US" altLang="en-US" dirty="0"/>
          </a:p>
        </p:txBody>
      </p:sp>
      <p:sp>
        <p:nvSpPr>
          <p:cNvPr id="7" name="Slide Number Placeholder 5"/>
          <p:cNvSpPr>
            <a:spLocks noGrp="1"/>
          </p:cNvSpPr>
          <p:nvPr>
            <p:ph type="sldNum" sz="quarter" idx="16"/>
          </p:nvPr>
        </p:nvSpPr>
        <p:spPr/>
        <p:txBody>
          <a:bodyPr/>
          <a:lstStyle>
            <a:lvl1pPr eaLnBrk="0" hangingPunct="0">
              <a:defRPr b="1"/>
            </a:lvl1pPr>
          </a:lstStyle>
          <a:p>
            <a:pPr>
              <a:defRPr/>
            </a:pPr>
            <a:fld id="{B86E8908-BAE7-40B3-AF68-07E37023E231}" type="slidenum">
              <a:rPr lang="en-US" altLang="en-US" smtClean="0"/>
              <a:pPr>
                <a:defRPr/>
              </a:pPr>
              <a:t>‹#›</a:t>
            </a:fld>
            <a:endParaRPr lang="en-US" altLang="en-US"/>
          </a:p>
        </p:txBody>
      </p:sp>
    </p:spTree>
    <p:extLst>
      <p:ext uri="{BB962C8B-B14F-4D97-AF65-F5344CB8AC3E}">
        <p14:creationId xmlns:p14="http://schemas.microsoft.com/office/powerpoint/2010/main" val="1896873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ltLang="zh-TW"/>
              <a:t>Click to edit Master title style</a:t>
            </a:r>
            <a:endParaRPr lang="zh-TW" altLang="en-US"/>
          </a:p>
        </p:txBody>
      </p:sp>
      <p:sp>
        <p:nvSpPr>
          <p:cNvPr id="3" name="Table Placeholder 2"/>
          <p:cNvSpPr>
            <a:spLocks noGrp="1"/>
          </p:cNvSpPr>
          <p:nvPr>
            <p:ph type="tbl" idx="1"/>
          </p:nvPr>
        </p:nvSpPr>
        <p:spPr>
          <a:xfrm>
            <a:off x="609600" y="1719263"/>
            <a:ext cx="10972800" cy="4411662"/>
          </a:xfrm>
        </p:spPr>
        <p:txBody>
          <a:bodyPr/>
          <a:lstStyle/>
          <a:p>
            <a:pPr lvl="0"/>
            <a:endParaRPr lang="zh-TW" altLang="en-US" noProof="0"/>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7"/>
          <p:cNvSpPr>
            <a:spLocks noGrp="1" noChangeArrowheads="1"/>
          </p:cNvSpPr>
          <p:nvPr>
            <p:ph type="sldNum" sz="quarter" idx="12"/>
          </p:nvPr>
        </p:nvSpPr>
        <p:spPr>
          <a:ln/>
        </p:spPr>
        <p:txBody>
          <a:bodyPr/>
          <a:lstStyle>
            <a:lvl1pPr>
              <a:defRPr/>
            </a:lvl1pPr>
          </a:lstStyle>
          <a:p>
            <a:pPr>
              <a:defRPr/>
            </a:pPr>
            <a:fld id="{E5630706-EC57-494E-9EB7-8BEF22847D14}" type="slidenum">
              <a:rPr lang="en-US" altLang="en-US"/>
              <a:pPr>
                <a:defRPr/>
              </a:pPr>
              <a:t>‹#›</a:t>
            </a:fld>
            <a:endParaRPr lang="en-US" altLang="en-US"/>
          </a:p>
        </p:txBody>
      </p:sp>
    </p:spTree>
    <p:extLst>
      <p:ext uri="{BB962C8B-B14F-4D97-AF65-F5344CB8AC3E}">
        <p14:creationId xmlns:p14="http://schemas.microsoft.com/office/powerpoint/2010/main" val="61188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3180-60CA-714E-8CCD-92CCBD0D55A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6DB8B4-5F82-8F49-A435-B364C6B02B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3B4CB9-409A-5646-964C-730367777ABC}"/>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5" name="Footer Placeholder 4">
            <a:extLst>
              <a:ext uri="{FF2B5EF4-FFF2-40B4-BE49-F238E27FC236}">
                <a16:creationId xmlns:a16="http://schemas.microsoft.com/office/drawing/2014/main" id="{DEBA6AB5-8432-174E-98CF-4A7AF8B40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8E229-D1A3-F842-85BD-EEEDC87E92EA}"/>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1381843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D0BB-5BB9-499F-9D32-D80120F2E771}"/>
              </a:ext>
            </a:extLst>
          </p:cNvPr>
          <p:cNvSpPr>
            <a:spLocks noGrp="1"/>
          </p:cNvSpPr>
          <p:nvPr>
            <p:ph type="title"/>
          </p:nvPr>
        </p:nvSpPr>
        <p:spPr>
          <a:xfrm>
            <a:off x="825500" y="745648"/>
            <a:ext cx="10515600" cy="516704"/>
          </a:xfrm>
        </p:spPr>
        <p:txBody>
          <a:bodyPr>
            <a:normAutofit/>
          </a:bodyPr>
          <a:lstStyle>
            <a:lvl1pPr>
              <a:defRPr sz="2400" b="1">
                <a:solidFill>
                  <a:schemeClr val="tx1">
                    <a:lumMod val="65000"/>
                    <a:lumOff val="3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438FBBB-3373-4884-A82D-2AD149F8816E}"/>
              </a:ext>
            </a:extLst>
          </p:cNvPr>
          <p:cNvSpPr>
            <a:spLocks noGrp="1"/>
          </p:cNvSpPr>
          <p:nvPr>
            <p:ph idx="1"/>
          </p:nvPr>
        </p:nvSpPr>
        <p:spPr/>
        <p:txBody>
          <a:bodyPr>
            <a:normAutofit/>
          </a:bodyPr>
          <a:lstStyle>
            <a:lvl1pPr>
              <a:defRPr sz="2400">
                <a:solidFill>
                  <a:schemeClr val="tx1">
                    <a:lumMod val="65000"/>
                    <a:lumOff val="35000"/>
                  </a:schemeClr>
                </a:solidFill>
              </a:defRPr>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7D35C-5C4E-4A36-BF54-E898D9DD4B3C}"/>
              </a:ext>
            </a:extLst>
          </p:cNvPr>
          <p:cNvSpPr>
            <a:spLocks noGrp="1"/>
          </p:cNvSpPr>
          <p:nvPr>
            <p:ph type="dt" sz="half" idx="10"/>
          </p:nvPr>
        </p:nvSpPr>
        <p:spPr>
          <a:xfrm>
            <a:off x="2695252" y="6356987"/>
            <a:ext cx="2743200" cy="363854"/>
          </a:xfrm>
          <a:prstGeom prst="rect">
            <a:avLst/>
          </a:prstGeom>
        </p:spPr>
        <p:txBody>
          <a:bodyPr/>
          <a:lstStyle/>
          <a:p>
            <a:fld id="{3E14B88A-1C47-45D7-9DA7-B181E36E1E20}" type="datetimeFigureOut">
              <a:rPr lang="en-US" smtClean="0"/>
              <a:t>5/22/21</a:t>
            </a:fld>
            <a:endParaRPr lang="en-US"/>
          </a:p>
        </p:txBody>
      </p:sp>
      <p:sp>
        <p:nvSpPr>
          <p:cNvPr id="5" name="Footer Placeholder 4">
            <a:extLst>
              <a:ext uri="{FF2B5EF4-FFF2-40B4-BE49-F238E27FC236}">
                <a16:creationId xmlns:a16="http://schemas.microsoft.com/office/drawing/2014/main" id="{8F172249-18D1-4272-99FA-D7FF1678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2E346-5993-4ACA-A40F-CF19DAD0342C}"/>
              </a:ext>
            </a:extLst>
          </p:cNvPr>
          <p:cNvSpPr>
            <a:spLocks noGrp="1"/>
          </p:cNvSpPr>
          <p:nvPr>
            <p:ph type="sldNum" sz="quarter" idx="12"/>
          </p:nvPr>
        </p:nvSpPr>
        <p:spPr/>
        <p:txBody>
          <a:bodyPr/>
          <a:lstStyle/>
          <a:p>
            <a:fld id="{8AF20BD9-FDCE-4520-81EB-ADA3A73B4CC2}" type="slidenum">
              <a:rPr lang="en-US" smtClean="0"/>
              <a:t>‹#›</a:t>
            </a:fld>
            <a:endParaRPr lang="en-US"/>
          </a:p>
        </p:txBody>
      </p:sp>
      <p:sp>
        <p:nvSpPr>
          <p:cNvPr id="8" name="Text Placeholder 7">
            <a:extLst>
              <a:ext uri="{FF2B5EF4-FFF2-40B4-BE49-F238E27FC236}">
                <a16:creationId xmlns:a16="http://schemas.microsoft.com/office/drawing/2014/main" id="{11A159B0-6934-466F-9837-C611AC599C30}"/>
              </a:ext>
            </a:extLst>
          </p:cNvPr>
          <p:cNvSpPr>
            <a:spLocks noGrp="1"/>
          </p:cNvSpPr>
          <p:nvPr>
            <p:ph type="body" sz="quarter" idx="13"/>
          </p:nvPr>
        </p:nvSpPr>
        <p:spPr>
          <a:xfrm>
            <a:off x="847402" y="480061"/>
            <a:ext cx="6048700" cy="428626"/>
          </a:xfrm>
        </p:spPr>
        <p:txBody>
          <a:bodyPr>
            <a:noAutofit/>
          </a:bodyPr>
          <a:lstStyle>
            <a:lvl1pPr marL="0" indent="0">
              <a:buNone/>
              <a:defRPr sz="1200" b="0" i="0">
                <a:solidFill>
                  <a:srgbClr val="6B9D3D"/>
                </a:solidFill>
                <a:latin typeface="Helvetica Regular" pitchFamily="2" charset="0"/>
              </a:defRPr>
            </a:lvl1pPr>
            <a:lvl2pPr marL="457177" indent="0">
              <a:buNone/>
              <a:defRPr/>
            </a:lvl2pPr>
            <a:lvl3pPr marL="914355" indent="0">
              <a:buNone/>
              <a:defRPr/>
            </a:lvl3pPr>
            <a:lvl4pPr marL="1371530" indent="0">
              <a:buNone/>
              <a:defRPr/>
            </a:lvl4pPr>
            <a:lvl5pPr marL="1828707" indent="0">
              <a:buNone/>
              <a:defRPr/>
            </a:lvl5pPr>
          </a:lstStyle>
          <a:p>
            <a:pPr lvl="0"/>
            <a:r>
              <a:rPr lang="en-US" dirty="0"/>
              <a:t>Edit Master</a:t>
            </a:r>
          </a:p>
        </p:txBody>
      </p:sp>
    </p:spTree>
    <p:extLst>
      <p:ext uri="{BB962C8B-B14F-4D97-AF65-F5344CB8AC3E}">
        <p14:creationId xmlns:p14="http://schemas.microsoft.com/office/powerpoint/2010/main" val="3685494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pic>
        <p:nvPicPr>
          <p:cNvPr id="4"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5" name="Picture 7" descr="C:\Users\Wolfgang\Documents\EdPres\Full Background copy.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914400" y="1285860"/>
            <a:ext cx="11277600" cy="2500330"/>
          </a:xfrm>
          <a:solidFill>
            <a:schemeClr val="accent1">
              <a:lumMod val="60000"/>
              <a:lumOff val="40000"/>
              <a:alpha val="85098"/>
            </a:schemeClr>
          </a:solidFill>
        </p:spPr>
        <p:txBody>
          <a:bodyPr/>
          <a:lstStyle>
            <a:lvl1pPr algn="l">
              <a:defRPr/>
            </a:lvl1pPr>
          </a:lstStyle>
          <a:p>
            <a:r>
              <a:rPr lang="en-US" altLang="zh-TW"/>
              <a:t>Click to edit Master title style</a:t>
            </a:r>
            <a:endParaRPr lang="zh-TW" altLang="en-US" dirty="0"/>
          </a:p>
        </p:txBody>
      </p:sp>
      <p:sp>
        <p:nvSpPr>
          <p:cNvPr id="8" name="Text Placeholder 7"/>
          <p:cNvSpPr>
            <a:spLocks noGrp="1"/>
          </p:cNvSpPr>
          <p:nvPr>
            <p:ph type="body" sz="quarter" idx="14"/>
          </p:nvPr>
        </p:nvSpPr>
        <p:spPr>
          <a:xfrm>
            <a:off x="914401" y="4143380"/>
            <a:ext cx="11277601" cy="1714512"/>
          </a:xfrm>
          <a:solidFill>
            <a:schemeClr val="accent1">
              <a:lumMod val="20000"/>
              <a:lumOff val="80000"/>
              <a:alpha val="85098"/>
            </a:schemeClr>
          </a:solidFill>
        </p:spPr>
        <p:txBody>
          <a:bodyPr/>
          <a:lstStyle>
            <a:lvl1pPr>
              <a:buNone/>
              <a:defRPr>
                <a:solidFill>
                  <a:schemeClr val="tx1">
                    <a:lumMod val="65000"/>
                    <a:lumOff val="35000"/>
                  </a:schemeClr>
                </a:solidFill>
              </a:defRPr>
            </a:lvl1pPr>
            <a:lvl2pPr>
              <a:buNone/>
              <a:defRPr>
                <a:solidFill>
                  <a:schemeClr val="tx1">
                    <a:lumMod val="65000"/>
                    <a:lumOff val="35000"/>
                  </a:schemeClr>
                </a:solidFill>
              </a:defRPr>
            </a:lvl2pPr>
            <a:lvl3pPr>
              <a:buNone/>
              <a:defRPr>
                <a:solidFill>
                  <a:schemeClr val="tx1">
                    <a:lumMod val="65000"/>
                    <a:lumOff val="35000"/>
                  </a:schemeClr>
                </a:solidFill>
              </a:defRPr>
            </a:lvl3pPr>
            <a:lvl4pPr>
              <a:buNone/>
              <a:defRPr>
                <a:solidFill>
                  <a:schemeClr val="tx1">
                    <a:lumMod val="65000"/>
                    <a:lumOff val="35000"/>
                  </a:schemeClr>
                </a:solidFill>
              </a:defRPr>
            </a:lvl4pPr>
            <a:lvl5pPr>
              <a:buNone/>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Footer Placeholder 4"/>
          <p:cNvSpPr>
            <a:spLocks noGrp="1"/>
          </p:cNvSpPr>
          <p:nvPr>
            <p:ph type="ftr" sz="quarter" idx="15"/>
          </p:nvPr>
        </p:nvSpPr>
        <p:spPr/>
        <p:txBody>
          <a:bodyPr/>
          <a:lstStyle>
            <a:lvl1pPr eaLnBrk="0" hangingPunct="0">
              <a:defRPr dirty="0"/>
            </a:lvl1pPr>
          </a:lstStyle>
          <a:p>
            <a:r>
              <a:rPr lang="en-US" altLang="en-US"/>
              <a:t>Copyright V. Lafon-Vinais</a:t>
            </a:r>
          </a:p>
        </p:txBody>
      </p:sp>
      <p:sp>
        <p:nvSpPr>
          <p:cNvPr id="7" name="Slide Number Placeholder 5"/>
          <p:cNvSpPr>
            <a:spLocks noGrp="1"/>
          </p:cNvSpPr>
          <p:nvPr>
            <p:ph type="sldNum" sz="quarter" idx="16"/>
          </p:nvPr>
        </p:nvSpPr>
        <p:spPr/>
        <p:txBody>
          <a:bodyPr/>
          <a:lstStyle>
            <a:lvl1pPr eaLnBrk="0" hangingPunct="0">
              <a:defRPr b="1"/>
            </a:lvl1pPr>
          </a:lstStyle>
          <a:p>
            <a:fld id="{D3DC5FA2-84E4-4346-8692-06842EE0935E}" type="slidenum">
              <a:rPr lang="en-US" altLang="en-US" smtClean="0"/>
              <a:pPr/>
              <a:t>‹#›</a:t>
            </a:fld>
            <a:endParaRPr lang="en-US" altLang="en-US"/>
          </a:p>
        </p:txBody>
      </p:sp>
    </p:spTree>
    <p:extLst>
      <p:ext uri="{BB962C8B-B14F-4D97-AF65-F5344CB8AC3E}">
        <p14:creationId xmlns:p14="http://schemas.microsoft.com/office/powerpoint/2010/main" val="1680395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122238"/>
            <a:ext cx="10058400" cy="1295400"/>
          </a:xfrm>
        </p:spPr>
        <p:txBody>
          <a:bodyPr/>
          <a:lstStyle/>
          <a:p>
            <a:r>
              <a:rPr lang="en-US" altLang="zh-TW"/>
              <a:t>Click to edit Master title style</a:t>
            </a:r>
            <a:endParaRPr lang="zh-TW" altLang="en-US"/>
          </a:p>
        </p:txBody>
      </p:sp>
      <p:sp>
        <p:nvSpPr>
          <p:cNvPr id="3" name="Content Placeholder 2"/>
          <p:cNvSpPr>
            <a:spLocks noGrp="1"/>
          </p:cNvSpPr>
          <p:nvPr>
            <p:ph sz="quarter" idx="1"/>
          </p:nvPr>
        </p:nvSpPr>
        <p:spPr>
          <a:xfrm>
            <a:off x="609600" y="1719264"/>
            <a:ext cx="5384800" cy="2128837"/>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6197600" y="1719264"/>
            <a:ext cx="5384800" cy="2128837"/>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609600" y="4000501"/>
            <a:ext cx="5384800" cy="2130425"/>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Content Placeholder 5"/>
          <p:cNvSpPr>
            <a:spLocks noGrp="1"/>
          </p:cNvSpPr>
          <p:nvPr>
            <p:ph sz="quarter" idx="4"/>
          </p:nvPr>
        </p:nvSpPr>
        <p:spPr>
          <a:xfrm>
            <a:off x="6197600" y="4000501"/>
            <a:ext cx="5384800" cy="2130425"/>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a:xfrm>
            <a:off x="609600" y="6248400"/>
            <a:ext cx="2844800" cy="457200"/>
          </a:xfrm>
          <a:prstGeom prst="rect">
            <a:avLst/>
          </a:prstGeom>
        </p:spPr>
        <p:txBody>
          <a:bodyPr/>
          <a:lstStyle>
            <a:lvl1pPr>
              <a:defRPr/>
            </a:lvl1pPr>
          </a:lstStyle>
          <a:p>
            <a:r>
              <a:rPr lang="en-US" altLang="zh-TW"/>
              <a:t>Oct 09</a:t>
            </a:r>
            <a:endParaRPr lang="en-US" altLang="en-US"/>
          </a:p>
        </p:txBody>
      </p:sp>
      <p:sp>
        <p:nvSpPr>
          <p:cNvPr id="8" name="Footer Placeholder 7"/>
          <p:cNvSpPr>
            <a:spLocks noGrp="1"/>
          </p:cNvSpPr>
          <p:nvPr>
            <p:ph type="ftr" sz="quarter" idx="11"/>
          </p:nvPr>
        </p:nvSpPr>
        <p:spPr>
          <a:xfrm>
            <a:off x="4165600" y="6248400"/>
            <a:ext cx="3860800" cy="457200"/>
          </a:xfrm>
        </p:spPr>
        <p:txBody>
          <a:bodyPr/>
          <a:lstStyle>
            <a:lvl1pPr>
              <a:defRPr/>
            </a:lvl1pPr>
          </a:lstStyle>
          <a:p>
            <a:r>
              <a:rPr lang="en-US" altLang="en-US"/>
              <a:t>Copyright V. Lafon-Vinais</a:t>
            </a:r>
          </a:p>
        </p:txBody>
      </p:sp>
      <p:sp>
        <p:nvSpPr>
          <p:cNvPr id="9" name="Slide Number Placeholder 8"/>
          <p:cNvSpPr>
            <a:spLocks noGrp="1"/>
          </p:cNvSpPr>
          <p:nvPr>
            <p:ph type="sldNum" sz="quarter" idx="12"/>
          </p:nvPr>
        </p:nvSpPr>
        <p:spPr>
          <a:xfrm>
            <a:off x="8737600" y="6248400"/>
            <a:ext cx="2844800" cy="457200"/>
          </a:xfrm>
        </p:spPr>
        <p:txBody>
          <a:bodyPr/>
          <a:lstStyle>
            <a:lvl1pPr>
              <a:defRPr/>
            </a:lvl1pPr>
          </a:lstStyle>
          <a:p>
            <a:fld id="{5A6C73F3-D79B-4D65-ACAE-996F566C4EA2}" type="slidenum">
              <a:rPr lang="en-US" altLang="en-US"/>
              <a:pPr/>
              <a:t>‹#›</a:t>
            </a:fld>
            <a:endParaRPr lang="en-US" altLang="en-US"/>
          </a:p>
        </p:txBody>
      </p:sp>
    </p:spTree>
    <p:extLst>
      <p:ext uri="{BB962C8B-B14F-4D97-AF65-F5344CB8AC3E}">
        <p14:creationId xmlns:p14="http://schemas.microsoft.com/office/powerpoint/2010/main" val="251523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609600" y="1719263"/>
            <a:ext cx="5384800" cy="4411662"/>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6197600" y="1719263"/>
            <a:ext cx="5384800" cy="4411662"/>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a:xfrm>
            <a:off x="609600" y="6248400"/>
            <a:ext cx="2844800" cy="457200"/>
          </a:xfrm>
          <a:prstGeom prst="rect">
            <a:avLst/>
          </a:prstGeom>
        </p:spPr>
        <p:txBody>
          <a:bodyPr/>
          <a:lstStyle>
            <a:lvl1pPr>
              <a:defRPr/>
            </a:lvl1pPr>
          </a:lstStyle>
          <a:p>
            <a:r>
              <a:rPr lang="en-US" altLang="zh-TW"/>
              <a:t>Oct 09</a:t>
            </a:r>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r>
              <a:rPr lang="en-US" altLang="en-US"/>
              <a:t>Copyright V. Lafon-Vinais</a:t>
            </a:r>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CBF2099C-623D-42E1-B642-DAE989544C1E}" type="slidenum">
              <a:rPr lang="en-US" altLang="en-US"/>
              <a:pPr/>
              <a:t>‹#›</a:t>
            </a:fld>
            <a:endParaRPr lang="en-US" altLang="en-US"/>
          </a:p>
        </p:txBody>
      </p:sp>
    </p:spTree>
    <p:extLst>
      <p:ext uri="{BB962C8B-B14F-4D97-AF65-F5344CB8AC3E}">
        <p14:creationId xmlns:p14="http://schemas.microsoft.com/office/powerpoint/2010/main" val="199274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CCB8-4C07-A442-8D48-4AEDB50480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58C8C6-EE05-594B-B4D4-B24D13BDF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48CB17-C384-AF49-BD7E-5EEA4307DA51}"/>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5" name="Footer Placeholder 4">
            <a:extLst>
              <a:ext uri="{FF2B5EF4-FFF2-40B4-BE49-F238E27FC236}">
                <a16:creationId xmlns:a16="http://schemas.microsoft.com/office/drawing/2014/main" id="{37D062DE-B103-AC40-9963-FA48369F4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7E07B-12E4-3E41-BBD9-67F269C72E5D}"/>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2675305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880E-EE0F-6A47-B148-3EE6E1EFE58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8832D9A-29E4-3D4D-98D4-8E16CCAE33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7C14E73-012E-5746-A7D2-A69EF9FDA07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D3CEFDE-D031-6D40-9E23-4CDBA9606238}"/>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6" name="Footer Placeholder 5">
            <a:extLst>
              <a:ext uri="{FF2B5EF4-FFF2-40B4-BE49-F238E27FC236}">
                <a16:creationId xmlns:a16="http://schemas.microsoft.com/office/drawing/2014/main" id="{A3720F49-40F2-404F-A40A-BB150A4298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26DE3D-20D7-C744-B658-0B1CD670AC4F}"/>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53007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18CB-6792-684D-84A2-76BCB473B2D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88D16F-A924-AA43-A7A3-C90B75510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1D125D-84D0-9A4C-AEBB-D33103F606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C0E00B4-B45C-D747-9F6B-6F86C2D26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F81F094-9321-FF4C-91F0-A4B092E9381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178BE77-2D1D-354F-AB38-AEFDA854D209}"/>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8" name="Footer Placeholder 7">
            <a:extLst>
              <a:ext uri="{FF2B5EF4-FFF2-40B4-BE49-F238E27FC236}">
                <a16:creationId xmlns:a16="http://schemas.microsoft.com/office/drawing/2014/main" id="{CB842770-F927-6A47-90BA-7412016815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C331C3-3CF5-0041-BB7F-F8F5D08779BD}"/>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79285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235D-BCDA-0E49-90F8-771A0BB3C6E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281C79C-681F-2A49-8148-0F01DA93743D}"/>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4" name="Footer Placeholder 3">
            <a:extLst>
              <a:ext uri="{FF2B5EF4-FFF2-40B4-BE49-F238E27FC236}">
                <a16:creationId xmlns:a16="http://schemas.microsoft.com/office/drawing/2014/main" id="{FF8E1394-65D4-2545-AA69-F6EB85EF39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A8935E-6662-E54B-BE02-0ECDACE5BEBB}"/>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229967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026D8-8E8A-DC42-82AF-F32DF4B2804C}"/>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3" name="Footer Placeholder 2">
            <a:extLst>
              <a:ext uri="{FF2B5EF4-FFF2-40B4-BE49-F238E27FC236}">
                <a16:creationId xmlns:a16="http://schemas.microsoft.com/office/drawing/2014/main" id="{AC29DD38-6D41-6A4B-BC55-F17F6269F6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63A76-3565-6C4D-87C1-A8D8F68EC657}"/>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135634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B97E-09B5-9B44-B114-EF240D5D9F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A6CDC7D-1DF9-8743-8621-A846E30BA1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99A64B3-4570-CB4A-AFD9-8C792CB34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8A6BBB-AA3C-CE4F-AF10-F916C12BB552}"/>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6" name="Footer Placeholder 5">
            <a:extLst>
              <a:ext uri="{FF2B5EF4-FFF2-40B4-BE49-F238E27FC236}">
                <a16:creationId xmlns:a16="http://schemas.microsoft.com/office/drawing/2014/main" id="{EB253BAA-C2D5-6642-842D-4185E4DEE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4706D-D2FF-FE4B-B17C-A6D2A4701E75}"/>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223864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540D-1222-464C-BDC8-E87282A632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2D77071-F25E-D046-9E41-D572AB193C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4CE8F9-A73D-7C4E-9CA1-0E8D981FD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3AD7A1-3B2D-424C-8B43-16113EFC70E0}"/>
              </a:ext>
            </a:extLst>
          </p:cNvPr>
          <p:cNvSpPr>
            <a:spLocks noGrp="1"/>
          </p:cNvSpPr>
          <p:nvPr>
            <p:ph type="dt" sz="half" idx="10"/>
          </p:nvPr>
        </p:nvSpPr>
        <p:spPr/>
        <p:txBody>
          <a:bodyPr/>
          <a:lstStyle/>
          <a:p>
            <a:fld id="{B996894B-2933-764A-9D06-6A15EDA1C2EC}" type="datetimeFigureOut">
              <a:rPr lang="en-US" smtClean="0"/>
              <a:t>5/22/21</a:t>
            </a:fld>
            <a:endParaRPr lang="en-US"/>
          </a:p>
        </p:txBody>
      </p:sp>
      <p:sp>
        <p:nvSpPr>
          <p:cNvPr id="6" name="Footer Placeholder 5">
            <a:extLst>
              <a:ext uri="{FF2B5EF4-FFF2-40B4-BE49-F238E27FC236}">
                <a16:creationId xmlns:a16="http://schemas.microsoft.com/office/drawing/2014/main" id="{5A7D9D17-736D-D64F-A10F-9D935A220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EB709-1214-CD4A-BA61-68B795DC3F1C}"/>
              </a:ext>
            </a:extLst>
          </p:cNvPr>
          <p:cNvSpPr>
            <a:spLocks noGrp="1"/>
          </p:cNvSpPr>
          <p:nvPr>
            <p:ph type="sldNum" sz="quarter" idx="12"/>
          </p:nvPr>
        </p:nvSpPr>
        <p:spPr/>
        <p:txBody>
          <a:bodyPr/>
          <a:lstStyle/>
          <a:p>
            <a:fld id="{6BD684E4-5C68-6048-BC2A-9EE6E559D4EE}" type="slidenum">
              <a:rPr lang="en-US" smtClean="0"/>
              <a:t>‹#›</a:t>
            </a:fld>
            <a:endParaRPr lang="en-US"/>
          </a:p>
        </p:txBody>
      </p:sp>
    </p:spTree>
    <p:extLst>
      <p:ext uri="{BB962C8B-B14F-4D97-AF65-F5344CB8AC3E}">
        <p14:creationId xmlns:p14="http://schemas.microsoft.com/office/powerpoint/2010/main" val="188777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FEFB1-AF20-1E4C-8D02-BEDDDF52A7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F56B5-EC73-B147-B88C-77C542AC4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8C3B08-76B2-DD4F-98FD-89A32D1C91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6894B-2933-764A-9D06-6A15EDA1C2EC}" type="datetimeFigureOut">
              <a:rPr lang="en-US" smtClean="0"/>
              <a:t>5/22/21</a:t>
            </a:fld>
            <a:endParaRPr lang="en-US"/>
          </a:p>
        </p:txBody>
      </p:sp>
      <p:sp>
        <p:nvSpPr>
          <p:cNvPr id="5" name="Footer Placeholder 4">
            <a:extLst>
              <a:ext uri="{FF2B5EF4-FFF2-40B4-BE49-F238E27FC236}">
                <a16:creationId xmlns:a16="http://schemas.microsoft.com/office/drawing/2014/main" id="{D236C29B-156C-584A-8899-AEDF0BEABF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04C52A-4F84-4449-96B9-9CA31E75B6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D684E4-5C68-6048-BC2A-9EE6E559D4EE}" type="slidenum">
              <a:rPr lang="en-US" smtClean="0"/>
              <a:t>‹#›</a:t>
            </a:fld>
            <a:endParaRPr lang="en-US"/>
          </a:p>
        </p:txBody>
      </p:sp>
    </p:spTree>
    <p:extLst>
      <p:ext uri="{BB962C8B-B14F-4D97-AF65-F5344CB8AC3E}">
        <p14:creationId xmlns:p14="http://schemas.microsoft.com/office/powerpoint/2010/main" val="847793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neyhero.com.hk/blog/en/mortgage-lesson-4-types-of-mortgages-in-hk#:~:text=Mortgage%20plans%20in%20Hong%20Kong,(3)%20Deposit%2Dlinked" TargetMode="External"/><Relationship Id="rId2" Type="http://schemas.openxmlformats.org/officeDocument/2006/relationships/hyperlink" Target="https://www.youtube.com/watch?v=cP7IjoeMcZw"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becominghuman.ai/can-the-ai-trader-beat-the-human-trader-afabce77e933" TargetMode="External"/><Relationship Id="rId2" Type="http://schemas.openxmlformats.org/officeDocument/2006/relationships/hyperlink" Target="https://www.youtube.com/watch?v=OqJySkJ_Erw"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google.com/finance?cid=671410"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www.reuters.com/article/us-snap-ipo-idUSKBN1683BP?utm_source=Twitter&amp;utm_medium=Socia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finance.yahoo.com/quote/SNAP/"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youtube.com/watch?v=XRJBZIQrQAY"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youtube.com/watch?v=G_IK0Q1FCnk"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gendal.files.wordpress.com/2014/01/figure-8-csd.p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wmf"/><Relationship Id="rId4" Type="http://schemas.openxmlformats.org/officeDocument/2006/relationships/oleObject" Target="../embeddings/oleObject1.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0.wmf"/><Relationship Id="rId4" Type="http://schemas.openxmlformats.org/officeDocument/2006/relationships/oleObject" Target="../embeddings/oleObject2.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6.png"/><Relationship Id="rId5" Type="http://schemas.openxmlformats.org/officeDocument/2006/relationships/image" Target="../media/image49.wmf"/><Relationship Id="rId4" Type="http://schemas.openxmlformats.org/officeDocument/2006/relationships/oleObject" Target="../embeddings/oleObject3.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1.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oogle.com.hk/url?sa=i&amp;rct=j&amp;q=&amp;esrc=s&amp;source=images&amp;cd=&amp;cad=rja&amp;uact=8&amp;ved=0CAcQjRw&amp;url=http://www.frankkryder.com/oldnatl.htm&amp;ei=6U2SVaHKEsLZmAWByICQBQ&amp;psig=AFQjCNFWbPjnnRhwFcG9sfPWOJHjPh0HSg&amp;ust=1435737955071627"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1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1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0.wmf"/><Relationship Id="rId4" Type="http://schemas.openxmlformats.org/officeDocument/2006/relationships/oleObject" Target="../embeddings/oleObject5.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google.com/url?sa=i&amp;rct=j&amp;q=&amp;esrc=s&amp;source=images&amp;cd=&amp;cad=rja&amp;uact=8&amp;ved=0CAcQjRw&amp;url=http://www.jugomoneymatters.com/money/bank-account-management-top-5-smart-ways-to-manage-your-bank-account-with-ease&amp;ei=HVKSVZCfI6a1mAXcl7WIDQ&amp;bvm=bv.96783405,d.dGY&amp;psig=AFQjCNFApg6vS4aIwpbypywX7LT82wCsIA&amp;ust=1435739034205422"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1.wmf"/><Relationship Id="rId4" Type="http://schemas.openxmlformats.org/officeDocument/2006/relationships/oleObject" Target="../embeddings/oleObject6.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2.wmf"/><Relationship Id="rId4" Type="http://schemas.openxmlformats.org/officeDocument/2006/relationships/oleObject" Target="../embeddings/oleObject7.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6.wmf"/><Relationship Id="rId4" Type="http://schemas.openxmlformats.org/officeDocument/2006/relationships/oleObject" Target="../embeddings/oleObject8.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google.com/url?sa=i&amp;rct=j&amp;q=&amp;esrc=s&amp;source=images&amp;cd=&amp;cad=rja&amp;uact=8&amp;ved=0CAcQjRw&amp;url=http://positivemoney.org/2012/04/bank-of-england-creating-money-gives-you-value-for-nothing/&amp;ei=ZUySVYbIDsa5mwWPj4LICg&amp;bvm=bv.96783405,d.dGY&amp;psig=AFQjCNH3Hkms1SZBFGouz8rn3TXZYCSpEQ&amp;ust=1435736226395435" TargetMode="Externa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oogle.com/url?sa=i&amp;rct=j&amp;q=&amp;esrc=s&amp;source=images&amp;cd=&amp;cad=rja&amp;uact=8&amp;ved=0CAcQjRw&amp;url=http://classroomclipart.com/clipart-search/page-9/all-phrase/bank/&amp;ei=gk6SVduEFIa2mwW1upq4Aw&amp;bvm=bv.96783405,d.dGY&amp;psig=AFQjCNE4XFaigVsZ9uK6nUwkF8o2wyugaA&amp;ust=1435738088752052" TargetMode="External"/><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1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startupr.hk/virtual-banking-in-hong-kong/" TargetMode="External"/><Relationship Id="rId2" Type="http://schemas.openxmlformats.org/officeDocument/2006/relationships/hyperlink" Target="https://drive.google.com/file/d/10q84pxiGauRLVrAv2oVCBGiKpyY-7ScK/view"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www.asiainsurancereview.com/Magazine/ReadMagazineArticle?aid=40294" TargetMode="External"/><Relationship Id="rId2" Type="http://schemas.openxmlformats.org/officeDocument/2006/relationships/hyperlink" Target="https://www.peak-re.com/insights/increasing-insurance-penetration-in-asia/"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3.xml"/><Relationship Id="rId1" Type="http://schemas.openxmlformats.org/officeDocument/2006/relationships/slideLayout" Target="../slideLayouts/slideLayout17.xml"/><Relationship Id="rId4" Type="http://schemas.openxmlformats.org/officeDocument/2006/relationships/image" Target="../media/image85.png"/></Relationships>
</file>

<file path=ppt/slides/_rels/slide2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hyperlink" Target="http://cdhkdata.chinadailyhk.com/retirement-system-upgraded" TargetMode="Externa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2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www.pensionfundsonline.co.uk/content/country-profiles/singapore" TargetMode="External"/><Relationship Id="rId2" Type="http://schemas.openxmlformats.org/officeDocument/2006/relationships/hyperlink" Target="https://www.youtube.com/watch?v=eTzoLp5FIy0"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t.com/content/196cfd50-46d9-11e7-8d27-59b4dd6296b8" TargetMode="External"/><Relationship Id="rId2" Type="http://schemas.openxmlformats.org/officeDocument/2006/relationships/hyperlink" Target="https://www.youtube.com/watch?v=s4tSP9-o7ZQ"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45.xml"/><Relationship Id="rId1" Type="http://schemas.openxmlformats.org/officeDocument/2006/relationships/slideLayout" Target="../slideLayouts/slideLayout4.xml"/><Relationship Id="rId4" Type="http://schemas.openxmlformats.org/officeDocument/2006/relationships/hyperlink" Target="http://quotes.wsj.com/BLK" TargetMode="Externa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51.xml"/><Relationship Id="rId1" Type="http://schemas.openxmlformats.org/officeDocument/2006/relationships/slideLayout" Target="../slideLayouts/slideLayout4.xml"/><Relationship Id="rId4" Type="http://schemas.openxmlformats.org/officeDocument/2006/relationships/image" Target="../media/image104.emf"/></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hyperlink" Target="https://fundselectorasia.com/what-hong-kongs-etf-market-lacks/" TargetMode="External"/><Relationship Id="rId2" Type="http://schemas.openxmlformats.org/officeDocument/2006/relationships/hyperlink" Target="https://www.etftv.net/hong-kong-stock-exchange-has-enhanced-market-making-in-etps-to-boost-liquidity/"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3" Type="http://schemas.openxmlformats.org/officeDocument/2006/relationships/hyperlink" Target="https://www.pwc.com/gx/en/industries/financial-services/asset-management/publications/asset-management-insights/set-for-growth/the-future-of-funds-distribution-in-asia.html" TargetMode="External"/><Relationship Id="rId2" Type="http://schemas.openxmlformats.org/officeDocument/2006/relationships/hyperlink" Target="https://www.youtube.com/watch?v=nasqlcXp0no"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hyperlink" Target="http://www.swfinstitute.org/sovereign-wealth-fund/" TargetMode="External"/></Relationships>
</file>

<file path=ppt/slides/_rels/slide327.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hyperlink" Target="https://news.sky.com/story/softbank-and-abu-dhabi-fund-eye-government-tilt-at-satellite-group-oneweb-12019739" TargetMode="External"/><Relationship Id="rId2" Type="http://schemas.openxmlformats.org/officeDocument/2006/relationships/hyperlink" Target="https://www.youtube.com/watch?v=1ePFLkf0KMw"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9.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04.xml"/><Relationship Id="rId1" Type="http://schemas.openxmlformats.org/officeDocument/2006/relationships/slideLayout" Target="../slideLayouts/slideLayout20.xml"/><Relationship Id="rId4" Type="http://schemas.microsoft.com/office/2007/relationships/hdphoto" Target="../media/hdphoto1.wdp"/></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3" Type="http://schemas.openxmlformats.org/officeDocument/2006/relationships/diagramData" Target="../diagrams/data4.xml"/><Relationship Id="rId21" Type="http://schemas.openxmlformats.org/officeDocument/2006/relationships/diagramColors" Target="../diagrams/colors7.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207.xml"/><Relationship Id="rId16" Type="http://schemas.openxmlformats.org/officeDocument/2006/relationships/diagramColors" Target="../diagrams/colors6.xml"/><Relationship Id="rId20" Type="http://schemas.openxmlformats.org/officeDocument/2006/relationships/diagramQuickStyle" Target="../diagrams/quickStyle7.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19" Type="http://schemas.openxmlformats.org/officeDocument/2006/relationships/diagramLayout" Target="../diagrams/layout7.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www.hkvca.com.hk/2004/m2-set.htm" TargetMode="External"/><Relationship Id="rId7" Type="http://schemas.openxmlformats.org/officeDocument/2006/relationships/diagramColors" Target="../diagrams/colors8.xml"/><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3" Type="http://schemas.openxmlformats.org/officeDocument/2006/relationships/hyperlink" Target="http://www.hkvca.com.hk/2004/m2-set.htm" TargetMode="External"/><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6.xml.rels><?xml version="1.0" encoding="UTF-8" standalone="yes"?>
<Relationships xmlns="http://schemas.openxmlformats.org/package/2006/relationships"><Relationship Id="rId3" Type="http://schemas.openxmlformats.org/officeDocument/2006/relationships/hyperlink" Target="http://cbinsights.us1.list-manage.com/track/click?u=0c60818e26ecdbe423a10ad2f&amp;id=3ae642bfb5&amp;e=89e6efd6a1" TargetMode="External"/><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357.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hyperlink" Target="https://www.youtube.com/watch?v=xJRhrow3Jws"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hyperlink" Target="https://www.bcg.com/publications/2020/navigating-growing-asia-pacific-private-equity-market" TargetMode="External"/><Relationship Id="rId2" Type="http://schemas.openxmlformats.org/officeDocument/2006/relationships/hyperlink" Target="https://www.brightmc.org/post/5-trends-for-private-equity-venture-capital-in-asia" TargetMode="Externa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2.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slideLayout" Target="../slideLayouts/slideLayout2.xml"/><Relationship Id="rId4" Type="http://schemas.openxmlformats.org/officeDocument/2006/relationships/image" Target="../media/image15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hyperlink" Target="https://home.kpmg/cn/en/home/news-media/press-releases/2020/09/asia-hedge-funds-continue-to-hire-in-2020-despite-covid19.html" TargetMode="External"/><Relationship Id="rId2" Type="http://schemas.openxmlformats.org/officeDocument/2006/relationships/hyperlink" Target="https://www.youtube.com/watch?v=j5GJa3o4C30" TargetMode="Externa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1.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www.google.com.hk/url?sa=i&amp;rct=j&amp;q=uk+financial+regulation+reform&amp;source=images&amp;cd=&amp;cad=rja&amp;docid=sZiexGvNpHbh5M&amp;tbnid=LUAClIedFu2_pM:&amp;ved=0CAUQjRw&amp;url=http://blogs.exeter.ac.uk/governingfinancialinnovation/&amp;ei=YBdRUcP7FsPwiAek9YDQCw&amp;psig=AFQjCNGtc7ofZjrTFjVXlnOwvZAdODKvig&amp;ust=1364354866516376" TargetMode="External"/><Relationship Id="rId2" Type="http://schemas.openxmlformats.org/officeDocument/2006/relationships/notesSlide" Target="../notesSlides/notesSlide238.xml"/><Relationship Id="rId1" Type="http://schemas.openxmlformats.org/officeDocument/2006/relationships/slideLayout" Target="../slideLayouts/slideLayout6.xml"/><Relationship Id="rId4" Type="http://schemas.openxmlformats.org/officeDocument/2006/relationships/image" Target="../media/image155.jpeg"/></Relationships>
</file>

<file path=ppt/slides/_rels/slide397.xml.rels><?xml version="1.0" encoding="UTF-8" standalone="yes"?>
<Relationships xmlns="http://schemas.openxmlformats.org/package/2006/relationships"><Relationship Id="rId3" Type="http://schemas.openxmlformats.org/officeDocument/2006/relationships/hyperlink" Target="http://www.google.com.hk/url?sa=i&amp;rct=j&amp;q=uk+financial+regulation+reform&amp;source=images&amp;cd=&amp;cad=rja&amp;docid=crMxV4F9wIEDGM&amp;tbnid=TC6JsVXohDsVTM:&amp;ved=0CAUQjRw&amp;url=http://mises.org/community/forums/t/8551.aspx?PageIndex=4&amp;ei=nxZRUay4FMWWiQfNw4HYAQ&amp;psig=AFQjCNGtc7ofZjrTFjVXlnOwvZAdODKvig&amp;ust=1364354866516376" TargetMode="External"/><Relationship Id="rId2" Type="http://schemas.openxmlformats.org/officeDocument/2006/relationships/notesSlide" Target="../notesSlides/notesSlide239.xml"/><Relationship Id="rId1" Type="http://schemas.openxmlformats.org/officeDocument/2006/relationships/slideLayout" Target="../slideLayouts/slideLayout6.xml"/><Relationship Id="rId4" Type="http://schemas.openxmlformats.org/officeDocument/2006/relationships/image" Target="../media/image156.jpeg"/></Relationships>
</file>

<file path=ppt/slides/_rels/slide39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hyperlink" Target="http://www.google.com/url?sa=i&amp;source=images&amp;cd=&amp;cad=rja&amp;uact=8&amp;docid=X0saOkwRemZyBM&amp;tbnid=GP-lZavEqtO9jM:&amp;ved=0CAgQjRw4EA&amp;url=http://european-systemic-risk-board.com/European_Systemic_Risk_Board_2.html&amp;ei=OIEZU8DwNIujiAeo1IGIDQ&amp;psig=AFQjCNF_VIAOu69BmqRpzajX8UnLW_TKtw&amp;ust=1394266808953263" TargetMode="External"/><Relationship Id="rId2" Type="http://schemas.openxmlformats.org/officeDocument/2006/relationships/notesSlide" Target="../notesSlides/notesSlide241.xml"/><Relationship Id="rId1" Type="http://schemas.openxmlformats.org/officeDocument/2006/relationships/slideLayout" Target="../slideLayouts/slideLayout4.xml"/><Relationship Id="rId4" Type="http://schemas.openxmlformats.org/officeDocument/2006/relationships/image" Target="../media/image15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hyperlink" Target="http://www.google.com.hk/url?sa=i&amp;rct=j&amp;q=uk+financial+regulation+reform&amp;source=images&amp;cd=&amp;cad=rja&amp;docid=1UKwBbXU7Gw9_M&amp;tbnid=_NTDkRu4KpkPZM:&amp;ved=0CAUQjRw&amp;url=http://www.financialregulationforum.com/wpmember/e-learning-interactive-graphic-the-new-uk-twin-peaks-regulatory-structure-6486/&amp;ei=yhNRUYHOM4muiQeup4AY&amp;psig=AFQjCNExs61nnsnBMw0I1lHkgbOrvNsP1Q&amp;ust=1364354376913559" TargetMode="External"/><Relationship Id="rId2" Type="http://schemas.openxmlformats.org/officeDocument/2006/relationships/notesSlide" Target="../notesSlides/notesSlide242.xml"/><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62.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63.wmf"/><Relationship Id="rId4" Type="http://schemas.openxmlformats.org/officeDocument/2006/relationships/oleObject" Target="../embeddings/oleObject10.bin"/></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4.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436.xml.rels><?xml version="1.0" encoding="UTF-8" standalone="yes"?>
<Relationships xmlns="http://schemas.openxmlformats.org/package/2006/relationships"><Relationship Id="rId3" Type="http://schemas.openxmlformats.org/officeDocument/2006/relationships/hyperlink" Target="http://www.ft.com/intl/cms/s/0/9b0eb606-97b9-11e2-97e0-00144feabdc0.html?ftcamp=crm/email/201341/nbe/FinancialServices/product" TargetMode="External"/><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hyperlink" Target="https://assets.kpmg/content/dam/kpmg/xx/pdf/2018/12/basel-4-an-overview.pdf" TargetMode="External"/><Relationship Id="rId2" Type="http://schemas.openxmlformats.org/officeDocument/2006/relationships/hyperlink" Target="https://www.youtube.com/watch?v=O7xePbiM0Og" TargetMode="Externa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6.xml"/></Relationships>
</file>

<file path=ppt/slides/_rels/slide456.xml.rels><?xml version="1.0" encoding="UTF-8" standalone="yes"?>
<Relationships xmlns="http://schemas.openxmlformats.org/package/2006/relationships"><Relationship Id="rId8" Type="http://schemas.openxmlformats.org/officeDocument/2006/relationships/image" Target="../media/image179.jpeg"/><Relationship Id="rId3" Type="http://schemas.openxmlformats.org/officeDocument/2006/relationships/image" Target="../media/image174.jpeg"/><Relationship Id="rId7" Type="http://schemas.openxmlformats.org/officeDocument/2006/relationships/image" Target="../media/image178.jpeg"/><Relationship Id="rId2" Type="http://schemas.openxmlformats.org/officeDocument/2006/relationships/notesSlide" Target="../notesSlides/notesSlide292.xml"/><Relationship Id="rId1" Type="http://schemas.openxmlformats.org/officeDocument/2006/relationships/slideLayout" Target="../slideLayouts/slideLayout6.xml"/><Relationship Id="rId6" Type="http://schemas.openxmlformats.org/officeDocument/2006/relationships/image" Target="../media/image177.jpeg"/><Relationship Id="rId5" Type="http://schemas.openxmlformats.org/officeDocument/2006/relationships/image" Target="../media/image176.jpeg"/><Relationship Id="rId4" Type="http://schemas.openxmlformats.org/officeDocument/2006/relationships/image" Target="../media/image175.jpeg"/><Relationship Id="rId9" Type="http://schemas.openxmlformats.org/officeDocument/2006/relationships/image" Target="../media/image180.jpeg"/></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pglobal.com/ratings/en/research/articles/200406-for-asia-pacific-banks-covid-19-crisis-could-add-us-300-billion-to-credit-costs-11359063" TargetMode="External"/><Relationship Id="rId2" Type="http://schemas.openxmlformats.org/officeDocument/2006/relationships/hyperlink" Target="https://www.bloomberg.com/news/videos/2020-02-27/buying-non-performing-loans-in-southeast-asia-arena-management-says-video"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297.xml"/><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hyperlink" Target="http://upload.wikimedia.org/wikipedia/commons/f/f4/Federal_Reserve.jpg" TargetMode="External"/><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186.jpe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1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3" Type="http://schemas.openxmlformats.org/officeDocument/2006/relationships/hyperlink" Target="http://en.wikipedia.org/wiki/Image:Nyfrb.jpg" TargetMode="External"/><Relationship Id="rId2" Type="http://schemas.openxmlformats.org/officeDocument/2006/relationships/notesSlide" Target="../notesSlides/notesSlide314.xml"/><Relationship Id="rId1" Type="http://schemas.openxmlformats.org/officeDocument/2006/relationships/slideLayout" Target="../slideLayouts/slideLayout2.xml"/><Relationship Id="rId5" Type="http://schemas.openxmlformats.org/officeDocument/2006/relationships/hyperlink" Target="https://www.youtube.com/watch?v=-38idGW6bW8" TargetMode="External"/><Relationship Id="rId4" Type="http://schemas.openxmlformats.org/officeDocument/2006/relationships/image" Target="../media/image189.jpeg"/></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image" Target="../media/image190.jpeg"/><Relationship Id="rId7" Type="http://schemas.openxmlformats.org/officeDocument/2006/relationships/image" Target="../media/image194.jpe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191.gif"/></Relationships>
</file>

<file path=ppt/slides/_rels/slide485.xml.rels><?xml version="1.0" encoding="UTF-8" standalone="yes"?>
<Relationships xmlns="http://schemas.openxmlformats.org/package/2006/relationships"><Relationship Id="rId8" Type="http://schemas.openxmlformats.org/officeDocument/2006/relationships/image" Target="../media/image199.jpeg"/><Relationship Id="rId3" Type="http://schemas.openxmlformats.org/officeDocument/2006/relationships/image" Target="../media/image196.jpeg"/><Relationship Id="rId7" Type="http://schemas.openxmlformats.org/officeDocument/2006/relationships/hyperlink" Target="http://en.wikipedia.org/wiki/File:Janet_Yellen_official_portrait.jpg" TargetMode="External"/><Relationship Id="rId2" Type="http://schemas.openxmlformats.org/officeDocument/2006/relationships/notesSlide" Target="../notesSlides/notesSlide319.xml"/><Relationship Id="rId1" Type="http://schemas.openxmlformats.org/officeDocument/2006/relationships/slideLayout" Target="../slideLayouts/slideLayout2.xml"/><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hyperlink" Target="http://upload.wikimedia.org/wikipedia/commons/thumb/8/8b/Ben_Bernanke.jpg/180px-Ben_Bernanke.jpg" TargetMode="External"/><Relationship Id="rId9" Type="http://schemas.openxmlformats.org/officeDocument/2006/relationships/image" Target="../media/image200.jpeg"/></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3.xml"/><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3" Type="http://schemas.openxmlformats.org/officeDocument/2006/relationships/hyperlink" Target="http://upload.wikimedia.org/wikipedia/commons/3/36/Eurotower_in_Frankfurt.jpg" TargetMode="External"/><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201.jpeg"/></Relationships>
</file>

<file path=ppt/slides/_rels/slide493.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325.xml"/><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326.xml"/><Relationship Id="rId1" Type="http://schemas.openxmlformats.org/officeDocument/2006/relationships/slideLayout" Target="../slideLayouts/slideLayout4.xml"/></Relationships>
</file>

<file path=ppt/slides/_rels/slide49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327.xml"/><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3" Type="http://schemas.openxmlformats.org/officeDocument/2006/relationships/hyperlink" Target="http://upload.wikimedia.org/wikipedia/commons/5/54/BoJ.jpg" TargetMode="External"/><Relationship Id="rId2" Type="http://schemas.openxmlformats.org/officeDocument/2006/relationships/notesSlide" Target="../notesSlides/notesSlide328.xml"/><Relationship Id="rId1" Type="http://schemas.openxmlformats.org/officeDocument/2006/relationships/slideLayout" Target="../slideLayouts/slideLayout23.xml"/><Relationship Id="rId4" Type="http://schemas.openxmlformats.org/officeDocument/2006/relationships/image" Target="../media/image204.jpeg"/></Relationships>
</file>

<file path=ppt/slides/_rels/slide497.xml.rels><?xml version="1.0" encoding="UTF-8" standalone="yes"?>
<Relationships xmlns="http://schemas.openxmlformats.org/package/2006/relationships"><Relationship Id="rId3" Type="http://schemas.openxmlformats.org/officeDocument/2006/relationships/hyperlink" Target="https://asb.edu.my/2021/01/12/understanding-the-digital-currency-landscape-in-asia-and-beyond" TargetMode="External"/><Relationship Id="rId2" Type="http://schemas.openxmlformats.org/officeDocument/2006/relationships/hyperlink" Target="https://www.youtube.com/watch?v=s4tSP9-o7ZQ"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finance.yahoo.com/news/hong-kong-slaps-record-fine-093000692.html" TargetMode="External"/><Relationship Id="rId2" Type="http://schemas.openxmlformats.org/officeDocument/2006/relationships/hyperlink" Target="https://www.youtube.com/watch?v=2WV3sIcWNxE" TargetMode="Externa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8" Type="http://schemas.openxmlformats.org/officeDocument/2006/relationships/image" Target="../media/image210.jpeg"/><Relationship Id="rId3" Type="http://schemas.openxmlformats.org/officeDocument/2006/relationships/hyperlink" Target="http://www.google.com.hk/url?sa=i&amp;rct=j&amp;q=bank+of+japan+governor&amp;source=images&amp;cd=&amp;cad=rja&amp;docid=FjWICemjf9cJSM&amp;tbnid=BKIYrV4lY_Ig2M:&amp;ved=0CAUQjRw&amp;url=http://english.kyodonews.jp/photos/2013/03/214347.html&amp;ei=mxlRUYq9MYeViAeejYDQCw&amp;psig=AFQjCNFWB087j_UQXkCw_GHbVYKy6pjxpw&amp;ust=1364355836354941" TargetMode="External"/><Relationship Id="rId7" Type="http://schemas.openxmlformats.org/officeDocument/2006/relationships/image" Target="../media/image209.jpeg"/><Relationship Id="rId2" Type="http://schemas.openxmlformats.org/officeDocument/2006/relationships/notesSlide" Target="../notesSlides/notesSlide332.xml"/><Relationship Id="rId1" Type="http://schemas.openxmlformats.org/officeDocument/2006/relationships/slideLayout" Target="../slideLayouts/slideLayout6.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jpeg"/></Relationships>
</file>

<file path=ppt/slides/_rels/slide502.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sv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217.svg"/></Relationships>
</file>

<file path=ppt/slides/_rels/slide50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1.png"/><Relationship Id="rId7" Type="http://schemas.openxmlformats.org/officeDocument/2006/relationships/image" Target="../media/image219.sv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3.png"/><Relationship Id="rId4" Type="http://schemas.openxmlformats.org/officeDocument/2006/relationships/image" Target="../media/image212.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microsoft.com/office/2007/relationships/hdphoto" Target="../media/hdphoto2.wdp"/></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3" Type="http://schemas.openxmlformats.org/officeDocument/2006/relationships/hyperlink" Target="https://www.federalreserve.gov/faqs/about_12844.htm" TargetMode="External"/><Relationship Id="rId2" Type="http://schemas.openxmlformats.org/officeDocument/2006/relationships/notesSlide" Target="../notesSlides/notesSlide339.xml"/><Relationship Id="rId1" Type="http://schemas.openxmlformats.org/officeDocument/2006/relationships/slideLayout" Target="../slideLayouts/slideLayout2.xml"/><Relationship Id="rId4" Type="http://schemas.openxmlformats.org/officeDocument/2006/relationships/hyperlink" Target="https://www.federalreserve.gov/faqs/economy_14400.htm" TargetMode="Externa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jocpr.com/articles/research-on-reputation-risk-management-of-commercial-banks-in-china.pdf" TargetMode="External"/><Relationship Id="rId2" Type="http://schemas.openxmlformats.org/officeDocument/2006/relationships/hyperlink" Target="https://www.youtube.com/watch?v=G40P66-vTDI" TargetMode="External"/><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1.xml"/><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3" Type="http://schemas.openxmlformats.org/officeDocument/2006/relationships/hyperlink" Target="http://www.wsj.com/articles/negative-interest-rates-yield-positive-resultsso-far-1425489466" TargetMode="External"/><Relationship Id="rId2" Type="http://schemas.openxmlformats.org/officeDocument/2006/relationships/notesSlide" Target="../notesSlides/notesSlide353.xml"/><Relationship Id="rId1" Type="http://schemas.openxmlformats.org/officeDocument/2006/relationships/slideLayout" Target="../slideLayouts/slideLayout2.xml"/><Relationship Id="rId4" Type="http://schemas.openxmlformats.org/officeDocument/2006/relationships/image" Target="../media/image222.jpeg"/></Relationships>
</file>

<file path=ppt/slides/_rels/slide52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8" Type="http://schemas.openxmlformats.org/officeDocument/2006/relationships/hyperlink" Target="https://www.federalreserve.gov/monetarypolicy/pdcf.htm" TargetMode="External"/><Relationship Id="rId13" Type="http://schemas.openxmlformats.org/officeDocument/2006/relationships/hyperlink" Target="https://www.federalreserve.gov/monetarypolicy/ppplf.htm" TargetMode="External"/><Relationship Id="rId3" Type="http://schemas.openxmlformats.org/officeDocument/2006/relationships/hyperlink" Target="https://www.federalreserve.gov/monetarypolicy/reqresbalances.htm" TargetMode="External"/><Relationship Id="rId7" Type="http://schemas.openxmlformats.org/officeDocument/2006/relationships/hyperlink" Target="https://www.federalreserve.gov/monetarypolicy/cpff.htm" TargetMode="External"/><Relationship Id="rId12" Type="http://schemas.openxmlformats.org/officeDocument/2006/relationships/hyperlink" Target="https://www.federalreserve.gov/monetarypolicy/talf.htm" TargetMode="External"/><Relationship Id="rId2" Type="http://schemas.openxmlformats.org/officeDocument/2006/relationships/notesSlide" Target="../notesSlides/notesSlide356.xml"/><Relationship Id="rId16" Type="http://schemas.openxmlformats.org/officeDocument/2006/relationships/hyperlink" Target="https://www.federalreserve.gov/monetarypolicy/fima-repo-facility.htm" TargetMode="External"/><Relationship Id="rId1" Type="http://schemas.openxmlformats.org/officeDocument/2006/relationships/slideLayout" Target="../slideLayouts/slideLayout4.xml"/><Relationship Id="rId6" Type="http://schemas.openxmlformats.org/officeDocument/2006/relationships/hyperlink" Target="https://www.federalreserve.gov/monetarypolicy/tdf.htm" TargetMode="External"/><Relationship Id="rId11" Type="http://schemas.openxmlformats.org/officeDocument/2006/relationships/hyperlink" Target="https://www.federalreserve.gov/monetarypolicy/smccf.htm" TargetMode="External"/><Relationship Id="rId5" Type="http://schemas.openxmlformats.org/officeDocument/2006/relationships/hyperlink" Target="https://www.federalreserve.gov/monetarypolicy/central-bank-liquidity-swaps.htm" TargetMode="External"/><Relationship Id="rId15" Type="http://schemas.openxmlformats.org/officeDocument/2006/relationships/hyperlink" Target="https://www.federalreserve.gov/monetarypolicy/mainstreetlending.htm" TargetMode="External"/><Relationship Id="rId10" Type="http://schemas.openxmlformats.org/officeDocument/2006/relationships/hyperlink" Target="https://www.federalreserve.gov/monetarypolicy/pmccf.htm" TargetMode="External"/><Relationship Id="rId4" Type="http://schemas.openxmlformats.org/officeDocument/2006/relationships/hyperlink" Target="https://www.federalreserve.gov/monetarypolicy/overnight-reverse-repurchase-agreements.htm" TargetMode="External"/><Relationship Id="rId9" Type="http://schemas.openxmlformats.org/officeDocument/2006/relationships/hyperlink" Target="https://www.federalreserve.gov/monetarypolicy/mmlf.htm" TargetMode="External"/><Relationship Id="rId14" Type="http://schemas.openxmlformats.org/officeDocument/2006/relationships/hyperlink" Target="https://www.federalreserve.gov/monetarypolicy/muni.htm" TargetMode="External"/></Relationships>
</file>

<file path=ppt/slides/_rels/slide52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3" Type="http://schemas.openxmlformats.org/officeDocument/2006/relationships/hyperlink" Target="https://www.cnbc.com/2018/08/06/china-monetary-policy-how-pboc-controls-money-supply-interest-rate.html" TargetMode="External"/><Relationship Id="rId2" Type="http://schemas.openxmlformats.org/officeDocument/2006/relationships/hyperlink" Target="https://www.youtube.com/watch?v=JqlkuSSdklo" TargetMode="Externa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institutionalinvestor.com/article/b18jf346frjd1v/the-growing-influence-of-asia-in-derivatives-trading" TargetMode="External"/><Relationship Id="rId2" Type="http://schemas.openxmlformats.org/officeDocument/2006/relationships/hyperlink" Target="https://www.cnbc.com/video/2020/05/19/70percent-to-80percent-of-asia-investors-trades-are-in-derivatives-td-ameritrade.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gif"/><Relationship Id="rId7" Type="http://schemas.openxmlformats.org/officeDocument/2006/relationships/image" Target="../media/image30.jpeg"/><Relationship Id="rId2" Type="http://schemas.openxmlformats.org/officeDocument/2006/relationships/image" Target="../media/image22.gif"/><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www.bloomberg.com/news/articles/2021-02-24/credit-suisse-ubs-move-bankers-to-mainland-china-from-hong-kong" TargetMode="External"/><Relationship Id="rId2" Type="http://schemas.openxmlformats.org/officeDocument/2006/relationships/hyperlink" Target="https://www.youtube.com/watch?v=dThut_z5LOY"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sz="3200" dirty="0"/>
              <a:t>FINA 1303</a:t>
            </a:r>
            <a:br>
              <a:rPr lang="en-US" altLang="zh-TW" dirty="0"/>
            </a:br>
            <a:r>
              <a:rPr lang="en-US" altLang="zh-TW" dirty="0"/>
              <a:t>THE SELL-SIDE: </a:t>
            </a:r>
            <a:r>
              <a:rPr lang="en-US" altLang="zh-TW" sz="3200" dirty="0"/>
              <a:t>COMMERCIAL BANKS</a:t>
            </a:r>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896234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4" name="Rectangle 6"/>
          <p:cNvSpPr>
            <a:spLocks noGrp="1" noChangeArrowheads="1"/>
          </p:cNvSpPr>
          <p:nvPr>
            <p:ph type="title"/>
          </p:nvPr>
        </p:nvSpPr>
        <p:spPr/>
        <p:txBody>
          <a:bodyPr/>
          <a:lstStyle/>
          <a:p>
            <a:r>
              <a:rPr lang="en-US" altLang="zh-TW"/>
              <a:t>Commercial Banking</a:t>
            </a:r>
          </a:p>
        </p:txBody>
      </p:sp>
      <p:sp>
        <p:nvSpPr>
          <p:cNvPr id="9" name="Text Placeholder 8"/>
          <p:cNvSpPr>
            <a:spLocks noGrp="1"/>
          </p:cNvSpPr>
          <p:nvPr>
            <p:ph type="body" idx="1"/>
          </p:nvPr>
        </p:nvSpPr>
        <p:spPr/>
        <p:txBody>
          <a:bodyPr/>
          <a:lstStyle/>
          <a:p>
            <a:r>
              <a:rPr lang="en-US" altLang="zh-TW" dirty="0"/>
              <a:t>Retail banking</a:t>
            </a:r>
          </a:p>
        </p:txBody>
      </p:sp>
      <p:sp>
        <p:nvSpPr>
          <p:cNvPr id="130055" name="Rectangle 7"/>
          <p:cNvSpPr>
            <a:spLocks noGrp="1" noChangeArrowheads="1"/>
          </p:cNvSpPr>
          <p:nvPr>
            <p:ph sz="half" idx="2"/>
          </p:nvPr>
        </p:nvSpPr>
        <p:spPr/>
        <p:txBody>
          <a:bodyPr/>
          <a:lstStyle/>
          <a:p>
            <a:r>
              <a:rPr lang="en-US" altLang="zh-TW" dirty="0"/>
              <a:t>Clients = Retail (individuals)</a:t>
            </a:r>
          </a:p>
          <a:p>
            <a:r>
              <a:rPr lang="en-US" altLang="zh-TW" dirty="0"/>
              <a:t>Provide residential and consumer loans </a:t>
            </a:r>
          </a:p>
          <a:p>
            <a:r>
              <a:rPr lang="en-US" altLang="zh-TW" dirty="0"/>
              <a:t>Accepting small deposits					  </a:t>
            </a:r>
          </a:p>
        </p:txBody>
      </p:sp>
      <p:sp>
        <p:nvSpPr>
          <p:cNvPr id="10" name="Text Placeholder 9"/>
          <p:cNvSpPr>
            <a:spLocks noGrp="1"/>
          </p:cNvSpPr>
          <p:nvPr>
            <p:ph type="body" sz="quarter" idx="3"/>
          </p:nvPr>
        </p:nvSpPr>
        <p:spPr/>
        <p:txBody>
          <a:bodyPr/>
          <a:lstStyle/>
          <a:p>
            <a:r>
              <a:rPr lang="en-US" altLang="zh-TW" dirty="0"/>
              <a:t>Wholesale banking</a:t>
            </a:r>
          </a:p>
        </p:txBody>
      </p:sp>
      <p:sp>
        <p:nvSpPr>
          <p:cNvPr id="130056" name="Rectangle 8"/>
          <p:cNvSpPr>
            <a:spLocks noGrp="1" noChangeArrowheads="1"/>
          </p:cNvSpPr>
          <p:nvPr>
            <p:ph sz="quarter" idx="4"/>
          </p:nvPr>
        </p:nvSpPr>
        <p:spPr/>
        <p:txBody>
          <a:bodyPr/>
          <a:lstStyle/>
          <a:p>
            <a:r>
              <a:rPr lang="en-US" altLang="zh-TW" dirty="0"/>
              <a:t>Clients = Corporates and </a:t>
            </a:r>
            <a:r>
              <a:rPr lang="en-US" altLang="zh-TW" dirty="0" err="1"/>
              <a:t>Institutionals</a:t>
            </a:r>
            <a:r>
              <a:rPr lang="en-US" altLang="zh-TW" dirty="0"/>
              <a:t> (large size </a:t>
            </a:r>
            <a:r>
              <a:rPr lang="en-US" altLang="zh-TW" dirty="0">
                <a:latin typeface="Calibri"/>
                <a:cs typeface="Calibri"/>
              </a:rPr>
              <a:t>→</a:t>
            </a:r>
            <a:r>
              <a:rPr lang="en-US" altLang="zh-TW" dirty="0"/>
              <a:t> wholesale) </a:t>
            </a:r>
          </a:p>
          <a:p>
            <a:r>
              <a:rPr lang="en-US" altLang="zh-TW" dirty="0"/>
              <a:t>Provide commercial and industrial loans</a:t>
            </a:r>
          </a:p>
          <a:p>
            <a:r>
              <a:rPr lang="en-US" altLang="zh-TW" dirty="0"/>
              <a:t>Funded with deposits and purchased funds</a:t>
            </a:r>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035700F-DB46-4AD5-92C8-4F757729CD70}" type="slidenum">
              <a:rPr lang="en-US" altLang="en-US" sz="1400"/>
              <a:pPr/>
              <a:t>10</a:t>
            </a:fld>
            <a:endParaRPr lang="en-US" altLang="en-US" sz="1400" dirty="0"/>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3902182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005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05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00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5" grpId="0" uiExpand="1" build="p"/>
      <p:bldP spid="10" grpId="0" build="p"/>
      <p:bldP spid="13005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The role of actors in deal development</a:t>
            </a:r>
            <a:endParaRPr lang="zh-TW" altLang="en-US" dirty="0"/>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100</a:t>
            </a:fld>
            <a:endParaRPr lang="en-US" altLang="en-US"/>
          </a:p>
        </p:txBody>
      </p:sp>
      <p:pic>
        <p:nvPicPr>
          <p:cNvPr id="2050" name="Picture 2"/>
          <p:cNvPicPr>
            <a:picLocks noChangeAspect="1" noChangeArrowheads="1"/>
          </p:cNvPicPr>
          <p:nvPr/>
        </p:nvPicPr>
        <p:blipFill>
          <a:blip r:embed="rId2" cstate="print"/>
          <a:srcRect/>
          <a:stretch>
            <a:fillRect/>
          </a:stretch>
        </p:blipFill>
        <p:spPr bwMode="auto">
          <a:xfrm>
            <a:off x="1752600" y="1944061"/>
            <a:ext cx="8686800" cy="4018589"/>
          </a:xfrm>
          <a:prstGeom prst="rect">
            <a:avLst/>
          </a:prstGeom>
          <a:noFill/>
          <a:ln w="9525">
            <a:noFill/>
            <a:miter lim="800000"/>
            <a:headEnd/>
            <a:tailEnd/>
          </a:ln>
        </p:spPr>
      </p:pic>
      <p:sp>
        <p:nvSpPr>
          <p:cNvPr id="6" name="TextBox 5"/>
          <p:cNvSpPr txBox="1"/>
          <p:nvPr/>
        </p:nvSpPr>
        <p:spPr>
          <a:xfrm>
            <a:off x="1676400" y="5943600"/>
            <a:ext cx="2438400" cy="1524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altLang="zh-TW" sz="1400" i="1" dirty="0">
                <a:latin typeface="+mj-lt"/>
                <a:ea typeface="+mj-ea"/>
                <a:cs typeface="+mj-cs"/>
              </a:rPr>
              <a:t>Source: CA-CIB – </a:t>
            </a:r>
            <a:r>
              <a:rPr lang="en-US" altLang="zh-TW" sz="1400" i="1" dirty="0" err="1">
                <a:latin typeface="+mj-lt"/>
                <a:ea typeface="+mj-ea"/>
                <a:cs typeface="+mj-cs"/>
              </a:rPr>
              <a:t>B</a:t>
            </a:r>
            <a:r>
              <a:rPr lang="en-US" altLang="zh-TW" sz="1400" i="1" dirty="0">
                <a:latin typeface="+mj-lt"/>
                <a:ea typeface="+mj-ea"/>
                <a:cs typeface="+mj-cs"/>
              </a:rPr>
              <a:t>en </a:t>
            </a:r>
            <a:r>
              <a:rPr lang="en-US" altLang="zh-TW" sz="1400" i="1" dirty="0" err="1">
                <a:latin typeface="+mj-lt"/>
                <a:ea typeface="+mj-ea"/>
                <a:cs typeface="+mj-cs"/>
              </a:rPr>
              <a:t>Lamberg</a:t>
            </a:r>
            <a:endParaRPr lang="zh-TW" altLang="en-US" sz="1400" i="1" dirty="0">
              <a:latin typeface="+mj-lt"/>
              <a:ea typeface="+mj-ea"/>
              <a:cs typeface="+mj-cs"/>
            </a:endParaRPr>
          </a:p>
        </p:txBody>
      </p:sp>
      <p:sp>
        <p:nvSpPr>
          <p:cNvPr id="7" name="TextBox 6"/>
          <p:cNvSpPr txBox="1"/>
          <p:nvPr/>
        </p:nvSpPr>
        <p:spPr>
          <a:xfrm>
            <a:off x="18288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“Bankers”</a:t>
            </a:r>
            <a:endParaRPr lang="zh-TW" altLang="en-US" sz="2000" dirty="0">
              <a:latin typeface="+mj-lt"/>
              <a:ea typeface="+mj-ea"/>
              <a:cs typeface="+mj-cs"/>
            </a:endParaRPr>
          </a:p>
        </p:txBody>
      </p:sp>
      <p:sp>
        <p:nvSpPr>
          <p:cNvPr id="8" name="TextBox 7"/>
          <p:cNvSpPr txBox="1"/>
          <p:nvPr/>
        </p:nvSpPr>
        <p:spPr>
          <a:xfrm>
            <a:off x="39624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“Origination”</a:t>
            </a:r>
            <a:endParaRPr lang="zh-TW" altLang="en-US" sz="2000" dirty="0">
              <a:latin typeface="+mj-lt"/>
              <a:ea typeface="+mj-ea"/>
              <a:cs typeface="+mj-cs"/>
            </a:endParaRPr>
          </a:p>
        </p:txBody>
      </p:sp>
      <p:sp>
        <p:nvSpPr>
          <p:cNvPr id="9" name="TextBox 8"/>
          <p:cNvSpPr txBox="1"/>
          <p:nvPr/>
        </p:nvSpPr>
        <p:spPr>
          <a:xfrm>
            <a:off x="61722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“Underwriting”</a:t>
            </a:r>
            <a:endParaRPr lang="zh-TW" altLang="en-US" sz="2000" dirty="0">
              <a:latin typeface="+mj-lt"/>
              <a:ea typeface="+mj-ea"/>
              <a:cs typeface="+mj-cs"/>
            </a:endParaRPr>
          </a:p>
        </p:txBody>
      </p:sp>
      <p:sp>
        <p:nvSpPr>
          <p:cNvPr id="10" name="TextBox 9"/>
          <p:cNvSpPr txBox="1"/>
          <p:nvPr/>
        </p:nvSpPr>
        <p:spPr>
          <a:xfrm>
            <a:off x="8305800" y="1371600"/>
            <a:ext cx="2057400" cy="533400"/>
          </a:xfrm>
          <a:prstGeom prst="rect">
            <a:avLst/>
          </a:prstGeom>
          <a:solidFill>
            <a:schemeClr val="accent1">
              <a:lumMod val="20000"/>
              <a:lumOff val="80000"/>
            </a:schemeClr>
          </a:solidFill>
        </p:spPr>
        <p:txBody>
          <a:bodyPr vert="horz" wrap="square" lIns="91440" tIns="45720" rIns="91440" bIns="45720" rtlCol="0" anchor="ctr">
            <a:normAutofit/>
          </a:bodyPr>
          <a:lstStyle/>
          <a:p>
            <a:pPr algn="ctr">
              <a:spcBef>
                <a:spcPct val="0"/>
              </a:spcBef>
            </a:pPr>
            <a:r>
              <a:rPr lang="en-US" altLang="zh-TW" sz="2000" dirty="0">
                <a:latin typeface="+mj-lt"/>
                <a:ea typeface="+mj-ea"/>
                <a:cs typeface="+mj-cs"/>
              </a:rPr>
              <a:t>“Sales”</a:t>
            </a:r>
            <a:endParaRPr lang="zh-TW" altLang="en-US" sz="2000" dirty="0">
              <a:latin typeface="+mj-lt"/>
              <a:ea typeface="+mj-ea"/>
              <a:cs typeface="+mj-cs"/>
            </a:endParaRP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410352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r>
              <a:rPr lang="en-US" altLang="zh-TW" dirty="0"/>
              <a:t>Corporate Finance Execution (CFE) </a:t>
            </a:r>
          </a:p>
        </p:txBody>
      </p:sp>
      <p:sp>
        <p:nvSpPr>
          <p:cNvPr id="12"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7553E29-D51F-457F-B3F4-89780F603512}" type="slidenum">
              <a:rPr lang="en-US" altLang="en-US" sz="1400"/>
              <a:pPr/>
              <a:t>101</a:t>
            </a:fld>
            <a:endParaRPr lang="en-US" altLang="en-US" sz="1400"/>
          </a:p>
        </p:txBody>
      </p:sp>
      <p:sp>
        <p:nvSpPr>
          <p:cNvPr id="835587" name="Rectangle 3"/>
          <p:cNvSpPr>
            <a:spLocks noChangeArrowheads="1"/>
          </p:cNvSpPr>
          <p:nvPr/>
        </p:nvSpPr>
        <p:spPr bwMode="auto">
          <a:xfrm>
            <a:off x="5181600" y="1447800"/>
            <a:ext cx="1981200" cy="9144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CFE Head </a:t>
            </a:r>
          </a:p>
        </p:txBody>
      </p:sp>
      <p:sp>
        <p:nvSpPr>
          <p:cNvPr id="835588" name="Rectangle 4"/>
          <p:cNvSpPr>
            <a:spLocks noChangeArrowheads="1"/>
          </p:cNvSpPr>
          <p:nvPr/>
        </p:nvSpPr>
        <p:spPr bwMode="auto">
          <a:xfrm>
            <a:off x="1991710" y="3276600"/>
            <a:ext cx="2438400" cy="2438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Geographical Team A</a:t>
            </a:r>
            <a:endParaRPr lang="en-US" altLang="zh-TW" sz="2000" u="sng" dirty="0">
              <a:ea typeface="PMingLiU" pitchFamily="18" charset="-120"/>
              <a:cs typeface="Arial" charset="0"/>
            </a:endParaRPr>
          </a:p>
          <a:p>
            <a:pPr algn="ctr"/>
            <a:endParaRPr lang="en-US" altLang="zh-TW" sz="2000" dirty="0">
              <a:ea typeface="PMingLiU" pitchFamily="18" charset="-120"/>
              <a:cs typeface="Arial" charset="0"/>
            </a:endParaRPr>
          </a:p>
          <a:p>
            <a:pPr marL="342900" indent="-342900">
              <a:buFont typeface="Arial" pitchFamily="34" charset="0"/>
              <a:buChar char="•"/>
            </a:pPr>
            <a:r>
              <a:rPr lang="en-US" altLang="zh-TW" sz="2000" dirty="0">
                <a:ea typeface="PMingLiU" pitchFamily="18" charset="-120"/>
                <a:cs typeface="Arial" charset="0"/>
              </a:rPr>
              <a:t>1 Director </a:t>
            </a:r>
          </a:p>
          <a:p>
            <a:pPr marL="342900" indent="-342900">
              <a:buFont typeface="Arial" pitchFamily="34" charset="0"/>
              <a:buChar char="•"/>
            </a:pPr>
            <a:r>
              <a:rPr lang="en-US" altLang="zh-TW" sz="2000" dirty="0">
                <a:ea typeface="PMingLiU" pitchFamily="18" charset="-120"/>
                <a:cs typeface="Arial" charset="0"/>
              </a:rPr>
              <a:t>1-2 VP</a:t>
            </a:r>
          </a:p>
          <a:p>
            <a:pPr marL="342900" indent="-342900">
              <a:buFont typeface="Arial" pitchFamily="34" charset="0"/>
              <a:buChar char="•"/>
            </a:pPr>
            <a:r>
              <a:rPr lang="en-US" altLang="zh-TW" sz="2000" dirty="0">
                <a:ea typeface="PMingLiU" pitchFamily="18" charset="-120"/>
                <a:cs typeface="Arial" charset="0"/>
              </a:rPr>
              <a:t>Associates</a:t>
            </a:r>
          </a:p>
          <a:p>
            <a:pPr marL="342900" indent="-342900">
              <a:buFont typeface="Arial" pitchFamily="34" charset="0"/>
              <a:buChar char="•"/>
            </a:pPr>
            <a:r>
              <a:rPr lang="en-US" altLang="zh-TW" sz="2000" dirty="0">
                <a:ea typeface="PMingLiU" pitchFamily="18" charset="-120"/>
                <a:cs typeface="Arial" charset="0"/>
              </a:rPr>
              <a:t>Analysts</a:t>
            </a:r>
          </a:p>
        </p:txBody>
      </p:sp>
      <p:sp>
        <p:nvSpPr>
          <p:cNvPr id="835589" name="Rectangle 5"/>
          <p:cNvSpPr>
            <a:spLocks noChangeArrowheads="1"/>
          </p:cNvSpPr>
          <p:nvPr/>
        </p:nvSpPr>
        <p:spPr bwMode="auto">
          <a:xfrm>
            <a:off x="4963510" y="3276600"/>
            <a:ext cx="2438400" cy="2438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Geographical Team B</a:t>
            </a:r>
            <a:endParaRPr lang="en-US" altLang="zh-TW" sz="2000" dirty="0">
              <a:ea typeface="PMingLiU" pitchFamily="18" charset="-120"/>
              <a:cs typeface="Arial" charset="0"/>
            </a:endParaRPr>
          </a:p>
          <a:p>
            <a:pPr algn="ctr"/>
            <a:endParaRPr lang="en-US" altLang="zh-TW" sz="2000" dirty="0">
              <a:ea typeface="PMingLiU" pitchFamily="18" charset="-120"/>
              <a:cs typeface="Arial" charset="0"/>
            </a:endParaRPr>
          </a:p>
          <a:p>
            <a:pPr marL="342900" indent="-342900">
              <a:buFont typeface="Arial" pitchFamily="34" charset="0"/>
              <a:buChar char="•"/>
            </a:pPr>
            <a:r>
              <a:rPr lang="en-US" altLang="zh-TW" sz="2000" dirty="0">
                <a:ea typeface="PMingLiU" pitchFamily="18" charset="-120"/>
                <a:cs typeface="Arial" charset="0"/>
              </a:rPr>
              <a:t>1 Director </a:t>
            </a:r>
          </a:p>
          <a:p>
            <a:pPr marL="342900" indent="-342900">
              <a:buFont typeface="Arial" pitchFamily="34" charset="0"/>
              <a:buChar char="•"/>
            </a:pPr>
            <a:r>
              <a:rPr lang="en-US" altLang="zh-TW" sz="2000" dirty="0">
                <a:ea typeface="PMingLiU" pitchFamily="18" charset="-120"/>
                <a:cs typeface="Arial" charset="0"/>
              </a:rPr>
              <a:t>1-2 VP</a:t>
            </a:r>
          </a:p>
          <a:p>
            <a:pPr marL="342900" indent="-342900">
              <a:buFont typeface="Arial" pitchFamily="34" charset="0"/>
              <a:buChar char="•"/>
            </a:pPr>
            <a:r>
              <a:rPr lang="en-US" altLang="zh-TW" sz="2000" dirty="0">
                <a:ea typeface="PMingLiU" pitchFamily="18" charset="-120"/>
                <a:cs typeface="Arial" charset="0"/>
              </a:rPr>
              <a:t>Associates</a:t>
            </a:r>
          </a:p>
          <a:p>
            <a:pPr marL="342900" indent="-342900">
              <a:buFont typeface="Arial" pitchFamily="34" charset="0"/>
              <a:buChar char="•"/>
            </a:pPr>
            <a:r>
              <a:rPr lang="en-US" altLang="zh-TW" sz="2000" dirty="0">
                <a:ea typeface="PMingLiU" pitchFamily="18" charset="-120"/>
                <a:cs typeface="Arial" charset="0"/>
              </a:rPr>
              <a:t>Analysts</a:t>
            </a:r>
          </a:p>
        </p:txBody>
      </p:sp>
      <p:sp>
        <p:nvSpPr>
          <p:cNvPr id="835590" name="Rectangle 6"/>
          <p:cNvSpPr>
            <a:spLocks noChangeArrowheads="1"/>
          </p:cNvSpPr>
          <p:nvPr/>
        </p:nvSpPr>
        <p:spPr bwMode="auto">
          <a:xfrm>
            <a:off x="7935310" y="3276600"/>
            <a:ext cx="2438400" cy="24384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cs typeface="Arial" charset="0"/>
              </a:rPr>
              <a:t>Geographical Team C</a:t>
            </a:r>
            <a:endParaRPr lang="en-US" altLang="zh-TW" sz="2000" u="sng" dirty="0">
              <a:ea typeface="PMingLiU" pitchFamily="18" charset="-120"/>
              <a:cs typeface="Arial" charset="0"/>
            </a:endParaRPr>
          </a:p>
          <a:p>
            <a:pPr algn="ctr"/>
            <a:endParaRPr lang="en-US" altLang="zh-TW" sz="2000" u="sng" dirty="0">
              <a:ea typeface="PMingLiU" pitchFamily="18" charset="-120"/>
              <a:cs typeface="Arial" charset="0"/>
            </a:endParaRPr>
          </a:p>
          <a:p>
            <a:pPr marL="342900" indent="-342900">
              <a:buFont typeface="Arial" pitchFamily="34" charset="0"/>
              <a:buChar char="•"/>
            </a:pPr>
            <a:r>
              <a:rPr lang="en-US" altLang="zh-TW" sz="2000" dirty="0">
                <a:ea typeface="PMingLiU" pitchFamily="18" charset="-120"/>
                <a:cs typeface="Arial" charset="0"/>
              </a:rPr>
              <a:t>1 Director </a:t>
            </a:r>
          </a:p>
          <a:p>
            <a:pPr marL="342900" indent="-342900">
              <a:buFont typeface="Arial" pitchFamily="34" charset="0"/>
              <a:buChar char="•"/>
            </a:pPr>
            <a:r>
              <a:rPr lang="en-US" altLang="zh-TW" sz="2000" dirty="0">
                <a:ea typeface="PMingLiU" pitchFamily="18" charset="-120"/>
                <a:cs typeface="Arial" charset="0"/>
              </a:rPr>
              <a:t>1-2 VP</a:t>
            </a:r>
          </a:p>
          <a:p>
            <a:pPr marL="342900" indent="-342900">
              <a:buFont typeface="Arial" pitchFamily="34" charset="0"/>
              <a:buChar char="•"/>
            </a:pPr>
            <a:r>
              <a:rPr lang="en-US" altLang="zh-TW" sz="2000" dirty="0">
                <a:ea typeface="PMingLiU" pitchFamily="18" charset="-120"/>
                <a:cs typeface="Arial" charset="0"/>
              </a:rPr>
              <a:t>Associates</a:t>
            </a:r>
          </a:p>
          <a:p>
            <a:pPr marL="342900" indent="-342900">
              <a:buFont typeface="Arial" pitchFamily="34" charset="0"/>
              <a:buChar char="•"/>
            </a:pPr>
            <a:r>
              <a:rPr lang="en-US" altLang="zh-TW" sz="2000" dirty="0">
                <a:ea typeface="PMingLiU" pitchFamily="18" charset="-120"/>
                <a:cs typeface="Arial" charset="0"/>
              </a:rPr>
              <a:t>Analysts</a:t>
            </a:r>
          </a:p>
        </p:txBody>
      </p:sp>
      <p:cxnSp>
        <p:nvCxnSpPr>
          <p:cNvPr id="835591" name="AutoShape 7"/>
          <p:cNvCxnSpPr>
            <a:cxnSpLocks noChangeShapeType="1"/>
            <a:stCxn id="835587" idx="2"/>
            <a:endCxn id="835588" idx="0"/>
          </p:cNvCxnSpPr>
          <p:nvPr/>
        </p:nvCxnSpPr>
        <p:spPr bwMode="auto">
          <a:xfrm rot="5400000">
            <a:off x="4234355" y="1338755"/>
            <a:ext cx="914400" cy="296129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35592" name="AutoShape 8"/>
          <p:cNvCxnSpPr>
            <a:cxnSpLocks noChangeShapeType="1"/>
            <a:stCxn id="835587" idx="2"/>
            <a:endCxn id="835590" idx="0"/>
          </p:cNvCxnSpPr>
          <p:nvPr/>
        </p:nvCxnSpPr>
        <p:spPr bwMode="auto">
          <a:xfrm rot="16200000" flipH="1">
            <a:off x="7206155" y="1328245"/>
            <a:ext cx="914400" cy="298231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35593" name="AutoShape 9"/>
          <p:cNvCxnSpPr>
            <a:cxnSpLocks noChangeShapeType="1"/>
            <a:stCxn id="835587" idx="2"/>
            <a:endCxn id="835589" idx="0"/>
          </p:cNvCxnSpPr>
          <p:nvPr/>
        </p:nvCxnSpPr>
        <p:spPr bwMode="auto">
          <a:xfrm rot="16200000" flipH="1">
            <a:off x="5720255" y="2814145"/>
            <a:ext cx="914400" cy="1051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37628104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r>
              <a:rPr lang="en-US" altLang="zh-TW" dirty="0"/>
              <a:t>From the website of one investment bank, describing their analyst program:</a:t>
            </a:r>
          </a:p>
        </p:txBody>
      </p:sp>
      <p:sp>
        <p:nvSpPr>
          <p:cNvPr id="837635" name="Rectangle 3"/>
          <p:cNvSpPr>
            <a:spLocks noGrp="1" noChangeArrowheads="1"/>
          </p:cNvSpPr>
          <p:nvPr>
            <p:ph idx="1"/>
          </p:nvPr>
        </p:nvSpPr>
        <p:spPr/>
        <p:txBody>
          <a:bodyPr>
            <a:normAutofit lnSpcReduction="10000"/>
          </a:bodyPr>
          <a:lstStyle/>
          <a:p>
            <a:pPr marL="0" indent="0">
              <a:buNone/>
            </a:pPr>
            <a:r>
              <a:rPr lang="en-US" altLang="zh-TW" b="1" dirty="0"/>
              <a:t>In most divisions during this time you can expect: </a:t>
            </a:r>
          </a:p>
          <a:p>
            <a:r>
              <a:rPr lang="en-US" altLang="zh-TW" dirty="0"/>
              <a:t>A period of induction and initial training </a:t>
            </a:r>
          </a:p>
          <a:p>
            <a:r>
              <a:rPr lang="en-US" altLang="zh-TW" dirty="0"/>
              <a:t>Individual rotations in most functional areas </a:t>
            </a:r>
          </a:p>
          <a:p>
            <a:r>
              <a:rPr lang="en-US" altLang="zh-TW" dirty="0"/>
              <a:t>Exposure to senior management both on the floor and at social functions </a:t>
            </a:r>
          </a:p>
          <a:p>
            <a:r>
              <a:rPr lang="en-US" altLang="zh-TW" dirty="0"/>
              <a:t>An opportunity to network amongst your peers at numerous cross-divisional events throughout the summer </a:t>
            </a:r>
          </a:p>
          <a:p>
            <a:r>
              <a:rPr lang="en-US" altLang="zh-TW" dirty="0"/>
              <a:t>Small participant numbers ensure individual attention, a degree of flexibility to meet the individual's interests and strengths and mentoring throughout the Program</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8235427-2460-46FB-86C9-33049150ADE7}" type="slidenum">
              <a:rPr lang="en-US" altLang="en-US" sz="1400"/>
              <a:pPr/>
              <a:t>102</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296046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7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7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7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7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7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7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676400" y="0"/>
            <a:ext cx="8839200" cy="1143000"/>
          </a:xfrm>
        </p:spPr>
        <p:txBody>
          <a:bodyPr/>
          <a:lstStyle/>
          <a:p>
            <a:r>
              <a:rPr lang="en-US" sz="4000" dirty="0"/>
              <a:t>A Day In The “Life” Of A CFE Analyst…</a:t>
            </a:r>
          </a:p>
        </p:txBody>
      </p:sp>
      <p:pic>
        <p:nvPicPr>
          <p:cNvPr id="7" name="Picture 15"/>
          <p:cNvPicPr>
            <a:picLocks noChangeAspect="1" noChangeArrowheads="1"/>
          </p:cNvPicPr>
          <p:nvPr/>
        </p:nvPicPr>
        <p:blipFill>
          <a:blip r:embed="rId3" cstate="print"/>
          <a:srcRect/>
          <a:stretch>
            <a:fillRect/>
          </a:stretch>
        </p:blipFill>
        <p:spPr bwMode="auto">
          <a:xfrm>
            <a:off x="2784476" y="930276"/>
            <a:ext cx="6621463" cy="5241925"/>
          </a:xfrm>
          <a:prstGeom prst="rect">
            <a:avLst/>
          </a:prstGeom>
          <a:noFill/>
          <a:ln w="9525">
            <a:noFill/>
            <a:miter lim="800000"/>
            <a:headEnd/>
            <a:tailEnd/>
          </a:ln>
          <a:effec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9"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103</a:t>
            </a:fld>
            <a:endParaRPr lang="en-US" altLang="en-US"/>
          </a:p>
        </p:txBody>
      </p:sp>
    </p:spTree>
    <p:extLst>
      <p:ext uri="{BB962C8B-B14F-4D97-AF65-F5344CB8AC3E}">
        <p14:creationId xmlns:p14="http://schemas.microsoft.com/office/powerpoint/2010/main" val="417453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676400" y="0"/>
            <a:ext cx="8839200" cy="1143000"/>
          </a:xfrm>
        </p:spPr>
        <p:txBody>
          <a:bodyPr/>
          <a:lstStyle/>
          <a:p>
            <a:r>
              <a:rPr lang="en-US" sz="4000" dirty="0"/>
              <a:t>A Day In The “Life” Of A CFE Analyst…</a:t>
            </a:r>
          </a:p>
        </p:txBody>
      </p:sp>
      <p:pic>
        <p:nvPicPr>
          <p:cNvPr id="150534" name="Picture 6"/>
          <p:cNvPicPr>
            <a:picLocks noChangeAspect="1" noChangeArrowheads="1"/>
          </p:cNvPicPr>
          <p:nvPr/>
        </p:nvPicPr>
        <p:blipFill>
          <a:blip r:embed="rId3" cstate="print"/>
          <a:srcRect/>
          <a:stretch>
            <a:fillRect/>
          </a:stretch>
        </p:blipFill>
        <p:spPr bwMode="auto">
          <a:xfrm>
            <a:off x="2784476" y="936626"/>
            <a:ext cx="6621463" cy="5159375"/>
          </a:xfrm>
          <a:prstGeom prst="rect">
            <a:avLst/>
          </a:prstGeom>
          <a:noFill/>
          <a:ln w="9525">
            <a:noFill/>
            <a:miter lim="800000"/>
            <a:headEnd/>
            <a:tailEnd/>
          </a:ln>
          <a:effectLst/>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8"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104</a:t>
            </a:fld>
            <a:endParaRPr lang="en-US" altLang="en-US"/>
          </a:p>
        </p:txBody>
      </p:sp>
    </p:spTree>
    <p:extLst>
      <p:ext uri="{BB962C8B-B14F-4D97-AF65-F5344CB8AC3E}">
        <p14:creationId xmlns:p14="http://schemas.microsoft.com/office/powerpoint/2010/main" val="42132333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Number Crunching</a:t>
            </a:r>
            <a:endParaRPr lang="en-US" dirty="0"/>
          </a:p>
        </p:txBody>
      </p:sp>
      <p:sp>
        <p:nvSpPr>
          <p:cNvPr id="96259" name="Rectangle 3"/>
          <p:cNvSpPr>
            <a:spLocks noGrp="1" noChangeArrowheads="1"/>
          </p:cNvSpPr>
          <p:nvPr>
            <p:ph type="body" idx="1"/>
          </p:nvPr>
        </p:nvSpPr>
        <p:spPr/>
        <p:txBody>
          <a:bodyPr/>
          <a:lstStyle/>
          <a:p>
            <a:r>
              <a:rPr lang="en-US" dirty="0"/>
              <a:t>Credit/Financial Analysis &amp; the use of financial ratios </a:t>
            </a:r>
          </a:p>
          <a:p>
            <a:r>
              <a:rPr lang="en-US" dirty="0"/>
              <a:t>Forecasting cash flows, pro-forma financial statements &amp; financial modeling</a:t>
            </a:r>
          </a:p>
          <a:p>
            <a:r>
              <a:rPr lang="en-US" dirty="0"/>
              <a:t>Capital budgeting &amp; project evaluation</a:t>
            </a:r>
          </a:p>
          <a:p>
            <a:r>
              <a:rPr lang="en-US" dirty="0"/>
              <a:t>Market valuation</a:t>
            </a:r>
          </a:p>
          <a:p>
            <a:r>
              <a:rPr lang="en-US" dirty="0"/>
              <a:t>CAPM</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12"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105</a:t>
            </a:fld>
            <a:endParaRPr lang="en-US" altLang="en-US"/>
          </a:p>
        </p:txBody>
      </p:sp>
    </p:spTree>
    <p:extLst>
      <p:ext uri="{BB962C8B-B14F-4D97-AF65-F5344CB8AC3E}">
        <p14:creationId xmlns:p14="http://schemas.microsoft.com/office/powerpoint/2010/main" val="18730079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Pitch Books</a:t>
            </a:r>
            <a:endParaRPr lang="en-US" dirty="0"/>
          </a:p>
        </p:txBody>
      </p:sp>
      <p:sp>
        <p:nvSpPr>
          <p:cNvPr id="102403" name="Rectangle 3"/>
          <p:cNvSpPr>
            <a:spLocks noGrp="1" noChangeArrowheads="1"/>
          </p:cNvSpPr>
          <p:nvPr>
            <p:ph type="body" sz="half" idx="1"/>
          </p:nvPr>
        </p:nvSpPr>
        <p:spPr/>
        <p:txBody>
          <a:bodyPr>
            <a:normAutofit fontScale="92500" lnSpcReduction="10000"/>
          </a:bodyPr>
          <a:lstStyle/>
          <a:p>
            <a:pPr>
              <a:lnSpc>
                <a:spcPct val="100000"/>
              </a:lnSpc>
            </a:pPr>
            <a:r>
              <a:rPr lang="en-US" dirty="0"/>
              <a:t>Deal structure &amp; pricing</a:t>
            </a:r>
          </a:p>
          <a:p>
            <a:pPr lvl="1">
              <a:lnSpc>
                <a:spcPct val="100000"/>
              </a:lnSpc>
            </a:pPr>
            <a:r>
              <a:rPr lang="en-US" dirty="0"/>
              <a:t>Rationale for the deal</a:t>
            </a:r>
          </a:p>
          <a:p>
            <a:pPr lvl="1">
              <a:lnSpc>
                <a:spcPct val="100000"/>
              </a:lnSpc>
            </a:pPr>
            <a:r>
              <a:rPr lang="en-US" dirty="0"/>
              <a:t>Deal structure</a:t>
            </a:r>
          </a:p>
          <a:p>
            <a:pPr lvl="1">
              <a:lnSpc>
                <a:spcPct val="100000"/>
              </a:lnSpc>
            </a:pPr>
            <a:r>
              <a:rPr lang="en-US" dirty="0"/>
              <a:t>Pricing information</a:t>
            </a:r>
          </a:p>
          <a:p>
            <a:pPr>
              <a:lnSpc>
                <a:spcPct val="100000"/>
              </a:lnSpc>
            </a:pPr>
            <a:r>
              <a:rPr lang="en-US" dirty="0"/>
              <a:t>Impact of deal on company’s financial structure</a:t>
            </a:r>
          </a:p>
          <a:p>
            <a:pPr>
              <a:lnSpc>
                <a:spcPct val="100000"/>
              </a:lnSpc>
            </a:pPr>
            <a:r>
              <a:rPr lang="en-US" dirty="0"/>
              <a:t>Proposed placement strategy &amp; market impact</a:t>
            </a:r>
          </a:p>
          <a:p>
            <a:pPr>
              <a:lnSpc>
                <a:spcPct val="100000"/>
              </a:lnSpc>
            </a:pPr>
            <a:r>
              <a:rPr lang="en-US" dirty="0"/>
              <a:t>Consensus of analysts</a:t>
            </a:r>
          </a:p>
          <a:p>
            <a:pPr>
              <a:lnSpc>
                <a:spcPct val="100000"/>
              </a:lnSpc>
            </a:pPr>
            <a:r>
              <a:rPr lang="en-US" dirty="0"/>
              <a:t>Shareholder analysis</a:t>
            </a:r>
          </a:p>
        </p:txBody>
      </p:sp>
      <p:sp>
        <p:nvSpPr>
          <p:cNvPr id="102404" name="Rectangle 4"/>
          <p:cNvSpPr>
            <a:spLocks noGrp="1" noChangeArrowheads="1"/>
          </p:cNvSpPr>
          <p:nvPr>
            <p:ph type="body" sz="half" idx="2"/>
          </p:nvPr>
        </p:nvSpPr>
        <p:spPr/>
        <p:txBody>
          <a:bodyPr>
            <a:normAutofit fontScale="92500" lnSpcReduction="20000"/>
          </a:bodyPr>
          <a:lstStyle/>
          <a:p>
            <a:pPr>
              <a:lnSpc>
                <a:spcPct val="100000"/>
              </a:lnSpc>
            </a:pPr>
            <a:r>
              <a:rPr lang="en-US" dirty="0"/>
              <a:t>Comps: </a:t>
            </a:r>
          </a:p>
          <a:p>
            <a:pPr lvl="1">
              <a:lnSpc>
                <a:spcPct val="100000"/>
              </a:lnSpc>
            </a:pPr>
            <a:r>
              <a:rPr lang="en-US" dirty="0"/>
              <a:t>Industry comparisons</a:t>
            </a:r>
          </a:p>
          <a:p>
            <a:pPr lvl="2">
              <a:lnSpc>
                <a:spcPct val="100000"/>
              </a:lnSpc>
            </a:pPr>
            <a:r>
              <a:rPr lang="en-US" dirty="0"/>
              <a:t>Financial ratios</a:t>
            </a:r>
          </a:p>
          <a:p>
            <a:pPr lvl="2">
              <a:lnSpc>
                <a:spcPct val="100000"/>
              </a:lnSpc>
            </a:pPr>
            <a:r>
              <a:rPr lang="en-US" dirty="0"/>
              <a:t>Market cap and stock prices</a:t>
            </a:r>
          </a:p>
          <a:p>
            <a:pPr lvl="2">
              <a:lnSpc>
                <a:spcPct val="100000"/>
              </a:lnSpc>
            </a:pPr>
            <a:r>
              <a:rPr lang="en-US" dirty="0"/>
              <a:t>Industry reports</a:t>
            </a:r>
          </a:p>
          <a:p>
            <a:pPr lvl="1">
              <a:lnSpc>
                <a:spcPct val="100000"/>
              </a:lnSpc>
            </a:pPr>
            <a:r>
              <a:rPr lang="en-US" dirty="0"/>
              <a:t>Deal comparisons</a:t>
            </a:r>
          </a:p>
          <a:p>
            <a:pPr lvl="2">
              <a:lnSpc>
                <a:spcPct val="100000"/>
              </a:lnSpc>
            </a:pPr>
            <a:r>
              <a:rPr lang="en-US" dirty="0"/>
              <a:t>Pricing</a:t>
            </a:r>
          </a:p>
          <a:p>
            <a:pPr lvl="2">
              <a:lnSpc>
                <a:spcPct val="100000"/>
              </a:lnSpc>
            </a:pPr>
            <a:r>
              <a:rPr lang="en-US" dirty="0"/>
              <a:t>After issue performance</a:t>
            </a:r>
          </a:p>
          <a:p>
            <a:pPr>
              <a:lnSpc>
                <a:spcPct val="100000"/>
              </a:lnSpc>
            </a:pPr>
            <a:r>
              <a:rPr lang="en-US" dirty="0"/>
              <a:t>League Tables </a:t>
            </a:r>
          </a:p>
          <a:p>
            <a:pPr>
              <a:lnSpc>
                <a:spcPct val="100000"/>
              </a:lnSpc>
            </a:pPr>
            <a:r>
              <a:rPr lang="en-US" dirty="0"/>
              <a:t>Other relevant bank info (market share, analyst ranking &amp; publications,…)</a:t>
            </a:r>
          </a:p>
        </p:txBody>
      </p:sp>
      <p:sp>
        <p:nvSpPr>
          <p:cNvPr id="8" name="TextBox 7"/>
          <p:cNvSpPr txBox="1"/>
          <p:nvPr/>
        </p:nvSpPr>
        <p:spPr>
          <a:xfrm rot="19871403">
            <a:off x="1840046" y="2736536"/>
            <a:ext cx="8970208" cy="1200329"/>
          </a:xfrm>
          <a:prstGeom prst="rect">
            <a:avLst/>
          </a:prstGeom>
          <a:noFill/>
        </p:spPr>
        <p:txBody>
          <a:bodyPr wrap="square" rtlCol="0">
            <a:spAutoFit/>
          </a:bodyPr>
          <a:lstStyle/>
          <a:p>
            <a:pPr algn="ctr"/>
            <a:r>
              <a:rPr lang="en-US" sz="7200" b="1" dirty="0">
                <a:solidFill>
                  <a:srgbClr val="FF0000"/>
                </a:solidFill>
              </a:rPr>
              <a:t>Executive Summary!</a:t>
            </a:r>
          </a:p>
        </p:txBody>
      </p:sp>
      <p:sp>
        <p:nvSpPr>
          <p:cNvPr id="10" name="TextBox 9"/>
          <p:cNvSpPr txBox="1"/>
          <p:nvPr/>
        </p:nvSpPr>
        <p:spPr>
          <a:xfrm>
            <a:off x="1981200" y="5562600"/>
            <a:ext cx="7777194" cy="707886"/>
          </a:xfrm>
          <a:prstGeom prst="rect">
            <a:avLst/>
          </a:prstGeom>
          <a:noFill/>
        </p:spPr>
        <p:txBody>
          <a:bodyPr wrap="none" rtlCol="0">
            <a:spAutoFit/>
          </a:bodyPr>
          <a:lstStyle/>
          <a:p>
            <a:r>
              <a:rPr lang="en-US" sz="2000" b="1" dirty="0">
                <a:solidFill>
                  <a:srgbClr val="0066CC"/>
                </a:solidFill>
              </a:rPr>
              <a:t>=&gt;Why iBank Is The Most Suited To Deliver Your Landmark Transaction?</a:t>
            </a:r>
          </a:p>
          <a:p>
            <a:r>
              <a:rPr lang="en-US" sz="2000" b="1" dirty="0">
                <a:solidFill>
                  <a:srgbClr val="0066CC"/>
                </a:solidFill>
              </a:rPr>
              <a:t>	Just Give Us The Mandate, and please, NO Co-Lead!</a:t>
            </a:r>
          </a:p>
        </p:txBody>
      </p:sp>
      <p:sp>
        <p:nvSpPr>
          <p:cNvPr id="16"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106</a:t>
            </a:fld>
            <a:endParaRPr lang="en-US" altLang="en-US"/>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32675591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828800" y="152400"/>
            <a:ext cx="8610600" cy="1143000"/>
          </a:xfrm>
        </p:spPr>
        <p:txBody>
          <a:bodyPr/>
          <a:lstStyle/>
          <a:p>
            <a:r>
              <a:rPr lang="en-US" dirty="0"/>
              <a:t>League Tables</a:t>
            </a:r>
          </a:p>
        </p:txBody>
      </p:sp>
      <p:sp>
        <p:nvSpPr>
          <p:cNvPr id="104451" name="Rectangle 3"/>
          <p:cNvSpPr>
            <a:spLocks noGrp="1" noChangeArrowheads="1"/>
          </p:cNvSpPr>
          <p:nvPr>
            <p:ph type="body" idx="1"/>
          </p:nvPr>
        </p:nvSpPr>
        <p:spPr>
          <a:xfrm>
            <a:off x="2209800" y="1371600"/>
            <a:ext cx="7772400" cy="4114800"/>
          </a:xfrm>
        </p:spPr>
        <p:txBody>
          <a:bodyPr/>
          <a:lstStyle/>
          <a:p>
            <a:pPr>
              <a:lnSpc>
                <a:spcPct val="200000"/>
              </a:lnSpc>
            </a:pPr>
            <a:r>
              <a:rPr lang="en-US" dirty="0"/>
              <a:t>For marketing purposes</a:t>
            </a:r>
          </a:p>
          <a:p>
            <a:pPr>
              <a:lnSpc>
                <a:spcPct val="200000"/>
              </a:lnSpc>
            </a:pPr>
            <a:r>
              <a:rPr lang="en-US" dirty="0"/>
              <a:t>For internal purposes</a:t>
            </a:r>
          </a:p>
          <a:p>
            <a:pPr>
              <a:lnSpc>
                <a:spcPct val="200000"/>
              </a:lnSpc>
            </a:pPr>
            <a:r>
              <a:rPr lang="en-US" dirty="0"/>
              <a:t>For performance evaluation</a:t>
            </a:r>
          </a:p>
        </p:txBody>
      </p:sp>
      <p:sp>
        <p:nvSpPr>
          <p:cNvPr id="7"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107</a:t>
            </a:fld>
            <a:endParaRPr lang="en-US" altLang="en-US"/>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9839500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US" dirty="0"/>
              <a:t>Sales</a:t>
            </a:r>
          </a:p>
        </p:txBody>
      </p:sp>
      <p:sp>
        <p:nvSpPr>
          <p:cNvPr id="22" name="Slide Number Placeholder 2"/>
          <p:cNvSpPr>
            <a:spLocks noGrp="1"/>
          </p:cNvSpPr>
          <p:nvPr>
            <p:ph type="sldNum" sz="quarter" idx="10"/>
          </p:nvPr>
        </p:nvSpPr>
        <p:spPr/>
        <p:txBody>
          <a:bodyPr/>
          <a:lstStyle/>
          <a:p>
            <a:fld id="{15245A1B-565C-4CC5-845E-37DFA763C3E7}" type="slidenum">
              <a:rPr lang="en-US" altLang="en-US" smtClean="0"/>
              <a:pPr/>
              <a:t>108</a:t>
            </a:fld>
            <a:endParaRPr lang="en-US" altLang="en-US"/>
          </a:p>
        </p:txBody>
      </p:sp>
      <p:sp>
        <p:nvSpPr>
          <p:cNvPr id="21" name="Footer Placeholder 4"/>
          <p:cNvSpPr>
            <a:spLocks noGrp="1"/>
          </p:cNvSpPr>
          <p:nvPr>
            <p:ph type="ftr" sz="quarter" idx="11"/>
          </p:nvPr>
        </p:nvSpPr>
        <p:spPr/>
        <p:txBody>
          <a:bodyPr/>
          <a:lstStyle/>
          <a:p>
            <a:r>
              <a:rPr lang="en-US" altLang="zh-TW"/>
              <a:t>What do Investments Banks do?</a:t>
            </a:r>
            <a:endParaRPr lang="en-US" altLang="zh-TW" dirty="0"/>
          </a:p>
        </p:txBody>
      </p:sp>
      <p:sp>
        <p:nvSpPr>
          <p:cNvPr id="83971" name="AutoShape 1027"/>
          <p:cNvSpPr>
            <a:spLocks noChangeArrowheads="1"/>
          </p:cNvSpPr>
          <p:nvPr/>
        </p:nvSpPr>
        <p:spPr bwMode="auto">
          <a:xfrm>
            <a:off x="3733800" y="12192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72" name="AutoShape 1028"/>
          <p:cNvSpPr>
            <a:spLocks noChangeArrowheads="1"/>
          </p:cNvSpPr>
          <p:nvPr/>
        </p:nvSpPr>
        <p:spPr bwMode="auto">
          <a:xfrm>
            <a:off x="2667000" y="32004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73" name="AutoShape 1029"/>
          <p:cNvSpPr>
            <a:spLocks noChangeArrowheads="1"/>
          </p:cNvSpPr>
          <p:nvPr/>
        </p:nvSpPr>
        <p:spPr bwMode="auto">
          <a:xfrm>
            <a:off x="3467100" y="49149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74" name="AutoShape 1030"/>
          <p:cNvSpPr>
            <a:spLocks noChangeArrowheads="1"/>
          </p:cNvSpPr>
          <p:nvPr/>
        </p:nvSpPr>
        <p:spPr bwMode="auto">
          <a:xfrm>
            <a:off x="5105400" y="2971800"/>
            <a:ext cx="1905000" cy="1600200"/>
          </a:xfrm>
          <a:prstGeom prst="octagon">
            <a:avLst>
              <a:gd name="adj" fmla="val 29287"/>
            </a:avLst>
          </a:prstGeom>
          <a:solidFill>
            <a:srgbClr val="FCFCA2"/>
          </a:solidFill>
          <a:ln w="9525">
            <a:solidFill>
              <a:schemeClr val="tx1"/>
            </a:solidFill>
            <a:miter lim="800000"/>
            <a:headEnd/>
            <a:tailEnd/>
          </a:ln>
          <a:effectLst/>
        </p:spPr>
        <p:txBody>
          <a:bodyPr wrap="none" anchor="ctr"/>
          <a:lstStyle/>
          <a:p>
            <a:pPr algn="ctr"/>
            <a:r>
              <a:rPr lang="en-US" dirty="0">
                <a:latin typeface="Arial" charset="0"/>
                <a:cs typeface="Arial" charset="0"/>
              </a:rPr>
              <a:t>Sales</a:t>
            </a:r>
          </a:p>
        </p:txBody>
      </p:sp>
      <p:sp>
        <p:nvSpPr>
          <p:cNvPr id="83975" name="Rectangle 1031"/>
          <p:cNvSpPr>
            <a:spLocks noChangeArrowheads="1"/>
          </p:cNvSpPr>
          <p:nvPr/>
        </p:nvSpPr>
        <p:spPr bwMode="auto">
          <a:xfrm>
            <a:off x="7696200" y="1524000"/>
            <a:ext cx="1676400" cy="914400"/>
          </a:xfrm>
          <a:prstGeom prst="rect">
            <a:avLst/>
          </a:prstGeom>
          <a:solidFill>
            <a:srgbClr val="CBF5F9"/>
          </a:solidFill>
          <a:ln w="9525">
            <a:solidFill>
              <a:schemeClr val="tx1"/>
            </a:solidFill>
            <a:miter lim="800000"/>
            <a:headEnd/>
            <a:tailEnd/>
          </a:ln>
          <a:effectLst/>
        </p:spPr>
        <p:txBody>
          <a:bodyPr wrap="none" anchor="ctr"/>
          <a:lstStyle/>
          <a:p>
            <a:pPr algn="ctr"/>
            <a:r>
              <a:rPr lang="en-US" dirty="0">
                <a:latin typeface="Arial" charset="0"/>
                <a:cs typeface="Arial" charset="0"/>
              </a:rPr>
              <a:t>Research</a:t>
            </a:r>
          </a:p>
        </p:txBody>
      </p:sp>
      <p:sp>
        <p:nvSpPr>
          <p:cNvPr id="83976" name="Oval 1032"/>
          <p:cNvSpPr>
            <a:spLocks noChangeArrowheads="1"/>
          </p:cNvSpPr>
          <p:nvPr/>
        </p:nvSpPr>
        <p:spPr bwMode="auto">
          <a:xfrm>
            <a:off x="8305800" y="3048000"/>
            <a:ext cx="1905000" cy="1447800"/>
          </a:xfrm>
          <a:prstGeom prst="ellipse">
            <a:avLst/>
          </a:prstGeom>
          <a:solidFill>
            <a:srgbClr val="CDD529"/>
          </a:solidFill>
          <a:ln w="9525">
            <a:solidFill>
              <a:schemeClr val="tx1"/>
            </a:solidFill>
            <a:round/>
            <a:headEnd/>
            <a:tailEnd/>
          </a:ln>
          <a:effectLst/>
        </p:spPr>
        <p:txBody>
          <a:bodyPr wrap="none" anchor="ctr"/>
          <a:lstStyle/>
          <a:p>
            <a:pPr algn="ctr"/>
            <a:r>
              <a:rPr lang="en-US" dirty="0">
                <a:latin typeface="Arial" charset="0"/>
                <a:cs typeface="Arial" charset="0"/>
              </a:rPr>
              <a:t>Traders</a:t>
            </a:r>
          </a:p>
        </p:txBody>
      </p:sp>
      <p:cxnSp>
        <p:nvCxnSpPr>
          <p:cNvPr id="83977" name="AutoShape 1033"/>
          <p:cNvCxnSpPr>
            <a:cxnSpLocks noChangeShapeType="1"/>
            <a:stCxn id="83974" idx="1"/>
            <a:endCxn id="83971" idx="2"/>
          </p:cNvCxnSpPr>
          <p:nvPr/>
        </p:nvCxnSpPr>
        <p:spPr bwMode="auto">
          <a:xfrm flipH="1" flipV="1">
            <a:off x="4419600" y="2362200"/>
            <a:ext cx="685800" cy="1409700"/>
          </a:xfrm>
          <a:prstGeom prst="straightConnector1">
            <a:avLst/>
          </a:prstGeom>
          <a:noFill/>
          <a:ln w="9525">
            <a:solidFill>
              <a:schemeClr val="tx1"/>
            </a:solidFill>
            <a:round/>
            <a:headEnd/>
            <a:tailEnd type="triangle" w="med" len="med"/>
          </a:ln>
          <a:effectLst/>
        </p:spPr>
      </p:cxnSp>
      <p:cxnSp>
        <p:nvCxnSpPr>
          <p:cNvPr id="83978" name="AutoShape 1034"/>
          <p:cNvCxnSpPr>
            <a:cxnSpLocks noChangeShapeType="1"/>
            <a:stCxn id="83974" idx="1"/>
            <a:endCxn id="83972" idx="3"/>
          </p:cNvCxnSpPr>
          <p:nvPr/>
        </p:nvCxnSpPr>
        <p:spPr bwMode="auto">
          <a:xfrm flipH="1">
            <a:off x="4038600" y="3771900"/>
            <a:ext cx="1066800" cy="0"/>
          </a:xfrm>
          <a:prstGeom prst="straightConnector1">
            <a:avLst/>
          </a:prstGeom>
          <a:noFill/>
          <a:ln w="9525">
            <a:solidFill>
              <a:schemeClr val="tx1"/>
            </a:solidFill>
            <a:round/>
            <a:headEnd/>
            <a:tailEnd type="triangle" w="med" len="med"/>
          </a:ln>
          <a:effectLst/>
        </p:spPr>
      </p:cxnSp>
      <p:cxnSp>
        <p:nvCxnSpPr>
          <p:cNvPr id="83979" name="AutoShape 1035"/>
          <p:cNvCxnSpPr>
            <a:cxnSpLocks noChangeShapeType="1"/>
            <a:endCxn id="83973" idx="0"/>
          </p:cNvCxnSpPr>
          <p:nvPr/>
        </p:nvCxnSpPr>
        <p:spPr bwMode="auto">
          <a:xfrm flipH="1">
            <a:off x="4152900" y="3789362"/>
            <a:ext cx="952500" cy="1125538"/>
          </a:xfrm>
          <a:prstGeom prst="straightConnector1">
            <a:avLst/>
          </a:prstGeom>
          <a:noFill/>
          <a:ln w="9525">
            <a:solidFill>
              <a:schemeClr val="tx1"/>
            </a:solidFill>
            <a:round/>
            <a:headEnd/>
            <a:tailEnd type="triangle" w="med" len="med"/>
          </a:ln>
          <a:effectLst/>
        </p:spPr>
      </p:cxnSp>
      <p:sp>
        <p:nvSpPr>
          <p:cNvPr id="83980" name="AutoShape 1036"/>
          <p:cNvSpPr>
            <a:spLocks noChangeArrowheads="1"/>
          </p:cNvSpPr>
          <p:nvPr/>
        </p:nvSpPr>
        <p:spPr bwMode="auto">
          <a:xfrm>
            <a:off x="1752600" y="18288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83981" name="AutoShape 1037"/>
          <p:cNvSpPr>
            <a:spLocks noChangeArrowheads="1"/>
          </p:cNvSpPr>
          <p:nvPr/>
        </p:nvSpPr>
        <p:spPr bwMode="auto">
          <a:xfrm>
            <a:off x="1828800" y="4495800"/>
            <a:ext cx="1371600" cy="1143000"/>
          </a:xfrm>
          <a:prstGeom prst="roundRect">
            <a:avLst>
              <a:gd name="adj" fmla="val 16667"/>
            </a:avLst>
          </a:prstGeom>
          <a:solidFill>
            <a:srgbClr val="E5FC0A"/>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cxnSp>
        <p:nvCxnSpPr>
          <p:cNvPr id="83982" name="AutoShape 1038"/>
          <p:cNvCxnSpPr>
            <a:cxnSpLocks noChangeShapeType="1"/>
            <a:stCxn id="83974" idx="1"/>
            <a:endCxn id="83981" idx="3"/>
          </p:cNvCxnSpPr>
          <p:nvPr/>
        </p:nvCxnSpPr>
        <p:spPr bwMode="auto">
          <a:xfrm flipH="1">
            <a:off x="3200400" y="3771900"/>
            <a:ext cx="1905000" cy="1295400"/>
          </a:xfrm>
          <a:prstGeom prst="straightConnector1">
            <a:avLst/>
          </a:prstGeom>
          <a:noFill/>
          <a:ln w="9525">
            <a:solidFill>
              <a:schemeClr val="tx1"/>
            </a:solidFill>
            <a:round/>
            <a:headEnd/>
            <a:tailEnd type="triangle" w="med" len="med"/>
          </a:ln>
          <a:effectLst/>
        </p:spPr>
      </p:cxnSp>
      <p:cxnSp>
        <p:nvCxnSpPr>
          <p:cNvPr id="83983" name="AutoShape 1039"/>
          <p:cNvCxnSpPr>
            <a:cxnSpLocks noChangeShapeType="1"/>
            <a:stCxn id="83974" idx="1"/>
            <a:endCxn id="83980" idx="3"/>
          </p:cNvCxnSpPr>
          <p:nvPr/>
        </p:nvCxnSpPr>
        <p:spPr bwMode="auto">
          <a:xfrm flipH="1" flipV="1">
            <a:off x="3124200" y="2400300"/>
            <a:ext cx="1981200" cy="1371600"/>
          </a:xfrm>
          <a:prstGeom prst="straightConnector1">
            <a:avLst/>
          </a:prstGeom>
          <a:noFill/>
          <a:ln w="9525">
            <a:solidFill>
              <a:schemeClr val="tx1"/>
            </a:solidFill>
            <a:round/>
            <a:headEnd/>
            <a:tailEnd type="triangle" w="med" len="med"/>
          </a:ln>
          <a:effectLst/>
        </p:spPr>
      </p:cxnSp>
      <p:cxnSp>
        <p:nvCxnSpPr>
          <p:cNvPr id="83984" name="AutoShape 1040"/>
          <p:cNvCxnSpPr>
            <a:cxnSpLocks noChangeShapeType="1"/>
            <a:stCxn id="83974" idx="3"/>
            <a:endCxn id="83976" idx="2"/>
          </p:cNvCxnSpPr>
          <p:nvPr/>
        </p:nvCxnSpPr>
        <p:spPr bwMode="auto">
          <a:xfrm>
            <a:off x="7010400" y="3771900"/>
            <a:ext cx="1295400" cy="0"/>
          </a:xfrm>
          <a:prstGeom prst="straightConnector1">
            <a:avLst/>
          </a:prstGeom>
          <a:noFill/>
          <a:ln w="9525">
            <a:solidFill>
              <a:schemeClr val="tx1"/>
            </a:solidFill>
            <a:round/>
            <a:headEnd type="triangle" w="med" len="med"/>
            <a:tailEnd type="triangle" w="med" len="med"/>
          </a:ln>
          <a:effectLst/>
        </p:spPr>
      </p:cxnSp>
      <p:cxnSp>
        <p:nvCxnSpPr>
          <p:cNvPr id="83985" name="AutoShape 1041"/>
          <p:cNvCxnSpPr>
            <a:cxnSpLocks noChangeShapeType="1"/>
            <a:stCxn id="83975" idx="1"/>
            <a:endCxn id="83974" idx="3"/>
          </p:cNvCxnSpPr>
          <p:nvPr/>
        </p:nvCxnSpPr>
        <p:spPr bwMode="auto">
          <a:xfrm flipH="1">
            <a:off x="7010400" y="1981200"/>
            <a:ext cx="685800" cy="1790700"/>
          </a:xfrm>
          <a:prstGeom prst="straightConnector1">
            <a:avLst/>
          </a:prstGeom>
          <a:noFill/>
          <a:ln w="9525">
            <a:solidFill>
              <a:schemeClr val="tx1"/>
            </a:solidFill>
            <a:round/>
            <a:headEnd type="triangle" w="med" len="med"/>
            <a:tailEnd type="triangle" w="med" len="med"/>
          </a:ln>
          <a:effectLst/>
        </p:spPr>
      </p:cxnSp>
    </p:spTree>
    <p:extLst>
      <p:ext uri="{BB962C8B-B14F-4D97-AF65-F5344CB8AC3E}">
        <p14:creationId xmlns:p14="http://schemas.microsoft.com/office/powerpoint/2010/main" val="4012486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Trading</a:t>
            </a:r>
            <a:endParaRPr lang="en-US" dirty="0"/>
          </a:p>
        </p:txBody>
      </p:sp>
      <p:sp>
        <p:nvSpPr>
          <p:cNvPr id="18" name="Slide Number Placeholder 2"/>
          <p:cNvSpPr>
            <a:spLocks noGrp="1"/>
          </p:cNvSpPr>
          <p:nvPr>
            <p:ph type="sldNum" sz="quarter" idx="10"/>
          </p:nvPr>
        </p:nvSpPr>
        <p:spPr/>
        <p:txBody>
          <a:bodyPr/>
          <a:lstStyle/>
          <a:p>
            <a:fld id="{15245A1B-565C-4CC5-845E-37DFA763C3E7}" type="slidenum">
              <a:rPr lang="en-US" altLang="en-US" smtClean="0"/>
              <a:pPr/>
              <a:t>109</a:t>
            </a:fld>
            <a:endParaRPr lang="en-US" altLang="en-US"/>
          </a:p>
        </p:txBody>
      </p:sp>
      <p:sp>
        <p:nvSpPr>
          <p:cNvPr id="17" name="Footer Placeholder 4"/>
          <p:cNvSpPr>
            <a:spLocks noGrp="1"/>
          </p:cNvSpPr>
          <p:nvPr>
            <p:ph type="ftr" sz="quarter" idx="11"/>
          </p:nvPr>
        </p:nvSpPr>
        <p:spPr/>
        <p:txBody>
          <a:bodyPr/>
          <a:lstStyle/>
          <a:p>
            <a:r>
              <a:rPr lang="en-US" altLang="zh-TW"/>
              <a:t>What do Investments Banks do?</a:t>
            </a:r>
            <a:endParaRPr lang="en-US" altLang="zh-TW" dirty="0"/>
          </a:p>
        </p:txBody>
      </p:sp>
      <p:sp>
        <p:nvSpPr>
          <p:cNvPr id="86020" name="AutoShape 4"/>
          <p:cNvSpPr>
            <a:spLocks noChangeArrowheads="1"/>
          </p:cNvSpPr>
          <p:nvPr/>
        </p:nvSpPr>
        <p:spPr bwMode="auto">
          <a:xfrm>
            <a:off x="2286000" y="4267200"/>
            <a:ext cx="1905000" cy="1600200"/>
          </a:xfrm>
          <a:prstGeom prst="octagon">
            <a:avLst>
              <a:gd name="adj" fmla="val 29287"/>
            </a:avLst>
          </a:prstGeom>
          <a:solidFill>
            <a:srgbClr val="FCFCA2"/>
          </a:solidFill>
          <a:ln w="9525">
            <a:solidFill>
              <a:schemeClr val="tx1"/>
            </a:solidFill>
            <a:miter lim="800000"/>
            <a:headEnd/>
            <a:tailEnd/>
          </a:ln>
          <a:effectLst/>
        </p:spPr>
        <p:txBody>
          <a:bodyPr wrap="none" anchor="ctr"/>
          <a:lstStyle/>
          <a:p>
            <a:pPr algn="ctr"/>
            <a:r>
              <a:rPr lang="en-US" dirty="0">
                <a:latin typeface="Arial" charset="0"/>
                <a:cs typeface="Arial" charset="0"/>
              </a:rPr>
              <a:t>Sales</a:t>
            </a:r>
          </a:p>
        </p:txBody>
      </p:sp>
      <p:sp>
        <p:nvSpPr>
          <p:cNvPr id="86021" name="Oval 5"/>
          <p:cNvSpPr>
            <a:spLocks noChangeArrowheads="1"/>
          </p:cNvSpPr>
          <p:nvPr/>
        </p:nvSpPr>
        <p:spPr bwMode="auto">
          <a:xfrm>
            <a:off x="4876800" y="2438400"/>
            <a:ext cx="1905000" cy="1447800"/>
          </a:xfrm>
          <a:prstGeom prst="ellipse">
            <a:avLst/>
          </a:prstGeom>
          <a:solidFill>
            <a:srgbClr val="CDD529"/>
          </a:solidFill>
          <a:ln w="9525">
            <a:solidFill>
              <a:schemeClr val="tx1"/>
            </a:solidFill>
            <a:round/>
            <a:headEnd/>
            <a:tailEnd/>
          </a:ln>
          <a:effectLst/>
        </p:spPr>
        <p:txBody>
          <a:bodyPr wrap="none" anchor="ctr"/>
          <a:lstStyle/>
          <a:p>
            <a:pPr algn="ctr"/>
            <a:r>
              <a:rPr lang="en-US" dirty="0">
                <a:latin typeface="Arial" charset="0"/>
                <a:cs typeface="Arial" charset="0"/>
              </a:rPr>
              <a:t>Traders</a:t>
            </a:r>
          </a:p>
        </p:txBody>
      </p:sp>
      <p:sp>
        <p:nvSpPr>
          <p:cNvPr id="86022" name="Rectangle 6"/>
          <p:cNvSpPr>
            <a:spLocks noChangeArrowheads="1"/>
          </p:cNvSpPr>
          <p:nvPr/>
        </p:nvSpPr>
        <p:spPr bwMode="auto">
          <a:xfrm>
            <a:off x="7620000" y="3962400"/>
            <a:ext cx="1981200" cy="1066800"/>
          </a:xfrm>
          <a:prstGeom prst="rect">
            <a:avLst/>
          </a:prstGeom>
          <a:solidFill>
            <a:srgbClr val="CBF5F9"/>
          </a:solidFill>
          <a:ln w="9525">
            <a:solidFill>
              <a:schemeClr val="tx1"/>
            </a:solidFill>
            <a:miter lim="800000"/>
            <a:headEnd/>
            <a:tailEnd/>
          </a:ln>
          <a:effectLst/>
        </p:spPr>
        <p:txBody>
          <a:bodyPr wrap="none" anchor="ctr"/>
          <a:lstStyle/>
          <a:p>
            <a:pPr algn="ctr"/>
            <a:r>
              <a:rPr lang="en-US" dirty="0">
                <a:latin typeface="Arial" charset="0"/>
                <a:cs typeface="Arial" charset="0"/>
              </a:rPr>
              <a:t>Risk</a:t>
            </a:r>
          </a:p>
          <a:p>
            <a:pPr algn="ctr"/>
            <a:r>
              <a:rPr lang="en-US" dirty="0">
                <a:latin typeface="Arial" charset="0"/>
                <a:cs typeface="Arial" charset="0"/>
              </a:rPr>
              <a:t>Management</a:t>
            </a:r>
          </a:p>
        </p:txBody>
      </p:sp>
      <p:sp>
        <p:nvSpPr>
          <p:cNvPr id="86023" name="AutoShape 7"/>
          <p:cNvSpPr>
            <a:spLocks noChangeArrowheads="1"/>
          </p:cNvSpPr>
          <p:nvPr/>
        </p:nvSpPr>
        <p:spPr bwMode="auto">
          <a:xfrm>
            <a:off x="2209800" y="1600200"/>
            <a:ext cx="1981200" cy="1676400"/>
          </a:xfrm>
          <a:prstGeom prst="hexagon">
            <a:avLst>
              <a:gd name="adj" fmla="val 29545"/>
              <a:gd name="vf" fmla="val 115470"/>
            </a:avLst>
          </a:prstGeom>
          <a:solidFill>
            <a:srgbClr val="F4A6F8"/>
          </a:solidFill>
          <a:ln w="9525">
            <a:solidFill>
              <a:schemeClr val="tx1"/>
            </a:solidFill>
            <a:miter lim="800000"/>
            <a:headEnd/>
            <a:tailEnd/>
          </a:ln>
          <a:effectLst/>
        </p:spPr>
        <p:txBody>
          <a:bodyPr wrap="none" anchor="ctr"/>
          <a:lstStyle/>
          <a:p>
            <a:pPr algn="ctr"/>
            <a:r>
              <a:rPr lang="en-US" dirty="0">
                <a:latin typeface="Arial" charset="0"/>
                <a:cs typeface="Arial" charset="0"/>
              </a:rPr>
              <a:t>Product</a:t>
            </a:r>
          </a:p>
          <a:p>
            <a:pPr algn="ctr"/>
            <a:r>
              <a:rPr lang="en-US" dirty="0">
                <a:latin typeface="Arial" charset="0"/>
                <a:cs typeface="Arial" charset="0"/>
              </a:rPr>
              <a:t>Specialists</a:t>
            </a:r>
          </a:p>
        </p:txBody>
      </p:sp>
      <p:sp>
        <p:nvSpPr>
          <p:cNvPr id="86024" name="Rectangle 8"/>
          <p:cNvSpPr>
            <a:spLocks noChangeArrowheads="1"/>
          </p:cNvSpPr>
          <p:nvPr/>
        </p:nvSpPr>
        <p:spPr bwMode="auto">
          <a:xfrm>
            <a:off x="5029200" y="4648200"/>
            <a:ext cx="1600200" cy="914400"/>
          </a:xfrm>
          <a:prstGeom prst="rect">
            <a:avLst/>
          </a:prstGeom>
          <a:solidFill>
            <a:srgbClr val="CBF5F9"/>
          </a:solidFill>
          <a:ln w="9525">
            <a:solidFill>
              <a:schemeClr val="tx1"/>
            </a:solidFill>
            <a:miter lim="800000"/>
            <a:headEnd/>
            <a:tailEnd/>
          </a:ln>
          <a:effectLst/>
        </p:spPr>
        <p:txBody>
          <a:bodyPr wrap="none" anchor="ctr"/>
          <a:lstStyle/>
          <a:p>
            <a:pPr algn="ctr"/>
            <a:r>
              <a:rPr lang="en-US" dirty="0">
                <a:latin typeface="Arial" charset="0"/>
                <a:cs typeface="Arial" charset="0"/>
              </a:rPr>
              <a:t>Credit</a:t>
            </a:r>
          </a:p>
        </p:txBody>
      </p:sp>
      <p:sp>
        <p:nvSpPr>
          <p:cNvPr id="86025" name="AutoShape 9"/>
          <p:cNvSpPr>
            <a:spLocks noChangeArrowheads="1"/>
          </p:cNvSpPr>
          <p:nvPr/>
        </p:nvSpPr>
        <p:spPr bwMode="auto">
          <a:xfrm>
            <a:off x="7391400" y="1676400"/>
            <a:ext cx="2743200" cy="1295400"/>
          </a:xfrm>
          <a:prstGeom prst="flowChartAlternateProcess">
            <a:avLst/>
          </a:prstGeom>
          <a:solidFill>
            <a:schemeClr val="accent1"/>
          </a:solidFill>
          <a:ln w="9525">
            <a:solidFill>
              <a:schemeClr val="tx1"/>
            </a:solidFill>
            <a:miter lim="800000"/>
            <a:headEnd/>
            <a:tailEnd/>
          </a:ln>
          <a:effectLst/>
        </p:spPr>
        <p:txBody>
          <a:bodyPr wrap="none" anchor="ctr"/>
          <a:lstStyle/>
          <a:p>
            <a:pPr algn="ctr"/>
            <a:r>
              <a:rPr lang="en-US" dirty="0">
                <a:latin typeface="Arial" charset="0"/>
              </a:rPr>
              <a:t>Market </a:t>
            </a:r>
          </a:p>
          <a:p>
            <a:pPr algn="ctr"/>
            <a:r>
              <a:rPr lang="en-US" dirty="0">
                <a:latin typeface="Arial" charset="0"/>
              </a:rPr>
              <a:t>counterparties</a:t>
            </a:r>
          </a:p>
        </p:txBody>
      </p:sp>
      <p:cxnSp>
        <p:nvCxnSpPr>
          <p:cNvPr id="86026" name="AutoShape 10"/>
          <p:cNvCxnSpPr>
            <a:cxnSpLocks noChangeShapeType="1"/>
            <a:stCxn id="86021" idx="2"/>
            <a:endCxn id="86020" idx="3"/>
          </p:cNvCxnSpPr>
          <p:nvPr/>
        </p:nvCxnSpPr>
        <p:spPr bwMode="auto">
          <a:xfrm flipH="1">
            <a:off x="4191000" y="3162300"/>
            <a:ext cx="685800" cy="1905000"/>
          </a:xfrm>
          <a:prstGeom prst="straightConnector1">
            <a:avLst/>
          </a:prstGeom>
          <a:noFill/>
          <a:ln w="9525">
            <a:solidFill>
              <a:schemeClr val="tx1"/>
            </a:solidFill>
            <a:round/>
            <a:headEnd/>
            <a:tailEnd type="triangle" w="med" len="med"/>
          </a:ln>
          <a:effectLst/>
        </p:spPr>
      </p:cxnSp>
      <p:cxnSp>
        <p:nvCxnSpPr>
          <p:cNvPr id="86027" name="AutoShape 11"/>
          <p:cNvCxnSpPr>
            <a:cxnSpLocks noChangeShapeType="1"/>
            <a:stCxn id="86021" idx="2"/>
            <a:endCxn id="86023" idx="3"/>
          </p:cNvCxnSpPr>
          <p:nvPr/>
        </p:nvCxnSpPr>
        <p:spPr bwMode="auto">
          <a:xfrm flipH="1" flipV="1">
            <a:off x="4191000" y="2438400"/>
            <a:ext cx="685800" cy="723900"/>
          </a:xfrm>
          <a:prstGeom prst="straightConnector1">
            <a:avLst/>
          </a:prstGeom>
          <a:noFill/>
          <a:ln w="9525">
            <a:solidFill>
              <a:schemeClr val="tx1"/>
            </a:solidFill>
            <a:round/>
            <a:headEnd/>
            <a:tailEnd type="triangle" w="med" len="med"/>
          </a:ln>
          <a:effectLst/>
        </p:spPr>
      </p:cxnSp>
      <p:cxnSp>
        <p:nvCxnSpPr>
          <p:cNvPr id="86028" name="AutoShape 12"/>
          <p:cNvCxnSpPr>
            <a:cxnSpLocks noChangeShapeType="1"/>
            <a:stCxn id="86021" idx="7"/>
            <a:endCxn id="86025" idx="1"/>
          </p:cNvCxnSpPr>
          <p:nvPr/>
        </p:nvCxnSpPr>
        <p:spPr bwMode="auto">
          <a:xfrm flipV="1">
            <a:off x="6502400" y="2324101"/>
            <a:ext cx="889000" cy="327025"/>
          </a:xfrm>
          <a:prstGeom prst="straightConnector1">
            <a:avLst/>
          </a:prstGeom>
          <a:noFill/>
          <a:ln w="9525">
            <a:solidFill>
              <a:schemeClr val="tx1"/>
            </a:solidFill>
            <a:round/>
            <a:headEnd type="triangle" w="med" len="med"/>
            <a:tailEnd type="triangle" w="med" len="med"/>
          </a:ln>
          <a:effectLst/>
        </p:spPr>
      </p:cxnSp>
      <p:cxnSp>
        <p:nvCxnSpPr>
          <p:cNvPr id="86029" name="AutoShape 13"/>
          <p:cNvCxnSpPr>
            <a:cxnSpLocks noChangeShapeType="1"/>
            <a:stCxn id="86021" idx="5"/>
            <a:endCxn id="86022" idx="1"/>
          </p:cNvCxnSpPr>
          <p:nvPr/>
        </p:nvCxnSpPr>
        <p:spPr bwMode="auto">
          <a:xfrm>
            <a:off x="6502400" y="3673476"/>
            <a:ext cx="1117600" cy="822325"/>
          </a:xfrm>
          <a:prstGeom prst="straightConnector1">
            <a:avLst/>
          </a:prstGeom>
          <a:noFill/>
          <a:ln w="9525">
            <a:solidFill>
              <a:schemeClr val="tx1"/>
            </a:solidFill>
            <a:round/>
            <a:headEnd type="triangle" w="med" len="med"/>
            <a:tailEnd type="triangle" w="med" len="med"/>
          </a:ln>
          <a:effectLst/>
        </p:spPr>
      </p:cxnSp>
      <p:cxnSp>
        <p:nvCxnSpPr>
          <p:cNvPr id="86030" name="AutoShape 14"/>
          <p:cNvCxnSpPr>
            <a:cxnSpLocks noChangeShapeType="1"/>
            <a:stCxn id="86021" idx="4"/>
            <a:endCxn id="86024" idx="0"/>
          </p:cNvCxnSpPr>
          <p:nvPr/>
        </p:nvCxnSpPr>
        <p:spPr bwMode="auto">
          <a:xfrm>
            <a:off x="5829300" y="3886200"/>
            <a:ext cx="0" cy="762000"/>
          </a:xfrm>
          <a:prstGeom prst="straightConnector1">
            <a:avLst/>
          </a:prstGeom>
          <a:noFill/>
          <a:ln w="9525">
            <a:solidFill>
              <a:schemeClr val="tx1"/>
            </a:solidFill>
            <a:round/>
            <a:headEnd type="triangle" w="med" len="med"/>
            <a:tailEnd type="triangle" w="med" len="med"/>
          </a:ln>
          <a:effectLst/>
        </p:spPr>
      </p:cxnSp>
    </p:spTree>
    <p:extLst>
      <p:ext uri="{BB962C8B-B14F-4D97-AF65-F5344CB8AC3E}">
        <p14:creationId xmlns:p14="http://schemas.microsoft.com/office/powerpoint/2010/main" val="1545827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Mortgages in HK: what types of mortgages do banks offer? What are typical terms? Could we have a subprime crisis in HK?</a:t>
            </a:r>
          </a:p>
        </p:txBody>
      </p:sp>
      <p:sp>
        <p:nvSpPr>
          <p:cNvPr id="3" name="Content Placeholder 2"/>
          <p:cNvSpPr>
            <a:spLocks noGrp="1"/>
          </p:cNvSpPr>
          <p:nvPr>
            <p:ph idx="1"/>
          </p:nvPr>
        </p:nvSpPr>
        <p:spPr/>
        <p:txBody>
          <a:bodyPr/>
          <a:lstStyle/>
          <a:p>
            <a:r>
              <a:rPr lang="en-US" dirty="0"/>
              <a:t>Group 1</a:t>
            </a:r>
          </a:p>
          <a:p>
            <a:r>
              <a:rPr lang="en-US" dirty="0"/>
              <a:t>Video</a:t>
            </a:r>
          </a:p>
          <a:p>
            <a:r>
              <a:rPr lang="en-US" dirty="0">
                <a:hlinkClick r:id="rId2"/>
              </a:rPr>
              <a:t>https://www.youtube.com/watch?v=cP7IjoeMcZw</a:t>
            </a:r>
            <a:endParaRPr lang="en-US" dirty="0"/>
          </a:p>
          <a:p>
            <a:r>
              <a:rPr lang="en-US" dirty="0"/>
              <a:t>Article</a:t>
            </a:r>
          </a:p>
          <a:p>
            <a:r>
              <a:rPr lang="en-US" dirty="0">
                <a:hlinkClick r:id="rId3"/>
              </a:rPr>
              <a:t>https://www.moneyhero.com.hk/blog/en/mortgage-lesson-4-types-of-mortgages-in-hk#:~:text=Mortgage%20plans%20in%20Hong%20Kong,(3)%20Deposit%2Dlinked</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11</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22198545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676400" y="0"/>
            <a:ext cx="8839200" cy="1143000"/>
          </a:xfrm>
        </p:spPr>
        <p:txBody>
          <a:bodyPr/>
          <a:lstStyle/>
          <a:p>
            <a:r>
              <a:rPr lang="en-US" dirty="0"/>
              <a:t>Research</a:t>
            </a:r>
          </a:p>
        </p:txBody>
      </p:sp>
      <p:sp>
        <p:nvSpPr>
          <p:cNvPr id="32771" name="Rectangle 3"/>
          <p:cNvSpPr>
            <a:spLocks noChangeArrowheads="1"/>
          </p:cNvSpPr>
          <p:nvPr/>
        </p:nvSpPr>
        <p:spPr bwMode="auto">
          <a:xfrm>
            <a:off x="4800600" y="1981200"/>
            <a:ext cx="2057400" cy="1524000"/>
          </a:xfrm>
          <a:prstGeom prst="rect">
            <a:avLst/>
          </a:prstGeom>
          <a:solidFill>
            <a:schemeClr val="accent1"/>
          </a:solidFill>
          <a:ln w="9525">
            <a:solidFill>
              <a:schemeClr val="tx1"/>
            </a:solidFill>
            <a:miter lim="800000"/>
            <a:headEnd/>
            <a:tailEnd/>
          </a:ln>
          <a:effectLst/>
        </p:spPr>
        <p:txBody>
          <a:bodyPr wrap="none" anchor="ctr"/>
          <a:lstStyle/>
          <a:p>
            <a:pPr algn="ctr"/>
            <a:r>
              <a:rPr lang="en-US" dirty="0">
                <a:latin typeface="Arial" charset="0"/>
                <a:cs typeface="Arial" charset="0"/>
              </a:rPr>
              <a:t>Research</a:t>
            </a:r>
          </a:p>
        </p:txBody>
      </p:sp>
      <p:sp>
        <p:nvSpPr>
          <p:cNvPr id="32772" name="AutoShape 4"/>
          <p:cNvSpPr>
            <a:spLocks noChangeArrowheads="1"/>
          </p:cNvSpPr>
          <p:nvPr/>
        </p:nvSpPr>
        <p:spPr bwMode="auto">
          <a:xfrm>
            <a:off x="3200400" y="5181600"/>
            <a:ext cx="1219200" cy="1066800"/>
          </a:xfrm>
          <a:prstGeom prst="roundRect">
            <a:avLst>
              <a:gd name="adj" fmla="val 16667"/>
            </a:avLst>
          </a:prstGeom>
          <a:solidFill>
            <a:srgbClr val="EAFD39"/>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32773" name="AutoShape 5"/>
          <p:cNvSpPr>
            <a:spLocks noChangeArrowheads="1"/>
          </p:cNvSpPr>
          <p:nvPr/>
        </p:nvSpPr>
        <p:spPr bwMode="auto">
          <a:xfrm>
            <a:off x="2667000" y="1295400"/>
            <a:ext cx="1219200" cy="1066800"/>
          </a:xfrm>
          <a:prstGeom prst="roundRect">
            <a:avLst>
              <a:gd name="adj" fmla="val 16667"/>
            </a:avLst>
          </a:prstGeom>
          <a:solidFill>
            <a:srgbClr val="E5FC0A"/>
          </a:solidFill>
          <a:ln w="9525" algn="ctr">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32774" name="AutoShape 6"/>
          <p:cNvSpPr>
            <a:spLocks noChangeArrowheads="1"/>
          </p:cNvSpPr>
          <p:nvPr/>
        </p:nvSpPr>
        <p:spPr bwMode="auto">
          <a:xfrm>
            <a:off x="2286000" y="3962400"/>
            <a:ext cx="1219200" cy="1066800"/>
          </a:xfrm>
          <a:prstGeom prst="roundRect">
            <a:avLst>
              <a:gd name="adj" fmla="val 16667"/>
            </a:avLst>
          </a:prstGeom>
          <a:solidFill>
            <a:srgbClr val="EAFD39"/>
          </a:solidFill>
          <a:ln w="9525">
            <a:solidFill>
              <a:schemeClr val="tx1"/>
            </a:solidFill>
            <a:round/>
            <a:headEnd/>
            <a:tailEnd/>
          </a:ln>
          <a:effectLst/>
        </p:spPr>
        <p:txBody>
          <a:bodyPr wrap="none" anchor="ctr"/>
          <a:lstStyle/>
          <a:p>
            <a:pPr algn="ctr"/>
            <a:r>
              <a:rPr lang="en-US" dirty="0">
                <a:latin typeface="Arial" charset="0"/>
                <a:cs typeface="Arial" charset="0"/>
              </a:rPr>
              <a:t>Client</a:t>
            </a:r>
          </a:p>
        </p:txBody>
      </p:sp>
      <p:sp>
        <p:nvSpPr>
          <p:cNvPr id="32775" name="AutoShape 7"/>
          <p:cNvSpPr>
            <a:spLocks noChangeArrowheads="1"/>
          </p:cNvSpPr>
          <p:nvPr/>
        </p:nvSpPr>
        <p:spPr bwMode="auto">
          <a:xfrm>
            <a:off x="4953000" y="4953000"/>
            <a:ext cx="1752600" cy="1066800"/>
          </a:xfrm>
          <a:prstGeom prst="hexagon">
            <a:avLst>
              <a:gd name="adj" fmla="val 41071"/>
              <a:gd name="vf" fmla="val 115470"/>
            </a:avLst>
          </a:prstGeom>
          <a:solidFill>
            <a:schemeClr val="accent1"/>
          </a:solidFill>
          <a:ln w="9525">
            <a:solidFill>
              <a:schemeClr val="tx1"/>
            </a:solidFill>
            <a:miter lim="800000"/>
            <a:headEnd/>
            <a:tailEnd/>
          </a:ln>
          <a:effectLst/>
        </p:spPr>
        <p:txBody>
          <a:bodyPr wrap="none" anchor="ctr"/>
          <a:lstStyle/>
          <a:p>
            <a:pPr algn="ctr"/>
            <a:r>
              <a:rPr lang="en-US" dirty="0">
                <a:latin typeface="Arial" charset="0"/>
                <a:cs typeface="Arial" charset="0"/>
              </a:rPr>
              <a:t>CFE</a:t>
            </a:r>
          </a:p>
        </p:txBody>
      </p:sp>
      <p:sp>
        <p:nvSpPr>
          <p:cNvPr id="32776" name="AutoShape 8"/>
          <p:cNvSpPr>
            <a:spLocks noChangeArrowheads="1"/>
          </p:cNvSpPr>
          <p:nvPr/>
        </p:nvSpPr>
        <p:spPr bwMode="auto">
          <a:xfrm>
            <a:off x="7924800" y="1371600"/>
            <a:ext cx="1447800" cy="1219200"/>
          </a:xfrm>
          <a:prstGeom prst="roundRect">
            <a:avLst>
              <a:gd name="adj" fmla="val 16667"/>
            </a:avLst>
          </a:prstGeom>
          <a:solidFill>
            <a:srgbClr val="99FF99"/>
          </a:solidFill>
          <a:ln w="9525">
            <a:solidFill>
              <a:schemeClr val="tx1"/>
            </a:solidFill>
            <a:round/>
            <a:headEnd/>
            <a:tailEnd/>
          </a:ln>
          <a:effectLst/>
        </p:spPr>
        <p:txBody>
          <a:bodyPr wrap="none" anchor="ctr"/>
          <a:lstStyle/>
          <a:p>
            <a:pPr algn="ctr"/>
            <a:r>
              <a:rPr lang="en-US" dirty="0">
                <a:latin typeface="Arial" charset="0"/>
                <a:cs typeface="Arial" charset="0"/>
              </a:rPr>
              <a:t>Media</a:t>
            </a:r>
          </a:p>
        </p:txBody>
      </p:sp>
      <p:sp>
        <p:nvSpPr>
          <p:cNvPr id="32777" name="AutoShape 9"/>
          <p:cNvSpPr>
            <a:spLocks noChangeArrowheads="1"/>
          </p:cNvSpPr>
          <p:nvPr/>
        </p:nvSpPr>
        <p:spPr bwMode="auto">
          <a:xfrm>
            <a:off x="8153400" y="3048000"/>
            <a:ext cx="1752600" cy="1524000"/>
          </a:xfrm>
          <a:prstGeom prst="roundRect">
            <a:avLst>
              <a:gd name="adj" fmla="val 16667"/>
            </a:avLst>
          </a:prstGeom>
          <a:solidFill>
            <a:srgbClr val="99FF66"/>
          </a:solidFill>
          <a:ln w="9525">
            <a:solidFill>
              <a:schemeClr val="tx1"/>
            </a:solidFill>
            <a:round/>
            <a:headEnd/>
            <a:tailEnd/>
          </a:ln>
          <a:effectLst/>
        </p:spPr>
        <p:txBody>
          <a:bodyPr wrap="none" anchor="ctr"/>
          <a:lstStyle/>
          <a:p>
            <a:pPr algn="ctr"/>
            <a:r>
              <a:rPr lang="en-US" dirty="0">
                <a:latin typeface="Arial" charset="0"/>
                <a:cs typeface="Arial" charset="0"/>
              </a:rPr>
              <a:t>Information</a:t>
            </a:r>
          </a:p>
          <a:p>
            <a:pPr algn="ctr"/>
            <a:r>
              <a:rPr lang="en-US" dirty="0">
                <a:latin typeface="Arial" charset="0"/>
                <a:cs typeface="Arial" charset="0"/>
              </a:rPr>
              <a:t>Providers</a:t>
            </a:r>
          </a:p>
        </p:txBody>
      </p:sp>
      <p:sp>
        <p:nvSpPr>
          <p:cNvPr id="32778" name="AutoShape 10"/>
          <p:cNvSpPr>
            <a:spLocks noChangeArrowheads="1"/>
          </p:cNvSpPr>
          <p:nvPr/>
        </p:nvSpPr>
        <p:spPr bwMode="auto">
          <a:xfrm>
            <a:off x="7848600" y="4876800"/>
            <a:ext cx="2438400" cy="990600"/>
          </a:xfrm>
          <a:prstGeom prst="roundRect">
            <a:avLst>
              <a:gd name="adj" fmla="val 16667"/>
            </a:avLst>
          </a:prstGeom>
          <a:solidFill>
            <a:srgbClr val="CCFF66"/>
          </a:solidFill>
          <a:ln w="9525">
            <a:solidFill>
              <a:schemeClr val="tx1"/>
            </a:solidFill>
            <a:round/>
            <a:headEnd/>
            <a:tailEnd/>
          </a:ln>
          <a:effectLst/>
        </p:spPr>
        <p:txBody>
          <a:bodyPr wrap="none" anchor="ctr"/>
          <a:lstStyle/>
          <a:p>
            <a:pPr algn="ctr"/>
            <a:r>
              <a:rPr lang="en-US" dirty="0">
                <a:latin typeface="Arial" charset="0"/>
                <a:cs typeface="Arial" charset="0"/>
              </a:rPr>
              <a:t>Industry </a:t>
            </a:r>
          </a:p>
          <a:p>
            <a:pPr algn="ctr"/>
            <a:r>
              <a:rPr lang="en-US" dirty="0">
                <a:latin typeface="Arial" charset="0"/>
                <a:cs typeface="Arial" charset="0"/>
              </a:rPr>
              <a:t>Sources</a:t>
            </a:r>
          </a:p>
        </p:txBody>
      </p:sp>
      <p:cxnSp>
        <p:nvCxnSpPr>
          <p:cNvPr id="32779" name="AutoShape 11"/>
          <p:cNvCxnSpPr>
            <a:cxnSpLocks noChangeShapeType="1"/>
            <a:stCxn id="32773" idx="3"/>
            <a:endCxn id="32771" idx="1"/>
          </p:cNvCxnSpPr>
          <p:nvPr/>
        </p:nvCxnSpPr>
        <p:spPr bwMode="auto">
          <a:xfrm>
            <a:off x="3886200" y="1828800"/>
            <a:ext cx="914400" cy="914400"/>
          </a:xfrm>
          <a:prstGeom prst="straightConnector1">
            <a:avLst/>
          </a:prstGeom>
          <a:noFill/>
          <a:ln w="9525">
            <a:solidFill>
              <a:schemeClr val="tx1"/>
            </a:solidFill>
            <a:round/>
            <a:headEnd type="triangle" w="med" len="med"/>
            <a:tailEnd type="triangle" w="med" len="med"/>
          </a:ln>
          <a:effectLst/>
        </p:spPr>
      </p:cxnSp>
      <p:cxnSp>
        <p:nvCxnSpPr>
          <p:cNvPr id="32780" name="AutoShape 12"/>
          <p:cNvCxnSpPr>
            <a:cxnSpLocks noChangeShapeType="1"/>
            <a:stCxn id="32774" idx="3"/>
            <a:endCxn id="32771" idx="1"/>
          </p:cNvCxnSpPr>
          <p:nvPr/>
        </p:nvCxnSpPr>
        <p:spPr bwMode="auto">
          <a:xfrm flipV="1">
            <a:off x="3505200" y="2743200"/>
            <a:ext cx="1295400" cy="1752600"/>
          </a:xfrm>
          <a:prstGeom prst="straightConnector1">
            <a:avLst/>
          </a:prstGeom>
          <a:noFill/>
          <a:ln w="9525">
            <a:solidFill>
              <a:schemeClr val="tx1"/>
            </a:solidFill>
            <a:round/>
            <a:headEnd type="triangle" w="med" len="med"/>
            <a:tailEnd type="triangle" w="med" len="med"/>
          </a:ln>
          <a:effectLst/>
        </p:spPr>
      </p:cxnSp>
      <p:cxnSp>
        <p:nvCxnSpPr>
          <p:cNvPr id="32781" name="AutoShape 13"/>
          <p:cNvCxnSpPr>
            <a:cxnSpLocks noChangeShapeType="1"/>
            <a:stCxn id="32772" idx="0"/>
            <a:endCxn id="32771" idx="1"/>
          </p:cNvCxnSpPr>
          <p:nvPr/>
        </p:nvCxnSpPr>
        <p:spPr bwMode="auto">
          <a:xfrm flipV="1">
            <a:off x="3810000" y="2743200"/>
            <a:ext cx="990600" cy="2438400"/>
          </a:xfrm>
          <a:prstGeom prst="straightConnector1">
            <a:avLst/>
          </a:prstGeom>
          <a:noFill/>
          <a:ln w="9525">
            <a:solidFill>
              <a:schemeClr val="tx1"/>
            </a:solidFill>
            <a:round/>
            <a:headEnd type="triangle" w="med" len="med"/>
            <a:tailEnd type="triangle" w="med" len="med"/>
          </a:ln>
          <a:effectLst/>
        </p:spPr>
      </p:cxnSp>
      <p:cxnSp>
        <p:nvCxnSpPr>
          <p:cNvPr id="32782" name="AutoShape 14"/>
          <p:cNvCxnSpPr>
            <a:cxnSpLocks noChangeShapeType="1"/>
            <a:stCxn id="32771" idx="3"/>
            <a:endCxn id="32777" idx="1"/>
          </p:cNvCxnSpPr>
          <p:nvPr/>
        </p:nvCxnSpPr>
        <p:spPr bwMode="auto">
          <a:xfrm>
            <a:off x="6858000" y="2743200"/>
            <a:ext cx="1295400" cy="1066800"/>
          </a:xfrm>
          <a:prstGeom prst="straightConnector1">
            <a:avLst/>
          </a:prstGeom>
          <a:noFill/>
          <a:ln w="9525">
            <a:solidFill>
              <a:schemeClr val="tx1"/>
            </a:solidFill>
            <a:round/>
            <a:headEnd type="triangle" w="med" len="med"/>
            <a:tailEnd type="triangle" w="med" len="med"/>
          </a:ln>
          <a:effectLst/>
        </p:spPr>
      </p:cxnSp>
      <p:cxnSp>
        <p:nvCxnSpPr>
          <p:cNvPr id="32783" name="AutoShape 15"/>
          <p:cNvCxnSpPr>
            <a:cxnSpLocks noChangeShapeType="1"/>
            <a:stCxn id="32771" idx="3"/>
            <a:endCxn id="32776" idx="1"/>
          </p:cNvCxnSpPr>
          <p:nvPr/>
        </p:nvCxnSpPr>
        <p:spPr bwMode="auto">
          <a:xfrm flipV="1">
            <a:off x="6858000" y="1981200"/>
            <a:ext cx="1066800" cy="762000"/>
          </a:xfrm>
          <a:prstGeom prst="straightConnector1">
            <a:avLst/>
          </a:prstGeom>
          <a:noFill/>
          <a:ln w="9525">
            <a:solidFill>
              <a:schemeClr val="tx1"/>
            </a:solidFill>
            <a:round/>
            <a:headEnd type="triangle" w="med" len="med"/>
            <a:tailEnd type="triangle" w="med" len="med"/>
          </a:ln>
          <a:effectLst/>
        </p:spPr>
      </p:cxnSp>
      <p:cxnSp>
        <p:nvCxnSpPr>
          <p:cNvPr id="32784" name="AutoShape 16"/>
          <p:cNvCxnSpPr>
            <a:cxnSpLocks noChangeShapeType="1"/>
            <a:stCxn id="32771" idx="2"/>
            <a:endCxn id="32775" idx="0"/>
          </p:cNvCxnSpPr>
          <p:nvPr/>
        </p:nvCxnSpPr>
        <p:spPr bwMode="auto">
          <a:xfrm>
            <a:off x="5829300" y="3505200"/>
            <a:ext cx="0" cy="1447800"/>
          </a:xfrm>
          <a:prstGeom prst="straightConnector1">
            <a:avLst/>
          </a:prstGeom>
          <a:noFill/>
          <a:ln w="9525">
            <a:solidFill>
              <a:schemeClr val="tx1"/>
            </a:solidFill>
            <a:round/>
            <a:headEnd type="triangle" w="med" len="med"/>
            <a:tailEnd type="triangle" w="med" len="med"/>
          </a:ln>
          <a:effectLst/>
        </p:spPr>
      </p:cxnSp>
      <p:cxnSp>
        <p:nvCxnSpPr>
          <p:cNvPr id="32785" name="AutoShape 17"/>
          <p:cNvCxnSpPr>
            <a:cxnSpLocks noChangeShapeType="1"/>
            <a:stCxn id="32771" idx="3"/>
            <a:endCxn id="32778" idx="1"/>
          </p:cNvCxnSpPr>
          <p:nvPr/>
        </p:nvCxnSpPr>
        <p:spPr bwMode="auto">
          <a:xfrm>
            <a:off x="6858000" y="2743200"/>
            <a:ext cx="990600" cy="2628900"/>
          </a:xfrm>
          <a:prstGeom prst="straightConnector1">
            <a:avLst/>
          </a:prstGeom>
          <a:noFill/>
          <a:ln w="9525">
            <a:solidFill>
              <a:schemeClr val="tx1"/>
            </a:solidFill>
            <a:round/>
            <a:headEnd type="triangle" w="med" len="med"/>
            <a:tailEnd type="triangle" w="med" len="med"/>
          </a:ln>
          <a:effectLst/>
        </p:spPr>
      </p:cxnSp>
      <p:sp>
        <p:nvSpPr>
          <p:cNvPr id="32786" name="AutoShape 18"/>
          <p:cNvSpPr>
            <a:spLocks noChangeArrowheads="1"/>
          </p:cNvSpPr>
          <p:nvPr/>
        </p:nvSpPr>
        <p:spPr bwMode="auto">
          <a:xfrm>
            <a:off x="2362200" y="2590800"/>
            <a:ext cx="1219200" cy="1066800"/>
          </a:xfrm>
          <a:prstGeom prst="roundRect">
            <a:avLst>
              <a:gd name="adj" fmla="val 16667"/>
            </a:avLst>
          </a:prstGeom>
          <a:solidFill>
            <a:srgbClr val="E5FC0A"/>
          </a:solidFill>
          <a:ln w="9525" algn="ctr">
            <a:solidFill>
              <a:schemeClr val="tx1"/>
            </a:solidFill>
            <a:round/>
            <a:headEnd/>
            <a:tailEnd/>
          </a:ln>
          <a:effectLst/>
        </p:spPr>
        <p:txBody>
          <a:bodyPr wrap="none" anchor="ctr"/>
          <a:lstStyle/>
          <a:p>
            <a:pPr algn="ctr"/>
            <a:r>
              <a:rPr lang="en-US" dirty="0">
                <a:latin typeface="Arial" charset="0"/>
                <a:cs typeface="Arial" charset="0"/>
              </a:rPr>
              <a:t>Client</a:t>
            </a:r>
          </a:p>
        </p:txBody>
      </p:sp>
      <p:cxnSp>
        <p:nvCxnSpPr>
          <p:cNvPr id="32787" name="AutoShape 19"/>
          <p:cNvCxnSpPr>
            <a:cxnSpLocks noChangeShapeType="1"/>
            <a:stCxn id="32786" idx="3"/>
            <a:endCxn id="32771" idx="1"/>
          </p:cNvCxnSpPr>
          <p:nvPr/>
        </p:nvCxnSpPr>
        <p:spPr bwMode="auto">
          <a:xfrm flipV="1">
            <a:off x="3581400" y="2743200"/>
            <a:ext cx="1219200" cy="381000"/>
          </a:xfrm>
          <a:prstGeom prst="straightConnector1">
            <a:avLst/>
          </a:prstGeom>
          <a:noFill/>
          <a:ln w="9525">
            <a:solidFill>
              <a:schemeClr val="tx1"/>
            </a:solidFill>
            <a:round/>
            <a:headEnd type="triangle" w="med" len="med"/>
            <a:tailEnd type="triangle" w="med" len="med"/>
          </a:ln>
          <a:effectLst/>
        </p:spPr>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24"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110</a:t>
            </a:fld>
            <a:endParaRPr lang="en-US" altLang="en-US"/>
          </a:p>
        </p:txBody>
      </p:sp>
    </p:spTree>
    <p:extLst>
      <p:ext uri="{BB962C8B-B14F-4D97-AF65-F5344CB8AC3E}">
        <p14:creationId xmlns:p14="http://schemas.microsoft.com/office/powerpoint/2010/main" val="3595356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Other Players</a:t>
            </a:r>
            <a:endParaRPr lang="en-US" dirty="0"/>
          </a:p>
        </p:txBody>
      </p:sp>
      <p:sp>
        <p:nvSpPr>
          <p:cNvPr id="30723" name="Rectangle 3"/>
          <p:cNvSpPr>
            <a:spLocks noGrp="1" noChangeArrowheads="1"/>
          </p:cNvSpPr>
          <p:nvPr>
            <p:ph type="body" idx="1"/>
          </p:nvPr>
        </p:nvSpPr>
        <p:spPr/>
        <p:txBody>
          <a:bodyPr/>
          <a:lstStyle/>
          <a:p>
            <a:r>
              <a:rPr lang="en-US"/>
              <a:t>The hidden players</a:t>
            </a:r>
          </a:p>
          <a:p>
            <a:pPr lvl="1"/>
            <a:r>
              <a:rPr lang="en-US"/>
              <a:t>Corporate finance execution </a:t>
            </a:r>
          </a:p>
          <a:p>
            <a:pPr lvl="1"/>
            <a:r>
              <a:rPr lang="en-US"/>
              <a:t>Credit &amp; Risk Management</a:t>
            </a:r>
          </a:p>
          <a:p>
            <a:pPr lvl="1"/>
            <a:r>
              <a:rPr lang="en-US"/>
              <a:t>Research (Credit &amp; Equity)</a:t>
            </a:r>
          </a:p>
          <a:p>
            <a:pPr lvl="1"/>
            <a:r>
              <a:rPr lang="en-US"/>
              <a:t>Risk management</a:t>
            </a:r>
          </a:p>
          <a:p>
            <a:pPr lvl="1"/>
            <a:r>
              <a:rPr lang="en-US"/>
              <a:t>Others (e.g. systems)</a:t>
            </a:r>
          </a:p>
          <a:p>
            <a:r>
              <a:rPr lang="en-US"/>
              <a:t>What do they do?</a:t>
            </a:r>
          </a:p>
          <a:p>
            <a:r>
              <a:rPr lang="en-US"/>
              <a:t>Who are they?</a:t>
            </a:r>
          </a:p>
          <a:p>
            <a:r>
              <a:rPr lang="en-US"/>
              <a:t>What makes them tick?</a:t>
            </a:r>
            <a:endParaRPr lang="en-US" dirty="0"/>
          </a:p>
        </p:txBody>
      </p:sp>
      <p:sp>
        <p:nvSpPr>
          <p:cNvPr id="8" name="Slide Number Placeholder 2"/>
          <p:cNvSpPr>
            <a:spLocks noGrp="1"/>
          </p:cNvSpPr>
          <p:nvPr>
            <p:ph type="sldNum" sz="quarter" idx="10"/>
          </p:nvPr>
        </p:nvSpPr>
        <p:spPr/>
        <p:txBody>
          <a:bodyPr/>
          <a:lstStyle/>
          <a:p>
            <a:fld id="{15245A1B-565C-4CC5-845E-37DFA763C3E7}" type="slidenum">
              <a:rPr lang="en-US" altLang="en-US" smtClean="0"/>
              <a:pPr/>
              <a:t>111</a:t>
            </a:fld>
            <a:endParaRPr lang="en-US" altLang="en-US"/>
          </a:p>
        </p:txBody>
      </p:sp>
      <p:sp>
        <p:nvSpPr>
          <p:cNvPr id="7" name="Footer Placeholder 4"/>
          <p:cNvSpPr>
            <a:spLocks noGrp="1"/>
          </p:cNvSpPr>
          <p:nvPr>
            <p:ph type="ftr" sz="quarter" idx="11"/>
          </p:nvPr>
        </p:nvSpPr>
        <p:spPr/>
        <p:txBody>
          <a:bodyPr/>
          <a:lstStyle/>
          <a:p>
            <a:r>
              <a:rPr lang="en-US" altLang="zh-TW" dirty="0"/>
              <a:t>What do Investments Banks do?</a:t>
            </a:r>
          </a:p>
        </p:txBody>
      </p:sp>
    </p:spTree>
    <p:extLst>
      <p:ext uri="{BB962C8B-B14F-4D97-AF65-F5344CB8AC3E}">
        <p14:creationId xmlns:p14="http://schemas.microsoft.com/office/powerpoint/2010/main" val="12435599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Investment Banking Fees (2000-2020)</a:t>
            </a:r>
          </a:p>
        </p:txBody>
      </p:sp>
      <p:pic>
        <p:nvPicPr>
          <p:cNvPr id="6" name="Content Placeholder 5"/>
          <p:cNvPicPr>
            <a:picLocks noGrp="1" noChangeAspect="1"/>
          </p:cNvPicPr>
          <p:nvPr>
            <p:ph idx="1"/>
          </p:nvPr>
        </p:nvPicPr>
        <p:blipFill>
          <a:blip r:embed="rId3"/>
          <a:stretch>
            <a:fillRect/>
          </a:stretch>
        </p:blipFill>
        <p:spPr>
          <a:xfrm>
            <a:off x="3142744" y="1383100"/>
            <a:ext cx="6458457" cy="4560500"/>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r>
              <a:rPr lang="en-US" altLang="zh-TW" dirty="0"/>
              <a:t>What do Investments Banks do?</a:t>
            </a:r>
          </a:p>
        </p:txBody>
      </p:sp>
      <p:sp>
        <p:nvSpPr>
          <p:cNvPr id="7"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112</a:t>
            </a:fld>
            <a:endParaRPr lang="en-US" altLang="en-US"/>
          </a:p>
        </p:txBody>
      </p:sp>
    </p:spTree>
    <p:extLst>
      <p:ext uri="{BB962C8B-B14F-4D97-AF65-F5344CB8AC3E}">
        <p14:creationId xmlns:p14="http://schemas.microsoft.com/office/powerpoint/2010/main" val="39213074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Banking Fees (2011-2020)</a:t>
            </a:r>
          </a:p>
        </p:txBody>
      </p:sp>
      <p:pic>
        <p:nvPicPr>
          <p:cNvPr id="4" name="Content Placeholder 3"/>
          <p:cNvPicPr>
            <a:picLocks noGrp="1" noChangeAspect="1"/>
          </p:cNvPicPr>
          <p:nvPr>
            <p:ph idx="1"/>
          </p:nvPr>
        </p:nvPicPr>
        <p:blipFill>
          <a:blip r:embed="rId2"/>
          <a:stretch>
            <a:fillRect/>
          </a:stretch>
        </p:blipFill>
        <p:spPr>
          <a:xfrm>
            <a:off x="3124200" y="1506755"/>
            <a:ext cx="6477000" cy="4345100"/>
          </a:xfrm>
          <a:prstGeom prst="rect">
            <a:avLst/>
          </a:prstGeom>
        </p:spPr>
      </p:pic>
      <p:sp>
        <p:nvSpPr>
          <p:cNvPr id="5" name="Footer Placeholder 4"/>
          <p:cNvSpPr>
            <a:spLocks noGrp="1"/>
          </p:cNvSpPr>
          <p:nvPr>
            <p:ph type="ftr" sz="quarter" idx="11"/>
          </p:nvPr>
        </p:nvSpPr>
        <p:spPr>
          <a:xfrm>
            <a:off x="3513138" y="6143625"/>
            <a:ext cx="7154862" cy="427038"/>
          </a:xfrm>
        </p:spPr>
        <p:txBody>
          <a:bodyPr/>
          <a:lstStyle/>
          <a:p>
            <a:r>
              <a:rPr lang="en-US" altLang="zh-TW" dirty="0"/>
              <a:t>What do Investments Banks do?</a:t>
            </a:r>
          </a:p>
        </p:txBody>
      </p:sp>
      <p:sp>
        <p:nvSpPr>
          <p:cNvPr id="6"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113</a:t>
            </a:fld>
            <a:endParaRPr lang="en-US" altLang="en-US"/>
          </a:p>
        </p:txBody>
      </p:sp>
    </p:spTree>
    <p:extLst>
      <p:ext uri="{BB962C8B-B14F-4D97-AF65-F5344CB8AC3E}">
        <p14:creationId xmlns:p14="http://schemas.microsoft.com/office/powerpoint/2010/main" val="16343607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46264" y="228600"/>
            <a:ext cx="2196121" cy="2286000"/>
          </a:xfrm>
        </p:spPr>
        <p:txBody>
          <a:bodyPr>
            <a:normAutofit fontScale="90000"/>
          </a:bodyPr>
          <a:lstStyle/>
          <a:p>
            <a:r>
              <a:rPr lang="en-US" dirty="0"/>
              <a:t>Regional capital markets businesses</a:t>
            </a:r>
          </a:p>
        </p:txBody>
      </p:sp>
      <p:pic>
        <p:nvPicPr>
          <p:cNvPr id="6" name="Content Placeholder 5"/>
          <p:cNvPicPr>
            <a:picLocks noGrp="1" noChangeAspect="1"/>
          </p:cNvPicPr>
          <p:nvPr>
            <p:ph idx="1"/>
          </p:nvPr>
        </p:nvPicPr>
        <p:blipFill>
          <a:blip r:embed="rId3"/>
          <a:stretch>
            <a:fillRect/>
          </a:stretch>
        </p:blipFill>
        <p:spPr>
          <a:xfrm>
            <a:off x="4042385" y="228601"/>
            <a:ext cx="6384693" cy="6052795"/>
          </a:xfrm>
          <a:prstGeom prst="rect">
            <a:avLst/>
          </a:prstGeom>
        </p:spPr>
      </p:pic>
      <p:sp>
        <p:nvSpPr>
          <p:cNvPr id="2" name="TextBox 1"/>
          <p:cNvSpPr txBox="1"/>
          <p:nvPr/>
        </p:nvSpPr>
        <p:spPr>
          <a:xfrm>
            <a:off x="1526060" y="5873834"/>
            <a:ext cx="2089759" cy="253916"/>
          </a:xfrm>
          <a:prstGeom prst="rect">
            <a:avLst/>
          </a:prstGeom>
          <a:noFill/>
        </p:spPr>
        <p:txBody>
          <a:bodyPr wrap="square" rtlCol="0">
            <a:spAutoFit/>
          </a:bodyPr>
          <a:lstStyle/>
          <a:p>
            <a:r>
              <a:rPr lang="en-US" sz="1050" i="1" dirty="0"/>
              <a:t>Source: McKinsey Nov 2020 </a:t>
            </a:r>
          </a:p>
        </p:txBody>
      </p:sp>
      <p:sp>
        <p:nvSpPr>
          <p:cNvPr id="5" name="Footer Placeholder 4"/>
          <p:cNvSpPr>
            <a:spLocks noGrp="1"/>
          </p:cNvSpPr>
          <p:nvPr>
            <p:ph type="ftr" sz="quarter" idx="11"/>
          </p:nvPr>
        </p:nvSpPr>
        <p:spPr>
          <a:xfrm>
            <a:off x="3513138" y="6143625"/>
            <a:ext cx="7154862" cy="427038"/>
          </a:xfrm>
        </p:spPr>
        <p:txBody>
          <a:bodyPr/>
          <a:lstStyle/>
          <a:p>
            <a:r>
              <a:rPr lang="en-US" altLang="zh-TW" dirty="0"/>
              <a:t>What do Investments Banks do?</a:t>
            </a:r>
          </a:p>
        </p:txBody>
      </p:sp>
      <p:sp>
        <p:nvSpPr>
          <p:cNvPr id="7"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114</a:t>
            </a:fld>
            <a:endParaRPr lang="en-US" altLang="en-US"/>
          </a:p>
        </p:txBody>
      </p:sp>
    </p:spTree>
    <p:extLst>
      <p:ext uri="{BB962C8B-B14F-4D97-AF65-F5344CB8AC3E}">
        <p14:creationId xmlns:p14="http://schemas.microsoft.com/office/powerpoint/2010/main" val="1832944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electronic trading: will human traders disappear?</a:t>
            </a:r>
          </a:p>
        </p:txBody>
      </p:sp>
      <p:sp>
        <p:nvSpPr>
          <p:cNvPr id="3" name="Content Placeholder 2"/>
          <p:cNvSpPr>
            <a:spLocks noGrp="1"/>
          </p:cNvSpPr>
          <p:nvPr>
            <p:ph idx="1"/>
          </p:nvPr>
        </p:nvSpPr>
        <p:spPr/>
        <p:txBody>
          <a:bodyPr/>
          <a:lstStyle/>
          <a:p>
            <a:r>
              <a:rPr lang="en-US" dirty="0"/>
              <a:t>Group 9</a:t>
            </a:r>
          </a:p>
          <a:p>
            <a:r>
              <a:rPr lang="en-US" dirty="0"/>
              <a:t>Video link</a:t>
            </a:r>
          </a:p>
          <a:p>
            <a:r>
              <a:rPr lang="en-US" dirty="0">
                <a:hlinkClick r:id="rId2"/>
              </a:rPr>
              <a:t>https://www.youtube.com/watch?v=OqJySkJ_Erw</a:t>
            </a:r>
            <a:endParaRPr lang="en-US" dirty="0"/>
          </a:p>
          <a:p>
            <a:r>
              <a:rPr lang="en-US" dirty="0"/>
              <a:t>Article link</a:t>
            </a:r>
          </a:p>
          <a:p>
            <a:r>
              <a:rPr lang="en-US">
                <a:hlinkClick r:id="rId3"/>
              </a:rPr>
              <a:t>https://becominghuman.ai/can-the-ai-trader-beat-the-human-trader-afabce77e933</a:t>
            </a:r>
            <a:endParaRPr lang="en-US"/>
          </a:p>
          <a:p>
            <a:endParaRPr 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115</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8696371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B83E-A5BB-4D92-BFE8-B4AD10B1A9AA}"/>
              </a:ext>
            </a:extLst>
          </p:cNvPr>
          <p:cNvSpPr>
            <a:spLocks noGrp="1"/>
          </p:cNvSpPr>
          <p:nvPr>
            <p:ph type="title"/>
          </p:nvPr>
        </p:nvSpPr>
        <p:spPr/>
        <p:txBody>
          <a:bodyPr/>
          <a:lstStyle/>
          <a:p>
            <a:r>
              <a:rPr lang="en-US" dirty="0"/>
              <a:t>Summary (KLOs) </a:t>
            </a:r>
          </a:p>
        </p:txBody>
      </p:sp>
      <p:sp>
        <p:nvSpPr>
          <p:cNvPr id="3" name="Content Placeholder 2">
            <a:extLst>
              <a:ext uri="{FF2B5EF4-FFF2-40B4-BE49-F238E27FC236}">
                <a16:creationId xmlns:a16="http://schemas.microsoft.com/office/drawing/2014/main" id="{8FF0E6DD-FFD7-4A5B-846C-9CBF294B0276}"/>
              </a:ext>
            </a:extLst>
          </p:cNvPr>
          <p:cNvSpPr>
            <a:spLocks noGrp="1"/>
          </p:cNvSpPr>
          <p:nvPr>
            <p:ph idx="1"/>
          </p:nvPr>
        </p:nvSpPr>
        <p:spPr/>
        <p:txBody>
          <a:bodyPr/>
          <a:lstStyle/>
          <a:p>
            <a:r>
              <a:rPr lang="en-US" dirty="0"/>
              <a:t>Understanding the actors in IB:</a:t>
            </a:r>
          </a:p>
          <a:p>
            <a:pPr lvl="1"/>
            <a:r>
              <a:rPr lang="en-US" dirty="0"/>
              <a:t>relationship banker</a:t>
            </a:r>
          </a:p>
          <a:p>
            <a:pPr lvl="1"/>
            <a:r>
              <a:rPr lang="en-US" dirty="0"/>
              <a:t>product specialist</a:t>
            </a:r>
          </a:p>
          <a:p>
            <a:pPr lvl="1"/>
            <a:r>
              <a:rPr lang="en-US" dirty="0"/>
              <a:t>Analysts (pitch book, league tables…)</a:t>
            </a:r>
          </a:p>
          <a:p>
            <a:pPr lvl="1"/>
            <a:r>
              <a:rPr lang="en-US" dirty="0"/>
              <a:t>Support functions</a:t>
            </a:r>
          </a:p>
          <a:p>
            <a:r>
              <a:rPr lang="en-US" dirty="0"/>
              <a:t>Understand deal dynamics </a:t>
            </a:r>
          </a:p>
          <a:p>
            <a:pPr lvl="1"/>
            <a:r>
              <a:rPr lang="en-US" dirty="0"/>
              <a:t>From the sell side to the buy side</a:t>
            </a:r>
          </a:p>
          <a:p>
            <a:pPr lvl="1"/>
            <a:r>
              <a:rPr lang="en-US" dirty="0"/>
              <a:t>role of actors in deal development</a:t>
            </a:r>
          </a:p>
        </p:txBody>
      </p:sp>
      <p:sp>
        <p:nvSpPr>
          <p:cNvPr id="4" name="Slide Number Placeholder 3">
            <a:extLst>
              <a:ext uri="{FF2B5EF4-FFF2-40B4-BE49-F238E27FC236}">
                <a16:creationId xmlns:a16="http://schemas.microsoft.com/office/drawing/2014/main" id="{22CEF7D2-0E19-4385-BDB1-3C72213932D2}"/>
              </a:ext>
            </a:extLst>
          </p:cNvPr>
          <p:cNvSpPr>
            <a:spLocks noGrp="1"/>
          </p:cNvSpPr>
          <p:nvPr>
            <p:ph type="sldNum" sz="quarter" idx="10"/>
          </p:nvPr>
        </p:nvSpPr>
        <p:spPr/>
        <p:txBody>
          <a:bodyPr/>
          <a:lstStyle/>
          <a:p>
            <a:fld id="{640815C2-B05F-4824-A073-673FC6D3ECD8}" type="slidenum">
              <a:rPr lang="en-US" altLang="en-US" smtClean="0"/>
              <a:pPr/>
              <a:t>116</a:t>
            </a:fld>
            <a:endParaRPr lang="en-US" altLang="en-US"/>
          </a:p>
        </p:txBody>
      </p:sp>
      <p:sp>
        <p:nvSpPr>
          <p:cNvPr id="5" name="Footer Placeholder 4">
            <a:extLst>
              <a:ext uri="{FF2B5EF4-FFF2-40B4-BE49-F238E27FC236}">
                <a16:creationId xmlns:a16="http://schemas.microsoft.com/office/drawing/2014/main" id="{47A63B33-3247-462E-A971-DF4069DB044A}"/>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25004938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8CB8-D0E1-1145-B6C3-4449F7EB03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0364F3-A4C9-114A-A391-8DA1D4BFBE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6841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sz="3200" dirty="0">
                <a:ea typeface="PMingLiU" pitchFamily="18" charset="-120"/>
              </a:rPr>
              <a:t>FINA 1303</a:t>
            </a:r>
            <a:br>
              <a:rPr lang="en-US" altLang="zh-TW" dirty="0">
                <a:ea typeface="PMingLiU" pitchFamily="18" charset="-120"/>
              </a:rPr>
            </a:br>
            <a:r>
              <a:rPr lang="en-US" altLang="zh-TW" dirty="0">
                <a:ea typeface="PMingLiU" pitchFamily="18" charset="-120"/>
              </a:rPr>
              <a:t>PRICING OF FINANCIAL ASSETS</a:t>
            </a:r>
            <a:br>
              <a:rPr lang="en-US" altLang="zh-TW" dirty="0">
                <a:ea typeface="PMingLiU" pitchFamily="18" charset="-120"/>
              </a:rPr>
            </a:br>
            <a:endParaRPr lang="en-US" altLang="zh-TW" dirty="0">
              <a:ea typeface="PMingLiU" pitchFamily="18" charset="-120"/>
            </a:endParaRPr>
          </a:p>
        </p:txBody>
      </p:sp>
      <p:sp>
        <p:nvSpPr>
          <p:cNvPr id="3078"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Lafon-Vinais</a:t>
            </a:r>
          </a:p>
          <a:p>
            <a:pPr eaLnBrk="0" hangingPunct="0">
              <a:defRPr/>
            </a:pPr>
            <a:r>
              <a:rPr lang="fr-FR" altLang="zh-TW" dirty="0" err="1"/>
              <a:t>Associate</a:t>
            </a:r>
            <a:r>
              <a:rPr lang="fr-FR" altLang="zh-TW" dirty="0"/>
              <a:t> </a:t>
            </a:r>
            <a:r>
              <a:rPr lang="en-US" altLang="zh-TW" dirty="0"/>
              <a:t>Professor of Business</a:t>
            </a:r>
            <a:r>
              <a:rPr lang="fr-FR" altLang="zh-TW" dirty="0"/>
              <a:t> Education</a:t>
            </a:r>
            <a:r>
              <a:rPr lang="en-US" altLang="zh-TW" dirty="0"/>
              <a:t> </a:t>
            </a:r>
            <a:r>
              <a:rPr lang="en-US" altLang="zh-TW" dirty="0">
                <a:solidFill>
                  <a:srgbClr val="595959"/>
                </a:solidFill>
              </a:rPr>
              <a:t>- Department of Finance</a:t>
            </a:r>
            <a:endParaRPr lang="zh-TW" altLang="en-US" dirty="0">
              <a:solidFill>
                <a:srgbClr val="595959"/>
              </a:solidFill>
            </a:endParaRPr>
          </a:p>
        </p:txBody>
      </p:sp>
    </p:spTree>
    <p:extLst>
      <p:ext uri="{BB962C8B-B14F-4D97-AF65-F5344CB8AC3E}">
        <p14:creationId xmlns:p14="http://schemas.microsoft.com/office/powerpoint/2010/main" val="29602356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dirty="0">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dirty="0">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dirty="0">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31"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119</a:t>
            </a:fld>
            <a:endParaRPr lang="en-US" altLang="en-US" dirty="0"/>
          </a:p>
        </p:txBody>
      </p:sp>
    </p:spTree>
    <p:extLst>
      <p:ext uri="{BB962C8B-B14F-4D97-AF65-F5344CB8AC3E}">
        <p14:creationId xmlns:p14="http://schemas.microsoft.com/office/powerpoint/2010/main" val="6190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4325" name="AutoShape 21"/>
          <p:cNvCxnSpPr>
            <a:cxnSpLocks noChangeShapeType="1"/>
            <a:endCxn id="354315" idx="2"/>
          </p:cNvCxnSpPr>
          <p:nvPr/>
        </p:nvCxnSpPr>
        <p:spPr bwMode="auto">
          <a:xfrm flipV="1">
            <a:off x="7146926" y="3190876"/>
            <a:ext cx="796925" cy="23812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354314" name="Oval 10"/>
          <p:cNvSpPr>
            <a:spLocks noChangeArrowheads="1"/>
          </p:cNvSpPr>
          <p:nvPr/>
        </p:nvSpPr>
        <p:spPr bwMode="auto">
          <a:xfrm>
            <a:off x="4419600" y="1828800"/>
            <a:ext cx="2819400" cy="4114800"/>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endParaRPr lang="zh-TW" altLang="zh-TW" sz="2000">
              <a:solidFill>
                <a:srgbClr val="FF0000"/>
              </a:solidFill>
            </a:endParaRPr>
          </a:p>
        </p:txBody>
      </p:sp>
      <p:sp>
        <p:nvSpPr>
          <p:cNvPr id="354306" name="Rectangle 2"/>
          <p:cNvSpPr>
            <a:spLocks noGrp="1" noChangeArrowheads="1"/>
          </p:cNvSpPr>
          <p:nvPr>
            <p:ph type="title"/>
          </p:nvPr>
        </p:nvSpPr>
        <p:spPr/>
        <p:txBody>
          <a:bodyPr/>
          <a:lstStyle/>
          <a:p>
            <a:r>
              <a:rPr lang="en-US" altLang="zh-TW" sz="3300" dirty="0">
                <a:ea typeface="PMingLiU" pitchFamily="18" charset="-120"/>
              </a:rPr>
              <a:t>Forces shaping International Banking</a:t>
            </a:r>
          </a:p>
        </p:txBody>
      </p:sp>
      <p:sp>
        <p:nvSpPr>
          <p:cNvPr id="26"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264E692-E376-4530-A610-E2384AFE87DE}" type="slidenum">
              <a:rPr lang="en-US" altLang="en-US" sz="1400"/>
              <a:pPr/>
              <a:t>12</a:t>
            </a:fld>
            <a:endParaRPr lang="en-US" altLang="en-US" sz="1400"/>
          </a:p>
        </p:txBody>
      </p:sp>
      <p:sp>
        <p:nvSpPr>
          <p:cNvPr id="354307" name="Rectangle 3"/>
          <p:cNvSpPr>
            <a:spLocks noChangeArrowheads="1"/>
          </p:cNvSpPr>
          <p:nvPr/>
        </p:nvSpPr>
        <p:spPr bwMode="auto">
          <a:xfrm>
            <a:off x="2057400" y="2619375"/>
            <a:ext cx="1828800" cy="685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Globalization</a:t>
            </a:r>
          </a:p>
        </p:txBody>
      </p:sp>
      <p:sp>
        <p:nvSpPr>
          <p:cNvPr id="354308" name="Rectangle 4"/>
          <p:cNvSpPr>
            <a:spLocks noChangeArrowheads="1"/>
          </p:cNvSpPr>
          <p:nvPr/>
        </p:nvSpPr>
        <p:spPr bwMode="auto">
          <a:xfrm>
            <a:off x="1752600" y="3429000"/>
            <a:ext cx="2133600" cy="9144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Technological changes</a:t>
            </a:r>
          </a:p>
        </p:txBody>
      </p:sp>
      <p:sp>
        <p:nvSpPr>
          <p:cNvPr id="354309" name="Rectangle 5"/>
          <p:cNvSpPr>
            <a:spLocks noChangeArrowheads="1"/>
          </p:cNvSpPr>
          <p:nvPr/>
        </p:nvSpPr>
        <p:spPr bwMode="auto">
          <a:xfrm>
            <a:off x="2057400" y="4419600"/>
            <a:ext cx="1600200" cy="762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Innovation</a:t>
            </a:r>
          </a:p>
        </p:txBody>
      </p:sp>
      <p:sp>
        <p:nvSpPr>
          <p:cNvPr id="354310" name="Rectangle 6"/>
          <p:cNvSpPr>
            <a:spLocks noChangeArrowheads="1"/>
          </p:cNvSpPr>
          <p:nvPr/>
        </p:nvSpPr>
        <p:spPr bwMode="auto">
          <a:xfrm>
            <a:off x="2225675" y="1749425"/>
            <a:ext cx="2057400" cy="6096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New entrants</a:t>
            </a:r>
          </a:p>
        </p:txBody>
      </p:sp>
      <p:sp>
        <p:nvSpPr>
          <p:cNvPr id="354311" name="Rectangle 7"/>
          <p:cNvSpPr>
            <a:spLocks noChangeArrowheads="1"/>
          </p:cNvSpPr>
          <p:nvPr/>
        </p:nvSpPr>
        <p:spPr bwMode="auto">
          <a:xfrm>
            <a:off x="2209800" y="5334000"/>
            <a:ext cx="1905000" cy="685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solidFill>
                  <a:schemeClr val="tx1"/>
                </a:solidFill>
                <a:ea typeface="PMingLiU" pitchFamily="18" charset="-120"/>
              </a:rPr>
              <a:t>Regulation/</a:t>
            </a:r>
          </a:p>
          <a:p>
            <a:pPr algn="ctr"/>
            <a:r>
              <a:rPr lang="en-US" altLang="zh-TW" dirty="0">
                <a:solidFill>
                  <a:schemeClr val="tx1"/>
                </a:solidFill>
                <a:ea typeface="PMingLiU" pitchFamily="18" charset="-120"/>
              </a:rPr>
              <a:t>Deregulation</a:t>
            </a:r>
          </a:p>
        </p:txBody>
      </p:sp>
      <p:sp>
        <p:nvSpPr>
          <p:cNvPr id="354312" name="Oval 8"/>
          <p:cNvSpPr>
            <a:spLocks noChangeArrowheads="1"/>
          </p:cNvSpPr>
          <p:nvPr/>
        </p:nvSpPr>
        <p:spPr bwMode="auto">
          <a:xfrm>
            <a:off x="4924425" y="2559050"/>
            <a:ext cx="1981200" cy="1219200"/>
          </a:xfrm>
          <a:prstGeom prst="ellipse">
            <a:avLst/>
          </a:prstGeom>
          <a:solidFill>
            <a:schemeClr val="accent3">
              <a:lumMod val="20000"/>
              <a:lumOff val="8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dirty="0">
                <a:solidFill>
                  <a:schemeClr val="tx1"/>
                </a:solidFill>
                <a:ea typeface="PMingLiU" pitchFamily="18" charset="-120"/>
              </a:rPr>
              <a:t>Reduction in profit margins</a:t>
            </a:r>
          </a:p>
        </p:txBody>
      </p:sp>
      <p:sp>
        <p:nvSpPr>
          <p:cNvPr id="354313" name="Oval 9"/>
          <p:cNvSpPr>
            <a:spLocks noChangeArrowheads="1"/>
          </p:cNvSpPr>
          <p:nvPr/>
        </p:nvSpPr>
        <p:spPr bwMode="auto">
          <a:xfrm>
            <a:off x="4778375" y="4102100"/>
            <a:ext cx="2101850" cy="1295400"/>
          </a:xfrm>
          <a:prstGeom prst="ellipse">
            <a:avLst/>
          </a:prstGeom>
          <a:solidFill>
            <a:schemeClr val="accent3">
              <a:lumMod val="20000"/>
              <a:lumOff val="8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a:solidFill>
                  <a:schemeClr val="tx1"/>
                </a:solidFill>
                <a:ea typeface="PMingLiU" pitchFamily="18" charset="-120"/>
              </a:rPr>
              <a:t>Increased competition</a:t>
            </a:r>
          </a:p>
        </p:txBody>
      </p:sp>
      <p:sp>
        <p:nvSpPr>
          <p:cNvPr id="354315" name="Rectangle 11"/>
          <p:cNvSpPr>
            <a:spLocks noChangeArrowheads="1"/>
          </p:cNvSpPr>
          <p:nvPr/>
        </p:nvSpPr>
        <p:spPr bwMode="auto">
          <a:xfrm>
            <a:off x="7943850" y="2809875"/>
            <a:ext cx="2514600" cy="762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solidFill>
                  <a:schemeClr val="tx1"/>
                </a:solidFill>
                <a:ea typeface="PMingLiU" pitchFamily="18" charset="-120"/>
              </a:rPr>
              <a:t>Disintermediation</a:t>
            </a:r>
          </a:p>
        </p:txBody>
      </p:sp>
      <p:sp>
        <p:nvSpPr>
          <p:cNvPr id="354316" name="Rectangle 12"/>
          <p:cNvSpPr>
            <a:spLocks noChangeArrowheads="1"/>
          </p:cNvSpPr>
          <p:nvPr/>
        </p:nvSpPr>
        <p:spPr bwMode="auto">
          <a:xfrm>
            <a:off x="7867650" y="4000500"/>
            <a:ext cx="2590800" cy="10287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Ongoing product &amp; process innovation</a:t>
            </a:r>
          </a:p>
        </p:txBody>
      </p:sp>
      <p:sp>
        <p:nvSpPr>
          <p:cNvPr id="354317" name="Rectangle 13"/>
          <p:cNvSpPr>
            <a:spLocks noChangeArrowheads="1"/>
          </p:cNvSpPr>
          <p:nvPr/>
        </p:nvSpPr>
        <p:spPr bwMode="auto">
          <a:xfrm>
            <a:off x="7467600" y="5181600"/>
            <a:ext cx="2286000" cy="10668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Transformation of regulatory framework</a:t>
            </a:r>
          </a:p>
        </p:txBody>
      </p:sp>
      <p:sp>
        <p:nvSpPr>
          <p:cNvPr id="354318" name="Rectangle 14"/>
          <p:cNvSpPr>
            <a:spLocks noChangeArrowheads="1"/>
          </p:cNvSpPr>
          <p:nvPr/>
        </p:nvSpPr>
        <p:spPr bwMode="auto">
          <a:xfrm>
            <a:off x="7410450" y="1600200"/>
            <a:ext cx="2952750" cy="8763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a:solidFill>
                  <a:schemeClr val="tx1"/>
                </a:solidFill>
                <a:ea typeface="PMingLiU" pitchFamily="18" charset="-120"/>
              </a:rPr>
              <a:t>Changes in the structure of banking</a:t>
            </a:r>
          </a:p>
        </p:txBody>
      </p:sp>
      <p:cxnSp>
        <p:nvCxnSpPr>
          <p:cNvPr id="354319" name="AutoShape 15"/>
          <p:cNvCxnSpPr>
            <a:cxnSpLocks noChangeShapeType="1"/>
            <a:stCxn id="354310" idx="6"/>
            <a:endCxn id="354314" idx="1"/>
          </p:cNvCxnSpPr>
          <p:nvPr/>
        </p:nvCxnSpPr>
        <p:spPr bwMode="auto">
          <a:xfrm>
            <a:off x="4283076" y="2054225"/>
            <a:ext cx="549417" cy="377174"/>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0" name="AutoShape 16"/>
          <p:cNvCxnSpPr>
            <a:cxnSpLocks noChangeShapeType="1"/>
            <a:stCxn id="354307" idx="6"/>
          </p:cNvCxnSpPr>
          <p:nvPr/>
        </p:nvCxnSpPr>
        <p:spPr bwMode="auto">
          <a:xfrm>
            <a:off x="3886201" y="2962276"/>
            <a:ext cx="671583" cy="8572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1" name="AutoShape 17"/>
          <p:cNvCxnSpPr>
            <a:cxnSpLocks noChangeShapeType="1"/>
            <a:stCxn id="354308" idx="6"/>
            <a:endCxn id="354314" idx="2"/>
          </p:cNvCxnSpPr>
          <p:nvPr/>
        </p:nvCxnSpPr>
        <p:spPr bwMode="auto">
          <a:xfrm>
            <a:off x="3886200" y="3886200"/>
            <a:ext cx="533400" cy="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2" name="AutoShape 18"/>
          <p:cNvCxnSpPr>
            <a:cxnSpLocks noChangeShapeType="1"/>
          </p:cNvCxnSpPr>
          <p:nvPr/>
        </p:nvCxnSpPr>
        <p:spPr bwMode="auto">
          <a:xfrm flipV="1">
            <a:off x="3657601" y="4648200"/>
            <a:ext cx="900183" cy="1524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3" name="AutoShape 19"/>
          <p:cNvCxnSpPr>
            <a:cxnSpLocks noChangeShapeType="1"/>
            <a:stCxn id="354311" idx="6"/>
            <a:endCxn id="354314" idx="3"/>
          </p:cNvCxnSpPr>
          <p:nvPr/>
        </p:nvCxnSpPr>
        <p:spPr bwMode="auto">
          <a:xfrm flipV="1">
            <a:off x="4114800" y="5341002"/>
            <a:ext cx="717692" cy="335899"/>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4" name="AutoShape 20"/>
          <p:cNvCxnSpPr>
            <a:cxnSpLocks noChangeShapeType="1"/>
            <a:stCxn id="354314" idx="7"/>
            <a:endCxn id="354318" idx="2"/>
          </p:cNvCxnSpPr>
          <p:nvPr/>
        </p:nvCxnSpPr>
        <p:spPr bwMode="auto">
          <a:xfrm flipV="1">
            <a:off x="6826108" y="2038351"/>
            <a:ext cx="584342" cy="393049"/>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6" name="AutoShape 22"/>
          <p:cNvCxnSpPr>
            <a:cxnSpLocks noChangeShapeType="1"/>
            <a:endCxn id="354316" idx="2"/>
          </p:cNvCxnSpPr>
          <p:nvPr/>
        </p:nvCxnSpPr>
        <p:spPr bwMode="auto">
          <a:xfrm>
            <a:off x="7239000" y="4343400"/>
            <a:ext cx="628650" cy="17145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354327" name="AutoShape 23"/>
          <p:cNvCxnSpPr>
            <a:cxnSpLocks noChangeShapeType="1"/>
            <a:stCxn id="354314" idx="5"/>
          </p:cNvCxnSpPr>
          <p:nvPr/>
        </p:nvCxnSpPr>
        <p:spPr bwMode="auto">
          <a:xfrm>
            <a:off x="6826250" y="5378450"/>
            <a:ext cx="641350" cy="26035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94066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1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54319"/>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35432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35432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35432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3543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43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543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543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543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43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543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5431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5432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543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543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54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4" grpId="0" animBg="1"/>
      <p:bldP spid="354307" grpId="0" animBg="1"/>
      <p:bldP spid="354308" grpId="0" animBg="1"/>
      <p:bldP spid="354309" grpId="0" animBg="1"/>
      <p:bldP spid="354310" grpId="0" animBg="1"/>
      <p:bldP spid="354311" grpId="0" animBg="1"/>
      <p:bldP spid="354312" grpId="0" animBg="1"/>
      <p:bldP spid="354313" grpId="0" animBg="1"/>
      <p:bldP spid="354315" grpId="0" animBg="1"/>
      <p:bldP spid="354316" grpId="0" animBg="1"/>
      <p:bldP spid="354317" grpId="0" animBg="1"/>
      <p:bldP spid="3543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dirty="0">
                <a:ea typeface="SimSun" pitchFamily="2" charset="-122"/>
              </a:rPr>
              <a:t>Course Map</a:t>
            </a:r>
          </a:p>
        </p:txBody>
      </p: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31" name="Rectangle 30"/>
          <p:cNvSpPr/>
          <p:nvPr/>
        </p:nvSpPr>
        <p:spPr>
          <a:xfrm>
            <a:off x="2438400" y="3200400"/>
            <a:ext cx="4419600" cy="2209800"/>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US" altLang="zh-TW" dirty="0"/>
              <a:t>Students will develop an understanding of:</a:t>
            </a:r>
          </a:p>
          <a:p>
            <a:pPr marL="342900" indent="-342900">
              <a:buAutoNum type="arabicPeriod"/>
            </a:pPr>
            <a:r>
              <a:rPr lang="en-US" altLang="zh-TW" dirty="0"/>
              <a:t>What are Shares</a:t>
            </a:r>
          </a:p>
          <a:p>
            <a:pPr marL="342900" indent="-342900">
              <a:buAutoNum type="arabicPeriod"/>
            </a:pPr>
            <a:r>
              <a:rPr lang="en-US" altLang="zh-TW" dirty="0"/>
              <a:t>Basics of Stocks</a:t>
            </a:r>
          </a:p>
          <a:p>
            <a:pPr marL="342900" indent="-342900">
              <a:buAutoNum type="arabicPeriod"/>
            </a:pPr>
            <a:r>
              <a:rPr lang="en-US" altLang="zh-TW" dirty="0"/>
              <a:t>The Dividend Discount Model “DDM”</a:t>
            </a:r>
          </a:p>
        </p:txBody>
      </p:sp>
      <p:sp>
        <p:nvSpPr>
          <p:cNvPr id="32"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120</a:t>
            </a:fld>
            <a:endParaRPr lang="en-US" altLang="en-US" dirty="0"/>
          </a:p>
        </p:txBody>
      </p:sp>
      <p:sp>
        <p:nvSpPr>
          <p:cNvPr id="12"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510421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What Are Shares </a:t>
            </a:r>
          </a:p>
        </p:txBody>
      </p:sp>
      <p:sp>
        <p:nvSpPr>
          <p:cNvPr id="79874" name="Rectangle 6"/>
          <p:cNvSpPr>
            <a:spLocks noGrp="1" noChangeArrowheads="1"/>
          </p:cNvSpPr>
          <p:nvPr>
            <p:ph type="body" idx="1"/>
          </p:nvPr>
        </p:nvSpPr>
        <p:spPr>
          <a:xfrm>
            <a:off x="1981200" y="1295401"/>
            <a:ext cx="8229600" cy="4830763"/>
          </a:xfrm>
        </p:spPr>
        <p:txBody>
          <a:bodyPr>
            <a:normAutofit/>
          </a:bodyPr>
          <a:lstStyle/>
          <a:p>
            <a:r>
              <a:rPr lang="en-US" altLang="en-US" dirty="0"/>
              <a:t>Shares (or stocks) represent a piece of ownership in a corporation</a:t>
            </a:r>
          </a:p>
          <a:p>
            <a:r>
              <a:rPr lang="en-US" altLang="en-US" dirty="0"/>
              <a:t>Shareholders rights:</a:t>
            </a:r>
          </a:p>
          <a:p>
            <a:pPr lvl="1"/>
            <a:r>
              <a:rPr lang="en-US" altLang="en-US" sz="2000" dirty="0"/>
              <a:t>Voting at shareholders meetings,</a:t>
            </a:r>
          </a:p>
          <a:p>
            <a:pPr lvl="1"/>
            <a:r>
              <a:rPr lang="en-US" altLang="en-US" sz="2000" dirty="0"/>
              <a:t>Dividends (if any),</a:t>
            </a:r>
          </a:p>
          <a:p>
            <a:pPr lvl="1"/>
            <a:r>
              <a:rPr lang="en-US" altLang="en-US" sz="2000" dirty="0"/>
              <a:t>Pro-rata of net assets in liquidation, i.e. residual claim once all debt has been paid,</a:t>
            </a:r>
          </a:p>
          <a:p>
            <a:r>
              <a:rPr lang="en-US" altLang="en-US" dirty="0"/>
              <a:t>There are sometimes different classes of shares: Common Shares and Preferred Shares…as well as Founders Shares</a:t>
            </a:r>
          </a:p>
          <a:p>
            <a:pPr lvl="1"/>
            <a:r>
              <a:rPr lang="en-US" altLang="en-US" dirty="0"/>
              <a:t>Different rights in respect of voting, dividends, claim on net assets.</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121</a:t>
            </a:fld>
            <a:endParaRPr lang="en-US" altLang="en-US" dirty="0"/>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1808483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chor="t">
            <a:normAutofit fontScale="90000"/>
          </a:bodyPr>
          <a:lstStyle/>
          <a:p>
            <a:r>
              <a:rPr lang="en-US" b="0" dirty="0"/>
              <a:t>Stock Price Quote for Cathay Pacific </a:t>
            </a:r>
            <a:br>
              <a:rPr lang="en-US" b="0" dirty="0"/>
            </a:br>
            <a:r>
              <a:rPr lang="en-US" sz="2000" dirty="0">
                <a:hlinkClick r:id="rId3"/>
              </a:rPr>
              <a:t>http://www.google.com/finance?cid=671410</a:t>
            </a:r>
            <a:br>
              <a:rPr lang="en-US" sz="2000" dirty="0"/>
            </a:br>
            <a:br>
              <a:rPr lang="en-US" b="0" dirty="0"/>
            </a:br>
            <a:endParaRPr lang="en-US" dirty="0"/>
          </a:p>
        </p:txBody>
      </p:sp>
      <p:sp>
        <p:nvSpPr>
          <p:cNvPr id="3" name="Content Placeholder 2"/>
          <p:cNvSpPr>
            <a:spLocks noGrp="1"/>
          </p:cNvSpPr>
          <p:nvPr>
            <p:ph idx="1"/>
          </p:nvPr>
        </p:nvSpPr>
        <p:spPr/>
        <p:txBody>
          <a:bodyPr/>
          <a:lstStyle/>
          <a:p>
            <a:r>
              <a:rPr lang="en-US" dirty="0"/>
              <a:t>Ticker: 0293</a:t>
            </a:r>
          </a:p>
          <a:p>
            <a:r>
              <a:rPr lang="en-US" dirty="0"/>
              <a:t>D = dividend payment</a:t>
            </a:r>
          </a:p>
          <a:p>
            <a:r>
              <a:rPr lang="en-US" dirty="0"/>
              <a:t>EPS = earnings per share</a:t>
            </a:r>
          </a:p>
          <a:p>
            <a:r>
              <a:rPr lang="en-US" dirty="0"/>
              <a:t>P/E = price to earnings ratio</a:t>
            </a:r>
          </a:p>
          <a:p>
            <a:r>
              <a:rPr lang="en-US" dirty="0"/>
              <a:t>Mkt cap= market capitalization</a:t>
            </a:r>
          </a:p>
        </p:txBody>
      </p:sp>
      <p:sp>
        <p:nvSpPr>
          <p:cNvPr id="9" name="Slide Number Placeholder 8"/>
          <p:cNvSpPr>
            <a:spLocks noGrp="1"/>
          </p:cNvSpPr>
          <p:nvPr>
            <p:ph type="sldNum" sz="quarter" idx="10"/>
          </p:nvPr>
        </p:nvSpPr>
        <p:spPr/>
        <p:txBody>
          <a:bodyPr/>
          <a:lstStyle/>
          <a:p>
            <a:pPr>
              <a:defRPr/>
            </a:pPr>
            <a:fld id="{DD43D14F-EA8B-43E4-B169-114B5BB83D25}" type="slidenum">
              <a:rPr lang="en-US" altLang="en-US" smtClean="0"/>
              <a:pPr>
                <a:defRPr/>
              </a:pPr>
              <a:t>122</a:t>
            </a:fld>
            <a:endParaRPr lang="en-US" altLang="en-US" dirty="0"/>
          </a:p>
        </p:txBody>
      </p:sp>
      <p:sp>
        <p:nvSpPr>
          <p:cNvPr id="6" name="Footer Placeholder 7"/>
          <p:cNvSpPr txBox="1">
            <a:spLocks/>
          </p:cNvSpPr>
          <p:nvPr/>
        </p:nvSpPr>
        <p:spPr>
          <a:xfrm>
            <a:off x="3429000" y="6215200"/>
            <a:ext cx="8892480" cy="365125"/>
          </a:xfrm>
          <a:prstGeom prst="rect">
            <a:avLst/>
          </a:prstGeom>
        </p:spPr>
        <p:txBody>
          <a:bodyPr/>
          <a:lstStyle/>
          <a:p>
            <a:pPr lvl="0"/>
            <a:r>
              <a:rPr lang="en-US" dirty="0"/>
              <a:t>Stock Basics</a:t>
            </a:r>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912" y="1653287"/>
            <a:ext cx="4038600" cy="2397381"/>
          </a:xfrm>
          <a:prstGeom prst="rect">
            <a:avLst/>
          </a:prstGeom>
        </p:spPr>
      </p:pic>
      <p:cxnSp>
        <p:nvCxnSpPr>
          <p:cNvPr id="8" name="Straight Arrow Connector 7"/>
          <p:cNvCxnSpPr/>
          <p:nvPr/>
        </p:nvCxnSpPr>
        <p:spPr>
          <a:xfrm>
            <a:off x="4724400" y="1981200"/>
            <a:ext cx="157362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52338549"/>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
          <p:cNvSpPr>
            <a:spLocks noGrp="1" noChangeArrowheads="1"/>
          </p:cNvSpPr>
          <p:nvPr>
            <p:ph type="title"/>
          </p:nvPr>
        </p:nvSpPr>
        <p:spPr/>
        <p:txBody>
          <a:bodyPr/>
          <a:lstStyle/>
          <a:p>
            <a:r>
              <a:rPr lang="en-US" dirty="0"/>
              <a:t>Shareholders Votes and Shareholders Meetings</a:t>
            </a:r>
          </a:p>
        </p:txBody>
      </p:sp>
      <p:sp>
        <p:nvSpPr>
          <p:cNvPr id="16387" name="Rectangle 12"/>
          <p:cNvSpPr>
            <a:spLocks noGrp="1" noChangeArrowheads="1"/>
          </p:cNvSpPr>
          <p:nvPr>
            <p:ph idx="1"/>
          </p:nvPr>
        </p:nvSpPr>
        <p:spPr/>
        <p:txBody>
          <a:bodyPr>
            <a:normAutofit fontScale="92500" lnSpcReduction="10000"/>
          </a:bodyPr>
          <a:lstStyle/>
          <a:p>
            <a:r>
              <a:rPr lang="en-US" b="1" dirty="0"/>
              <a:t>Annual Meeting</a:t>
            </a:r>
            <a:r>
              <a:rPr lang="en-US" dirty="0"/>
              <a:t>: once a year shareholders vote on directors and other proposals as well as ask managers questions. All shareholders have the right to attend the annual meeting and cast their shares directly (in accordance with their voting rights).</a:t>
            </a:r>
          </a:p>
          <a:p>
            <a:pPr lvl="1"/>
            <a:r>
              <a:rPr lang="en-US" b="1" dirty="0"/>
              <a:t>Proxy</a:t>
            </a:r>
            <a:r>
              <a:rPr lang="en-US" dirty="0"/>
              <a:t>: a written authorization for someone else to vote your shares</a:t>
            </a:r>
          </a:p>
          <a:p>
            <a:pPr lvl="1"/>
            <a:r>
              <a:rPr lang="en-US" b="1" dirty="0"/>
              <a:t>Proxy Contest</a:t>
            </a:r>
            <a:r>
              <a:rPr lang="en-US" dirty="0"/>
              <a:t>: when two or more groups are competing to collect proxies to prevail in a matter up to shareholders vote (such as the election of directors)</a:t>
            </a:r>
          </a:p>
          <a:p>
            <a:r>
              <a:rPr lang="en-US" dirty="0"/>
              <a:t>There are two main types of voting</a:t>
            </a:r>
          </a:p>
          <a:p>
            <a:pPr lvl="1"/>
            <a:r>
              <a:rPr lang="en-US" b="1" dirty="0"/>
              <a:t>Straight Voting</a:t>
            </a:r>
            <a:r>
              <a:rPr lang="en-US" dirty="0"/>
              <a:t>: shareholders vote for each director separately, with each shareholder having as many votes as shares held</a:t>
            </a:r>
          </a:p>
          <a:p>
            <a:pPr lvl="1"/>
            <a:r>
              <a:rPr lang="en-US" b="1" dirty="0"/>
              <a:t>Cumulative Voting</a:t>
            </a:r>
            <a:r>
              <a:rPr lang="en-US" dirty="0"/>
              <a:t>: each shareholder is allocated votes equal to the number of open spots multiplied by his/her number of shares (shareholder can allocate his vote to all or only some of the directors)</a:t>
            </a:r>
          </a:p>
          <a:p>
            <a:endParaRPr lang="en-US" dirty="0"/>
          </a:p>
        </p:txBody>
      </p:sp>
      <p:sp>
        <p:nvSpPr>
          <p:cNvPr id="2" name="Slide Number Placeholder 1"/>
          <p:cNvSpPr>
            <a:spLocks noGrp="1"/>
          </p:cNvSpPr>
          <p:nvPr>
            <p:ph type="sldNum" sz="quarter" idx="10"/>
          </p:nvPr>
        </p:nvSpPr>
        <p:spPr/>
        <p:txBody>
          <a:bodyPr/>
          <a:lstStyle/>
          <a:p>
            <a:fld id="{79947206-A084-463E-B389-AE0EABF40FF9}" type="slidenum">
              <a:rPr lang="en-US" smtClean="0"/>
              <a:pPr/>
              <a:t>123</a:t>
            </a:fld>
            <a:endParaRPr lang="en-US" dirty="0"/>
          </a:p>
        </p:txBody>
      </p:sp>
      <p:sp>
        <p:nvSpPr>
          <p:cNvPr id="6" name="Footer Placeholder 7"/>
          <p:cNvSpPr txBox="1">
            <a:spLocks/>
          </p:cNvSpPr>
          <p:nvPr/>
        </p:nvSpPr>
        <p:spPr>
          <a:xfrm>
            <a:off x="3429000" y="6211512"/>
            <a:ext cx="7010400" cy="365125"/>
          </a:xfrm>
          <a:prstGeom prst="rect">
            <a:avLst/>
          </a:prstGeom>
        </p:spPr>
        <p:txBody>
          <a:bodyPr/>
          <a:lstStyle/>
          <a:p>
            <a:pPr lvl="0"/>
            <a:r>
              <a:rPr lang="en-US" dirty="0"/>
              <a:t>Stock Basics</a:t>
            </a:r>
          </a:p>
        </p:txBody>
      </p:sp>
    </p:spTree>
    <p:extLst>
      <p:ext uri="{BB962C8B-B14F-4D97-AF65-F5344CB8AC3E}">
        <p14:creationId xmlns:p14="http://schemas.microsoft.com/office/powerpoint/2010/main" val="8830170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The Snap IPO</a:t>
            </a:r>
          </a:p>
        </p:txBody>
      </p:sp>
      <p:sp>
        <p:nvSpPr>
          <p:cNvPr id="3" name="Content Placeholder 2"/>
          <p:cNvSpPr>
            <a:spLocks noGrp="1"/>
          </p:cNvSpPr>
          <p:nvPr>
            <p:ph idx="1"/>
          </p:nvPr>
        </p:nvSpPr>
        <p:spPr/>
        <p:txBody>
          <a:bodyPr>
            <a:normAutofit fontScale="92500" lnSpcReduction="10000"/>
          </a:bodyPr>
          <a:lstStyle/>
          <a:p>
            <a:r>
              <a:rPr lang="en-US" dirty="0">
                <a:hlinkClick r:id="rId3"/>
              </a:rPr>
              <a:t>http://www.reuters.com/article/us-snap-ipo-idUSKBN1683BP?utm_source=Twitter&amp;utm_medium=Social</a:t>
            </a:r>
            <a:endParaRPr lang="en-US" dirty="0"/>
          </a:p>
          <a:p>
            <a:r>
              <a:rPr lang="en-US" u="sng" dirty="0"/>
              <a:t>Key facts:</a:t>
            </a:r>
          </a:p>
          <a:p>
            <a:r>
              <a:rPr lang="en-US" dirty="0"/>
              <a:t>Snapchat’s parent </a:t>
            </a:r>
            <a:r>
              <a:rPr lang="en-US" b="1" dirty="0"/>
              <a:t>Snap</a:t>
            </a:r>
            <a:r>
              <a:rPr lang="en-US" dirty="0"/>
              <a:t> listed on the NYSE at a price of </a:t>
            </a:r>
            <a:r>
              <a:rPr lang="en-US" b="1" dirty="0"/>
              <a:t>$17 </a:t>
            </a:r>
            <a:r>
              <a:rPr lang="en-US" dirty="0"/>
              <a:t>per share raising $2.6Bn and valuing the company at ~$24Bn</a:t>
            </a:r>
          </a:p>
          <a:p>
            <a:r>
              <a:rPr lang="en-US" dirty="0"/>
              <a:t>The price “popped” up to $24.48 a share at the close of the opening day, going up as much as </a:t>
            </a:r>
            <a:r>
              <a:rPr lang="en-US" b="1" dirty="0"/>
              <a:t>$27</a:t>
            </a:r>
          </a:p>
          <a:p>
            <a:r>
              <a:rPr lang="en-US" dirty="0"/>
              <a:t>The company made </a:t>
            </a:r>
            <a:r>
              <a:rPr lang="en-US" b="1" dirty="0"/>
              <a:t>no profits </a:t>
            </a:r>
            <a:r>
              <a:rPr lang="en-US" dirty="0"/>
              <a:t>and </a:t>
            </a:r>
            <a:r>
              <a:rPr lang="en-US" b="1" dirty="0"/>
              <a:t>didn’t expect to </a:t>
            </a:r>
            <a:r>
              <a:rPr lang="en-US" dirty="0"/>
              <a:t>in the near future; it had </a:t>
            </a:r>
            <a:r>
              <a:rPr lang="en-US" b="1" dirty="0"/>
              <a:t>negative free cash flow</a:t>
            </a:r>
            <a:r>
              <a:rPr lang="en-US" dirty="0"/>
              <a:t> of $677 million</a:t>
            </a:r>
          </a:p>
          <a:p>
            <a:r>
              <a:rPr lang="en-US" dirty="0"/>
              <a:t>The shares sold to the public have </a:t>
            </a:r>
            <a:r>
              <a:rPr lang="en-US" b="1" dirty="0"/>
              <a:t>no voting rights at all</a:t>
            </a:r>
            <a:r>
              <a:rPr lang="en-US" dirty="0"/>
              <a:t>; Snap is the only company listed in NYSE with no voting rights</a:t>
            </a:r>
          </a:p>
        </p:txBody>
      </p:sp>
      <p:sp>
        <p:nvSpPr>
          <p:cNvPr id="6" name="Footer Placeholder 7"/>
          <p:cNvSpPr txBox="1">
            <a:spLocks/>
          </p:cNvSpPr>
          <p:nvPr/>
        </p:nvSpPr>
        <p:spPr>
          <a:xfrm>
            <a:off x="3429000" y="6215200"/>
            <a:ext cx="4800600" cy="365125"/>
          </a:xfrm>
          <a:prstGeom prst="rect">
            <a:avLst/>
          </a:prstGeom>
        </p:spPr>
        <p:txBody>
          <a:bodyPr/>
          <a:lstStyle/>
          <a:p>
            <a:pPr lvl="0"/>
            <a:r>
              <a:rPr lang="en-US" dirty="0"/>
              <a:t>Stock Basics</a:t>
            </a:r>
          </a:p>
        </p:txBody>
      </p:sp>
      <p:sp>
        <p:nvSpPr>
          <p:cNvPr id="5" name="Slide Number Placeholder 4"/>
          <p:cNvSpPr>
            <a:spLocks noGrp="1"/>
          </p:cNvSpPr>
          <p:nvPr>
            <p:ph type="sldNum" sz="quarter" idx="10"/>
          </p:nvPr>
        </p:nvSpPr>
        <p:spPr/>
        <p:txBody>
          <a:bodyPr/>
          <a:lstStyle/>
          <a:p>
            <a:pPr>
              <a:defRPr/>
            </a:pPr>
            <a:fld id="{2CE9EA79-D759-4BF4-BF62-9B02F9F90E52}" type="slidenum">
              <a:rPr lang="en-US" altLang="en-US" smtClean="0"/>
              <a:pPr>
                <a:defRPr/>
              </a:pPr>
              <a:t>124</a:t>
            </a:fld>
            <a:endParaRPr lang="en-US" altLang="en-US"/>
          </a:p>
        </p:txBody>
      </p:sp>
      <p:sp>
        <p:nvSpPr>
          <p:cNvPr id="7" name="TextBox 6"/>
          <p:cNvSpPr txBox="1"/>
          <p:nvPr/>
        </p:nvSpPr>
        <p:spPr>
          <a:xfrm>
            <a:off x="8686801" y="1600201"/>
            <a:ext cx="1671455" cy="60960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r>
              <a:rPr lang="en-US" sz="4400" dirty="0">
                <a:hlinkClick r:id="rId4"/>
              </a:rPr>
              <a:t>https://finance.yahoo.com/quote/SNAP/</a:t>
            </a:r>
            <a:endParaRPr lang="en-US" sz="4400" dirty="0">
              <a:latin typeface="+mj-lt"/>
              <a:ea typeface="+mj-ea"/>
              <a:cs typeface="+mj-cs"/>
            </a:endParaRPr>
          </a:p>
        </p:txBody>
      </p:sp>
    </p:spTree>
    <p:extLst>
      <p:ext uri="{BB962C8B-B14F-4D97-AF65-F5344CB8AC3E}">
        <p14:creationId xmlns:p14="http://schemas.microsoft.com/office/powerpoint/2010/main" val="7099137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Grp="1" noChangeArrowheads="1"/>
          </p:cNvSpPr>
          <p:nvPr>
            <p:ph type="title"/>
          </p:nvPr>
        </p:nvSpPr>
        <p:spPr/>
        <p:txBody>
          <a:bodyPr/>
          <a:lstStyle/>
          <a:p>
            <a:r>
              <a:rPr lang="en-US"/>
              <a:t>Preferred v. Common Shares</a:t>
            </a:r>
            <a:endParaRPr lang="en-US" dirty="0"/>
          </a:p>
        </p:txBody>
      </p:sp>
      <p:sp>
        <p:nvSpPr>
          <p:cNvPr id="18435" name="Rectangle 12"/>
          <p:cNvSpPr>
            <a:spLocks noGrp="1" noChangeArrowheads="1"/>
          </p:cNvSpPr>
          <p:nvPr>
            <p:ph idx="1"/>
          </p:nvPr>
        </p:nvSpPr>
        <p:spPr/>
        <p:txBody>
          <a:bodyPr>
            <a:normAutofit/>
          </a:bodyPr>
          <a:lstStyle/>
          <a:p>
            <a:r>
              <a:rPr lang="en-US" dirty="0"/>
              <a:t>Preferred Stock: stock with preference over common shares in payment of dividends and in liquidation</a:t>
            </a:r>
          </a:p>
          <a:p>
            <a:pPr lvl="1"/>
            <a:r>
              <a:rPr lang="en-US" dirty="0"/>
              <a:t>Cumulative versus Non-Cumulative Preferred Stock: </a:t>
            </a:r>
          </a:p>
          <a:p>
            <a:pPr lvl="2"/>
            <a:r>
              <a:rPr lang="en-US" dirty="0"/>
              <a:t>cumulative = preferred stock where all the missed dividends must be paid before any common dividends can be paid; </a:t>
            </a:r>
          </a:p>
          <a:p>
            <a:pPr lvl="2"/>
            <a:r>
              <a:rPr lang="en-US" dirty="0"/>
              <a:t>non-cumulative = preferred stock where the missed dividends do not accumulate. Only the current dividend is owed before common dividends can be paid</a:t>
            </a:r>
          </a:p>
          <a:p>
            <a:pPr lvl="1"/>
            <a:r>
              <a:rPr lang="en-US" dirty="0"/>
              <a:t>Preferred Stock: Equity or Debt? </a:t>
            </a:r>
          </a:p>
          <a:p>
            <a:pPr lvl="2"/>
            <a:r>
              <a:rPr lang="en-US" dirty="0"/>
              <a:t>Generally no voting rights</a:t>
            </a:r>
          </a:p>
          <a:p>
            <a:pPr lvl="2"/>
            <a:r>
              <a:rPr lang="en-US" dirty="0"/>
              <a:t>Priority over common shareholders for payments of dividends and in liquidation</a:t>
            </a:r>
          </a:p>
          <a:p>
            <a:pPr lvl="2"/>
            <a:r>
              <a:rPr lang="en-US" dirty="0"/>
              <a:t>Behind bondholders &amp; creditors in liquidation</a:t>
            </a:r>
          </a:p>
          <a:p>
            <a:pPr lvl="2"/>
            <a:r>
              <a:rPr lang="en-US" dirty="0"/>
              <a:t>Dividends paid after tax (US)</a:t>
            </a:r>
          </a:p>
          <a:p>
            <a:pPr lvl="3"/>
            <a:endParaRPr lang="en-US" dirty="0"/>
          </a:p>
          <a:p>
            <a:endParaRPr lang="en-US" dirty="0"/>
          </a:p>
        </p:txBody>
      </p:sp>
      <p:sp>
        <p:nvSpPr>
          <p:cNvPr id="2" name="Slide Number Placeholder 1"/>
          <p:cNvSpPr>
            <a:spLocks noGrp="1"/>
          </p:cNvSpPr>
          <p:nvPr>
            <p:ph type="sldNum" sz="quarter" idx="10"/>
          </p:nvPr>
        </p:nvSpPr>
        <p:spPr>
          <a:xfrm>
            <a:off x="9763126" y="6586539"/>
            <a:ext cx="919163" cy="293687"/>
          </a:xfrm>
        </p:spPr>
        <p:txBody>
          <a:bodyPr/>
          <a:lstStyle/>
          <a:p>
            <a:fld id="{79947206-A084-463E-B389-AE0EABF40FF9}" type="slidenum">
              <a:rPr lang="en-US" smtClean="0"/>
              <a:pPr/>
              <a:t>125</a:t>
            </a:fld>
            <a:endParaRPr lang="en-US" dirty="0"/>
          </a:p>
        </p:txBody>
      </p:sp>
      <p:sp>
        <p:nvSpPr>
          <p:cNvPr id="6" name="Footer Placeholder 7"/>
          <p:cNvSpPr txBox="1">
            <a:spLocks/>
          </p:cNvSpPr>
          <p:nvPr/>
        </p:nvSpPr>
        <p:spPr>
          <a:xfrm>
            <a:off x="3429000" y="6221414"/>
            <a:ext cx="3346346" cy="365125"/>
          </a:xfrm>
          <a:prstGeom prst="rect">
            <a:avLst/>
          </a:prstGeom>
        </p:spPr>
        <p:txBody>
          <a:bodyPr/>
          <a:lstStyle/>
          <a:p>
            <a:pPr lvl="0"/>
            <a:r>
              <a:rPr lang="en-US" dirty="0"/>
              <a:t>Stock Basics</a:t>
            </a:r>
          </a:p>
        </p:txBody>
      </p:sp>
    </p:spTree>
    <p:extLst>
      <p:ext uri="{BB962C8B-B14F-4D97-AF65-F5344CB8AC3E}">
        <p14:creationId xmlns:p14="http://schemas.microsoft.com/office/powerpoint/2010/main" val="355223622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dirty="0"/>
              <a:t>The Mechanics of Stock Trades</a:t>
            </a:r>
          </a:p>
        </p:txBody>
      </p:sp>
      <p:sp>
        <p:nvSpPr>
          <p:cNvPr id="20483" name="Content Placeholder 2"/>
          <p:cNvSpPr>
            <a:spLocks noGrp="1"/>
          </p:cNvSpPr>
          <p:nvPr>
            <p:ph idx="1"/>
          </p:nvPr>
        </p:nvSpPr>
        <p:spPr/>
        <p:txBody>
          <a:bodyPr/>
          <a:lstStyle/>
          <a:p>
            <a:pPr eaLnBrk="1" hangingPunct="1"/>
            <a:r>
              <a:rPr lang="en-US" dirty="0"/>
              <a:t>Market Order = order at market (no specified price)</a:t>
            </a:r>
          </a:p>
          <a:p>
            <a:pPr eaLnBrk="1" hangingPunct="1"/>
            <a:r>
              <a:rPr lang="en-US" dirty="0"/>
              <a:t>Limit Order = order at specific price</a:t>
            </a:r>
          </a:p>
          <a:p>
            <a:pPr eaLnBrk="1" hangingPunct="1"/>
            <a:r>
              <a:rPr lang="en-US" dirty="0"/>
              <a:t>Round Lot = 100 shares</a:t>
            </a:r>
          </a:p>
          <a:p>
            <a:pPr eaLnBrk="1" hangingPunct="1"/>
            <a:r>
              <a:rPr lang="en-US" dirty="0"/>
              <a:t>Most exchanges today are </a:t>
            </a:r>
            <a:r>
              <a:rPr lang="en-US" b="1" dirty="0"/>
              <a:t>fully electronic</a:t>
            </a:r>
            <a:r>
              <a:rPr lang="en-US" dirty="0"/>
              <a:t>; NYSE is one of the very few that still has </a:t>
            </a:r>
            <a:r>
              <a:rPr lang="en-US" b="1" dirty="0"/>
              <a:t>floor trading</a:t>
            </a:r>
            <a:r>
              <a:rPr lang="en-US" dirty="0"/>
              <a:t>: </a:t>
            </a:r>
            <a:r>
              <a:rPr lang="en-US" b="1" dirty="0"/>
              <a:t>specialists</a:t>
            </a:r>
            <a:r>
              <a:rPr lang="en-US" dirty="0"/>
              <a:t> hold trading licenses and make markets in some securities: </a:t>
            </a:r>
            <a:r>
              <a:rPr lang="en-US" b="1" dirty="0"/>
              <a:t>floor brokers </a:t>
            </a:r>
            <a:r>
              <a:rPr lang="en-US" dirty="0"/>
              <a:t>represent customers orders on the floor</a:t>
            </a:r>
          </a:p>
        </p:txBody>
      </p:sp>
      <p:sp>
        <p:nvSpPr>
          <p:cNvPr id="6" name="Footer Placeholder 7"/>
          <p:cNvSpPr txBox="1">
            <a:spLocks/>
          </p:cNvSpPr>
          <p:nvPr/>
        </p:nvSpPr>
        <p:spPr>
          <a:xfrm>
            <a:off x="3505200" y="6224031"/>
            <a:ext cx="2362200" cy="365125"/>
          </a:xfrm>
          <a:prstGeom prst="rect">
            <a:avLst/>
          </a:prstGeom>
        </p:spPr>
        <p:txBody>
          <a:bodyPr/>
          <a:lstStyle/>
          <a:p>
            <a:pPr lvl="0"/>
            <a:r>
              <a:rPr lang="en-US" dirty="0"/>
              <a:t>Stock Basics</a:t>
            </a:r>
          </a:p>
        </p:txBody>
      </p:sp>
      <p:sp>
        <p:nvSpPr>
          <p:cNvPr id="3" name="Cloud Callout 2"/>
          <p:cNvSpPr/>
          <p:nvPr/>
        </p:nvSpPr>
        <p:spPr>
          <a:xfrm>
            <a:off x="4871864" y="4870277"/>
            <a:ext cx="5688632" cy="1452695"/>
          </a:xfrm>
          <a:prstGeom prst="cloudCallout">
            <a:avLst>
              <a:gd name="adj1" fmla="val 38366"/>
              <a:gd name="adj2" fmla="val -285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Remember each exchange has its own rules! Before you start trading, check out the rules of the exchange!</a:t>
            </a:r>
          </a:p>
        </p:txBody>
      </p:sp>
      <p:sp>
        <p:nvSpPr>
          <p:cNvPr id="7" name="TextBox 6"/>
          <p:cNvSpPr txBox="1"/>
          <p:nvPr/>
        </p:nvSpPr>
        <p:spPr>
          <a:xfrm>
            <a:off x="7543800" y="76200"/>
            <a:ext cx="3240360" cy="1754326"/>
          </a:xfrm>
          <a:prstGeom prst="rect">
            <a:avLst/>
          </a:prstGeom>
          <a:noFill/>
        </p:spPr>
        <p:txBody>
          <a:bodyPr wrap="square" rtlCol="0">
            <a:spAutoFit/>
          </a:bodyPr>
          <a:lstStyle/>
          <a:p>
            <a:r>
              <a:rPr lang="en-US" dirty="0"/>
              <a:t>Video: How NYSE works: </a:t>
            </a:r>
            <a:r>
              <a:rPr lang="en-US" dirty="0">
                <a:hlinkClick r:id="rId3"/>
              </a:rPr>
              <a:t>https://www.youtube.com/watch?v=XRJBZIQrQAY</a:t>
            </a:r>
            <a:endParaRPr lang="en-US" dirty="0"/>
          </a:p>
          <a:p>
            <a:r>
              <a:rPr lang="en-US" dirty="0"/>
              <a:t>NYSE floor trading: </a:t>
            </a:r>
            <a:r>
              <a:rPr lang="en-US" dirty="0">
                <a:hlinkClick r:id="rId4"/>
              </a:rPr>
              <a:t>https://www.youtube.com/watch?v=G_IK0Q1FCnk</a:t>
            </a:r>
            <a:endParaRPr 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126</a:t>
            </a:fld>
            <a:endParaRPr lang="en-US" altLang="en-US"/>
          </a:p>
        </p:txBody>
      </p:sp>
    </p:spTree>
    <p:extLst>
      <p:ext uri="{BB962C8B-B14F-4D97-AF65-F5344CB8AC3E}">
        <p14:creationId xmlns:p14="http://schemas.microsoft.com/office/powerpoint/2010/main" val="386125737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1731"/>
            <a:ext cx="8229600" cy="1143000"/>
          </a:xfrm>
        </p:spPr>
        <p:txBody>
          <a:bodyPr/>
          <a:lstStyle/>
          <a:p>
            <a:r>
              <a:rPr lang="en-US" dirty="0"/>
              <a:t>How trades work</a:t>
            </a:r>
          </a:p>
        </p:txBody>
      </p:sp>
      <p:pic>
        <p:nvPicPr>
          <p:cNvPr id="454658" name="Picture 2" descr="Figure 8 csd">
            <a:hlinkClick r:id="rId3"/>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82151" y="1274731"/>
            <a:ext cx="6427698" cy="468150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7"/>
          <p:cNvSpPr txBox="1">
            <a:spLocks/>
          </p:cNvSpPr>
          <p:nvPr/>
        </p:nvSpPr>
        <p:spPr>
          <a:xfrm>
            <a:off x="3429000" y="6264276"/>
            <a:ext cx="5562600" cy="365125"/>
          </a:xfrm>
          <a:prstGeom prst="rect">
            <a:avLst/>
          </a:prstGeom>
        </p:spPr>
        <p:txBody>
          <a:bodyPr/>
          <a:lstStyle/>
          <a:p>
            <a:pPr lvl="0"/>
            <a:r>
              <a:rPr lang="en-US" dirty="0"/>
              <a:t>Stock Trades</a:t>
            </a:r>
          </a:p>
        </p:txBody>
      </p:sp>
      <p:sp>
        <p:nvSpPr>
          <p:cNvPr id="3" name="Slide Number Placeholder 2"/>
          <p:cNvSpPr>
            <a:spLocks noGrp="1"/>
          </p:cNvSpPr>
          <p:nvPr>
            <p:ph type="sldNum" sz="quarter" idx="10"/>
          </p:nvPr>
        </p:nvSpPr>
        <p:spPr/>
        <p:txBody>
          <a:bodyPr/>
          <a:lstStyle/>
          <a:p>
            <a:pPr>
              <a:defRPr/>
            </a:pPr>
            <a:fld id="{DD43D14F-EA8B-43E4-B169-114B5BB83D25}" type="slidenum">
              <a:rPr lang="en-US" altLang="en-US" smtClean="0"/>
              <a:pPr>
                <a:defRPr/>
              </a:pPr>
              <a:t>127</a:t>
            </a:fld>
            <a:endParaRPr lang="en-US" altLang="en-US"/>
          </a:p>
        </p:txBody>
      </p:sp>
    </p:spTree>
    <p:extLst>
      <p:ext uri="{BB962C8B-B14F-4D97-AF65-F5344CB8AC3E}">
        <p14:creationId xmlns:p14="http://schemas.microsoft.com/office/powerpoint/2010/main" val="16893713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Equity Valuation: the Dividend-Discount Model “DDM” </a:t>
            </a:r>
          </a:p>
        </p:txBody>
      </p:sp>
      <p:sp>
        <p:nvSpPr>
          <p:cNvPr id="79874" name="Rectangle 6"/>
          <p:cNvSpPr>
            <a:spLocks noGrp="1" noChangeArrowheads="1"/>
          </p:cNvSpPr>
          <p:nvPr>
            <p:ph type="body" idx="1"/>
          </p:nvPr>
        </p:nvSpPr>
        <p:spPr>
          <a:xfrm>
            <a:off x="1981200" y="1752601"/>
            <a:ext cx="8229600" cy="4373563"/>
          </a:xfrm>
        </p:spPr>
        <p:txBody>
          <a:bodyPr>
            <a:normAutofit/>
          </a:bodyPr>
          <a:lstStyle/>
          <a:p>
            <a:r>
              <a:rPr lang="en-US" altLang="en-US" sz="2400" dirty="0"/>
              <a:t>How do we value listed shares or stocks?</a:t>
            </a:r>
          </a:p>
          <a:p>
            <a:r>
              <a:rPr lang="en-US" altLang="en-US" sz="2400" dirty="0"/>
              <a:t>We will apply what we learned from DCF to cash flows arising from shares/stocks</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128</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1275364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976673" y="105339"/>
            <a:ext cx="8229600" cy="1143000"/>
          </a:xfrm>
        </p:spPr>
        <p:txBody>
          <a:bodyPr/>
          <a:lstStyle/>
          <a:p>
            <a:r>
              <a:rPr lang="en-US" altLang="en-US" sz="4000" dirty="0"/>
              <a:t>DDM</a:t>
            </a:r>
          </a:p>
        </p:txBody>
      </p:sp>
      <p:sp>
        <p:nvSpPr>
          <p:cNvPr id="79874" name="Rectangle 6"/>
          <p:cNvSpPr>
            <a:spLocks noGrp="1" noChangeArrowheads="1"/>
          </p:cNvSpPr>
          <p:nvPr>
            <p:ph type="body" idx="1"/>
          </p:nvPr>
        </p:nvSpPr>
        <p:spPr>
          <a:xfrm>
            <a:off x="1981200" y="1143001"/>
            <a:ext cx="8229600" cy="4830763"/>
          </a:xfrm>
        </p:spPr>
        <p:txBody>
          <a:bodyPr>
            <a:normAutofit/>
          </a:bodyPr>
          <a:lstStyle/>
          <a:p>
            <a:r>
              <a:rPr lang="en-US" altLang="en-US" sz="2400" dirty="0"/>
              <a:t>With a </a:t>
            </a:r>
            <a:r>
              <a:rPr lang="en-US" altLang="en-US" sz="2400" b="1" dirty="0"/>
              <a:t>1 year time horizon</a:t>
            </a:r>
            <a:r>
              <a:rPr lang="en-US" altLang="en-US" sz="2400" dirty="0"/>
              <a:t>, an investor buys a listed stock today (time=0) at market price </a:t>
            </a:r>
            <a:r>
              <a:rPr lang="en-US" altLang="en-US" sz="2400" b="1" dirty="0">
                <a:solidFill>
                  <a:schemeClr val="accent1"/>
                </a:solidFill>
              </a:rPr>
              <a:t>P</a:t>
            </a:r>
            <a:r>
              <a:rPr lang="en-US" altLang="en-US" sz="2400" b="1" baseline="-25000" dirty="0">
                <a:solidFill>
                  <a:schemeClr val="accent1"/>
                </a:solidFill>
              </a:rPr>
              <a:t>0</a:t>
            </a:r>
            <a:r>
              <a:rPr lang="en-US" altLang="en-US" sz="2400" dirty="0"/>
              <a:t>, gets a dividend </a:t>
            </a:r>
            <a:r>
              <a:rPr lang="en-US" altLang="en-US" sz="2400" b="1" dirty="0">
                <a:solidFill>
                  <a:schemeClr val="accent1"/>
                </a:solidFill>
              </a:rPr>
              <a:t>Div</a:t>
            </a:r>
            <a:r>
              <a:rPr lang="en-US" altLang="en-US" sz="2400" b="1" baseline="-25000" dirty="0">
                <a:solidFill>
                  <a:schemeClr val="accent1"/>
                </a:solidFill>
              </a:rPr>
              <a:t>1</a:t>
            </a:r>
            <a:r>
              <a:rPr lang="en-US" altLang="en-US" sz="2400" dirty="0"/>
              <a:t> after 1 year and sells the stock at then market price </a:t>
            </a:r>
            <a:r>
              <a:rPr lang="en-US" altLang="en-US" sz="2400" b="1" dirty="0">
                <a:solidFill>
                  <a:schemeClr val="accent1"/>
                </a:solidFill>
              </a:rPr>
              <a:t>P</a:t>
            </a:r>
            <a:r>
              <a:rPr lang="en-US" altLang="en-US" sz="2400" b="1" baseline="-25000" dirty="0">
                <a:solidFill>
                  <a:schemeClr val="accent1"/>
                </a:solidFill>
              </a:rPr>
              <a:t>1</a:t>
            </a:r>
            <a:r>
              <a:rPr lang="en-US" altLang="en-US" sz="2400" dirty="0"/>
              <a:t>,</a:t>
            </a:r>
          </a:p>
          <a:p>
            <a:r>
              <a:rPr lang="en-US" altLang="en-US" sz="2400" dirty="0"/>
              <a:t>So the cash flows consist of </a:t>
            </a:r>
            <a:r>
              <a:rPr lang="en-US" altLang="en-US" sz="2400" b="1" dirty="0">
                <a:solidFill>
                  <a:schemeClr val="accent1"/>
                </a:solidFill>
              </a:rPr>
              <a:t>Div</a:t>
            </a:r>
            <a:r>
              <a:rPr lang="en-US" altLang="en-US" sz="2400" b="1" baseline="-25000" dirty="0">
                <a:solidFill>
                  <a:schemeClr val="accent1"/>
                </a:solidFill>
              </a:rPr>
              <a:t>1 </a:t>
            </a:r>
            <a:r>
              <a:rPr lang="en-US" altLang="en-US" sz="2400" dirty="0"/>
              <a:t>the dividend</a:t>
            </a:r>
          </a:p>
          <a:p>
            <a:pPr marL="0" indent="0">
              <a:buNone/>
            </a:pPr>
            <a:r>
              <a:rPr lang="en-US" altLang="en-US" sz="2400" dirty="0"/>
              <a:t>      and </a:t>
            </a:r>
            <a:r>
              <a:rPr lang="en-US" altLang="en-US" sz="2400" b="1" dirty="0">
                <a:solidFill>
                  <a:schemeClr val="accent1"/>
                </a:solidFill>
              </a:rPr>
              <a:t>P</a:t>
            </a:r>
            <a:r>
              <a:rPr lang="en-US" altLang="en-US" sz="2400" b="1" baseline="-25000" dirty="0">
                <a:solidFill>
                  <a:schemeClr val="accent1"/>
                </a:solidFill>
              </a:rPr>
              <a:t>1 </a:t>
            </a:r>
            <a:r>
              <a:rPr lang="en-US" altLang="en-US" sz="2400" dirty="0"/>
              <a:t>the sale price of the stock</a:t>
            </a:r>
          </a:p>
          <a:p>
            <a:r>
              <a:rPr lang="en-US" altLang="en-US" sz="2400" dirty="0"/>
              <a:t>Discounting the cash flows with the expected return </a:t>
            </a:r>
            <a:r>
              <a:rPr lang="en-US" altLang="en-US" sz="2400" b="1" dirty="0" err="1">
                <a:solidFill>
                  <a:schemeClr val="accent1"/>
                </a:solidFill>
              </a:rPr>
              <a:t>r</a:t>
            </a:r>
            <a:r>
              <a:rPr lang="en-US" altLang="en-US" sz="2400" b="1" baseline="-25000" dirty="0" err="1">
                <a:solidFill>
                  <a:schemeClr val="accent1"/>
                </a:solidFill>
              </a:rPr>
              <a:t>E</a:t>
            </a:r>
            <a:r>
              <a:rPr lang="en-US" altLang="en-US" sz="2400" dirty="0"/>
              <a:t> leads to:</a:t>
            </a:r>
          </a:p>
          <a:p>
            <a:endParaRPr lang="en-US" altLang="en-US" sz="2400" dirty="0"/>
          </a:p>
          <a:p>
            <a:endParaRPr lang="en-US" altLang="en-US" sz="2400" dirty="0"/>
          </a:p>
          <a:p>
            <a:r>
              <a:rPr lang="en-US" altLang="en-US" sz="2400" dirty="0"/>
              <a:t>Notice that the price of the stock </a:t>
            </a:r>
            <a:r>
              <a:rPr lang="en-US" altLang="en-US" sz="2400" b="1" dirty="0">
                <a:solidFill>
                  <a:schemeClr val="accent1"/>
                </a:solidFill>
              </a:rPr>
              <a:t>P</a:t>
            </a:r>
            <a:r>
              <a:rPr lang="en-US" altLang="en-US" sz="2400" b="1" baseline="-25000" dirty="0">
                <a:solidFill>
                  <a:schemeClr val="accent1"/>
                </a:solidFill>
              </a:rPr>
              <a:t>0 </a:t>
            </a:r>
            <a:r>
              <a:rPr lang="en-US" altLang="en-US" sz="2400" dirty="0"/>
              <a:t>is the PV of the expected cash flows from the stock (we are simply applying what we learned in DCF !)</a:t>
            </a:r>
          </a:p>
          <a:p>
            <a:pPr>
              <a:buNone/>
            </a:pPr>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129</a:t>
            </a:fld>
            <a:endParaRPr lang="en-US" altLang="en-US"/>
          </a:p>
        </p:txBody>
      </p:sp>
      <p:pic>
        <p:nvPicPr>
          <p:cNvPr id="1028" name="Picture 4"/>
          <p:cNvPicPr>
            <a:picLocks noChangeAspect="1" noChangeArrowheads="1"/>
          </p:cNvPicPr>
          <p:nvPr/>
        </p:nvPicPr>
        <p:blipFill>
          <a:blip r:embed="rId3" cstate="print"/>
          <a:srcRect/>
          <a:stretch>
            <a:fillRect/>
          </a:stretch>
        </p:blipFill>
        <p:spPr bwMode="auto">
          <a:xfrm>
            <a:off x="7391400" y="2334516"/>
            <a:ext cx="2667000" cy="1239694"/>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3067287" y="4278989"/>
            <a:ext cx="7138987" cy="792163"/>
          </a:xfrm>
          <a:prstGeom prst="rect">
            <a:avLst/>
          </a:prstGeom>
          <a:noFill/>
          <a:ln w="9525">
            <a:noFill/>
            <a:miter lim="800000"/>
            <a:headEnd/>
            <a:tailEnd/>
          </a:ln>
          <a:effectLst/>
        </p:spPr>
      </p:pic>
      <p:sp>
        <p:nvSpPr>
          <p:cNvPr id="8" name="Rectangle 7"/>
          <p:cNvSpPr/>
          <p:nvPr/>
        </p:nvSpPr>
        <p:spPr>
          <a:xfrm>
            <a:off x="2895600" y="4137025"/>
            <a:ext cx="19812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069499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zh-TW"/>
              <a:t>Commercial Banks</a:t>
            </a:r>
          </a:p>
        </p:txBody>
      </p:sp>
      <p:sp>
        <p:nvSpPr>
          <p:cNvPr id="9" name="Text Placeholder 8"/>
          <p:cNvSpPr>
            <a:spLocks noGrp="1"/>
          </p:cNvSpPr>
          <p:nvPr>
            <p:ph type="body" idx="1"/>
          </p:nvPr>
        </p:nvSpPr>
        <p:spPr/>
        <p:txBody>
          <a:bodyPr/>
          <a:lstStyle/>
          <a:p>
            <a:r>
              <a:rPr lang="en-US" altLang="zh-TW" dirty="0">
                <a:solidFill>
                  <a:schemeClr val="accent2"/>
                </a:solidFill>
              </a:rPr>
              <a:t>Traditional</a:t>
            </a:r>
            <a:r>
              <a:rPr lang="en-US" altLang="zh-TW" dirty="0"/>
              <a:t> products and services:</a:t>
            </a:r>
          </a:p>
        </p:txBody>
      </p:sp>
      <p:sp>
        <p:nvSpPr>
          <p:cNvPr id="133123" name="Rectangle 3"/>
          <p:cNvSpPr>
            <a:spLocks noGrp="1" noChangeArrowheads="1"/>
          </p:cNvSpPr>
          <p:nvPr>
            <p:ph sz="half" idx="2"/>
          </p:nvPr>
        </p:nvSpPr>
        <p:spPr/>
        <p:txBody>
          <a:bodyPr/>
          <a:lstStyle/>
          <a:p>
            <a:r>
              <a:rPr lang="en-US" altLang="zh-TW" sz="1800"/>
              <a:t>Deposit accounts</a:t>
            </a:r>
          </a:p>
          <a:p>
            <a:r>
              <a:rPr lang="en-US" altLang="zh-TW" sz="1800"/>
              <a:t>Credit services</a:t>
            </a:r>
          </a:p>
          <a:p>
            <a:r>
              <a:rPr lang="en-US" altLang="zh-TW" sz="1800"/>
              <a:t>Payment and collection services</a:t>
            </a:r>
          </a:p>
          <a:p>
            <a:r>
              <a:rPr lang="en-US" altLang="zh-TW" sz="1800"/>
              <a:t>Trade services</a:t>
            </a:r>
          </a:p>
          <a:p>
            <a:r>
              <a:rPr lang="en-US" altLang="zh-TW" sz="1800"/>
              <a:t>FX services</a:t>
            </a:r>
          </a:p>
          <a:p>
            <a:r>
              <a:rPr lang="en-US" altLang="zh-TW" sz="1800"/>
              <a:t>Credit enhancement or payment guaranty</a:t>
            </a:r>
          </a:p>
          <a:p>
            <a:r>
              <a:rPr lang="en-US" altLang="zh-TW" sz="1800"/>
              <a:t>Agent or fiduciary services</a:t>
            </a:r>
            <a:endParaRPr lang="en-US" altLang="zh-TW" sz="1800" dirty="0"/>
          </a:p>
        </p:txBody>
      </p:sp>
      <p:sp>
        <p:nvSpPr>
          <p:cNvPr id="10" name="Text Placeholder 9"/>
          <p:cNvSpPr>
            <a:spLocks noGrp="1"/>
          </p:cNvSpPr>
          <p:nvPr>
            <p:ph type="body" sz="quarter" idx="3"/>
          </p:nvPr>
        </p:nvSpPr>
        <p:spPr/>
        <p:txBody>
          <a:bodyPr/>
          <a:lstStyle/>
          <a:p>
            <a:r>
              <a:rPr lang="en-US" altLang="zh-TW" dirty="0">
                <a:solidFill>
                  <a:schemeClr val="accent3"/>
                </a:solidFill>
              </a:rPr>
              <a:t>New</a:t>
            </a:r>
            <a:r>
              <a:rPr lang="en-US" altLang="zh-TW" dirty="0"/>
              <a:t> products and services </a:t>
            </a:r>
          </a:p>
        </p:txBody>
      </p:sp>
      <p:sp>
        <p:nvSpPr>
          <p:cNvPr id="133124" name="Rectangle 4"/>
          <p:cNvSpPr>
            <a:spLocks noGrp="1" noChangeArrowheads="1"/>
          </p:cNvSpPr>
          <p:nvPr>
            <p:ph sz="quarter" idx="4"/>
          </p:nvPr>
        </p:nvSpPr>
        <p:spPr/>
        <p:txBody>
          <a:bodyPr/>
          <a:lstStyle/>
          <a:p>
            <a:r>
              <a:rPr lang="en-US" altLang="zh-TW" sz="1800" dirty="0"/>
              <a:t>Investment banking services</a:t>
            </a:r>
          </a:p>
          <a:p>
            <a:r>
              <a:rPr lang="en-US" altLang="zh-TW" sz="1800" dirty="0"/>
              <a:t>Consulting services</a:t>
            </a:r>
          </a:p>
          <a:p>
            <a:r>
              <a:rPr lang="en-US" altLang="zh-TW" sz="1800" dirty="0"/>
              <a:t>Risk management services</a:t>
            </a:r>
          </a:p>
          <a:p>
            <a:r>
              <a:rPr lang="en-US" altLang="zh-TW" sz="1800" dirty="0"/>
              <a:t>Broker/dealer services</a:t>
            </a:r>
          </a:p>
          <a:p>
            <a:r>
              <a:rPr lang="en-US" altLang="zh-TW" sz="1800" dirty="0"/>
              <a:t>Insurance services</a:t>
            </a:r>
          </a:p>
          <a:p>
            <a:r>
              <a:rPr lang="en-US" altLang="zh-TW" sz="1800" dirty="0"/>
              <a:t>Asset management</a:t>
            </a:r>
          </a:p>
        </p:txBody>
      </p:sp>
      <p:sp>
        <p:nvSpPr>
          <p:cNvPr id="8"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644E8532-D412-4AE6-AEB6-832D7C2A927E}" type="slidenum">
              <a:rPr lang="en-US" altLang="en-US" sz="1400"/>
              <a:pPr/>
              <a:t>13</a:t>
            </a:fld>
            <a:endParaRPr lang="en-US" altLang="en-US" sz="1400"/>
          </a:p>
        </p:txBody>
      </p:sp>
      <p:sp>
        <p:nvSpPr>
          <p:cNvPr id="133125" name="AutoShape 5"/>
          <p:cNvSpPr>
            <a:spLocks noChangeArrowheads="1"/>
          </p:cNvSpPr>
          <p:nvPr/>
        </p:nvSpPr>
        <p:spPr bwMode="auto">
          <a:xfrm>
            <a:off x="5029200" y="5715000"/>
            <a:ext cx="2895600" cy="495300"/>
          </a:xfrm>
          <a:prstGeom prst="curvedUpArrow">
            <a:avLst>
              <a:gd name="adj1" fmla="val 50769"/>
              <a:gd name="adj2" fmla="val 179577"/>
              <a:gd name="adj3" fmla="val 33333"/>
            </a:avLst>
          </a:prstGeom>
          <a:solidFill>
            <a:schemeClr val="accent3"/>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zh-TW" altLang="en-US"/>
          </a:p>
        </p:txBody>
      </p: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7756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312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12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312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312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3125"/>
                                        </p:tgtEl>
                                        <p:attrNameLst>
                                          <p:attrName>style.visibility</p:attrName>
                                        </p:attrNameLst>
                                      </p:cBhvr>
                                      <p:to>
                                        <p:strVal val="visible"/>
                                      </p:to>
                                    </p:set>
                                    <p:animEffect transition="in" filter="fade">
                                      <p:cBhvr>
                                        <p:cTn id="40" dur="500"/>
                                        <p:tgtEl>
                                          <p:spTgt spid="1331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33124">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3124">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331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3123" grpId="0" uiExpand="1" build="p"/>
      <p:bldP spid="10" grpId="0" build="p"/>
      <p:bldP spid="133124" grpId="0" uiExpand="1" build="p"/>
      <p:bldP spid="1331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1"/>
          <p:cNvSpPr>
            <a:spLocks noGrp="1" noChangeArrowheads="1"/>
          </p:cNvSpPr>
          <p:nvPr>
            <p:ph type="title"/>
          </p:nvPr>
        </p:nvSpPr>
        <p:spPr>
          <a:xfrm>
            <a:off x="1971981" y="69761"/>
            <a:ext cx="8229600" cy="1143000"/>
          </a:xfrm>
        </p:spPr>
        <p:txBody>
          <a:bodyPr/>
          <a:lstStyle/>
          <a:p>
            <a:r>
              <a:rPr lang="en-US" dirty="0"/>
              <a:t>DDM</a:t>
            </a:r>
          </a:p>
        </p:txBody>
      </p:sp>
      <p:sp>
        <p:nvSpPr>
          <p:cNvPr id="26627" name="Rectangle 12"/>
          <p:cNvSpPr>
            <a:spLocks noGrp="1" noChangeArrowheads="1"/>
          </p:cNvSpPr>
          <p:nvPr>
            <p:ph idx="1"/>
          </p:nvPr>
        </p:nvSpPr>
        <p:spPr>
          <a:xfrm>
            <a:off x="1942557" y="990601"/>
            <a:ext cx="8229600" cy="4525963"/>
          </a:xfrm>
        </p:spPr>
        <p:txBody>
          <a:bodyPr/>
          <a:lstStyle/>
          <a:p>
            <a:r>
              <a:rPr lang="en-US" dirty="0"/>
              <a:t>Dividend Yields, Capital Gains, and Total Returns</a:t>
            </a:r>
          </a:p>
          <a:p>
            <a:pPr lvl="1"/>
            <a:r>
              <a:rPr lang="en-US" b="1" dirty="0"/>
              <a:t>Dividend Yield</a:t>
            </a:r>
            <a:r>
              <a:rPr lang="en-US" dirty="0"/>
              <a:t>: expected annual dividend of a stock divided by its current price = % return an investor expects to earn from the dividend paid by the stock</a:t>
            </a:r>
          </a:p>
          <a:p>
            <a:pPr lvl="1"/>
            <a:r>
              <a:rPr lang="en-US" b="1" dirty="0"/>
              <a:t>Capital Gain</a:t>
            </a:r>
            <a:r>
              <a:rPr lang="en-US" dirty="0"/>
              <a:t>: the amount by which the selling price of the stock exceeds the purchase price</a:t>
            </a:r>
          </a:p>
          <a:p>
            <a:pPr lvl="2"/>
            <a:r>
              <a:rPr lang="en-US" dirty="0"/>
              <a:t>Capital Gains Rate: capital gain as % of initial price of the stock</a:t>
            </a:r>
          </a:p>
          <a:p>
            <a:pPr lvl="1"/>
            <a:r>
              <a:rPr lang="en-US" b="1" dirty="0"/>
              <a:t>Total Return</a:t>
            </a:r>
            <a:r>
              <a:rPr lang="en-US" dirty="0"/>
              <a:t>: stock’s dividend yield plus capital gain rate</a:t>
            </a:r>
          </a:p>
          <a:p>
            <a:pPr lvl="1"/>
            <a:endParaRPr lang="en-US" dirty="0"/>
          </a:p>
          <a:p>
            <a:pPr lvl="1"/>
            <a:endParaRPr lang="en-US" dirty="0"/>
          </a:p>
        </p:txBody>
      </p:sp>
      <p:sp>
        <p:nvSpPr>
          <p:cNvPr id="2" name="Slide Number Placeholder 1"/>
          <p:cNvSpPr>
            <a:spLocks noGrp="1"/>
          </p:cNvSpPr>
          <p:nvPr>
            <p:ph type="sldNum" sz="quarter" idx="10"/>
          </p:nvPr>
        </p:nvSpPr>
        <p:spPr>
          <a:xfrm>
            <a:off x="9763126" y="6586539"/>
            <a:ext cx="919163" cy="293687"/>
          </a:xfrm>
        </p:spPr>
        <p:txBody>
          <a:bodyPr/>
          <a:lstStyle/>
          <a:p>
            <a:fld id="{79947206-A084-463E-B389-AE0EABF40FF9}" type="slidenum">
              <a:rPr lang="en-US" smtClean="0"/>
              <a:pPr/>
              <a:t>130</a:t>
            </a:fld>
            <a:endParaRPr lang="en-US" dirty="0"/>
          </a:p>
        </p:txBody>
      </p:sp>
      <p:pic>
        <p:nvPicPr>
          <p:cNvPr id="26629" name="Picture 5" descr="eq07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5927" y="4609765"/>
            <a:ext cx="4395048" cy="118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789714" y="4572000"/>
            <a:ext cx="4592286"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64694174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DDM</a:t>
            </a:r>
          </a:p>
        </p:txBody>
      </p:sp>
      <p:sp>
        <p:nvSpPr>
          <p:cNvPr id="79874" name="Rectangle 6"/>
          <p:cNvSpPr>
            <a:spLocks noGrp="1" noChangeArrowheads="1"/>
          </p:cNvSpPr>
          <p:nvPr>
            <p:ph type="body" idx="1"/>
          </p:nvPr>
        </p:nvSpPr>
        <p:spPr>
          <a:xfrm>
            <a:off x="1981200" y="1143001"/>
            <a:ext cx="8229600" cy="4830763"/>
          </a:xfrm>
        </p:spPr>
        <p:txBody>
          <a:bodyPr>
            <a:normAutofit/>
          </a:bodyPr>
          <a:lstStyle/>
          <a:p>
            <a:r>
              <a:rPr lang="en-US" altLang="en-US" sz="2400" dirty="0"/>
              <a:t>So when buying that stock at </a:t>
            </a:r>
            <a:r>
              <a:rPr lang="en-US" altLang="en-US" sz="2400" b="1" dirty="0">
                <a:solidFill>
                  <a:schemeClr val="accent1"/>
                </a:solidFill>
              </a:rPr>
              <a:t>P</a:t>
            </a:r>
            <a:r>
              <a:rPr lang="en-US" altLang="en-US" sz="2400" b="1" baseline="-25000" dirty="0">
                <a:solidFill>
                  <a:schemeClr val="accent1"/>
                </a:solidFill>
              </a:rPr>
              <a:t>0</a:t>
            </a:r>
            <a:r>
              <a:rPr lang="en-US" altLang="en-US" sz="2400" dirty="0"/>
              <a:t>, the expected return </a:t>
            </a:r>
            <a:r>
              <a:rPr lang="en-US" altLang="en-US" sz="2400" b="1" dirty="0" err="1">
                <a:solidFill>
                  <a:schemeClr val="accent1"/>
                </a:solidFill>
              </a:rPr>
              <a:t>r</a:t>
            </a:r>
            <a:r>
              <a:rPr lang="en-US" altLang="en-US" sz="2400" b="1" baseline="-25000" dirty="0" err="1">
                <a:solidFill>
                  <a:schemeClr val="accent1"/>
                </a:solidFill>
              </a:rPr>
              <a:t>E</a:t>
            </a:r>
            <a:r>
              <a:rPr lang="en-US" altLang="en-US" sz="2400" dirty="0"/>
              <a:t> can be broken down as:</a:t>
            </a:r>
          </a:p>
          <a:p>
            <a:endParaRPr lang="en-US" altLang="en-US" sz="2400" dirty="0"/>
          </a:p>
          <a:p>
            <a:endParaRPr lang="en-US" altLang="en-US" sz="2400" dirty="0"/>
          </a:p>
          <a:p>
            <a:r>
              <a:rPr lang="en-US" altLang="en-US" sz="2400" dirty="0"/>
              <a:t>If </a:t>
            </a:r>
            <a:r>
              <a:rPr lang="en-US" altLang="en-US" sz="2400" b="1" dirty="0">
                <a:solidFill>
                  <a:srgbClr val="0070C0"/>
                </a:solidFill>
              </a:rPr>
              <a:t>expected Dividend Yield</a:t>
            </a:r>
            <a:r>
              <a:rPr lang="en-US" altLang="en-US" sz="2400" dirty="0"/>
              <a:t> </a:t>
            </a:r>
            <a:r>
              <a:rPr lang="en-US" altLang="en-US" sz="2400" b="1" dirty="0"/>
              <a:t>+</a:t>
            </a:r>
            <a:r>
              <a:rPr lang="en-US" altLang="en-US" sz="2400" dirty="0"/>
              <a:t> </a:t>
            </a:r>
            <a:r>
              <a:rPr lang="en-US" altLang="en-US" sz="2400" b="1" dirty="0">
                <a:solidFill>
                  <a:srgbClr val="0070C0"/>
                </a:solidFill>
              </a:rPr>
              <a:t>expected Capital Gain Return</a:t>
            </a:r>
            <a:r>
              <a:rPr lang="en-US" altLang="en-US" sz="2400" dirty="0"/>
              <a:t> </a:t>
            </a:r>
            <a:r>
              <a:rPr lang="en-US" altLang="en-US" sz="2400" b="1" dirty="0">
                <a:solidFill>
                  <a:schemeClr val="accent1"/>
                </a:solidFill>
                <a:sym typeface="Symbol"/>
              </a:rPr>
              <a:t></a:t>
            </a:r>
            <a:r>
              <a:rPr lang="en-US" altLang="en-US" sz="2400" dirty="0"/>
              <a:t> </a:t>
            </a:r>
            <a:r>
              <a:rPr lang="en-US" altLang="en-US" sz="2400" b="1" dirty="0">
                <a:solidFill>
                  <a:srgbClr val="0070C0"/>
                </a:solidFill>
              </a:rPr>
              <a:t>expected return (hurdle rate) of the investor</a:t>
            </a:r>
            <a:r>
              <a:rPr lang="en-US" altLang="en-US" sz="2400" dirty="0"/>
              <a:t>, then the investor should buy that stock.</a:t>
            </a:r>
          </a:p>
          <a:p>
            <a:pPr>
              <a:buNone/>
            </a:pPr>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131</a:t>
            </a:fld>
            <a:endParaRPr lang="en-US" altLang="en-US"/>
          </a:p>
        </p:txBody>
      </p:sp>
      <p:pic>
        <p:nvPicPr>
          <p:cNvPr id="3074" name="Picture 2"/>
          <p:cNvPicPr>
            <a:picLocks noChangeAspect="1" noChangeArrowheads="1"/>
          </p:cNvPicPr>
          <p:nvPr/>
        </p:nvPicPr>
        <p:blipFill>
          <a:blip r:embed="rId3" cstate="print"/>
          <a:srcRect/>
          <a:stretch>
            <a:fillRect/>
          </a:stretch>
        </p:blipFill>
        <p:spPr bwMode="auto">
          <a:xfrm>
            <a:off x="2525714" y="2362200"/>
            <a:ext cx="7138987" cy="7937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2538414" y="3124200"/>
            <a:ext cx="7138987" cy="469900"/>
          </a:xfrm>
          <a:prstGeom prst="rect">
            <a:avLst/>
          </a:prstGeom>
          <a:noFill/>
          <a:ln w="9525">
            <a:solidFill>
              <a:schemeClr val="tx2"/>
            </a:solidFill>
            <a:miter lim="800000"/>
            <a:headEnd/>
            <a:tailEnd/>
          </a:ln>
          <a:effectLst/>
        </p:spPr>
      </p:pic>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6086949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 Stock Prices and Returns</a:t>
            </a:r>
            <a:endParaRPr lang="zh-TW" altLang="en-US" dirty="0"/>
          </a:p>
        </p:txBody>
      </p:sp>
      <p:sp>
        <p:nvSpPr>
          <p:cNvPr id="3" name="Content Placeholder 2"/>
          <p:cNvSpPr>
            <a:spLocks noGrp="1"/>
          </p:cNvSpPr>
          <p:nvPr>
            <p:ph idx="1"/>
          </p:nvPr>
        </p:nvSpPr>
        <p:spPr/>
        <p:txBody>
          <a:bodyPr/>
          <a:lstStyle/>
          <a:p>
            <a:r>
              <a:rPr lang="en-US" altLang="zh-TW" dirty="0"/>
              <a:t>Suppose you expect Funky Gold Company (FGC) to pay an annual </a:t>
            </a:r>
            <a:r>
              <a:rPr lang="en-US" altLang="zh-TW" b="1" dirty="0"/>
              <a:t>dividend</a:t>
            </a:r>
            <a:r>
              <a:rPr lang="en-US" altLang="zh-TW" dirty="0"/>
              <a:t> of </a:t>
            </a:r>
            <a:r>
              <a:rPr lang="en-US" altLang="zh-TW" b="1" dirty="0"/>
              <a:t>$0.56 </a:t>
            </a:r>
            <a:r>
              <a:rPr lang="en-US" altLang="zh-TW" dirty="0"/>
              <a:t>per share in the coming year and to trade at </a:t>
            </a:r>
            <a:r>
              <a:rPr lang="en-US" altLang="zh-TW" b="1" dirty="0"/>
              <a:t>$45.50 </a:t>
            </a:r>
            <a:r>
              <a:rPr lang="en-US" altLang="zh-TW" dirty="0"/>
              <a:t>per share </a:t>
            </a:r>
            <a:r>
              <a:rPr lang="en-US" altLang="zh-TW" b="1" dirty="0"/>
              <a:t>at the end of the year.  </a:t>
            </a:r>
          </a:p>
          <a:p>
            <a:r>
              <a:rPr lang="en-US" altLang="zh-TW" dirty="0"/>
              <a:t>If investments with equivalent risk to FGC’ stock have an expected return of </a:t>
            </a:r>
            <a:r>
              <a:rPr lang="en-US" altLang="zh-TW" b="1" dirty="0"/>
              <a:t>6.80%</a:t>
            </a:r>
            <a:r>
              <a:rPr lang="en-US" altLang="zh-TW" dirty="0"/>
              <a:t>, </a:t>
            </a:r>
            <a:r>
              <a:rPr lang="en-US" altLang="zh-TW" b="1" dirty="0"/>
              <a:t>what is the most you would pay today for FGC’s stock?  </a:t>
            </a:r>
          </a:p>
          <a:p>
            <a:r>
              <a:rPr lang="en-US" altLang="zh-TW" b="1" dirty="0"/>
              <a:t>What dividend yield and capital gain rate would you expect at this price?</a:t>
            </a:r>
          </a:p>
          <a:p>
            <a:endParaRPr lang="zh-TW" alt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132</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198948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4"/>
          <p:cNvSpPr>
            <a:spLocks noGrp="1" noChangeArrowheads="1"/>
          </p:cNvSpPr>
          <p:nvPr>
            <p:ph type="title"/>
          </p:nvPr>
        </p:nvSpPr>
        <p:spPr/>
        <p:txBody>
          <a:bodyPr/>
          <a:lstStyle/>
          <a:p>
            <a:pPr eaLnBrk="1" hangingPunct="1"/>
            <a:r>
              <a:rPr lang="en-US" dirty="0"/>
              <a:t>Example : Stock Prices and Returns</a:t>
            </a:r>
          </a:p>
        </p:txBody>
      </p:sp>
      <p:sp>
        <p:nvSpPr>
          <p:cNvPr id="32771" name="Rectangle 25"/>
          <p:cNvSpPr>
            <a:spLocks noGrp="1" noChangeArrowheads="1"/>
          </p:cNvSpPr>
          <p:nvPr>
            <p:ph idx="1"/>
          </p:nvPr>
        </p:nvSpPr>
        <p:spPr/>
        <p:txBody>
          <a:bodyPr/>
          <a:lstStyle/>
          <a:p>
            <a:pPr eaLnBrk="1" hangingPunct="1">
              <a:buFontTx/>
              <a:buNone/>
            </a:pPr>
            <a:r>
              <a:rPr lang="en-US" dirty="0"/>
              <a:t>Solution:</a:t>
            </a:r>
          </a:p>
          <a:p>
            <a:pPr eaLnBrk="1" hangingPunct="1"/>
            <a:r>
              <a:rPr lang="en-US" sz="2000" dirty="0"/>
              <a:t>We solve for the beginning price we would pay now (</a:t>
            </a:r>
            <a:r>
              <a:rPr lang="en-US" sz="2000" b="1" dirty="0">
                <a:solidFill>
                  <a:schemeClr val="tx2">
                    <a:lumMod val="60000"/>
                    <a:lumOff val="40000"/>
                  </a:schemeClr>
                </a:solidFill>
              </a:rPr>
              <a:t>P</a:t>
            </a:r>
            <a:r>
              <a:rPr lang="en-US" sz="2000" b="1" baseline="-25000" dirty="0">
                <a:solidFill>
                  <a:schemeClr val="tx2">
                    <a:lumMod val="60000"/>
                    <a:lumOff val="40000"/>
                  </a:schemeClr>
                </a:solidFill>
              </a:rPr>
              <a:t>0</a:t>
            </a:r>
            <a:r>
              <a:rPr lang="en-US" sz="2000" dirty="0"/>
              <a:t>) given our expectations about dividends (</a:t>
            </a:r>
            <a:r>
              <a:rPr lang="en-US" sz="2000" b="1" dirty="0">
                <a:solidFill>
                  <a:schemeClr val="accent1"/>
                </a:solidFill>
              </a:rPr>
              <a:t>Div</a:t>
            </a:r>
            <a:r>
              <a:rPr lang="en-US" sz="2000" b="1" baseline="-25000" dirty="0">
                <a:solidFill>
                  <a:schemeClr val="accent1"/>
                </a:solidFill>
              </a:rPr>
              <a:t>1</a:t>
            </a:r>
            <a:r>
              <a:rPr lang="en-US" sz="2000" dirty="0"/>
              <a:t>=$0.56) and future price (</a:t>
            </a:r>
            <a:r>
              <a:rPr lang="en-US" sz="2000" b="1" dirty="0">
                <a:solidFill>
                  <a:schemeClr val="accent1"/>
                </a:solidFill>
              </a:rPr>
              <a:t>P</a:t>
            </a:r>
            <a:r>
              <a:rPr lang="en-US" sz="2000" b="1" baseline="-25000" dirty="0">
                <a:solidFill>
                  <a:schemeClr val="accent1"/>
                </a:solidFill>
              </a:rPr>
              <a:t>1</a:t>
            </a:r>
            <a:r>
              <a:rPr lang="en-US" sz="2000" dirty="0"/>
              <a:t>=$45.50) and the return we expect to earn to be willing to invest (</a:t>
            </a:r>
            <a:r>
              <a:rPr lang="en-US" sz="2000" b="1" dirty="0" err="1">
                <a:solidFill>
                  <a:schemeClr val="accent1"/>
                </a:solidFill>
              </a:rPr>
              <a:t>r</a:t>
            </a:r>
            <a:r>
              <a:rPr lang="en-US" sz="2000" b="1" baseline="-25000" dirty="0" err="1">
                <a:solidFill>
                  <a:schemeClr val="accent1"/>
                </a:solidFill>
              </a:rPr>
              <a:t>E</a:t>
            </a:r>
            <a:r>
              <a:rPr lang="en-US" sz="2000" dirty="0"/>
              <a:t>=0.068). </a:t>
            </a:r>
          </a:p>
          <a:p>
            <a:pPr eaLnBrk="1" hangingPunct="1"/>
            <a:endParaRPr lang="en-US" dirty="0"/>
          </a:p>
          <a:p>
            <a:pPr eaLnBrk="1" hangingPunct="1"/>
            <a:endParaRPr lang="en-US" sz="2000" dirty="0"/>
          </a:p>
          <a:p>
            <a:pPr eaLnBrk="1" hangingPunct="1"/>
            <a:r>
              <a:rPr lang="en-US" sz="2000" dirty="0"/>
              <a:t>We can calculate the dividend yield and capital gain rate</a:t>
            </a:r>
          </a:p>
        </p:txBody>
      </p:sp>
      <p:graphicFrame>
        <p:nvGraphicFramePr>
          <p:cNvPr id="32774" name="Object 10"/>
          <p:cNvGraphicFramePr>
            <a:graphicFrameLocks noChangeAspect="1"/>
          </p:cNvGraphicFramePr>
          <p:nvPr/>
        </p:nvGraphicFramePr>
        <p:xfrm>
          <a:off x="4343401" y="3581400"/>
          <a:ext cx="2205037" cy="1149350"/>
        </p:xfrm>
        <a:graphic>
          <a:graphicData uri="http://schemas.openxmlformats.org/presentationml/2006/ole">
            <mc:AlternateContent xmlns:mc="http://schemas.openxmlformats.org/markup-compatibility/2006">
              <mc:Choice xmlns:v="urn:schemas-microsoft-com:vml" Requires="v">
                <p:oleObj spid="_x0000_s1027" name="Equation" r:id="rId4" imgW="927100" imgH="482600" progId="">
                  <p:embed/>
                </p:oleObj>
              </mc:Choice>
              <mc:Fallback>
                <p:oleObj name="Equation" r:id="rId4" imgW="927100" imgH="482600" progId="">
                  <p:embed/>
                  <p:pic>
                    <p:nvPicPr>
                      <p:cNvPr id="3277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1" y="3581400"/>
                        <a:ext cx="2205037" cy="1149350"/>
                      </a:xfrm>
                      <a:prstGeom prst="rect">
                        <a:avLst/>
                      </a:prstGeom>
                      <a:noFill/>
                      <a:extLst>
                        <a:ext uri="{909E8E84-426E-40DD-AFC4-6F175D3DCCD1}">
                          <a14:hiddenFill xmlns:a14="http://schemas.microsoft.com/office/drawing/2010/main">
                            <a:solidFill>
                              <a:srgbClr val="FFF4DB"/>
                            </a:solidFill>
                          </a14:hiddenFill>
                        </a:ext>
                      </a:extLst>
                    </p:spPr>
                  </p:pic>
                </p:oleObj>
              </mc:Fallback>
            </mc:AlternateContent>
          </a:graphicData>
        </a:graphic>
      </p:graphicFrame>
      <p:sp>
        <p:nvSpPr>
          <p:cNvPr id="7"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133</a:t>
            </a:fld>
            <a:endParaRPr lang="en-US" altLang="en-US"/>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1506409741"/>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6"/>
          <p:cNvSpPr>
            <a:spLocks noGrp="1" noChangeArrowheads="1"/>
          </p:cNvSpPr>
          <p:nvPr>
            <p:ph type="title"/>
          </p:nvPr>
        </p:nvSpPr>
        <p:spPr/>
        <p:txBody>
          <a:bodyPr/>
          <a:lstStyle/>
          <a:p>
            <a:pPr eaLnBrk="1" hangingPunct="1"/>
            <a:r>
              <a:rPr lang="en-US" dirty="0"/>
              <a:t>Example : Stock Prices and Returns</a:t>
            </a:r>
          </a:p>
        </p:txBody>
      </p:sp>
      <p:sp>
        <p:nvSpPr>
          <p:cNvPr id="34819" name="Rectangle 27"/>
          <p:cNvSpPr>
            <a:spLocks noGrp="1" noChangeArrowheads="1"/>
          </p:cNvSpPr>
          <p:nvPr>
            <p:ph idx="1"/>
          </p:nvPr>
        </p:nvSpPr>
        <p:spPr/>
        <p:txBody>
          <a:bodyPr/>
          <a:lstStyle/>
          <a:p>
            <a:pPr eaLnBrk="1" hangingPunct="1">
              <a:buFontTx/>
              <a:buNone/>
            </a:pPr>
            <a:r>
              <a:rPr lang="en-US" dirty="0"/>
              <a:t>Execute:</a:t>
            </a:r>
          </a:p>
          <a:p>
            <a:pPr eaLnBrk="1" hangingPunct="1"/>
            <a:endParaRPr lang="en-US" dirty="0"/>
          </a:p>
          <a:p>
            <a:pPr eaLnBrk="1" hangingPunct="1"/>
            <a:endParaRPr lang="en-US" dirty="0"/>
          </a:p>
          <a:p>
            <a:pPr eaLnBrk="1" hangingPunct="1"/>
            <a:r>
              <a:rPr lang="en-US" dirty="0"/>
              <a:t>W</a:t>
            </a:r>
            <a:r>
              <a:rPr lang="en-US" sz="2000" dirty="0"/>
              <a:t>e see that at this price, FGCs’ </a:t>
            </a:r>
            <a:r>
              <a:rPr lang="en-US" sz="2000" b="1" dirty="0"/>
              <a:t>dividend yield </a:t>
            </a:r>
            <a:r>
              <a:rPr lang="en-US" sz="2000" dirty="0"/>
              <a:t>is </a:t>
            </a:r>
            <a:r>
              <a:rPr lang="en-US" sz="2000" b="1" dirty="0">
                <a:solidFill>
                  <a:schemeClr val="accent1"/>
                </a:solidFill>
              </a:rPr>
              <a:t>Div</a:t>
            </a:r>
            <a:r>
              <a:rPr lang="en-US" sz="2000" b="1" baseline="-25000" dirty="0">
                <a:solidFill>
                  <a:schemeClr val="accent1"/>
                </a:solidFill>
              </a:rPr>
              <a:t>1</a:t>
            </a:r>
            <a:r>
              <a:rPr lang="en-US" sz="2000" b="1" dirty="0">
                <a:solidFill>
                  <a:schemeClr val="accent1"/>
                </a:solidFill>
              </a:rPr>
              <a:t>/P</a:t>
            </a:r>
            <a:r>
              <a:rPr lang="en-US" sz="2000" b="1" baseline="-25000" dirty="0">
                <a:solidFill>
                  <a:schemeClr val="accent1"/>
                </a:solidFill>
              </a:rPr>
              <a:t>0</a:t>
            </a:r>
            <a:r>
              <a:rPr lang="en-US" sz="2000" dirty="0"/>
              <a:t> = 0.56/43.13 = </a:t>
            </a:r>
            <a:r>
              <a:rPr lang="en-US" sz="2000" b="1" dirty="0"/>
              <a:t>1.30%</a:t>
            </a:r>
            <a:r>
              <a:rPr lang="en-US" sz="2000" dirty="0"/>
              <a:t>. </a:t>
            </a:r>
          </a:p>
          <a:p>
            <a:pPr eaLnBrk="1" hangingPunct="1"/>
            <a:r>
              <a:rPr lang="en-US" sz="2000" dirty="0"/>
              <a:t> The </a:t>
            </a:r>
            <a:r>
              <a:rPr lang="en-US" sz="2000" b="1" dirty="0"/>
              <a:t>expected capital gain </a:t>
            </a:r>
            <a:r>
              <a:rPr lang="en-US" sz="2000" dirty="0"/>
              <a:t>is $45.50 - $43.13 = </a:t>
            </a:r>
            <a:r>
              <a:rPr lang="en-US" sz="2000" b="1" dirty="0"/>
              <a:t>$2.37 </a:t>
            </a:r>
            <a:r>
              <a:rPr lang="en-US" sz="2000" dirty="0"/>
              <a:t>per share, for a capital gain rate of 2.37/43.13 = </a:t>
            </a:r>
            <a:r>
              <a:rPr lang="en-US" sz="2000" b="1" dirty="0"/>
              <a:t>5.50%</a:t>
            </a:r>
            <a:r>
              <a:rPr lang="en-US" sz="2000" dirty="0"/>
              <a:t>.</a:t>
            </a:r>
          </a:p>
        </p:txBody>
      </p:sp>
      <p:graphicFrame>
        <p:nvGraphicFramePr>
          <p:cNvPr id="34821" name="Object 8"/>
          <p:cNvGraphicFramePr>
            <a:graphicFrameLocks noChangeAspect="1"/>
          </p:cNvGraphicFramePr>
          <p:nvPr/>
        </p:nvGraphicFramePr>
        <p:xfrm>
          <a:off x="3065464" y="1887542"/>
          <a:ext cx="5964237" cy="1108075"/>
        </p:xfrm>
        <a:graphic>
          <a:graphicData uri="http://schemas.openxmlformats.org/presentationml/2006/ole">
            <mc:AlternateContent xmlns:mc="http://schemas.openxmlformats.org/markup-compatibility/2006">
              <mc:Choice xmlns:v="urn:schemas-microsoft-com:vml" Requires="v">
                <p:oleObj spid="_x0000_s2051" name="Equation" r:id="rId4" imgW="2603500" imgH="482600" progId="">
                  <p:embed/>
                </p:oleObj>
              </mc:Choice>
              <mc:Fallback>
                <p:oleObj name="Equation" r:id="rId4" imgW="2603500" imgH="482600" progId="">
                  <p:embed/>
                  <p:pic>
                    <p:nvPicPr>
                      <p:cNvPr id="3482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464" y="1887542"/>
                        <a:ext cx="5964237" cy="1108075"/>
                      </a:xfrm>
                      <a:prstGeom prst="rect">
                        <a:avLst/>
                      </a:prstGeom>
                      <a:noFill/>
                      <a:extLst>
                        <a:ext uri="{909E8E84-426E-40DD-AFC4-6F175D3DCCD1}">
                          <a14:hiddenFill xmlns:a14="http://schemas.microsoft.com/office/drawing/2010/main">
                            <a:solidFill>
                              <a:srgbClr val="FFF4DB"/>
                            </a:solidFill>
                          </a14:hiddenFill>
                        </a:ext>
                      </a:extLst>
                    </p:spPr>
                  </p:pic>
                </p:oleObj>
              </mc:Fallback>
            </mc:AlternateContent>
          </a:graphicData>
        </a:graphic>
      </p:graphicFrame>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134</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68084888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8"/>
          <p:cNvSpPr>
            <a:spLocks noGrp="1" noChangeArrowheads="1"/>
          </p:cNvSpPr>
          <p:nvPr>
            <p:ph type="title"/>
          </p:nvPr>
        </p:nvSpPr>
        <p:spPr/>
        <p:txBody>
          <a:bodyPr/>
          <a:lstStyle/>
          <a:p>
            <a:pPr eaLnBrk="1" hangingPunct="1"/>
            <a:r>
              <a:rPr lang="en-US" dirty="0"/>
              <a:t>Example : Stock Prices and Returns</a:t>
            </a:r>
          </a:p>
        </p:txBody>
      </p:sp>
      <p:sp>
        <p:nvSpPr>
          <p:cNvPr id="36867" name="Rectangle 29"/>
          <p:cNvSpPr>
            <a:spLocks noGrp="1" noChangeArrowheads="1"/>
          </p:cNvSpPr>
          <p:nvPr>
            <p:ph idx="1"/>
          </p:nvPr>
        </p:nvSpPr>
        <p:spPr/>
        <p:txBody>
          <a:bodyPr/>
          <a:lstStyle/>
          <a:p>
            <a:pPr eaLnBrk="1" hangingPunct="1">
              <a:buFontTx/>
              <a:buNone/>
            </a:pPr>
            <a:r>
              <a:rPr lang="en-US" dirty="0"/>
              <a:t>Evaluate:</a:t>
            </a:r>
          </a:p>
          <a:p>
            <a:pPr eaLnBrk="1" hangingPunct="1"/>
            <a:r>
              <a:rPr lang="en-US" sz="2000" dirty="0"/>
              <a:t>At a price of $43.13, FGCs’ expected total return is 1.30% + 5.50% = </a:t>
            </a:r>
            <a:r>
              <a:rPr lang="en-US" sz="2000" b="1" dirty="0"/>
              <a:t>6.80%</a:t>
            </a:r>
            <a:r>
              <a:rPr lang="en-US" sz="2000" dirty="0"/>
              <a:t>, which is equal to its equity cost of capital (the return being paid by investments with equivalent risk to FGCs’).  </a:t>
            </a:r>
          </a:p>
          <a:p>
            <a:r>
              <a:rPr lang="en-US" sz="2000" dirty="0"/>
              <a:t>This amount of </a:t>
            </a:r>
            <a:r>
              <a:rPr lang="en-US" altLang="zh-TW" dirty="0"/>
              <a:t>$43.13</a:t>
            </a:r>
            <a:r>
              <a:rPr lang="en-US" sz="2000" dirty="0"/>
              <a:t>  is the most we would be willing to pay for FGCs’ stock. </a:t>
            </a:r>
          </a:p>
          <a:p>
            <a:r>
              <a:rPr lang="en-US" sz="2000" dirty="0"/>
              <a:t>If we paid more, our expected return would be less than 6.8% and we would rather invest elsewhere.</a:t>
            </a:r>
          </a:p>
        </p:txBody>
      </p:sp>
      <p:sp>
        <p:nvSpPr>
          <p:cNvPr id="5"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135</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423580788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6"/>
          <p:cNvSpPr>
            <a:spLocks noGrp="1" noChangeArrowheads="1"/>
          </p:cNvSpPr>
          <p:nvPr>
            <p:ph type="title"/>
          </p:nvPr>
        </p:nvSpPr>
        <p:spPr/>
        <p:txBody>
          <a:bodyPr/>
          <a:lstStyle/>
          <a:p>
            <a:r>
              <a:rPr lang="en-US"/>
              <a:t>Your Turn!</a:t>
            </a:r>
            <a:endParaRPr lang="en-US" dirty="0"/>
          </a:p>
        </p:txBody>
      </p:sp>
      <p:sp>
        <p:nvSpPr>
          <p:cNvPr id="38915" name="Rectangle 17"/>
          <p:cNvSpPr>
            <a:spLocks noGrp="1" noChangeArrowheads="1"/>
          </p:cNvSpPr>
          <p:nvPr>
            <p:ph idx="1"/>
          </p:nvPr>
        </p:nvSpPr>
        <p:spPr/>
        <p:txBody>
          <a:bodyPr/>
          <a:lstStyle/>
          <a:p>
            <a:r>
              <a:rPr lang="en-US" dirty="0"/>
              <a:t>Problem:</a:t>
            </a:r>
          </a:p>
          <a:p>
            <a:r>
              <a:rPr lang="en-US" dirty="0"/>
              <a:t>Suppose you expect Koch Industries to pay an annual </a:t>
            </a:r>
            <a:r>
              <a:rPr lang="en-US" b="1" dirty="0"/>
              <a:t>dividend</a:t>
            </a:r>
            <a:r>
              <a:rPr lang="en-US" dirty="0"/>
              <a:t> of </a:t>
            </a:r>
            <a:r>
              <a:rPr lang="en-US" b="1" dirty="0"/>
              <a:t>$2.31 </a:t>
            </a:r>
            <a:r>
              <a:rPr lang="en-US" dirty="0"/>
              <a:t>per share in the coming year and to trade at </a:t>
            </a:r>
            <a:r>
              <a:rPr lang="en-US" b="1" dirty="0"/>
              <a:t>$82.75 </a:t>
            </a:r>
            <a:r>
              <a:rPr lang="en-US" dirty="0"/>
              <a:t>per share </a:t>
            </a:r>
            <a:r>
              <a:rPr lang="en-US" b="1" dirty="0"/>
              <a:t>at the end of the year</a:t>
            </a:r>
            <a:r>
              <a:rPr lang="en-US" dirty="0"/>
              <a:t>.  </a:t>
            </a:r>
          </a:p>
          <a:p>
            <a:r>
              <a:rPr lang="en-US" dirty="0"/>
              <a:t>If investments with equivalent risk to Koch’s stock have an expected return of </a:t>
            </a:r>
            <a:r>
              <a:rPr lang="en-US" b="1" dirty="0"/>
              <a:t>8.9%</a:t>
            </a:r>
            <a:r>
              <a:rPr lang="en-US" dirty="0"/>
              <a:t>, what is </a:t>
            </a:r>
            <a:r>
              <a:rPr lang="en-US" b="1" dirty="0"/>
              <a:t>the most you would pay today for Koch’s stock?  </a:t>
            </a:r>
          </a:p>
          <a:p>
            <a:r>
              <a:rPr lang="en-US" dirty="0"/>
              <a:t>What </a:t>
            </a:r>
            <a:r>
              <a:rPr lang="en-US" b="1" dirty="0"/>
              <a:t>dividend yield and capital gain rate </a:t>
            </a:r>
            <a:r>
              <a:rPr lang="en-US" dirty="0"/>
              <a:t>would you expect at this price?</a:t>
            </a:r>
          </a:p>
        </p:txBody>
      </p:sp>
      <p:sp>
        <p:nvSpPr>
          <p:cNvPr id="2" name="Slide Number Placeholder 1"/>
          <p:cNvSpPr>
            <a:spLocks noGrp="1"/>
          </p:cNvSpPr>
          <p:nvPr>
            <p:ph type="sldNum" sz="quarter" idx="10"/>
          </p:nvPr>
        </p:nvSpPr>
        <p:spPr>
          <a:prstGeom prst="rect">
            <a:avLst/>
          </a:prstGeom>
        </p:spPr>
        <p:txBody>
          <a:bodyPr/>
          <a:lstStyle/>
          <a:p>
            <a:fld id="{CC8B43E7-9834-4EEF-84E2-20E388107505}" type="slidenum">
              <a:rPr lang="en-US" smtClean="0"/>
              <a:pPr/>
              <a:t>136</a:t>
            </a:fld>
            <a:endParaRPr lang="en-US" dirty="0"/>
          </a:p>
        </p:txBody>
      </p:sp>
      <p:sp>
        <p:nvSpPr>
          <p:cNvPr id="5" name="Rectangle 6"/>
          <p:cNvSpPr>
            <a:spLocks noChangeArrowheads="1"/>
          </p:cNvSpPr>
          <p:nvPr/>
        </p:nvSpPr>
        <p:spPr bwMode="gray">
          <a:xfrm>
            <a:off x="4419600" y="6643390"/>
            <a:ext cx="3810000" cy="179983"/>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6" name="Footer Placeholder 7"/>
          <p:cNvSpPr txBox="1">
            <a:spLocks/>
          </p:cNvSpPr>
          <p:nvPr/>
        </p:nvSpPr>
        <p:spPr>
          <a:xfrm>
            <a:off x="1524000" y="6492876"/>
            <a:ext cx="8892480" cy="365125"/>
          </a:xfrm>
          <a:prstGeom prst="rect">
            <a:avLst/>
          </a:prstGeom>
        </p:spPr>
        <p:txBody>
          <a:bodyPr/>
          <a:lstStyle/>
          <a:p>
            <a:pPr lvl="0"/>
            <a:r>
              <a:rPr lang="en-US" altLang="zh-TW" dirty="0"/>
              <a:t>FINA 5120 </a:t>
            </a:r>
            <a:r>
              <a:rPr lang="en-US" dirty="0"/>
              <a:t>– DDM</a:t>
            </a:r>
          </a:p>
        </p:txBody>
      </p:sp>
    </p:spTree>
    <p:extLst>
      <p:ext uri="{BB962C8B-B14F-4D97-AF65-F5344CB8AC3E}">
        <p14:creationId xmlns:p14="http://schemas.microsoft.com/office/powerpoint/2010/main" val="370858298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3" name="Content Placeholder 2"/>
          <p:cNvSpPr>
            <a:spLocks noGrp="1"/>
          </p:cNvSpPr>
          <p:nvPr>
            <p:ph idx="1"/>
          </p:nvPr>
        </p:nvSpPr>
        <p:spPr>
          <a:xfrm>
            <a:off x="1981200" y="1600201"/>
            <a:ext cx="4876800" cy="4343400"/>
          </a:xfrm>
        </p:spPr>
        <p:txBody>
          <a:bodyPr>
            <a:normAutofit fontScale="92500" lnSpcReduction="20000"/>
          </a:bodyPr>
          <a:lstStyle/>
          <a:p>
            <a:r>
              <a:rPr lang="en-US" altLang="zh-TW" dirty="0"/>
              <a:t>The stock price we are willing to pay is:</a:t>
            </a:r>
          </a:p>
          <a:p>
            <a:pPr lvl="1"/>
            <a:r>
              <a:rPr lang="en-US" altLang="zh-TW" dirty="0"/>
              <a:t>69.5</a:t>
            </a:r>
          </a:p>
          <a:p>
            <a:pPr lvl="1"/>
            <a:r>
              <a:rPr lang="en-US" altLang="zh-TW" dirty="0"/>
              <a:t>78.11</a:t>
            </a:r>
          </a:p>
          <a:p>
            <a:pPr lvl="1"/>
            <a:r>
              <a:rPr lang="en-US" altLang="zh-TW" dirty="0"/>
              <a:t>85.9</a:t>
            </a:r>
          </a:p>
          <a:p>
            <a:r>
              <a:rPr lang="en-US" altLang="zh-TW" dirty="0"/>
              <a:t>The dividend yield is:</a:t>
            </a:r>
          </a:p>
          <a:p>
            <a:pPr lvl="1"/>
            <a:r>
              <a:rPr lang="en-US" altLang="zh-TW" dirty="0"/>
              <a:t>2.96%</a:t>
            </a:r>
          </a:p>
          <a:p>
            <a:pPr lvl="1"/>
            <a:r>
              <a:rPr lang="en-US" altLang="zh-TW" dirty="0"/>
              <a:t>5.94%</a:t>
            </a:r>
          </a:p>
          <a:p>
            <a:pPr lvl="1"/>
            <a:r>
              <a:rPr lang="en-US" altLang="zh-TW" dirty="0"/>
              <a:t>8.90%</a:t>
            </a:r>
          </a:p>
          <a:p>
            <a:r>
              <a:rPr lang="en-US" altLang="zh-TW" dirty="0"/>
              <a:t>The capital gain rate is:</a:t>
            </a:r>
          </a:p>
          <a:p>
            <a:pPr lvl="1"/>
            <a:r>
              <a:rPr lang="en-US" altLang="zh-TW" dirty="0"/>
              <a:t>2.96%</a:t>
            </a:r>
          </a:p>
          <a:p>
            <a:pPr lvl="1"/>
            <a:r>
              <a:rPr lang="en-US" altLang="zh-TW" dirty="0"/>
              <a:t>5.94%</a:t>
            </a:r>
          </a:p>
          <a:p>
            <a:pPr lvl="1"/>
            <a:r>
              <a:rPr lang="en-US" altLang="zh-TW" dirty="0"/>
              <a:t>8.90%</a:t>
            </a:r>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137</a:t>
            </a:fld>
            <a:endParaRPr lang="en-US" altLang="en-US"/>
          </a:p>
        </p:txBody>
      </p:sp>
      <p:pic>
        <p:nvPicPr>
          <p:cNvPr id="6"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916319"/>
            <a:ext cx="3962400" cy="368133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5103916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4"/>
          <p:cNvSpPr>
            <a:spLocks noGrp="1" noChangeArrowheads="1"/>
          </p:cNvSpPr>
          <p:nvPr>
            <p:ph type="title"/>
          </p:nvPr>
        </p:nvSpPr>
        <p:spPr/>
        <p:txBody>
          <a:bodyPr/>
          <a:lstStyle/>
          <a:p>
            <a:r>
              <a:rPr lang="en-US" dirty="0"/>
              <a:t>Solution</a:t>
            </a:r>
          </a:p>
        </p:txBody>
      </p:sp>
      <p:sp>
        <p:nvSpPr>
          <p:cNvPr id="40963" name="Rectangle 25"/>
          <p:cNvSpPr>
            <a:spLocks noGrp="1" noChangeArrowheads="1"/>
          </p:cNvSpPr>
          <p:nvPr>
            <p:ph idx="1"/>
          </p:nvPr>
        </p:nvSpPr>
        <p:spPr/>
        <p:txBody>
          <a:bodyPr>
            <a:normAutofit/>
          </a:bodyPr>
          <a:lstStyle/>
          <a:p>
            <a:r>
              <a:rPr lang="en-US" dirty="0"/>
              <a:t>We can solve for the beginning price we would pay now (P0) given our expectations about dividends (Div1=2.31) the future price (P1=$82.75) and the return (</a:t>
            </a:r>
            <a:r>
              <a:rPr lang="en-US" dirty="0" err="1"/>
              <a:t>rE</a:t>
            </a:r>
            <a:r>
              <a:rPr lang="en-US" dirty="0"/>
              <a:t>=8.9%) we expect to earn to be willing to invest.</a:t>
            </a:r>
          </a:p>
          <a:p>
            <a:pPr marL="0" indent="0">
              <a:buNone/>
            </a:pPr>
            <a:endParaRPr lang="en-US" dirty="0"/>
          </a:p>
          <a:p>
            <a:pPr marL="0" indent="0">
              <a:buNone/>
            </a:pPr>
            <a:endParaRPr lang="en-US" dirty="0"/>
          </a:p>
          <a:p>
            <a:r>
              <a:rPr lang="en-US" dirty="0"/>
              <a:t>We can calculate the dividend yield and capital gain.</a:t>
            </a:r>
          </a:p>
        </p:txBody>
      </p:sp>
      <p:sp>
        <p:nvSpPr>
          <p:cNvPr id="2" name="Slide Number Placeholder 1"/>
          <p:cNvSpPr>
            <a:spLocks noGrp="1"/>
          </p:cNvSpPr>
          <p:nvPr>
            <p:ph type="sldNum" sz="quarter" idx="10"/>
          </p:nvPr>
        </p:nvSpPr>
        <p:spPr/>
        <p:txBody>
          <a:bodyPr/>
          <a:lstStyle/>
          <a:p>
            <a:fld id="{CC8B43E7-9834-4EEF-84E2-20E388107505}" type="slidenum">
              <a:rPr lang="en-US" smtClean="0"/>
              <a:pPr/>
              <a:t>138</a:t>
            </a:fld>
            <a:endParaRPr lang="en-US" dirty="0"/>
          </a:p>
        </p:txBody>
      </p:sp>
      <p:graphicFrame>
        <p:nvGraphicFramePr>
          <p:cNvPr id="40966" name="Object 2"/>
          <p:cNvGraphicFramePr>
            <a:graphicFrameLocks noChangeAspect="1"/>
          </p:cNvGraphicFramePr>
          <p:nvPr/>
        </p:nvGraphicFramePr>
        <p:xfrm>
          <a:off x="4009430" y="3085667"/>
          <a:ext cx="2086570" cy="1085610"/>
        </p:xfrm>
        <a:graphic>
          <a:graphicData uri="http://schemas.openxmlformats.org/presentationml/2006/ole">
            <mc:AlternateContent xmlns:mc="http://schemas.openxmlformats.org/markup-compatibility/2006">
              <mc:Choice xmlns:v="urn:schemas-microsoft-com:vml" Requires="v">
                <p:oleObj spid="_x0000_s3075" name="Equation" r:id="rId4" imgW="927100" imgH="482600" progId="Equation.DSMT4">
                  <p:embed/>
                </p:oleObj>
              </mc:Choice>
              <mc:Fallback>
                <p:oleObj name="Equation" r:id="rId4" imgW="927100" imgH="482600" progId="Equation.DSMT4">
                  <p:embed/>
                  <p:pic>
                    <p:nvPicPr>
                      <p:cNvPr id="409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9430" y="3085667"/>
                        <a:ext cx="2086570" cy="1085610"/>
                      </a:xfrm>
                      <a:prstGeom prst="rect">
                        <a:avLst/>
                      </a:prstGeom>
                      <a:noFill/>
                    </p:spPr>
                  </p:pic>
                </p:oleObj>
              </mc:Fallback>
            </mc:AlternateContent>
          </a:graphicData>
        </a:graphic>
      </p:graphicFrame>
      <p:sp>
        <p:nvSpPr>
          <p:cNvPr id="7" name="Rectangle 6"/>
          <p:cNvSpPr>
            <a:spLocks noChangeArrowheads="1"/>
          </p:cNvSpPr>
          <p:nvPr/>
        </p:nvSpPr>
        <p:spPr bwMode="gray">
          <a:xfrm>
            <a:off x="3501827" y="6643687"/>
            <a:ext cx="5399087" cy="179388"/>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pic>
        <p:nvPicPr>
          <p:cNvPr id="8" name="Picture 5" descr="eq07_0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555938"/>
            <a:ext cx="5232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292376414"/>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6"/>
          <p:cNvSpPr>
            <a:spLocks noGrp="1" noChangeArrowheads="1"/>
          </p:cNvSpPr>
          <p:nvPr>
            <p:ph type="title"/>
          </p:nvPr>
        </p:nvSpPr>
        <p:spPr/>
        <p:txBody>
          <a:bodyPr>
            <a:normAutofit/>
          </a:bodyPr>
          <a:lstStyle/>
          <a:p>
            <a:r>
              <a:rPr lang="en-US" dirty="0"/>
              <a:t>Solution</a:t>
            </a:r>
          </a:p>
        </p:txBody>
      </p:sp>
      <p:sp>
        <p:nvSpPr>
          <p:cNvPr id="43011" name="Rectangle 27"/>
          <p:cNvSpPr>
            <a:spLocks noGrp="1" noChangeArrowheads="1"/>
          </p:cNvSpPr>
          <p:nvPr>
            <p:ph idx="1"/>
          </p:nvPr>
        </p:nvSpPr>
        <p:spPr/>
        <p:txBody>
          <a:bodyPr>
            <a:normAutofit fontScale="85000" lnSpcReduction="20000"/>
          </a:bodyPr>
          <a:lstStyle/>
          <a:p>
            <a:r>
              <a:rPr lang="en-US" dirty="0"/>
              <a:t>Execute:</a:t>
            </a:r>
          </a:p>
          <a:p>
            <a:endParaRPr lang="en-US" dirty="0"/>
          </a:p>
          <a:p>
            <a:pPr marL="0" indent="0">
              <a:buNone/>
            </a:pPr>
            <a:endParaRPr lang="en-US" dirty="0"/>
          </a:p>
          <a:p>
            <a:r>
              <a:rPr lang="en-US" dirty="0"/>
              <a:t>At this price, Koch’s dividend yield is </a:t>
            </a:r>
            <a:r>
              <a:rPr lang="en-US" b="1" dirty="0">
                <a:solidFill>
                  <a:schemeClr val="accent1"/>
                </a:solidFill>
              </a:rPr>
              <a:t>Div</a:t>
            </a:r>
            <a:r>
              <a:rPr lang="en-US" b="1" baseline="-25000" dirty="0">
                <a:solidFill>
                  <a:schemeClr val="accent1"/>
                </a:solidFill>
              </a:rPr>
              <a:t>1</a:t>
            </a:r>
            <a:r>
              <a:rPr lang="en-US" b="1" dirty="0">
                <a:solidFill>
                  <a:schemeClr val="accent1"/>
                </a:solidFill>
              </a:rPr>
              <a:t>/P</a:t>
            </a:r>
            <a:r>
              <a:rPr lang="en-US" b="1" baseline="-25000" dirty="0">
                <a:solidFill>
                  <a:schemeClr val="accent1"/>
                </a:solidFill>
              </a:rPr>
              <a:t>0 </a:t>
            </a:r>
            <a:r>
              <a:rPr lang="en-US" dirty="0"/>
              <a:t>= 2.31/78.11 = </a:t>
            </a:r>
            <a:r>
              <a:rPr lang="en-US" b="1" dirty="0"/>
              <a:t>2.96%</a:t>
            </a:r>
            <a:r>
              <a:rPr lang="en-US" dirty="0"/>
              <a:t>.  </a:t>
            </a:r>
          </a:p>
          <a:p>
            <a:r>
              <a:rPr lang="en-US" dirty="0"/>
              <a:t>The expected capital gain is $82.75 - $78.11 = $4.64 per share, for a capital gain rate of 4.64/78.11 = </a:t>
            </a:r>
            <a:r>
              <a:rPr lang="en-US" b="1" dirty="0"/>
              <a:t>5.94%</a:t>
            </a:r>
            <a:r>
              <a:rPr lang="en-US" dirty="0"/>
              <a:t>.</a:t>
            </a:r>
          </a:p>
          <a:p>
            <a:r>
              <a:rPr lang="en-US" dirty="0"/>
              <a:t>At a price of $78.11, Koch’s expected total return is 2.96% + 5.94% = </a:t>
            </a:r>
            <a:r>
              <a:rPr lang="en-US" b="1" dirty="0"/>
              <a:t>8.90%</a:t>
            </a:r>
            <a:r>
              <a:rPr lang="en-US" dirty="0"/>
              <a:t>, which is equal to its equity cost of capital (the return being paid by investments with equivalent risk to Koch’s).  </a:t>
            </a:r>
          </a:p>
          <a:p>
            <a:r>
              <a:rPr lang="en-US" dirty="0"/>
              <a:t>This amount is the most we would be willing to pay for Koch’s stock.  If we paid more, our expected return would be less than 8.9% and we would rather invest elsewhere.</a:t>
            </a:r>
          </a:p>
          <a:p>
            <a:endParaRPr lang="en-US" dirty="0"/>
          </a:p>
        </p:txBody>
      </p:sp>
      <p:sp>
        <p:nvSpPr>
          <p:cNvPr id="2" name="Slide Number Placeholder 1"/>
          <p:cNvSpPr>
            <a:spLocks noGrp="1"/>
          </p:cNvSpPr>
          <p:nvPr>
            <p:ph type="sldNum" sz="quarter" idx="10"/>
          </p:nvPr>
        </p:nvSpPr>
        <p:spPr>
          <a:prstGeom prst="rect">
            <a:avLst/>
          </a:prstGeom>
        </p:spPr>
        <p:txBody>
          <a:bodyPr/>
          <a:lstStyle/>
          <a:p>
            <a:fld id="{CC8B43E7-9834-4EEF-84E2-20E388107505}" type="slidenum">
              <a:rPr lang="en-US" smtClean="0"/>
              <a:pPr/>
              <a:t>139</a:t>
            </a:fld>
            <a:endParaRPr lang="en-US" dirty="0"/>
          </a:p>
        </p:txBody>
      </p:sp>
      <p:graphicFrame>
        <p:nvGraphicFramePr>
          <p:cNvPr id="43013" name="Object 3"/>
          <p:cNvGraphicFramePr>
            <a:graphicFrameLocks noChangeAspect="1"/>
          </p:cNvGraphicFramePr>
          <p:nvPr/>
        </p:nvGraphicFramePr>
        <p:xfrm>
          <a:off x="3854149" y="1661668"/>
          <a:ext cx="6235700" cy="1023937"/>
        </p:xfrm>
        <a:graphic>
          <a:graphicData uri="http://schemas.openxmlformats.org/presentationml/2006/ole">
            <mc:AlternateContent xmlns:mc="http://schemas.openxmlformats.org/markup-compatibility/2006">
              <mc:Choice xmlns:v="urn:schemas-microsoft-com:vml" Requires="v">
                <p:oleObj spid="_x0000_s4099" name="Equation" r:id="rId4" imgW="2552700" imgH="419100" progId="Equation.DSMT4">
                  <p:embed/>
                </p:oleObj>
              </mc:Choice>
              <mc:Fallback>
                <p:oleObj name="Equation" r:id="rId4" imgW="2552700" imgH="419100" progId="Equation.DSMT4">
                  <p:embed/>
                  <p:pic>
                    <p:nvPicPr>
                      <p:cNvPr id="4301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149" y="1661668"/>
                        <a:ext cx="6235700" cy="1023937"/>
                      </a:xfrm>
                      <a:prstGeom prst="rect">
                        <a:avLst/>
                      </a:prstGeom>
                      <a:noFill/>
                      <a:extLst>
                        <a:ext uri="{909E8E84-426E-40DD-AFC4-6F175D3DCCD1}">
                          <a14:hiddenFill xmlns:a14="http://schemas.microsoft.com/office/drawing/2010/main">
                            <a:solidFill>
                              <a:srgbClr val="FFF4DB"/>
                            </a:solidFill>
                          </a14:hiddenFill>
                        </a:ext>
                      </a:extLst>
                    </p:spPr>
                  </p:pic>
                </p:oleObj>
              </mc:Fallback>
            </mc:AlternateContent>
          </a:graphicData>
        </a:graphic>
      </p:graphicFrame>
      <p:sp>
        <p:nvSpPr>
          <p:cNvPr id="6" name="Rectangle 6"/>
          <p:cNvSpPr>
            <a:spLocks noChangeArrowheads="1"/>
          </p:cNvSpPr>
          <p:nvPr/>
        </p:nvSpPr>
        <p:spPr bwMode="gray">
          <a:xfrm>
            <a:off x="3505201" y="6638013"/>
            <a:ext cx="5399087" cy="179388"/>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8562427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Banks in the old days</a:t>
            </a:r>
            <a:endParaRPr lang="zh-TW" altLang="en-US" dirty="0"/>
          </a:p>
        </p:txBody>
      </p:sp>
      <p:sp>
        <p:nvSpPr>
          <p:cNvPr id="6" name="Slide Number Placeholder 5"/>
          <p:cNvSpPr>
            <a:spLocks noGrp="1"/>
          </p:cNvSpPr>
          <p:nvPr>
            <p:ph type="sldNum" sz="quarter" idx="10"/>
          </p:nvPr>
        </p:nvSpPr>
        <p:spPr/>
        <p:txBody>
          <a:bodyPr/>
          <a:lstStyle/>
          <a:p>
            <a:fld id="{808D02DC-637F-4E9F-A115-E366EC2A1333}" type="slidenum">
              <a:rPr lang="en-US" altLang="en-US" smtClean="0"/>
              <a:pPr/>
              <a:t>14</a:t>
            </a:fld>
            <a:endParaRPr lang="en-US" altLang="en-US"/>
          </a:p>
        </p:txBody>
      </p:sp>
      <p:sp>
        <p:nvSpPr>
          <p:cNvPr id="4" name="Date Placeholder 3"/>
          <p:cNvSpPr>
            <a:spLocks noGrp="1"/>
          </p:cNvSpPr>
          <p:nvPr>
            <p:ph type="dt" sz="half" idx="4294967295"/>
          </p:nvPr>
        </p:nvSpPr>
        <p:spPr>
          <a:xfrm>
            <a:off x="1524000" y="6248400"/>
            <a:ext cx="2133600" cy="457200"/>
          </a:xfrm>
          <a:prstGeom prst="rect">
            <a:avLst/>
          </a:prstGeom>
        </p:spPr>
        <p:txBody>
          <a:bodyPr/>
          <a:lstStyle/>
          <a:p>
            <a:r>
              <a:rPr lang="en-US" altLang="zh-TW"/>
              <a:t>Fall 09</a:t>
            </a:r>
            <a:endParaRPr lang="en-US" altLang="en-US"/>
          </a:p>
        </p:txBody>
      </p:sp>
      <p:pic>
        <p:nvPicPr>
          <p:cNvPr id="10" name="Picture 2" descr="http://www.frankkryder.com/oldnatl.jpg">
            <a:hlinkClick r:id="rId2"/>
          </p:cNvPr>
          <p:cNvPicPr>
            <a:picLocks noGrp="1" noChangeAspect="1" noChangeArrowheads="1"/>
          </p:cNvPicPr>
          <p:nvPr>
            <p:ph idx="1"/>
          </p:nvPr>
        </p:nvPicPr>
        <p:blipFill>
          <a:blip r:embed="rId3" cstate="print"/>
          <a:srcRect/>
          <a:stretch>
            <a:fillRect/>
          </a:stretch>
        </p:blipFill>
        <p:spPr bwMode="auto">
          <a:xfrm>
            <a:off x="2644888" y="1600201"/>
            <a:ext cx="6902225" cy="4525963"/>
          </a:xfrm>
          <a:prstGeom prst="rect">
            <a:avLst/>
          </a:prstGeom>
          <a:noFill/>
        </p:spPr>
      </p:pic>
      <p:sp>
        <p:nvSpPr>
          <p:cNvPr id="11"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spTree>
    <p:extLst>
      <p:ext uri="{BB962C8B-B14F-4D97-AF65-F5344CB8AC3E}">
        <p14:creationId xmlns:p14="http://schemas.microsoft.com/office/powerpoint/2010/main" val="27431178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3" name="Content Placeholder 2"/>
          <p:cNvSpPr>
            <a:spLocks noGrp="1"/>
          </p:cNvSpPr>
          <p:nvPr>
            <p:ph idx="1"/>
          </p:nvPr>
        </p:nvSpPr>
        <p:spPr>
          <a:xfrm>
            <a:off x="1981200" y="1600201"/>
            <a:ext cx="4267200" cy="4343400"/>
          </a:xfrm>
        </p:spPr>
        <p:txBody>
          <a:bodyPr>
            <a:normAutofit fontScale="92500" lnSpcReduction="10000"/>
          </a:bodyPr>
          <a:lstStyle/>
          <a:p>
            <a:r>
              <a:rPr lang="en-US" altLang="zh-TW" dirty="0"/>
              <a:t>Expected share price (</a:t>
            </a:r>
            <a:r>
              <a:rPr lang="en-US" altLang="en-US" b="1" dirty="0">
                <a:solidFill>
                  <a:schemeClr val="accent1"/>
                </a:solidFill>
              </a:rPr>
              <a:t>P</a:t>
            </a:r>
            <a:r>
              <a:rPr lang="en-US" altLang="en-US" b="1" baseline="-25000" dirty="0">
                <a:solidFill>
                  <a:schemeClr val="accent1"/>
                </a:solidFill>
              </a:rPr>
              <a:t>1</a:t>
            </a:r>
            <a:r>
              <a:rPr lang="en-US" altLang="zh-TW" dirty="0"/>
              <a:t>): $50</a:t>
            </a:r>
          </a:p>
          <a:p>
            <a:r>
              <a:rPr lang="en-US" altLang="zh-TW" dirty="0"/>
              <a:t>Expected dividend (</a:t>
            </a:r>
            <a:r>
              <a:rPr lang="en-US" altLang="en-US" b="1" dirty="0">
                <a:solidFill>
                  <a:schemeClr val="accent1"/>
                </a:solidFill>
              </a:rPr>
              <a:t>Div</a:t>
            </a:r>
            <a:r>
              <a:rPr lang="en-US" altLang="en-US" b="1" baseline="-25000" dirty="0">
                <a:solidFill>
                  <a:schemeClr val="accent1"/>
                </a:solidFill>
              </a:rPr>
              <a:t>1</a:t>
            </a:r>
            <a:r>
              <a:rPr lang="en-US" altLang="zh-TW" dirty="0"/>
              <a:t>): $0.50</a:t>
            </a:r>
          </a:p>
          <a:p>
            <a:r>
              <a:rPr lang="en-US" altLang="zh-TW" dirty="0"/>
              <a:t>Expected rate of return (</a:t>
            </a:r>
            <a:r>
              <a:rPr lang="en-US" altLang="en-US" b="1" dirty="0" err="1">
                <a:solidFill>
                  <a:schemeClr val="accent1"/>
                </a:solidFill>
              </a:rPr>
              <a:t>r</a:t>
            </a:r>
            <a:r>
              <a:rPr lang="en-US" altLang="en-US" b="1" baseline="-25000" dirty="0" err="1">
                <a:solidFill>
                  <a:schemeClr val="accent1"/>
                </a:solidFill>
              </a:rPr>
              <a:t>E</a:t>
            </a:r>
            <a:r>
              <a:rPr lang="en-US" altLang="zh-TW" dirty="0"/>
              <a:t>): 5%</a:t>
            </a:r>
          </a:p>
          <a:p>
            <a:r>
              <a:rPr lang="en-US" altLang="zh-TW" dirty="0"/>
              <a:t>Calculate </a:t>
            </a:r>
            <a:r>
              <a:rPr lang="en-US" altLang="en-US" b="1" dirty="0">
                <a:solidFill>
                  <a:schemeClr val="accent1"/>
                </a:solidFill>
              </a:rPr>
              <a:t>P</a:t>
            </a:r>
            <a:r>
              <a:rPr lang="en-US" altLang="en-US" b="1" baseline="-25000" dirty="0">
                <a:solidFill>
                  <a:schemeClr val="accent1"/>
                </a:solidFill>
              </a:rPr>
              <a:t>0</a:t>
            </a:r>
          </a:p>
          <a:p>
            <a:r>
              <a:rPr lang="en-US" altLang="zh-TW" dirty="0"/>
              <a:t>The correct answer is:</a:t>
            </a:r>
          </a:p>
          <a:p>
            <a:pPr lvl="1"/>
            <a:r>
              <a:rPr lang="en-US" altLang="zh-TW" dirty="0"/>
              <a:t>49.5</a:t>
            </a:r>
          </a:p>
          <a:p>
            <a:pPr lvl="1"/>
            <a:r>
              <a:rPr lang="en-US" altLang="zh-TW" dirty="0"/>
              <a:t>48.10</a:t>
            </a:r>
          </a:p>
          <a:p>
            <a:pPr lvl="1"/>
            <a:r>
              <a:rPr lang="en-US" altLang="zh-TW" dirty="0"/>
              <a:t>55</a:t>
            </a:r>
          </a:p>
          <a:p>
            <a:pPr lvl="1"/>
            <a:endParaRPr lang="zh-TW" altLang="en-US" dirty="0"/>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140</a:t>
            </a:fld>
            <a:endParaRPr lang="en-US" altLang="en-US"/>
          </a:p>
        </p:txBody>
      </p:sp>
      <p:pic>
        <p:nvPicPr>
          <p:cNvPr id="6"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916319"/>
            <a:ext cx="3962400" cy="368133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1782692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 (</a:t>
            </a:r>
            <a:r>
              <a:rPr lang="en-US" altLang="zh-TW" dirty="0" err="1"/>
              <a:t>ctd</a:t>
            </a:r>
            <a:r>
              <a:rPr lang="en-US" altLang="zh-TW" dirty="0"/>
              <a:t>)</a:t>
            </a:r>
            <a:endParaRPr lang="zh-TW" altLang="en-US" dirty="0"/>
          </a:p>
        </p:txBody>
      </p:sp>
      <p:sp>
        <p:nvSpPr>
          <p:cNvPr id="3" name="Content Placeholder 2"/>
          <p:cNvSpPr>
            <a:spLocks noGrp="1"/>
          </p:cNvSpPr>
          <p:nvPr>
            <p:ph idx="1"/>
          </p:nvPr>
        </p:nvSpPr>
        <p:spPr/>
        <p:txBody>
          <a:bodyPr>
            <a:normAutofit lnSpcReduction="10000"/>
          </a:bodyPr>
          <a:lstStyle/>
          <a:p>
            <a:r>
              <a:rPr lang="en-US" altLang="zh-TW" dirty="0"/>
              <a:t>Calculate the dividend yield :</a:t>
            </a:r>
            <a:r>
              <a:rPr lang="en-US" altLang="en-US" b="1" dirty="0">
                <a:solidFill>
                  <a:schemeClr val="accent1"/>
                </a:solidFill>
              </a:rPr>
              <a:t>Div</a:t>
            </a:r>
            <a:r>
              <a:rPr lang="en-US" altLang="en-US" b="1" baseline="-25000" dirty="0">
                <a:solidFill>
                  <a:schemeClr val="accent1"/>
                </a:solidFill>
              </a:rPr>
              <a:t>1</a:t>
            </a:r>
            <a:r>
              <a:rPr lang="en-US" altLang="en-US" b="1" dirty="0">
                <a:solidFill>
                  <a:schemeClr val="accent1"/>
                </a:solidFill>
              </a:rPr>
              <a:t> / P</a:t>
            </a:r>
            <a:r>
              <a:rPr lang="en-US" altLang="en-US" b="1" baseline="-25000" dirty="0">
                <a:solidFill>
                  <a:schemeClr val="accent1"/>
                </a:solidFill>
              </a:rPr>
              <a:t>0</a:t>
            </a:r>
            <a:endParaRPr lang="en-US" altLang="zh-TW" dirty="0"/>
          </a:p>
          <a:p>
            <a:r>
              <a:rPr lang="en-US" altLang="zh-TW" dirty="0"/>
              <a:t>Possible answers:</a:t>
            </a:r>
          </a:p>
          <a:p>
            <a:pPr lvl="1"/>
            <a:r>
              <a:rPr lang="en-US" altLang="zh-TW" dirty="0"/>
              <a:t>1.05%</a:t>
            </a:r>
          </a:p>
          <a:p>
            <a:pPr lvl="1"/>
            <a:r>
              <a:rPr lang="en-US" altLang="zh-TW" dirty="0"/>
              <a:t>1.04%</a:t>
            </a:r>
          </a:p>
          <a:p>
            <a:pPr lvl="1"/>
            <a:r>
              <a:rPr lang="en-US" altLang="zh-TW" dirty="0"/>
              <a:t>1.03%</a:t>
            </a:r>
          </a:p>
          <a:p>
            <a:r>
              <a:rPr lang="en-US" altLang="zh-TW" dirty="0"/>
              <a:t>Calculate capital gain </a:t>
            </a:r>
            <a:r>
              <a:rPr lang="en-US" altLang="en-US" b="1" dirty="0">
                <a:solidFill>
                  <a:schemeClr val="accent1"/>
                </a:solidFill>
              </a:rPr>
              <a:t>P</a:t>
            </a:r>
            <a:r>
              <a:rPr lang="en-US" altLang="en-US" b="1" baseline="-25000" dirty="0">
                <a:solidFill>
                  <a:schemeClr val="accent1"/>
                </a:solidFill>
              </a:rPr>
              <a:t>1</a:t>
            </a:r>
            <a:r>
              <a:rPr lang="en-US" altLang="zh-TW" dirty="0"/>
              <a:t> - </a:t>
            </a:r>
            <a:r>
              <a:rPr lang="en-US" altLang="en-US" b="1" dirty="0">
                <a:solidFill>
                  <a:schemeClr val="accent1"/>
                </a:solidFill>
              </a:rPr>
              <a:t>P</a:t>
            </a:r>
            <a:r>
              <a:rPr lang="en-US" altLang="en-US" b="1" baseline="-25000" dirty="0">
                <a:solidFill>
                  <a:schemeClr val="accent1"/>
                </a:solidFill>
              </a:rPr>
              <a:t>0</a:t>
            </a:r>
            <a:endParaRPr lang="en-US" altLang="zh-TW" dirty="0"/>
          </a:p>
          <a:p>
            <a:r>
              <a:rPr lang="en-US" altLang="zh-TW" dirty="0"/>
              <a:t>Possible answers</a:t>
            </a:r>
          </a:p>
          <a:p>
            <a:pPr lvl="1"/>
            <a:r>
              <a:rPr lang="en-US" altLang="zh-TW" dirty="0"/>
              <a:t>1.8</a:t>
            </a:r>
          </a:p>
          <a:p>
            <a:pPr lvl="1"/>
            <a:r>
              <a:rPr lang="en-US" altLang="zh-TW" dirty="0"/>
              <a:t>1.9</a:t>
            </a:r>
          </a:p>
          <a:p>
            <a:pPr lvl="1"/>
            <a:r>
              <a:rPr lang="en-US" altLang="zh-TW" dirty="0"/>
              <a:t>2.1</a:t>
            </a:r>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141</a:t>
            </a:fld>
            <a:endParaRPr lang="en-US" altLang="en-US"/>
          </a:p>
        </p:txBody>
      </p:sp>
      <p:pic>
        <p:nvPicPr>
          <p:cNvPr id="6"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916319"/>
            <a:ext cx="3962400" cy="368133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4596119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 (</a:t>
            </a:r>
            <a:r>
              <a:rPr lang="en-US" altLang="zh-TW" dirty="0" err="1"/>
              <a:t>ctd</a:t>
            </a:r>
            <a:r>
              <a:rPr lang="en-US" altLang="zh-TW" dirty="0"/>
              <a:t>)</a:t>
            </a:r>
            <a:endParaRPr lang="zh-TW" altLang="en-US" dirty="0"/>
          </a:p>
        </p:txBody>
      </p:sp>
      <p:sp>
        <p:nvSpPr>
          <p:cNvPr id="7" name="Content Placeholder 6"/>
          <p:cNvSpPr>
            <a:spLocks noGrp="1"/>
          </p:cNvSpPr>
          <p:nvPr>
            <p:ph idx="1"/>
          </p:nvPr>
        </p:nvSpPr>
        <p:spPr>
          <a:xfrm>
            <a:off x="1981200" y="1371601"/>
            <a:ext cx="8229600" cy="4572001"/>
          </a:xfrm>
        </p:spPr>
        <p:txBody>
          <a:bodyPr>
            <a:normAutofit fontScale="92500"/>
          </a:bodyPr>
          <a:lstStyle/>
          <a:p>
            <a:r>
              <a:rPr lang="en-US" altLang="zh-TW" dirty="0"/>
              <a:t>What is the capital gain return (capital gain/</a:t>
            </a:r>
            <a:r>
              <a:rPr lang="en-US" altLang="en-US" b="1" dirty="0">
                <a:solidFill>
                  <a:schemeClr val="accent1"/>
                </a:solidFill>
              </a:rPr>
              <a:t> P</a:t>
            </a:r>
            <a:r>
              <a:rPr lang="en-US" altLang="en-US" b="1" baseline="-25000" dirty="0">
                <a:solidFill>
                  <a:schemeClr val="accent1"/>
                </a:solidFill>
              </a:rPr>
              <a:t>0</a:t>
            </a:r>
            <a:r>
              <a:rPr lang="en-US" altLang="zh-TW" dirty="0"/>
              <a:t> )?</a:t>
            </a:r>
          </a:p>
          <a:p>
            <a:r>
              <a:rPr lang="en-US" altLang="zh-TW" dirty="0"/>
              <a:t>Possible answers: </a:t>
            </a:r>
          </a:p>
          <a:p>
            <a:pPr lvl="1"/>
            <a:r>
              <a:rPr lang="en-US" altLang="zh-TW" dirty="0"/>
              <a:t>3.81</a:t>
            </a:r>
          </a:p>
          <a:p>
            <a:pPr lvl="1"/>
            <a:r>
              <a:rPr lang="en-US" altLang="zh-TW" dirty="0"/>
              <a:t>3.96</a:t>
            </a:r>
          </a:p>
          <a:p>
            <a:pPr lvl="1"/>
            <a:r>
              <a:rPr lang="en-US" altLang="zh-TW" dirty="0"/>
              <a:t>4.10</a:t>
            </a:r>
          </a:p>
          <a:p>
            <a:r>
              <a:rPr lang="en-US" altLang="zh-TW" dirty="0"/>
              <a:t>From the answers above, calculate the total return/expected return (dividend yield + capital gain rate)</a:t>
            </a:r>
          </a:p>
          <a:p>
            <a:r>
              <a:rPr lang="en-US" altLang="zh-TW" dirty="0"/>
              <a:t>Possible answers:</a:t>
            </a:r>
          </a:p>
          <a:p>
            <a:pPr lvl="1"/>
            <a:r>
              <a:rPr lang="en-US" altLang="zh-TW" dirty="0"/>
              <a:t>4.5%</a:t>
            </a:r>
          </a:p>
          <a:p>
            <a:pPr lvl="1"/>
            <a:r>
              <a:rPr lang="en-US" altLang="zh-TW" dirty="0"/>
              <a:t>5%</a:t>
            </a:r>
          </a:p>
          <a:p>
            <a:pPr lvl="1"/>
            <a:r>
              <a:rPr lang="en-US" altLang="zh-TW" dirty="0"/>
              <a:t>5.5%</a:t>
            </a:r>
          </a:p>
          <a:p>
            <a:pPr lvl="1"/>
            <a:endParaRPr lang="en-US" altLang="zh-TW" dirty="0"/>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142</a:t>
            </a:fld>
            <a:endParaRPr lang="en-US" altLang="en-US"/>
          </a:p>
        </p:txBody>
      </p:sp>
      <p:pic>
        <p:nvPicPr>
          <p:cNvPr id="9"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85801"/>
            <a:ext cx="2590800" cy="240702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8066586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tLang="en-US" sz="4000" dirty="0"/>
              <a:t>DDM</a:t>
            </a:r>
          </a:p>
        </p:txBody>
      </p:sp>
      <p:sp>
        <p:nvSpPr>
          <p:cNvPr id="79874" name="Rectangle 6"/>
          <p:cNvSpPr>
            <a:spLocks noGrp="1" noChangeArrowheads="1"/>
          </p:cNvSpPr>
          <p:nvPr>
            <p:ph type="body" idx="1"/>
          </p:nvPr>
        </p:nvSpPr>
        <p:spPr>
          <a:xfrm>
            <a:off x="1981200" y="1143001"/>
            <a:ext cx="8229600" cy="4830763"/>
          </a:xfrm>
        </p:spPr>
        <p:txBody>
          <a:bodyPr>
            <a:normAutofit/>
          </a:bodyPr>
          <a:lstStyle/>
          <a:p>
            <a:r>
              <a:rPr lang="en-US" altLang="en-US" sz="2400" dirty="0"/>
              <a:t>With </a:t>
            </a:r>
            <a:r>
              <a:rPr lang="en-US" altLang="en-US" sz="2400" b="1" dirty="0"/>
              <a:t>2 years</a:t>
            </a:r>
            <a:r>
              <a:rPr lang="en-US" altLang="en-US" sz="2400" dirty="0"/>
              <a:t> time horizon, an investor buys the stock today at </a:t>
            </a:r>
            <a:r>
              <a:rPr lang="en-US" altLang="en-US" sz="2400" b="1" dirty="0">
                <a:solidFill>
                  <a:schemeClr val="accent1"/>
                </a:solidFill>
              </a:rPr>
              <a:t>P</a:t>
            </a:r>
            <a:r>
              <a:rPr lang="en-US" altLang="en-US" sz="2400" b="1" baseline="-25000" dirty="0">
                <a:solidFill>
                  <a:schemeClr val="accent1"/>
                </a:solidFill>
              </a:rPr>
              <a:t>0</a:t>
            </a:r>
            <a:r>
              <a:rPr lang="en-US" altLang="en-US" sz="2400" dirty="0"/>
              <a:t>, gets dividends </a:t>
            </a:r>
            <a:r>
              <a:rPr lang="en-US" altLang="en-US" sz="2400" b="1" dirty="0">
                <a:solidFill>
                  <a:schemeClr val="accent1"/>
                </a:solidFill>
              </a:rPr>
              <a:t>Div</a:t>
            </a:r>
            <a:r>
              <a:rPr lang="en-US" altLang="en-US" sz="2400" b="1" baseline="-25000" dirty="0">
                <a:solidFill>
                  <a:schemeClr val="accent1"/>
                </a:solidFill>
              </a:rPr>
              <a:t>1</a:t>
            </a:r>
            <a:r>
              <a:rPr lang="en-US" altLang="en-US" sz="2400" dirty="0"/>
              <a:t> &amp; </a:t>
            </a:r>
            <a:r>
              <a:rPr lang="en-US" altLang="en-US" sz="2400" b="1" dirty="0">
                <a:solidFill>
                  <a:schemeClr val="accent1"/>
                </a:solidFill>
              </a:rPr>
              <a:t>Div</a:t>
            </a:r>
            <a:r>
              <a:rPr lang="en-US" altLang="en-US" sz="2400" b="1" baseline="-25000" dirty="0">
                <a:solidFill>
                  <a:schemeClr val="accent1"/>
                </a:solidFill>
              </a:rPr>
              <a:t>2</a:t>
            </a:r>
            <a:r>
              <a:rPr lang="en-US" altLang="en-US" sz="2400" baseline="-25000" dirty="0"/>
              <a:t> </a:t>
            </a:r>
            <a:r>
              <a:rPr lang="en-US" altLang="en-US" sz="2400" dirty="0"/>
              <a:t>in years 1 &amp; 2, and then sells the stock at </a:t>
            </a:r>
            <a:r>
              <a:rPr lang="en-US" altLang="en-US" sz="2400" b="1" dirty="0">
                <a:solidFill>
                  <a:schemeClr val="accent1"/>
                </a:solidFill>
              </a:rPr>
              <a:t>P</a:t>
            </a:r>
            <a:r>
              <a:rPr lang="en-US" altLang="en-US" sz="2400" b="1" baseline="-25000" dirty="0">
                <a:solidFill>
                  <a:schemeClr val="accent1"/>
                </a:solidFill>
              </a:rPr>
              <a:t>2</a:t>
            </a:r>
            <a:r>
              <a:rPr lang="en-US" altLang="en-US" sz="2400" dirty="0"/>
              <a:t> in year 2,</a:t>
            </a:r>
          </a:p>
          <a:p>
            <a:endParaRPr lang="en-US" altLang="en-US" sz="2400" dirty="0"/>
          </a:p>
          <a:p>
            <a:r>
              <a:rPr lang="en-US" altLang="en-US" sz="2400" dirty="0"/>
              <a:t>Discounting the cash flows with the expected return </a:t>
            </a:r>
            <a:r>
              <a:rPr lang="en-US" altLang="en-US" sz="2400" b="1" dirty="0" err="1">
                <a:solidFill>
                  <a:schemeClr val="accent1"/>
                </a:solidFill>
              </a:rPr>
              <a:t>r</a:t>
            </a:r>
            <a:r>
              <a:rPr lang="en-US" altLang="en-US" sz="2400" b="1" baseline="-25000" dirty="0" err="1">
                <a:solidFill>
                  <a:schemeClr val="accent1"/>
                </a:solidFill>
              </a:rPr>
              <a:t>E</a:t>
            </a:r>
            <a:r>
              <a:rPr lang="en-US" altLang="en-US" sz="2400" b="1" baseline="-25000" dirty="0">
                <a:solidFill>
                  <a:schemeClr val="accent1"/>
                </a:solidFill>
              </a:rPr>
              <a:t> </a:t>
            </a:r>
            <a:r>
              <a:rPr lang="en-US" altLang="en-US" sz="2400" dirty="0"/>
              <a:t>leads to:</a:t>
            </a:r>
          </a:p>
          <a:p>
            <a:endParaRPr lang="en-US" altLang="en-US" sz="2400" dirty="0"/>
          </a:p>
          <a:p>
            <a:r>
              <a:rPr lang="en-US" altLang="en-US" sz="2400" dirty="0"/>
              <a:t>not different from applying the 1 year calculation twice</a:t>
            </a:r>
          </a:p>
          <a:p>
            <a:pPr>
              <a:buNone/>
            </a:pPr>
            <a:endParaRPr lang="en-US" altLang="en-US" sz="2400" dirty="0"/>
          </a:p>
          <a:p>
            <a:pPr>
              <a:buNone/>
            </a:pPr>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143</a:t>
            </a:fld>
            <a:endParaRPr lang="en-US" altLang="en-US"/>
          </a:p>
        </p:txBody>
      </p:sp>
      <p:pic>
        <p:nvPicPr>
          <p:cNvPr id="4098" name="Picture 2"/>
          <p:cNvPicPr>
            <a:picLocks noChangeAspect="1" noChangeArrowheads="1"/>
          </p:cNvPicPr>
          <p:nvPr/>
        </p:nvPicPr>
        <p:blipFill>
          <a:blip r:embed="rId3" cstate="print"/>
          <a:srcRect/>
          <a:stretch>
            <a:fillRect/>
          </a:stretch>
        </p:blipFill>
        <p:spPr bwMode="auto">
          <a:xfrm>
            <a:off x="5257800" y="2362202"/>
            <a:ext cx="4343400" cy="1212539"/>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cstate="print"/>
          <a:srcRect/>
          <a:stretch>
            <a:fillRect/>
          </a:stretch>
        </p:blipFill>
        <p:spPr bwMode="auto">
          <a:xfrm>
            <a:off x="3059114" y="4084638"/>
            <a:ext cx="7138987" cy="792163"/>
          </a:xfrm>
          <a:prstGeom prst="rect">
            <a:avLst/>
          </a:prstGeom>
          <a:noFill/>
          <a:ln w="9525">
            <a:noFill/>
            <a:miter lim="800000"/>
            <a:headEnd/>
            <a:tailEnd/>
          </a:ln>
          <a:effectLst/>
        </p:spPr>
      </p:pic>
      <p:sp>
        <p:nvSpPr>
          <p:cNvPr id="8" name="Rectangle 7"/>
          <p:cNvSpPr/>
          <p:nvPr/>
        </p:nvSpPr>
        <p:spPr>
          <a:xfrm>
            <a:off x="2819400" y="4038600"/>
            <a:ext cx="3048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7659444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981200" y="76200"/>
            <a:ext cx="8229600" cy="1143000"/>
          </a:xfrm>
        </p:spPr>
        <p:txBody>
          <a:bodyPr/>
          <a:lstStyle/>
          <a:p>
            <a:r>
              <a:rPr lang="en-US" altLang="en-US" sz="4000" dirty="0"/>
              <a:t>DDM</a:t>
            </a:r>
          </a:p>
        </p:txBody>
      </p:sp>
      <p:sp>
        <p:nvSpPr>
          <p:cNvPr id="79874" name="Rectangle 6"/>
          <p:cNvSpPr>
            <a:spLocks noGrp="1" noChangeArrowheads="1"/>
          </p:cNvSpPr>
          <p:nvPr>
            <p:ph type="body" idx="1"/>
          </p:nvPr>
        </p:nvSpPr>
        <p:spPr>
          <a:xfrm>
            <a:off x="1981200" y="1066801"/>
            <a:ext cx="8229600" cy="4830763"/>
          </a:xfrm>
        </p:spPr>
        <p:txBody>
          <a:bodyPr>
            <a:normAutofit/>
          </a:bodyPr>
          <a:lstStyle/>
          <a:p>
            <a:r>
              <a:rPr lang="en-US" altLang="en-US" sz="2600" dirty="0"/>
              <a:t>Buying a stock at </a:t>
            </a:r>
            <a:r>
              <a:rPr lang="en-US" altLang="en-US" sz="2600" b="1" dirty="0">
                <a:solidFill>
                  <a:schemeClr val="accent1"/>
                </a:solidFill>
              </a:rPr>
              <a:t>P</a:t>
            </a:r>
            <a:r>
              <a:rPr lang="en-US" altLang="en-US" sz="2600" b="1" baseline="-25000" dirty="0">
                <a:solidFill>
                  <a:schemeClr val="accent1"/>
                </a:solidFill>
              </a:rPr>
              <a:t>0</a:t>
            </a:r>
            <a:r>
              <a:rPr lang="en-US" altLang="en-US" sz="2600" dirty="0"/>
              <a:t> and selling at </a:t>
            </a:r>
            <a:r>
              <a:rPr lang="en-US" altLang="en-US" sz="2600" b="1" dirty="0" err="1">
                <a:solidFill>
                  <a:schemeClr val="accent1"/>
                </a:solidFill>
              </a:rPr>
              <a:t>P</a:t>
            </a:r>
            <a:r>
              <a:rPr lang="en-US" altLang="en-US" sz="2600" b="1" baseline="-25000" dirty="0" err="1">
                <a:solidFill>
                  <a:schemeClr val="accent1"/>
                </a:solidFill>
              </a:rPr>
              <a:t>n</a:t>
            </a:r>
            <a:r>
              <a:rPr lang="en-US" altLang="en-US" sz="2600" baseline="-25000" dirty="0"/>
              <a:t> </a:t>
            </a:r>
            <a:r>
              <a:rPr lang="en-US" altLang="en-US" sz="2600" dirty="0"/>
              <a:t>in year </a:t>
            </a:r>
            <a:r>
              <a:rPr lang="en-US" altLang="en-US" sz="2600" b="1" dirty="0">
                <a:solidFill>
                  <a:schemeClr val="accent1"/>
                </a:solidFill>
              </a:rPr>
              <a:t>n</a:t>
            </a:r>
            <a:r>
              <a:rPr lang="en-US" altLang="en-US" sz="2600" dirty="0"/>
              <a:t>, collecting dividends in between, the DCF formula applies:</a:t>
            </a:r>
          </a:p>
          <a:p>
            <a:endParaRPr lang="en-US" altLang="en-US" sz="2400" dirty="0"/>
          </a:p>
          <a:p>
            <a:endParaRPr lang="en-US" altLang="en-US" sz="2400" dirty="0"/>
          </a:p>
          <a:p>
            <a:r>
              <a:rPr lang="en-US" altLang="en-US" sz="2600" dirty="0"/>
              <a:t>Considering that investors buying the stock at </a:t>
            </a:r>
            <a:r>
              <a:rPr lang="en-US" altLang="en-US" sz="2600" b="1" dirty="0" err="1">
                <a:solidFill>
                  <a:schemeClr val="accent1"/>
                </a:solidFill>
              </a:rPr>
              <a:t>P</a:t>
            </a:r>
            <a:r>
              <a:rPr lang="en-US" altLang="en-US" sz="2600" b="1" baseline="-25000" dirty="0" err="1">
                <a:solidFill>
                  <a:schemeClr val="accent1"/>
                </a:solidFill>
              </a:rPr>
              <a:t>n</a:t>
            </a:r>
            <a:r>
              <a:rPr lang="en-US" altLang="en-US" sz="2600" baseline="-25000" dirty="0"/>
              <a:t> </a:t>
            </a:r>
            <a:r>
              <a:rPr lang="en-US" altLang="en-US" sz="2600" dirty="0"/>
              <a:t>in year </a:t>
            </a:r>
            <a:r>
              <a:rPr lang="en-US" altLang="en-US" sz="2600" b="1" dirty="0">
                <a:solidFill>
                  <a:schemeClr val="tx2">
                    <a:lumMod val="60000"/>
                    <a:lumOff val="40000"/>
                  </a:schemeClr>
                </a:solidFill>
              </a:rPr>
              <a:t>n</a:t>
            </a:r>
            <a:r>
              <a:rPr lang="en-US" altLang="en-US" sz="2600" dirty="0"/>
              <a:t> follow the same logic, we can push it to </a:t>
            </a:r>
            <a:r>
              <a:rPr lang="en-US" altLang="en-US" sz="2600" b="1" dirty="0">
                <a:solidFill>
                  <a:schemeClr val="tx2">
                    <a:lumMod val="60000"/>
                    <a:lumOff val="40000"/>
                  </a:schemeClr>
                </a:solidFill>
              </a:rPr>
              <a:t>infinity</a:t>
            </a:r>
            <a:r>
              <a:rPr lang="en-US" altLang="en-US" sz="2600" dirty="0"/>
              <a:t> leading to a valuation of:</a:t>
            </a:r>
          </a:p>
          <a:p>
            <a:endParaRPr lang="en-US" altLang="en-US" sz="2400" dirty="0"/>
          </a:p>
          <a:p>
            <a:endParaRPr lang="en-US" altLang="en-US" sz="2400" dirty="0"/>
          </a:p>
          <a:p>
            <a:r>
              <a:rPr lang="en-US" altLang="en-US" sz="2600" dirty="0"/>
              <a:t>The stock price is the </a:t>
            </a:r>
            <a:r>
              <a:rPr lang="en-US" altLang="en-US" sz="2600" b="1" dirty="0">
                <a:solidFill>
                  <a:srgbClr val="0070C0"/>
                </a:solidFill>
              </a:rPr>
              <a:t>Present Value of all the expected future dividends</a:t>
            </a:r>
            <a:endParaRPr lang="en-US" altLang="en-US" sz="2600" dirty="0"/>
          </a:p>
          <a:p>
            <a:endParaRPr lang="en-US" altLang="en-US" sz="2400" dirty="0"/>
          </a:p>
          <a:p>
            <a:pPr>
              <a:buNone/>
            </a:pPr>
            <a:endParaRPr lang="en-US" altLang="en-US" sz="2400" dirty="0"/>
          </a:p>
          <a:p>
            <a:pPr>
              <a:buNone/>
            </a:pPr>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144</a:t>
            </a:fld>
            <a:endParaRPr lang="en-US" altLang="en-US"/>
          </a:p>
        </p:txBody>
      </p:sp>
      <p:pic>
        <p:nvPicPr>
          <p:cNvPr id="5122" name="Picture 2"/>
          <p:cNvPicPr>
            <a:picLocks noChangeAspect="1" noChangeArrowheads="1"/>
          </p:cNvPicPr>
          <p:nvPr/>
        </p:nvPicPr>
        <p:blipFill>
          <a:blip r:embed="rId3" cstate="print"/>
          <a:srcRect/>
          <a:stretch>
            <a:fillRect/>
          </a:stretch>
        </p:blipFill>
        <p:spPr bwMode="auto">
          <a:xfrm>
            <a:off x="3452814" y="2098676"/>
            <a:ext cx="7138987" cy="7969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3224214" y="4003676"/>
            <a:ext cx="7138987" cy="796925"/>
          </a:xfrm>
          <a:prstGeom prst="rect">
            <a:avLst/>
          </a:prstGeom>
          <a:noFill/>
          <a:ln w="9525">
            <a:noFill/>
            <a:miter lim="800000"/>
            <a:headEnd/>
            <a:tailEnd/>
          </a:ln>
          <a:effectLst/>
        </p:spPr>
      </p:pic>
      <p:sp>
        <p:nvSpPr>
          <p:cNvPr id="8" name="Rectangle 7"/>
          <p:cNvSpPr/>
          <p:nvPr/>
        </p:nvSpPr>
        <p:spPr>
          <a:xfrm>
            <a:off x="3048000" y="3810000"/>
            <a:ext cx="55626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
        <p:nvSpPr>
          <p:cNvPr id="2" name="Rectangle 1"/>
          <p:cNvSpPr/>
          <p:nvPr/>
        </p:nvSpPr>
        <p:spPr>
          <a:xfrm>
            <a:off x="3224214" y="1981200"/>
            <a:ext cx="6376987" cy="914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0609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981200" y="152400"/>
            <a:ext cx="8229600" cy="1143000"/>
          </a:xfrm>
        </p:spPr>
        <p:txBody>
          <a:bodyPr/>
          <a:lstStyle/>
          <a:p>
            <a:r>
              <a:rPr lang="en-US" altLang="en-US" sz="4000" dirty="0"/>
              <a:t>DDM – Constant Dividend Growth</a:t>
            </a:r>
          </a:p>
        </p:txBody>
      </p:sp>
      <p:sp>
        <p:nvSpPr>
          <p:cNvPr id="79874" name="Rectangle 6"/>
          <p:cNvSpPr>
            <a:spLocks noGrp="1" noChangeArrowheads="1"/>
          </p:cNvSpPr>
          <p:nvPr>
            <p:ph type="body" idx="1"/>
          </p:nvPr>
        </p:nvSpPr>
        <p:spPr>
          <a:xfrm>
            <a:off x="1981200" y="1066801"/>
            <a:ext cx="8229600" cy="4830763"/>
          </a:xfrm>
        </p:spPr>
        <p:txBody>
          <a:bodyPr>
            <a:normAutofit/>
          </a:bodyPr>
          <a:lstStyle/>
          <a:p>
            <a:pPr>
              <a:lnSpc>
                <a:spcPct val="100000"/>
              </a:lnSpc>
            </a:pPr>
            <a:r>
              <a:rPr lang="en-US" altLang="en-US" sz="2600" dirty="0"/>
              <a:t>When the dividend growth </a:t>
            </a:r>
            <a:r>
              <a:rPr lang="en-US" altLang="en-US" sz="2600" b="1" dirty="0">
                <a:solidFill>
                  <a:schemeClr val="accent1"/>
                </a:solidFill>
              </a:rPr>
              <a:t>g</a:t>
            </a:r>
            <a:r>
              <a:rPr lang="en-US" altLang="en-US" sz="2600" dirty="0"/>
              <a:t> is constant, the DCF calculation is simpler:</a:t>
            </a:r>
          </a:p>
          <a:p>
            <a:endParaRPr lang="en-US" altLang="en-US" sz="2600" dirty="0"/>
          </a:p>
          <a:p>
            <a:endParaRPr lang="en-US" altLang="en-US" sz="2400" dirty="0"/>
          </a:p>
          <a:p>
            <a:endParaRPr lang="en-US" altLang="en-US" sz="2400" dirty="0"/>
          </a:p>
          <a:p>
            <a:pPr>
              <a:lnSpc>
                <a:spcPct val="100000"/>
              </a:lnSpc>
            </a:pPr>
            <a:endParaRPr lang="en-US" altLang="en-US" sz="2400" dirty="0"/>
          </a:p>
          <a:p>
            <a:pPr>
              <a:lnSpc>
                <a:spcPct val="100000"/>
              </a:lnSpc>
            </a:pPr>
            <a:r>
              <a:rPr lang="en-US" altLang="en-US" sz="2400" dirty="0"/>
              <a:t>Simplified calculations lead to the </a:t>
            </a:r>
            <a:r>
              <a:rPr lang="en-US" altLang="en-US" sz="2400" b="1" dirty="0">
                <a:solidFill>
                  <a:srgbClr val="0070C0"/>
                </a:solidFill>
              </a:rPr>
              <a:t>Constant Dividend Growth Model </a:t>
            </a:r>
            <a:r>
              <a:rPr lang="en-US" altLang="en-US" sz="2400" dirty="0"/>
              <a:t>(</a:t>
            </a:r>
            <a:r>
              <a:rPr lang="en-US" altLang="en-US" sz="2400" dirty="0">
                <a:solidFill>
                  <a:schemeClr val="accent2"/>
                </a:solidFill>
              </a:rPr>
              <a:t>when </a:t>
            </a:r>
            <a:r>
              <a:rPr lang="en-US" altLang="en-US" sz="2400" b="1" dirty="0" err="1">
                <a:solidFill>
                  <a:schemeClr val="accent2"/>
                </a:solidFill>
              </a:rPr>
              <a:t>r</a:t>
            </a:r>
            <a:r>
              <a:rPr lang="en-US" altLang="en-US" sz="2400" b="1" baseline="-25000" dirty="0" err="1">
                <a:solidFill>
                  <a:schemeClr val="accent2"/>
                </a:solidFill>
              </a:rPr>
              <a:t>E</a:t>
            </a:r>
            <a:r>
              <a:rPr lang="en-US" altLang="en-US" sz="2400" b="1" dirty="0">
                <a:solidFill>
                  <a:schemeClr val="accent2"/>
                </a:solidFill>
              </a:rPr>
              <a:t> &gt; g</a:t>
            </a:r>
            <a:r>
              <a:rPr lang="en-US" altLang="en-US" sz="2400" dirty="0"/>
              <a:t>)</a:t>
            </a:r>
            <a:r>
              <a:rPr lang="en-US" altLang="en-US" sz="2400" b="1" dirty="0">
                <a:solidFill>
                  <a:srgbClr val="0070C0"/>
                </a:solidFill>
              </a:rPr>
              <a:t>:</a:t>
            </a:r>
            <a:r>
              <a:rPr lang="en-US" altLang="en-US" sz="2400" dirty="0"/>
              <a:t> </a:t>
            </a:r>
            <a:r>
              <a:rPr lang="en-US" altLang="en-US" sz="2400" i="1" dirty="0"/>
              <a:t>(notice this is exactly what we learned before for </a:t>
            </a:r>
            <a:r>
              <a:rPr lang="en-US" altLang="en-US" sz="2400" i="1" dirty="0" err="1"/>
              <a:t>perpetuals</a:t>
            </a:r>
            <a:r>
              <a:rPr lang="en-US" altLang="en-US" sz="2400" i="1" dirty="0"/>
              <a:t>!)</a:t>
            </a:r>
          </a:p>
          <a:p>
            <a:endParaRPr lang="en-US" altLang="en-US" sz="2400" dirty="0"/>
          </a:p>
          <a:p>
            <a:pPr>
              <a:buNone/>
            </a:pPr>
            <a:endParaRPr lang="en-US" altLang="en-US" sz="2400" dirty="0"/>
          </a:p>
          <a:p>
            <a:pPr>
              <a:buNone/>
            </a:pPr>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145</a:t>
            </a:fld>
            <a:endParaRPr lang="en-US" altLang="en-US"/>
          </a:p>
        </p:txBody>
      </p:sp>
      <p:pic>
        <p:nvPicPr>
          <p:cNvPr id="6147" name="Picture 3"/>
          <p:cNvPicPr>
            <a:picLocks noChangeAspect="1" noChangeArrowheads="1"/>
          </p:cNvPicPr>
          <p:nvPr/>
        </p:nvPicPr>
        <p:blipFill>
          <a:blip r:embed="rId3" cstate="print"/>
          <a:srcRect/>
          <a:stretch>
            <a:fillRect/>
          </a:stretch>
        </p:blipFill>
        <p:spPr bwMode="auto">
          <a:xfrm>
            <a:off x="2568576" y="1981200"/>
            <a:ext cx="8023225" cy="126713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3276601" y="3430588"/>
            <a:ext cx="7138987" cy="836613"/>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cstate="print"/>
          <a:srcRect/>
          <a:stretch>
            <a:fillRect/>
          </a:stretch>
        </p:blipFill>
        <p:spPr bwMode="auto">
          <a:xfrm>
            <a:off x="6096001" y="5222082"/>
            <a:ext cx="7138987" cy="798513"/>
          </a:xfrm>
          <a:prstGeom prst="rect">
            <a:avLst/>
          </a:prstGeom>
          <a:noFill/>
          <a:ln w="9525">
            <a:noFill/>
            <a:miter lim="800000"/>
            <a:headEnd/>
            <a:tailEnd/>
          </a:ln>
          <a:effectLst/>
        </p:spPr>
      </p:pic>
      <p:sp>
        <p:nvSpPr>
          <p:cNvPr id="9" name="Rectangle 8"/>
          <p:cNvSpPr/>
          <p:nvPr/>
        </p:nvSpPr>
        <p:spPr>
          <a:xfrm>
            <a:off x="5867400" y="5222081"/>
            <a:ext cx="1676400" cy="7500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9341419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Example : Valuing a Firm with Constant Dividend Growth</a:t>
            </a:r>
            <a:endParaRPr lang="zh-TW" altLang="en-US" dirty="0"/>
          </a:p>
        </p:txBody>
      </p:sp>
      <p:sp>
        <p:nvSpPr>
          <p:cNvPr id="7" name="Content Placeholder 6"/>
          <p:cNvSpPr>
            <a:spLocks noGrp="1"/>
          </p:cNvSpPr>
          <p:nvPr>
            <p:ph idx="1"/>
          </p:nvPr>
        </p:nvSpPr>
        <p:spPr/>
        <p:txBody>
          <a:bodyPr/>
          <a:lstStyle/>
          <a:p>
            <a:r>
              <a:rPr lang="en-US" altLang="zh-TW" dirty="0"/>
              <a:t>Suppose Great China Inc (GCI) plans to pay </a:t>
            </a:r>
            <a:r>
              <a:rPr lang="en-US" altLang="zh-TW" b="1" dirty="0"/>
              <a:t>$2.30 </a:t>
            </a:r>
            <a:r>
              <a:rPr lang="en-US" altLang="zh-TW" dirty="0"/>
              <a:t>per share in </a:t>
            </a:r>
            <a:r>
              <a:rPr lang="en-US" altLang="zh-TW" b="1" dirty="0"/>
              <a:t>dividends</a:t>
            </a:r>
            <a:r>
              <a:rPr lang="en-US" altLang="zh-TW" dirty="0"/>
              <a:t> in the coming year.  </a:t>
            </a:r>
          </a:p>
          <a:p>
            <a:r>
              <a:rPr lang="en-US" altLang="zh-TW" dirty="0"/>
              <a:t>If the expected rate of return is </a:t>
            </a:r>
            <a:r>
              <a:rPr lang="en-US" altLang="zh-TW" b="1" dirty="0"/>
              <a:t>7%</a:t>
            </a:r>
            <a:r>
              <a:rPr lang="en-US" altLang="zh-TW" dirty="0"/>
              <a:t> and dividends are expected </a:t>
            </a:r>
            <a:r>
              <a:rPr lang="en-US" altLang="zh-TW" b="1" dirty="0"/>
              <a:t>to grow </a:t>
            </a:r>
            <a:r>
              <a:rPr lang="en-US" altLang="zh-TW" dirty="0"/>
              <a:t>by </a:t>
            </a:r>
            <a:r>
              <a:rPr lang="en-US" altLang="zh-TW" b="1" dirty="0"/>
              <a:t>2% </a:t>
            </a:r>
            <a:r>
              <a:rPr lang="en-US" altLang="zh-TW" dirty="0"/>
              <a:t>per year in the future, </a:t>
            </a:r>
            <a:r>
              <a:rPr lang="en-US" altLang="zh-TW" b="1" dirty="0"/>
              <a:t>estimate the value of GCI’s stock today</a:t>
            </a:r>
            <a:r>
              <a:rPr lang="en-US" altLang="zh-TW" dirty="0"/>
              <a:t>. </a:t>
            </a:r>
          </a:p>
          <a:p>
            <a:endParaRPr lang="zh-TW" altLang="en-US" dirty="0"/>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146</a:t>
            </a:fld>
            <a:endParaRPr lang="en-US" altLang="en-US"/>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5561768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3"/>
          <p:cNvSpPr>
            <a:spLocks noGrp="1" noChangeArrowheads="1"/>
          </p:cNvSpPr>
          <p:nvPr>
            <p:ph type="title"/>
          </p:nvPr>
        </p:nvSpPr>
        <p:spPr/>
        <p:txBody>
          <a:bodyPr/>
          <a:lstStyle/>
          <a:p>
            <a:pPr eaLnBrk="1" hangingPunct="1"/>
            <a:r>
              <a:rPr lang="en-US" dirty="0"/>
              <a:t>Example : Valuing a Firm with Constant Dividend Growth</a:t>
            </a:r>
          </a:p>
        </p:txBody>
      </p:sp>
      <p:sp>
        <p:nvSpPr>
          <p:cNvPr id="67587" name="Rectangle 24"/>
          <p:cNvSpPr>
            <a:spLocks noGrp="1" noChangeArrowheads="1"/>
          </p:cNvSpPr>
          <p:nvPr>
            <p:ph idx="1"/>
          </p:nvPr>
        </p:nvSpPr>
        <p:spPr/>
        <p:txBody>
          <a:bodyPr/>
          <a:lstStyle/>
          <a:p>
            <a:pPr eaLnBrk="1" hangingPunct="1">
              <a:buFontTx/>
              <a:buNone/>
            </a:pPr>
            <a:r>
              <a:rPr lang="en-US" dirty="0"/>
              <a:t>Solution:</a:t>
            </a:r>
          </a:p>
          <a:p>
            <a:r>
              <a:rPr lang="en-US" sz="2000" dirty="0"/>
              <a:t>Because the dividends are expected </a:t>
            </a:r>
            <a:r>
              <a:rPr lang="en-US" sz="2000" b="1" dirty="0"/>
              <a:t>to grow perpetually at a constant rate</a:t>
            </a:r>
            <a:r>
              <a:rPr lang="en-US" sz="2000" dirty="0"/>
              <a:t>, we can calculate the price </a:t>
            </a:r>
            <a:r>
              <a:rPr lang="en-US" altLang="en-US" b="1" dirty="0">
                <a:solidFill>
                  <a:schemeClr val="accent1"/>
                </a:solidFill>
              </a:rPr>
              <a:t>P</a:t>
            </a:r>
            <a:r>
              <a:rPr lang="en-US" altLang="en-US" b="1" baseline="-25000" dirty="0">
                <a:solidFill>
                  <a:schemeClr val="accent1"/>
                </a:solidFill>
              </a:rPr>
              <a:t>0 </a:t>
            </a:r>
            <a:r>
              <a:rPr lang="en-US" sz="2000" dirty="0"/>
              <a:t>of GCI.  </a:t>
            </a:r>
          </a:p>
          <a:p>
            <a:r>
              <a:rPr lang="en-US" sz="2000" dirty="0"/>
              <a:t>The next dividend (</a:t>
            </a:r>
            <a:r>
              <a:rPr lang="en-US" altLang="en-US" b="1" dirty="0">
                <a:solidFill>
                  <a:schemeClr val="accent1"/>
                </a:solidFill>
              </a:rPr>
              <a:t>Div</a:t>
            </a:r>
            <a:r>
              <a:rPr lang="en-US" altLang="en-US" b="1" baseline="-25000" dirty="0">
                <a:solidFill>
                  <a:schemeClr val="accent1"/>
                </a:solidFill>
              </a:rPr>
              <a:t>1</a:t>
            </a:r>
            <a:r>
              <a:rPr lang="en-US" sz="2000" dirty="0"/>
              <a:t>) is expected to be $2.30, the growth rate (</a:t>
            </a:r>
            <a:r>
              <a:rPr lang="en-US" altLang="en-US" b="1" dirty="0">
                <a:solidFill>
                  <a:schemeClr val="accent1"/>
                </a:solidFill>
              </a:rPr>
              <a:t>g</a:t>
            </a:r>
            <a:r>
              <a:rPr lang="en-US" sz="2000" dirty="0"/>
              <a:t>) is 2% and the expected return (</a:t>
            </a:r>
            <a:r>
              <a:rPr lang="en-US" altLang="en-US" b="1" dirty="0" err="1">
                <a:solidFill>
                  <a:schemeClr val="accent1"/>
                </a:solidFill>
              </a:rPr>
              <a:t>r</a:t>
            </a:r>
            <a:r>
              <a:rPr lang="en-US" altLang="en-US" b="1" baseline="-25000" dirty="0" err="1">
                <a:solidFill>
                  <a:schemeClr val="accent1"/>
                </a:solidFill>
              </a:rPr>
              <a:t>E</a:t>
            </a:r>
            <a:r>
              <a:rPr lang="en-US" sz="2000" dirty="0"/>
              <a:t>) is 7%.</a:t>
            </a:r>
          </a:p>
        </p:txBody>
      </p:sp>
      <p:sp>
        <p:nvSpPr>
          <p:cNvPr id="5"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147</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876321428"/>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0"/>
          <p:cNvSpPr>
            <a:spLocks noGrp="1" noChangeArrowheads="1"/>
          </p:cNvSpPr>
          <p:nvPr>
            <p:ph type="title"/>
          </p:nvPr>
        </p:nvSpPr>
        <p:spPr/>
        <p:txBody>
          <a:bodyPr/>
          <a:lstStyle/>
          <a:p>
            <a:pPr eaLnBrk="1" hangingPunct="1"/>
            <a:r>
              <a:rPr lang="en-US" dirty="0"/>
              <a:t>Example : Valuing a Firm with Constant Dividend Growth</a:t>
            </a:r>
          </a:p>
        </p:txBody>
      </p:sp>
      <p:sp>
        <p:nvSpPr>
          <p:cNvPr id="69635" name="Rectangle 21"/>
          <p:cNvSpPr>
            <a:spLocks noGrp="1" noChangeArrowheads="1"/>
          </p:cNvSpPr>
          <p:nvPr>
            <p:ph idx="1"/>
          </p:nvPr>
        </p:nvSpPr>
        <p:spPr/>
        <p:txBody>
          <a:bodyPr>
            <a:normAutofit lnSpcReduction="10000"/>
          </a:bodyPr>
          <a:lstStyle/>
          <a:p>
            <a:pPr eaLnBrk="1" hangingPunct="1">
              <a:buFontTx/>
              <a:buNone/>
            </a:pPr>
            <a:r>
              <a:rPr lang="en-US" dirty="0"/>
              <a:t>Execute:  </a:t>
            </a:r>
          </a:p>
          <a:p>
            <a:pPr eaLnBrk="1" hangingPunct="1">
              <a:buFontTx/>
              <a:buNone/>
            </a:pPr>
            <a:endParaRPr lang="en-US" dirty="0"/>
          </a:p>
          <a:p>
            <a:pPr eaLnBrk="1" hangingPunct="1">
              <a:buFontTx/>
              <a:buNone/>
            </a:pPr>
            <a:endParaRPr lang="en-US" dirty="0"/>
          </a:p>
          <a:p>
            <a:pPr eaLnBrk="1" hangingPunct="1">
              <a:buFontTx/>
              <a:buNone/>
            </a:pPr>
            <a:endParaRPr lang="en-US" dirty="0"/>
          </a:p>
          <a:p>
            <a:pPr eaLnBrk="1" hangingPunct="1">
              <a:buFontTx/>
              <a:buNone/>
            </a:pPr>
            <a:endParaRPr lang="en-US" dirty="0"/>
          </a:p>
          <a:p>
            <a:pPr>
              <a:buNone/>
            </a:pPr>
            <a:r>
              <a:rPr lang="en-US" dirty="0"/>
              <a:t>	You would be willing to pay $46, that is to say 20 times this year’s dividend of $2.30,  to own GCI stock today because you are buying claim to this year’s dividend and to an infinite growing series of future dividends.</a:t>
            </a:r>
          </a:p>
          <a:p>
            <a:pPr eaLnBrk="1" hangingPunct="1">
              <a:buFontTx/>
              <a:buNone/>
            </a:pPr>
            <a:r>
              <a:rPr lang="en-US" dirty="0"/>
              <a:t>   </a:t>
            </a:r>
          </a:p>
        </p:txBody>
      </p:sp>
      <p:graphicFrame>
        <p:nvGraphicFramePr>
          <p:cNvPr id="69637" name="Object 9"/>
          <p:cNvGraphicFramePr>
            <a:graphicFrameLocks noChangeAspect="1"/>
          </p:cNvGraphicFramePr>
          <p:nvPr/>
        </p:nvGraphicFramePr>
        <p:xfrm>
          <a:off x="1930400" y="2505075"/>
          <a:ext cx="5957888" cy="1295400"/>
        </p:xfrm>
        <a:graphic>
          <a:graphicData uri="http://schemas.openxmlformats.org/presentationml/2006/ole">
            <mc:AlternateContent xmlns:mc="http://schemas.openxmlformats.org/markup-compatibility/2006">
              <mc:Choice xmlns:v="urn:schemas-microsoft-com:vml" Requires="v">
                <p:oleObj spid="_x0000_s5123" name="Equation" r:id="rId4" imgW="2222500" imgH="482600" progId="">
                  <p:embed/>
                </p:oleObj>
              </mc:Choice>
              <mc:Fallback>
                <p:oleObj name="Equation" r:id="rId4" imgW="2222500" imgH="482600" progId="">
                  <p:embed/>
                  <p:pic>
                    <p:nvPicPr>
                      <p:cNvPr id="6963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400" y="2505075"/>
                        <a:ext cx="5957888" cy="1295400"/>
                      </a:xfrm>
                      <a:prstGeom prst="rect">
                        <a:avLst/>
                      </a:prstGeom>
                      <a:noFill/>
                      <a:extLst>
                        <a:ext uri="{909E8E84-426E-40DD-AFC4-6F175D3DCCD1}">
                          <a14:hiddenFill xmlns:a14="http://schemas.microsoft.com/office/drawing/2010/main">
                            <a:solidFill>
                              <a:srgbClr val="FFF4DB"/>
                            </a:solidFill>
                          </a14:hiddenFill>
                        </a:ext>
                      </a:extLst>
                    </p:spPr>
                  </p:pic>
                </p:oleObj>
              </mc:Fallback>
            </mc:AlternateContent>
          </a:graphicData>
        </a:graphic>
      </p:graphicFrame>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148</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707405973"/>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4"/>
          <p:cNvSpPr>
            <a:spLocks noGrp="1" noChangeArrowheads="1"/>
          </p:cNvSpPr>
          <p:nvPr>
            <p:ph type="title"/>
          </p:nvPr>
        </p:nvSpPr>
        <p:spPr/>
        <p:txBody>
          <a:bodyPr/>
          <a:lstStyle/>
          <a:p>
            <a:r>
              <a:rPr lang="en-US"/>
              <a:t>Your Turn!</a:t>
            </a:r>
            <a:endParaRPr lang="en-US" dirty="0"/>
          </a:p>
        </p:txBody>
      </p:sp>
      <p:sp>
        <p:nvSpPr>
          <p:cNvPr id="73731" name="Rectangle 25"/>
          <p:cNvSpPr>
            <a:spLocks noGrp="1" noChangeArrowheads="1"/>
          </p:cNvSpPr>
          <p:nvPr>
            <p:ph idx="1"/>
          </p:nvPr>
        </p:nvSpPr>
        <p:spPr/>
        <p:txBody>
          <a:bodyPr/>
          <a:lstStyle/>
          <a:p>
            <a:r>
              <a:rPr lang="en-US" dirty="0"/>
              <a:t>Problem:  </a:t>
            </a:r>
          </a:p>
          <a:p>
            <a:r>
              <a:rPr lang="en-US" dirty="0"/>
              <a:t>Suppose Target Corporation plans to pay </a:t>
            </a:r>
            <a:r>
              <a:rPr lang="en-US" b="1" dirty="0"/>
              <a:t>$0.68 </a:t>
            </a:r>
            <a:r>
              <a:rPr lang="en-US" dirty="0"/>
              <a:t>per share in </a:t>
            </a:r>
            <a:r>
              <a:rPr lang="en-US" b="1" dirty="0"/>
              <a:t>dividends</a:t>
            </a:r>
            <a:r>
              <a:rPr lang="en-US" dirty="0"/>
              <a:t> in the coming year.  </a:t>
            </a:r>
          </a:p>
          <a:p>
            <a:r>
              <a:rPr lang="en-US" dirty="0"/>
              <a:t>If its equity cost of capital is </a:t>
            </a:r>
            <a:r>
              <a:rPr lang="en-US" b="1" dirty="0"/>
              <a:t>10%</a:t>
            </a:r>
            <a:r>
              <a:rPr lang="en-US" dirty="0"/>
              <a:t> and dividends are expected to grow by </a:t>
            </a:r>
            <a:r>
              <a:rPr lang="en-US" b="1" dirty="0"/>
              <a:t>8.4%</a:t>
            </a:r>
            <a:r>
              <a:rPr lang="en-US" dirty="0"/>
              <a:t> per year in the future, estimate </a:t>
            </a:r>
            <a:r>
              <a:rPr lang="en-US" b="1" dirty="0"/>
              <a:t>the value of Target’s stock</a:t>
            </a:r>
            <a:r>
              <a:rPr lang="en-US" dirty="0"/>
              <a:t>. </a:t>
            </a:r>
          </a:p>
        </p:txBody>
      </p:sp>
      <p:sp>
        <p:nvSpPr>
          <p:cNvPr id="2" name="Slide Number Placeholder 1"/>
          <p:cNvSpPr>
            <a:spLocks noGrp="1"/>
          </p:cNvSpPr>
          <p:nvPr>
            <p:ph type="sldNum" sz="quarter" idx="10"/>
          </p:nvPr>
        </p:nvSpPr>
        <p:spPr>
          <a:prstGeom prst="rect">
            <a:avLst/>
          </a:prstGeom>
        </p:spPr>
        <p:txBody>
          <a:bodyPr/>
          <a:lstStyle/>
          <a:p>
            <a:fld id="{CC8B43E7-9834-4EEF-84E2-20E388107505}" type="slidenum">
              <a:rPr lang="en-US" smtClean="0"/>
              <a:pPr/>
              <a:t>149</a:t>
            </a:fld>
            <a:endParaRPr lang="en-US" dirty="0"/>
          </a:p>
        </p:txBody>
      </p:sp>
      <p:sp>
        <p:nvSpPr>
          <p:cNvPr id="5" name="Rectangle 6"/>
          <p:cNvSpPr>
            <a:spLocks noChangeArrowheads="1"/>
          </p:cNvSpPr>
          <p:nvPr/>
        </p:nvSpPr>
        <p:spPr bwMode="gray">
          <a:xfrm>
            <a:off x="4419600" y="6651327"/>
            <a:ext cx="3733800" cy="164108"/>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16917451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zh-TW" dirty="0"/>
              <a:t>Banks today</a:t>
            </a:r>
            <a:endParaRPr lang="zh-TW" altLang="en-US" dirty="0"/>
          </a:p>
        </p:txBody>
      </p:sp>
      <p:sp>
        <p:nvSpPr>
          <p:cNvPr id="7" name="Slide Number Placeholder 6"/>
          <p:cNvSpPr>
            <a:spLocks noGrp="1"/>
          </p:cNvSpPr>
          <p:nvPr>
            <p:ph type="sldNum" sz="quarter" idx="10"/>
          </p:nvPr>
        </p:nvSpPr>
        <p:spPr/>
        <p:txBody>
          <a:bodyPr/>
          <a:lstStyle/>
          <a:p>
            <a:pPr>
              <a:defRPr/>
            </a:pPr>
            <a:fld id="{115E942A-6D57-4C31-9132-E9F26A69E2AF}" type="slidenum">
              <a:rPr lang="en-US" altLang="en-US" smtClean="0"/>
              <a:pPr>
                <a:defRPr/>
              </a:pPr>
              <a:t>15</a:t>
            </a:fld>
            <a:endParaRPr lang="en-US" altLang="en-US"/>
          </a:p>
        </p:txBody>
      </p:sp>
      <p:sp>
        <p:nvSpPr>
          <p:cNvPr id="11" name="Footer Placeholder 4"/>
          <p:cNvSpPr>
            <a:spLocks noGrp="1"/>
          </p:cNvSpPr>
          <p:nvPr>
            <p:ph type="ftr" sz="quarter" idx="11"/>
          </p:nvPr>
        </p:nvSpPr>
        <p:spPr>
          <a:xfrm>
            <a:off x="3513138" y="6143625"/>
            <a:ext cx="7154862" cy="427038"/>
          </a:xfrm>
        </p:spPr>
        <p:txBody>
          <a:bodyPr/>
          <a:lstStyle/>
          <a:p>
            <a:r>
              <a:rPr lang="en-US" altLang="en-US" dirty="0"/>
              <a:t>Foundations of Financial Institutions</a:t>
            </a:r>
          </a:p>
        </p:txBody>
      </p:sp>
      <p:pic>
        <p:nvPicPr>
          <p:cNvPr id="13" name="Picture 2" descr="http://lh3.googleusercontent.com/-STz_JyOfb80/UDTil_FLAcI/AAAAAAAAAK0/SvrlI8iS0xw/s620/mobile-banking-android-and-iPhone-apps.png">
            <a:hlinkClick r:id="rId2"/>
          </p:cNvPr>
          <p:cNvPicPr>
            <a:picLocks noGrp="1" noChangeAspect="1" noChangeArrowheads="1"/>
          </p:cNvPicPr>
          <p:nvPr>
            <p:ph idx="1"/>
          </p:nvPr>
        </p:nvPicPr>
        <p:blipFill>
          <a:blip r:embed="rId3" cstate="print"/>
          <a:srcRect/>
          <a:stretch>
            <a:fillRect/>
          </a:stretch>
        </p:blipFill>
        <p:spPr bwMode="auto">
          <a:xfrm>
            <a:off x="2303978" y="1600201"/>
            <a:ext cx="7584045" cy="4525963"/>
          </a:xfrm>
          <a:prstGeom prst="rect">
            <a:avLst/>
          </a:prstGeom>
          <a:noFill/>
        </p:spPr>
      </p:pic>
    </p:spTree>
    <p:extLst>
      <p:ext uri="{BB962C8B-B14F-4D97-AF65-F5344CB8AC3E}">
        <p14:creationId xmlns:p14="http://schemas.microsoft.com/office/powerpoint/2010/main" val="2703546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
          <p:cNvSpPr>
            <a:spLocks noGrp="1" noChangeArrowheads="1"/>
          </p:cNvSpPr>
          <p:nvPr>
            <p:ph type="title"/>
          </p:nvPr>
        </p:nvSpPr>
        <p:spPr/>
        <p:txBody>
          <a:bodyPr/>
          <a:lstStyle/>
          <a:p>
            <a:r>
              <a:rPr lang="en-US" altLang="zh-TW"/>
              <a:t>Test Your Understanding</a:t>
            </a:r>
            <a:endParaRPr lang="en-US" dirty="0"/>
          </a:p>
        </p:txBody>
      </p:sp>
      <p:sp>
        <p:nvSpPr>
          <p:cNvPr id="77827" name="Rectangle 21"/>
          <p:cNvSpPr>
            <a:spLocks noGrp="1" noChangeArrowheads="1"/>
          </p:cNvSpPr>
          <p:nvPr>
            <p:ph idx="1"/>
          </p:nvPr>
        </p:nvSpPr>
        <p:spPr/>
        <p:txBody>
          <a:bodyPr/>
          <a:lstStyle/>
          <a:p>
            <a:r>
              <a:rPr lang="en-US" dirty="0"/>
              <a:t>Target’s stock price (</a:t>
            </a:r>
            <a:r>
              <a:rPr lang="en-US" altLang="en-US" b="1" dirty="0">
                <a:solidFill>
                  <a:schemeClr val="accent1"/>
                </a:solidFill>
              </a:rPr>
              <a:t>P</a:t>
            </a:r>
            <a:r>
              <a:rPr lang="en-US" altLang="en-US" b="1" baseline="-25000" dirty="0">
                <a:solidFill>
                  <a:schemeClr val="accent1"/>
                </a:solidFill>
              </a:rPr>
              <a:t>0</a:t>
            </a:r>
            <a:r>
              <a:rPr lang="en-US" dirty="0"/>
              <a:t> ) is:</a:t>
            </a:r>
          </a:p>
          <a:p>
            <a:pPr lvl="1"/>
            <a:r>
              <a:rPr lang="en-US" dirty="0"/>
              <a:t>42.50</a:t>
            </a:r>
          </a:p>
          <a:p>
            <a:pPr lvl="1"/>
            <a:r>
              <a:rPr lang="en-US" dirty="0"/>
              <a:t>53.45</a:t>
            </a:r>
          </a:p>
          <a:p>
            <a:pPr lvl="1"/>
            <a:r>
              <a:rPr lang="en-US" dirty="0"/>
              <a:t>68.59</a:t>
            </a:r>
          </a:p>
          <a:p>
            <a:pPr lvl="1">
              <a:buNone/>
            </a:pPr>
            <a:endParaRPr lang="en-US" dirty="0"/>
          </a:p>
        </p:txBody>
      </p:sp>
      <p:pic>
        <p:nvPicPr>
          <p:cNvPr id="7" name="Picture 3" descr="C:\Users\Wolfgang\Documents\ED.PRES\06_Purchased Copyrighted Contend\istockphoto\iStock_00000833593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916319"/>
            <a:ext cx="3962400" cy="36813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150</a:t>
            </a:fld>
            <a:endParaRPr lang="en-US" altLang="en-US"/>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079460125"/>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3"/>
          <p:cNvSpPr>
            <a:spLocks noGrp="1" noChangeArrowheads="1"/>
          </p:cNvSpPr>
          <p:nvPr>
            <p:ph type="title"/>
          </p:nvPr>
        </p:nvSpPr>
        <p:spPr/>
        <p:txBody>
          <a:bodyPr>
            <a:normAutofit/>
          </a:bodyPr>
          <a:lstStyle/>
          <a:p>
            <a:r>
              <a:rPr lang="en-US" dirty="0"/>
              <a:t>Solution</a:t>
            </a:r>
          </a:p>
        </p:txBody>
      </p:sp>
      <p:sp>
        <p:nvSpPr>
          <p:cNvPr id="75779" name="Rectangle 24"/>
          <p:cNvSpPr>
            <a:spLocks noGrp="1" noChangeArrowheads="1"/>
          </p:cNvSpPr>
          <p:nvPr>
            <p:ph idx="1"/>
          </p:nvPr>
        </p:nvSpPr>
        <p:spPr/>
        <p:txBody>
          <a:bodyPr/>
          <a:lstStyle/>
          <a:p>
            <a:r>
              <a:rPr lang="en-US" dirty="0"/>
              <a:t>Because the dividends are expected to grow perpetually at a constant rate, we can value Target.  </a:t>
            </a:r>
          </a:p>
          <a:p>
            <a:r>
              <a:rPr lang="en-US" dirty="0"/>
              <a:t>The next dividend (</a:t>
            </a:r>
            <a:r>
              <a:rPr lang="en-US" altLang="en-US" b="1" dirty="0">
                <a:solidFill>
                  <a:schemeClr val="accent1"/>
                </a:solidFill>
              </a:rPr>
              <a:t>Div</a:t>
            </a:r>
            <a:r>
              <a:rPr lang="en-US" altLang="en-US" b="1" baseline="-25000" dirty="0">
                <a:solidFill>
                  <a:schemeClr val="accent1"/>
                </a:solidFill>
              </a:rPr>
              <a:t>1</a:t>
            </a:r>
            <a:r>
              <a:rPr lang="en-US" dirty="0"/>
              <a:t>) is expected to be $0.68, the growth rate (</a:t>
            </a:r>
            <a:r>
              <a:rPr lang="en-US" b="1" dirty="0">
                <a:solidFill>
                  <a:schemeClr val="tx2">
                    <a:lumMod val="60000"/>
                    <a:lumOff val="40000"/>
                  </a:schemeClr>
                </a:solidFill>
              </a:rPr>
              <a:t>g</a:t>
            </a:r>
            <a:r>
              <a:rPr lang="en-US" dirty="0"/>
              <a:t>) is 8.4% and the equity cost of capital (</a:t>
            </a:r>
            <a:r>
              <a:rPr lang="en-US" altLang="en-US" b="1" dirty="0" err="1">
                <a:solidFill>
                  <a:schemeClr val="accent1"/>
                </a:solidFill>
              </a:rPr>
              <a:t>r</a:t>
            </a:r>
            <a:r>
              <a:rPr lang="en-US" altLang="en-US" b="1" baseline="-25000" dirty="0" err="1">
                <a:solidFill>
                  <a:schemeClr val="accent1"/>
                </a:solidFill>
              </a:rPr>
              <a:t>E</a:t>
            </a:r>
            <a:r>
              <a:rPr lang="en-US" b="1" dirty="0">
                <a:solidFill>
                  <a:schemeClr val="tx2">
                    <a:lumMod val="60000"/>
                    <a:lumOff val="40000"/>
                  </a:schemeClr>
                </a:solidFill>
              </a:rPr>
              <a:t>)</a:t>
            </a:r>
            <a:r>
              <a:rPr lang="en-US" dirty="0"/>
              <a:t> is 10%.</a:t>
            </a:r>
          </a:p>
        </p:txBody>
      </p:sp>
      <p:sp>
        <p:nvSpPr>
          <p:cNvPr id="2" name="Slide Number Placeholder 1"/>
          <p:cNvSpPr>
            <a:spLocks noGrp="1"/>
          </p:cNvSpPr>
          <p:nvPr>
            <p:ph type="sldNum" sz="quarter" idx="10"/>
          </p:nvPr>
        </p:nvSpPr>
        <p:spPr>
          <a:prstGeom prst="rect">
            <a:avLst/>
          </a:prstGeom>
        </p:spPr>
        <p:txBody>
          <a:bodyPr/>
          <a:lstStyle/>
          <a:p>
            <a:fld id="{CC8B43E7-9834-4EEF-84E2-20E388107505}" type="slidenum">
              <a:rPr lang="en-US" smtClean="0"/>
              <a:pPr/>
              <a:t>151</a:t>
            </a:fld>
            <a:endParaRPr lang="en-US" dirty="0"/>
          </a:p>
        </p:txBody>
      </p:sp>
      <p:sp>
        <p:nvSpPr>
          <p:cNvPr id="5" name="Rectangle 6"/>
          <p:cNvSpPr>
            <a:spLocks noChangeArrowheads="1"/>
          </p:cNvSpPr>
          <p:nvPr/>
        </p:nvSpPr>
        <p:spPr bwMode="gray">
          <a:xfrm>
            <a:off x="4267200" y="6651327"/>
            <a:ext cx="3810000" cy="164108"/>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graphicFrame>
        <p:nvGraphicFramePr>
          <p:cNvPr id="10" name="Object 9"/>
          <p:cNvGraphicFramePr>
            <a:graphicFrameLocks noChangeAspect="1"/>
          </p:cNvGraphicFramePr>
          <p:nvPr/>
        </p:nvGraphicFramePr>
        <p:xfrm>
          <a:off x="4876801" y="3733800"/>
          <a:ext cx="2009775" cy="1295400"/>
        </p:xfrm>
        <a:graphic>
          <a:graphicData uri="http://schemas.openxmlformats.org/presentationml/2006/ole">
            <mc:AlternateContent xmlns:mc="http://schemas.openxmlformats.org/markup-compatibility/2006">
              <mc:Choice xmlns:v="urn:schemas-microsoft-com:vml" Requires="v">
                <p:oleObj spid="_x0000_s6147" name="Equation" r:id="rId4" imgW="749300" imgH="482600" progId="Equation.DSMT4">
                  <p:embed/>
                </p:oleObj>
              </mc:Choice>
              <mc:Fallback>
                <p:oleObj name="Equation" r:id="rId4" imgW="749300" imgH="482600" progId="Equation.DSMT4">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1" y="3733800"/>
                        <a:ext cx="2009775" cy="1295400"/>
                      </a:xfrm>
                      <a:prstGeom prst="rect">
                        <a:avLst/>
                      </a:prstGeom>
                      <a:noFill/>
                      <a:ln>
                        <a:solidFill>
                          <a:srgbClr val="00216E"/>
                        </a:solidFill>
                      </a:ln>
                    </p:spPr>
                  </p:pic>
                </p:oleObj>
              </mc:Fallback>
            </mc:AlternateContent>
          </a:graphicData>
        </a:graphic>
      </p:graphicFrame>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297250468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
          <p:cNvSpPr>
            <a:spLocks noGrp="1" noChangeArrowheads="1"/>
          </p:cNvSpPr>
          <p:nvPr>
            <p:ph type="title"/>
          </p:nvPr>
        </p:nvSpPr>
        <p:spPr/>
        <p:txBody>
          <a:bodyPr>
            <a:normAutofit/>
          </a:bodyPr>
          <a:lstStyle/>
          <a:p>
            <a:pPr eaLnBrk="1" hangingPunct="1"/>
            <a:r>
              <a:rPr lang="en-US" dirty="0"/>
              <a:t>Solution</a:t>
            </a:r>
          </a:p>
        </p:txBody>
      </p:sp>
      <p:sp>
        <p:nvSpPr>
          <p:cNvPr id="77827" name="Rectangle 21"/>
          <p:cNvSpPr>
            <a:spLocks noGrp="1" noChangeArrowheads="1"/>
          </p:cNvSpPr>
          <p:nvPr>
            <p:ph idx="1"/>
          </p:nvPr>
        </p:nvSpPr>
        <p:spPr/>
        <p:txBody>
          <a:bodyPr/>
          <a:lstStyle/>
          <a:p>
            <a:pPr eaLnBrk="1" hangingPunct="1">
              <a:buFontTx/>
              <a:buNone/>
            </a:pPr>
            <a:r>
              <a:rPr lang="en-US" dirty="0"/>
              <a:t>Execute:     </a:t>
            </a:r>
          </a:p>
        </p:txBody>
      </p:sp>
      <p:sp>
        <p:nvSpPr>
          <p:cNvPr id="2" name="Slide Number Placeholder 1"/>
          <p:cNvSpPr>
            <a:spLocks noGrp="1"/>
          </p:cNvSpPr>
          <p:nvPr>
            <p:ph type="sldNum" sz="quarter" idx="10"/>
          </p:nvPr>
        </p:nvSpPr>
        <p:spPr>
          <a:prstGeom prst="rect">
            <a:avLst/>
          </a:prstGeom>
        </p:spPr>
        <p:txBody>
          <a:bodyPr/>
          <a:lstStyle/>
          <a:p>
            <a:fld id="{CC8B43E7-9834-4EEF-84E2-20E388107505}" type="slidenum">
              <a:rPr lang="en-US" smtClean="0"/>
              <a:pPr/>
              <a:t>152</a:t>
            </a:fld>
            <a:endParaRPr lang="en-US" dirty="0"/>
          </a:p>
        </p:txBody>
      </p:sp>
      <p:graphicFrame>
        <p:nvGraphicFramePr>
          <p:cNvPr id="77829" name="Object 3"/>
          <p:cNvGraphicFramePr>
            <a:graphicFrameLocks noChangeAspect="1"/>
          </p:cNvGraphicFramePr>
          <p:nvPr/>
        </p:nvGraphicFramePr>
        <p:xfrm>
          <a:off x="2855640" y="2420162"/>
          <a:ext cx="5602288" cy="1127125"/>
        </p:xfrm>
        <a:graphic>
          <a:graphicData uri="http://schemas.openxmlformats.org/presentationml/2006/ole">
            <mc:AlternateContent xmlns:mc="http://schemas.openxmlformats.org/markup-compatibility/2006">
              <mc:Choice xmlns:v="urn:schemas-microsoft-com:vml" Requires="v">
                <p:oleObj spid="_x0000_s7171" name="Equation" r:id="rId4" imgW="2082800" imgH="419100" progId="Equation.DSMT4">
                  <p:embed/>
                </p:oleObj>
              </mc:Choice>
              <mc:Fallback>
                <p:oleObj name="Equation" r:id="rId4" imgW="2082800" imgH="419100" progId="Equation.DSMT4">
                  <p:embed/>
                  <p:pic>
                    <p:nvPicPr>
                      <p:cNvPr id="7782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640" y="2420162"/>
                        <a:ext cx="5602288" cy="1127125"/>
                      </a:xfrm>
                      <a:prstGeom prst="rect">
                        <a:avLst/>
                      </a:prstGeom>
                      <a:noFill/>
                      <a:extLst>
                        <a:ext uri="{909E8E84-426E-40DD-AFC4-6F175D3DCCD1}">
                          <a14:hiddenFill xmlns:a14="http://schemas.microsoft.com/office/drawing/2010/main">
                            <a:solidFill>
                              <a:srgbClr val="FFF4DB"/>
                            </a:solidFill>
                          </a14:hiddenFill>
                        </a:ext>
                      </a:extLst>
                    </p:spPr>
                  </p:pic>
                </p:oleObj>
              </mc:Fallback>
            </mc:AlternateContent>
          </a:graphicData>
        </a:graphic>
      </p:graphicFrame>
      <p:sp>
        <p:nvSpPr>
          <p:cNvPr id="6" name="Rectangle 6"/>
          <p:cNvSpPr>
            <a:spLocks noChangeArrowheads="1"/>
          </p:cNvSpPr>
          <p:nvPr/>
        </p:nvSpPr>
        <p:spPr bwMode="gray">
          <a:xfrm>
            <a:off x="4572000" y="6644398"/>
            <a:ext cx="3657600" cy="194709"/>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Rectangle 11"/>
          <p:cNvSpPr txBox="1">
            <a:spLocks noChangeArrowheads="1"/>
          </p:cNvSpPr>
          <p:nvPr/>
        </p:nvSpPr>
        <p:spPr>
          <a:xfrm>
            <a:off x="1761609" y="3897684"/>
            <a:ext cx="8640960" cy="25910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600" kern="1200">
                <a:solidFill>
                  <a:schemeClr val="tx1"/>
                </a:solidFill>
                <a:latin typeface="Arial" pitchFamily="34" charset="0"/>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dirty="0"/>
              <a:t>Evaluate:  </a:t>
            </a:r>
          </a:p>
          <a:p>
            <a:r>
              <a:rPr lang="en-US" sz="2000" dirty="0"/>
              <a:t>You would be willing to pay 62.5 times this year’s dividend of $0.68 to own Target stock because you are buying claim to this year’s dividend and to an infinite growing series of future dividends.</a:t>
            </a:r>
          </a:p>
        </p:txBody>
      </p:sp>
      <p:sp>
        <p:nvSpPr>
          <p:cNvPr id="9"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71440056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4"/>
          <p:cNvSpPr>
            <a:spLocks noGrp="1" noChangeArrowheads="1"/>
          </p:cNvSpPr>
          <p:nvPr>
            <p:ph type="title"/>
          </p:nvPr>
        </p:nvSpPr>
        <p:spPr/>
        <p:txBody>
          <a:bodyPr/>
          <a:lstStyle/>
          <a:p>
            <a:pPr eaLnBrk="1" hangingPunct="1"/>
            <a:r>
              <a:rPr lang="en-US" dirty="0"/>
              <a:t>Test Your Understanding</a:t>
            </a:r>
          </a:p>
        </p:txBody>
      </p:sp>
      <p:sp>
        <p:nvSpPr>
          <p:cNvPr id="73731" name="Rectangle 25"/>
          <p:cNvSpPr>
            <a:spLocks noGrp="1" noChangeArrowheads="1"/>
          </p:cNvSpPr>
          <p:nvPr>
            <p:ph idx="1"/>
          </p:nvPr>
        </p:nvSpPr>
        <p:spPr/>
        <p:txBody>
          <a:bodyPr/>
          <a:lstStyle/>
          <a:p>
            <a:pPr eaLnBrk="1" hangingPunct="1">
              <a:buFontTx/>
              <a:buNone/>
            </a:pPr>
            <a:r>
              <a:rPr lang="en-US" dirty="0"/>
              <a:t>Problem:  </a:t>
            </a:r>
          </a:p>
          <a:p>
            <a:r>
              <a:rPr lang="en-US" sz="2000" dirty="0"/>
              <a:t>Suppose Gold Trading Company  (GTC) plans to pay </a:t>
            </a:r>
            <a:r>
              <a:rPr lang="en-US" sz="2000" b="1" dirty="0"/>
              <a:t>$0.50 </a:t>
            </a:r>
            <a:r>
              <a:rPr lang="en-US" sz="2000" dirty="0"/>
              <a:t>(</a:t>
            </a:r>
            <a:r>
              <a:rPr lang="en-US" altLang="en-US" b="1" dirty="0">
                <a:solidFill>
                  <a:schemeClr val="accent1"/>
                </a:solidFill>
              </a:rPr>
              <a:t>Div</a:t>
            </a:r>
            <a:r>
              <a:rPr lang="en-US" altLang="en-US" b="1" baseline="-25000" dirty="0">
                <a:solidFill>
                  <a:schemeClr val="accent1"/>
                </a:solidFill>
              </a:rPr>
              <a:t>1</a:t>
            </a:r>
            <a:r>
              <a:rPr lang="en-US" sz="2000" dirty="0"/>
              <a:t> ) per share in dividends in the coming year.  </a:t>
            </a:r>
          </a:p>
          <a:p>
            <a:r>
              <a:rPr lang="en-US" sz="2000" dirty="0"/>
              <a:t>If the expected rate of return (</a:t>
            </a:r>
            <a:r>
              <a:rPr lang="en-US" altLang="en-US" b="1" dirty="0" err="1">
                <a:solidFill>
                  <a:schemeClr val="accent1"/>
                </a:solidFill>
              </a:rPr>
              <a:t>r</a:t>
            </a:r>
            <a:r>
              <a:rPr lang="en-US" altLang="en-US" b="1" baseline="-25000" dirty="0" err="1">
                <a:solidFill>
                  <a:schemeClr val="accent1"/>
                </a:solidFill>
              </a:rPr>
              <a:t>E</a:t>
            </a:r>
            <a:r>
              <a:rPr lang="en-US" sz="2000" dirty="0"/>
              <a:t> ) is </a:t>
            </a:r>
            <a:r>
              <a:rPr lang="en-US" sz="2000" b="1" dirty="0"/>
              <a:t>8%</a:t>
            </a:r>
            <a:r>
              <a:rPr lang="en-US" sz="2000" dirty="0"/>
              <a:t> and dividends are expected to grow (</a:t>
            </a:r>
            <a:r>
              <a:rPr lang="en-US" altLang="en-US" b="1" dirty="0">
                <a:solidFill>
                  <a:schemeClr val="accent1"/>
                </a:solidFill>
              </a:rPr>
              <a:t>g</a:t>
            </a:r>
            <a:r>
              <a:rPr lang="en-US" sz="2000" dirty="0"/>
              <a:t>) by </a:t>
            </a:r>
            <a:r>
              <a:rPr lang="en-US" sz="2000" b="1" dirty="0"/>
              <a:t>4%</a:t>
            </a:r>
            <a:r>
              <a:rPr lang="en-US" sz="2000" dirty="0"/>
              <a:t> per year in the future, estimate the value (</a:t>
            </a:r>
            <a:r>
              <a:rPr lang="en-US" altLang="en-US" b="1" dirty="0">
                <a:solidFill>
                  <a:schemeClr val="accent1"/>
                </a:solidFill>
              </a:rPr>
              <a:t>P</a:t>
            </a:r>
            <a:r>
              <a:rPr lang="en-US" altLang="en-US" b="1" baseline="-25000" dirty="0">
                <a:solidFill>
                  <a:schemeClr val="accent1"/>
                </a:solidFill>
              </a:rPr>
              <a:t>0</a:t>
            </a:r>
            <a:r>
              <a:rPr lang="en-US" sz="2000" dirty="0"/>
              <a:t>) of GTC’s stock today. </a:t>
            </a:r>
          </a:p>
        </p:txBody>
      </p:sp>
      <p:sp>
        <p:nvSpPr>
          <p:cNvPr id="5"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153</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580406170"/>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
          <p:cNvSpPr>
            <a:spLocks noGrp="1" noChangeArrowheads="1"/>
          </p:cNvSpPr>
          <p:nvPr>
            <p:ph type="title"/>
          </p:nvPr>
        </p:nvSpPr>
        <p:spPr/>
        <p:txBody>
          <a:bodyPr/>
          <a:lstStyle/>
          <a:p>
            <a:r>
              <a:rPr lang="en-US" altLang="zh-TW"/>
              <a:t>Test Your Understanding</a:t>
            </a:r>
            <a:endParaRPr lang="en-US" dirty="0"/>
          </a:p>
        </p:txBody>
      </p:sp>
      <p:sp>
        <p:nvSpPr>
          <p:cNvPr id="77827" name="Rectangle 21"/>
          <p:cNvSpPr>
            <a:spLocks noGrp="1" noChangeArrowheads="1"/>
          </p:cNvSpPr>
          <p:nvPr>
            <p:ph idx="1"/>
          </p:nvPr>
        </p:nvSpPr>
        <p:spPr/>
        <p:txBody>
          <a:bodyPr/>
          <a:lstStyle/>
          <a:p>
            <a:r>
              <a:rPr lang="en-US" dirty="0"/>
              <a:t>Calculate </a:t>
            </a:r>
            <a:r>
              <a:rPr lang="en-US" altLang="en-US" b="1" dirty="0">
                <a:solidFill>
                  <a:schemeClr val="accent1"/>
                </a:solidFill>
              </a:rPr>
              <a:t>P</a:t>
            </a:r>
            <a:r>
              <a:rPr lang="en-US" altLang="en-US" b="1" baseline="-25000" dirty="0">
                <a:solidFill>
                  <a:schemeClr val="accent1"/>
                </a:solidFill>
              </a:rPr>
              <a:t>0</a:t>
            </a:r>
            <a:endParaRPr lang="en-US" altLang="en-US" dirty="0"/>
          </a:p>
          <a:p>
            <a:r>
              <a:rPr lang="en-US" dirty="0"/>
              <a:t> Possible answers:</a:t>
            </a:r>
          </a:p>
          <a:p>
            <a:pPr lvl="1"/>
            <a:r>
              <a:rPr lang="en-US" dirty="0"/>
              <a:t> 11.60</a:t>
            </a:r>
          </a:p>
          <a:p>
            <a:pPr lvl="1"/>
            <a:r>
              <a:rPr lang="en-US" dirty="0"/>
              <a:t>12.50</a:t>
            </a:r>
          </a:p>
          <a:p>
            <a:pPr lvl="1"/>
            <a:r>
              <a:rPr lang="en-US" dirty="0"/>
              <a:t>13.45</a:t>
            </a:r>
          </a:p>
          <a:p>
            <a:pPr lvl="1">
              <a:buNone/>
            </a:pPr>
            <a:endParaRPr lang="en-US" dirty="0"/>
          </a:p>
        </p:txBody>
      </p:sp>
      <p:pic>
        <p:nvPicPr>
          <p:cNvPr id="7" name="Picture 3" descr="C:\Users\Wolfgang\Documents\ED.PRES\06_Purchased Copyrighted Contend\istockphoto\iStock_000008335931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916319"/>
            <a:ext cx="3962400" cy="36813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154</a:t>
            </a:fld>
            <a:endParaRPr lang="en-US" altLang="en-US"/>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796538511"/>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p:txBody>
          <a:bodyPr/>
          <a:lstStyle/>
          <a:p>
            <a:pPr eaLnBrk="1" hangingPunct="1"/>
            <a:r>
              <a:rPr lang="en-US" dirty="0"/>
              <a:t>Limitations of the Dividend-Discount Model</a:t>
            </a:r>
          </a:p>
        </p:txBody>
      </p:sp>
      <p:sp>
        <p:nvSpPr>
          <p:cNvPr id="208899" name="Content Placeholder 2"/>
          <p:cNvSpPr>
            <a:spLocks noGrp="1"/>
          </p:cNvSpPr>
          <p:nvPr>
            <p:ph idx="1"/>
          </p:nvPr>
        </p:nvSpPr>
        <p:spPr/>
        <p:txBody>
          <a:bodyPr>
            <a:normAutofit/>
          </a:bodyPr>
          <a:lstStyle/>
          <a:p>
            <a:r>
              <a:rPr lang="en-US" altLang="zh-TW" dirty="0"/>
              <a:t>Value Drivers and the Dividend-Discount Model</a:t>
            </a:r>
          </a:p>
          <a:p>
            <a:pPr lvl="1"/>
            <a:r>
              <a:rPr lang="en-US" altLang="zh-TW" dirty="0">
                <a:ea typeface="ＭＳ Ｐゴシック" panose="020B0600070205080204" pitchFamily="34" charset="-128"/>
              </a:rPr>
              <a:t>The dividend-discount model includes an </a:t>
            </a:r>
            <a:r>
              <a:rPr lang="en-US" altLang="zh-TW" b="1" dirty="0">
                <a:ea typeface="ＭＳ Ｐゴシック" panose="020B0600070205080204" pitchFamily="34" charset="-128"/>
              </a:rPr>
              <a:t>implicit forecast </a:t>
            </a:r>
            <a:r>
              <a:rPr lang="en-US" altLang="zh-TW" dirty="0">
                <a:ea typeface="ＭＳ Ｐゴシック" panose="020B0600070205080204" pitchFamily="34" charset="-128"/>
              </a:rPr>
              <a:t>of the firm’s </a:t>
            </a:r>
            <a:r>
              <a:rPr lang="en-US" altLang="zh-TW" b="1" dirty="0">
                <a:ea typeface="ＭＳ Ｐゴシック" panose="020B0600070205080204" pitchFamily="34" charset="-128"/>
              </a:rPr>
              <a:t>profitability</a:t>
            </a:r>
            <a:r>
              <a:rPr lang="en-US" altLang="zh-TW" dirty="0">
                <a:ea typeface="ＭＳ Ｐゴシック" panose="020B0600070205080204" pitchFamily="34" charset="-128"/>
              </a:rPr>
              <a:t> which is discounted back at the firm’s equity cost of capital</a:t>
            </a:r>
          </a:p>
          <a:p>
            <a:pPr eaLnBrk="1" hangingPunct="1"/>
            <a:r>
              <a:rPr lang="en-US" dirty="0"/>
              <a:t>Uncertain Dividend Forecasts</a:t>
            </a:r>
          </a:p>
          <a:p>
            <a:pPr lvl="1" eaLnBrk="1" hangingPunct="1"/>
            <a:r>
              <a:rPr lang="en-US" dirty="0">
                <a:ea typeface="ＭＳ Ｐゴシック" panose="020B0600070205080204" pitchFamily="34" charset="-128"/>
              </a:rPr>
              <a:t>The dividend-discount model values a stock based on a </a:t>
            </a:r>
            <a:r>
              <a:rPr lang="en-US" b="1" dirty="0">
                <a:ea typeface="ＭＳ Ｐゴシック" panose="020B0600070205080204" pitchFamily="34" charset="-128"/>
              </a:rPr>
              <a:t>forecast</a:t>
            </a:r>
            <a:r>
              <a:rPr lang="en-US" dirty="0">
                <a:ea typeface="ＭＳ Ｐゴシック" panose="020B0600070205080204" pitchFamily="34" charset="-128"/>
              </a:rPr>
              <a:t> of the future dividends, but a firm’s future dividends carry a tremendous amount of </a:t>
            </a:r>
            <a:r>
              <a:rPr lang="en-US" b="1" dirty="0">
                <a:ea typeface="ＭＳ Ｐゴシック" panose="020B0600070205080204" pitchFamily="34" charset="-128"/>
              </a:rPr>
              <a:t>uncertainty</a:t>
            </a:r>
          </a:p>
          <a:p>
            <a:r>
              <a:rPr lang="en-US" b="1" dirty="0">
                <a:solidFill>
                  <a:srgbClr val="FF0000"/>
                </a:solidFill>
                <a:ea typeface="ＭＳ Ｐゴシック" panose="020B0600070205080204" pitchFamily="34" charset="-128"/>
              </a:rPr>
              <a:t>Remember to question the assumptions you make when doing your forecasts</a:t>
            </a:r>
            <a:r>
              <a:rPr lang="en-US" b="1" dirty="0">
                <a:ea typeface="ＭＳ Ｐゴシック" panose="020B0600070205080204" pitchFamily="34" charset="-128"/>
              </a:rPr>
              <a:t>. </a:t>
            </a:r>
          </a:p>
          <a:p>
            <a:r>
              <a:rPr lang="en-US" dirty="0">
                <a:ea typeface="ＭＳ Ｐゴシック" panose="020B0600070205080204" pitchFamily="34" charset="-128"/>
              </a:rPr>
              <a:t>Practitioners will typically run </a:t>
            </a:r>
            <a:r>
              <a:rPr lang="en-US" b="1" dirty="0">
                <a:ea typeface="ＭＳ Ｐゴシック" panose="020B0600070205080204" pitchFamily="34" charset="-128"/>
              </a:rPr>
              <a:t>sensitivity analysis </a:t>
            </a:r>
            <a:r>
              <a:rPr lang="en-US" dirty="0">
                <a:ea typeface="ＭＳ Ｐゴシック" panose="020B0600070205080204" pitchFamily="34" charset="-128"/>
              </a:rPr>
              <a:t>on key assumptions</a:t>
            </a:r>
          </a:p>
          <a:p>
            <a:endParaRPr lang="en-US" b="1" dirty="0">
              <a:ea typeface="ＭＳ Ｐゴシック" panose="020B0600070205080204" pitchFamily="34" charset="-128"/>
            </a:endParaRPr>
          </a:p>
        </p:txBody>
      </p:sp>
      <p:sp>
        <p:nvSpPr>
          <p:cNvPr id="5"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155</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4265855756"/>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981200" y="228600"/>
            <a:ext cx="8229600" cy="1143000"/>
          </a:xfrm>
        </p:spPr>
        <p:txBody>
          <a:bodyPr/>
          <a:lstStyle/>
          <a:p>
            <a:r>
              <a:rPr lang="en-US" altLang="en-US" sz="4000" dirty="0"/>
              <a:t>DDM – What To Keep In Mind</a:t>
            </a:r>
          </a:p>
        </p:txBody>
      </p:sp>
      <p:sp>
        <p:nvSpPr>
          <p:cNvPr id="79874" name="Rectangle 6"/>
          <p:cNvSpPr>
            <a:spLocks noGrp="1" noChangeArrowheads="1"/>
          </p:cNvSpPr>
          <p:nvPr>
            <p:ph type="body" idx="1"/>
          </p:nvPr>
        </p:nvSpPr>
        <p:spPr>
          <a:xfrm>
            <a:off x="1981200" y="1189038"/>
            <a:ext cx="8229600" cy="4830763"/>
          </a:xfrm>
        </p:spPr>
        <p:txBody>
          <a:bodyPr>
            <a:normAutofit/>
          </a:bodyPr>
          <a:lstStyle/>
          <a:p>
            <a:pPr>
              <a:lnSpc>
                <a:spcPct val="100000"/>
              </a:lnSpc>
              <a:spcBef>
                <a:spcPts val="0"/>
              </a:spcBef>
            </a:pPr>
            <a:r>
              <a:rPr lang="en-US" altLang="en-US" sz="2400" dirty="0"/>
              <a:t>Constant Dividend Growth Model formula applies </a:t>
            </a:r>
            <a:r>
              <a:rPr lang="en-US" altLang="en-US" sz="2400" b="1" dirty="0">
                <a:solidFill>
                  <a:schemeClr val="accent2"/>
                </a:solidFill>
              </a:rPr>
              <a:t>only</a:t>
            </a:r>
            <a:r>
              <a:rPr lang="en-US" altLang="en-US" sz="2400" dirty="0"/>
              <a:t> when </a:t>
            </a:r>
            <a:r>
              <a:rPr lang="en-US" altLang="en-US" sz="2400" b="1" dirty="0" err="1">
                <a:solidFill>
                  <a:schemeClr val="accent2"/>
                </a:solidFill>
              </a:rPr>
              <a:t>r</a:t>
            </a:r>
            <a:r>
              <a:rPr lang="en-US" altLang="en-US" sz="2400" b="1" baseline="-25000" dirty="0" err="1">
                <a:solidFill>
                  <a:schemeClr val="accent2"/>
                </a:solidFill>
              </a:rPr>
              <a:t>E</a:t>
            </a:r>
            <a:r>
              <a:rPr lang="en-US" altLang="en-US" sz="2400" b="1" dirty="0">
                <a:solidFill>
                  <a:schemeClr val="accent2"/>
                </a:solidFill>
              </a:rPr>
              <a:t> &gt; g</a:t>
            </a:r>
            <a:r>
              <a:rPr lang="en-US" altLang="en-US" sz="2400" dirty="0"/>
              <a:t>,</a:t>
            </a:r>
          </a:p>
          <a:p>
            <a:pPr>
              <a:lnSpc>
                <a:spcPct val="100000"/>
              </a:lnSpc>
              <a:spcBef>
                <a:spcPts val="0"/>
              </a:spcBef>
            </a:pPr>
            <a:r>
              <a:rPr lang="en-US" altLang="en-US" sz="2400" dirty="0"/>
              <a:t>The expected return from a stock investment over 1 year is </a:t>
            </a:r>
          </a:p>
          <a:p>
            <a:pPr>
              <a:lnSpc>
                <a:spcPct val="100000"/>
              </a:lnSpc>
              <a:spcBef>
                <a:spcPts val="0"/>
              </a:spcBef>
            </a:pPr>
            <a:endParaRPr lang="en-US" altLang="en-US" sz="2400" dirty="0"/>
          </a:p>
          <a:p>
            <a:pPr>
              <a:lnSpc>
                <a:spcPct val="100000"/>
              </a:lnSpc>
              <a:spcBef>
                <a:spcPts val="0"/>
              </a:spcBef>
            </a:pPr>
            <a:endParaRPr lang="en-US" altLang="en-US" sz="2400" dirty="0"/>
          </a:p>
          <a:p>
            <a:pPr>
              <a:lnSpc>
                <a:spcPct val="100000"/>
              </a:lnSpc>
              <a:spcBef>
                <a:spcPts val="0"/>
              </a:spcBef>
            </a:pPr>
            <a:r>
              <a:rPr lang="en-US" altLang="en-US" sz="2400" dirty="0"/>
              <a:t>for listed companies there is a trade-off between increasing dividends and growth rate, assuming unchanged earnings, it depends on </a:t>
            </a:r>
          </a:p>
          <a:p>
            <a:pPr lvl="1">
              <a:lnSpc>
                <a:spcPct val="100000"/>
              </a:lnSpc>
              <a:spcBef>
                <a:spcPts val="0"/>
              </a:spcBef>
            </a:pPr>
            <a:r>
              <a:rPr lang="en-US" altLang="en-US" sz="2000" dirty="0"/>
              <a:t>a) dividend payout rate </a:t>
            </a:r>
            <a:r>
              <a:rPr lang="en-US" altLang="en-US" sz="2000" u="sng" dirty="0"/>
              <a:t>and</a:t>
            </a:r>
            <a:r>
              <a:rPr lang="en-US" altLang="en-US" sz="2000" dirty="0"/>
              <a:t> </a:t>
            </a:r>
          </a:p>
          <a:p>
            <a:pPr lvl="1">
              <a:lnSpc>
                <a:spcPct val="100000"/>
              </a:lnSpc>
              <a:spcBef>
                <a:spcPts val="0"/>
              </a:spcBef>
            </a:pPr>
            <a:r>
              <a:rPr lang="en-US" altLang="en-US" sz="2000" dirty="0"/>
              <a:t>b) number of shares outstanding (share repurchases)</a:t>
            </a:r>
          </a:p>
          <a:p>
            <a:pPr>
              <a:lnSpc>
                <a:spcPct val="100000"/>
              </a:lnSpc>
            </a:pPr>
            <a:r>
              <a:rPr lang="en-US" altLang="en-US" sz="2400" dirty="0"/>
              <a:t>For stocks with uncertain dividend or paying no dividend, DDM is of limited help.</a:t>
            </a:r>
          </a:p>
          <a:p>
            <a:pPr>
              <a:lnSpc>
                <a:spcPct val="100000"/>
              </a:lnSpc>
              <a:spcBef>
                <a:spcPts val="0"/>
              </a:spcBef>
              <a:buNone/>
            </a:pPr>
            <a:endParaRPr lang="en-US" altLang="en-US" dirty="0"/>
          </a:p>
          <a:p>
            <a:endParaRPr lang="en-US" altLang="en-US" sz="2600" dirty="0"/>
          </a:p>
          <a:p>
            <a:endParaRPr lang="en-US" altLang="en-US" sz="2400" dirty="0"/>
          </a:p>
          <a:p>
            <a:endParaRPr lang="en-US" altLang="en-US" sz="2400" dirty="0"/>
          </a:p>
          <a:p>
            <a:pPr>
              <a:lnSpc>
                <a:spcPct val="100000"/>
              </a:lnSpc>
            </a:pPr>
            <a:endParaRPr lang="en-US" altLang="en-US" sz="2400" dirty="0"/>
          </a:p>
          <a:p>
            <a:pPr>
              <a:buNone/>
            </a:pPr>
            <a:endParaRPr lang="en-US" altLang="en-US" sz="2400" dirty="0"/>
          </a:p>
          <a:p>
            <a:pPr>
              <a:buNone/>
            </a:pPr>
            <a:endParaRPr lang="en-US" altLang="en-US" sz="2400" dirty="0"/>
          </a:p>
          <a:p>
            <a:endParaRPr lang="en-US" altLang="en-US" sz="2400"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DD43D14F-EA8B-43E4-B169-114B5BB83D25}" type="slidenum">
              <a:rPr lang="en-US" altLang="en-US" smtClean="0"/>
              <a:pPr>
                <a:defRPr/>
              </a:pPr>
              <a:t>156</a:t>
            </a:fld>
            <a:endParaRPr lang="en-US" altLang="en-US"/>
          </a:p>
        </p:txBody>
      </p:sp>
      <p:pic>
        <p:nvPicPr>
          <p:cNvPr id="10242" name="Picture 2"/>
          <p:cNvPicPr>
            <a:picLocks noChangeAspect="1" noChangeArrowheads="1"/>
          </p:cNvPicPr>
          <p:nvPr/>
        </p:nvPicPr>
        <p:blipFill>
          <a:blip r:embed="rId3" cstate="print"/>
          <a:srcRect/>
          <a:stretch>
            <a:fillRect/>
          </a:stretch>
        </p:blipFill>
        <p:spPr bwMode="auto">
          <a:xfrm>
            <a:off x="2525714" y="2362200"/>
            <a:ext cx="7138987" cy="793750"/>
          </a:xfrm>
          <a:prstGeom prst="rect">
            <a:avLst/>
          </a:prstGeom>
          <a:noFill/>
          <a:ln w="9525">
            <a:noFill/>
            <a:miter lim="800000"/>
            <a:headEnd/>
            <a:tailEnd/>
          </a:ln>
          <a:effectLst/>
        </p:spPr>
      </p:pic>
      <p:sp>
        <p:nvSpPr>
          <p:cNvPr id="7" name="Rectangle 6"/>
          <p:cNvSpPr/>
          <p:nvPr/>
        </p:nvSpPr>
        <p:spPr>
          <a:xfrm>
            <a:off x="5105400" y="2286000"/>
            <a:ext cx="20574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17412084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summary: the Dividend-Discount Model</a:t>
            </a:r>
          </a:p>
        </p:txBody>
      </p:sp>
      <p:pic>
        <p:nvPicPr>
          <p:cNvPr id="4" name="Picture 3" descr="tbl07_01.tif"/>
          <p:cNvPicPr>
            <a:picLocks noChangeAspect="1"/>
          </p:cNvPicPr>
          <p:nvPr/>
        </p:nvPicPr>
        <p:blipFill>
          <a:blip r:embed="rId3"/>
          <a:stretch>
            <a:fillRect/>
          </a:stretch>
        </p:blipFill>
        <p:spPr>
          <a:xfrm>
            <a:off x="1947335" y="2093913"/>
            <a:ext cx="8178799" cy="1857269"/>
          </a:xfrm>
          <a:prstGeom prst="rect">
            <a:avLst/>
          </a:prstGeom>
        </p:spPr>
      </p:pic>
      <p:sp>
        <p:nvSpPr>
          <p:cNvPr id="3" name="Slide Number Placeholder 2"/>
          <p:cNvSpPr>
            <a:spLocks noGrp="1"/>
          </p:cNvSpPr>
          <p:nvPr>
            <p:ph type="sldNum" sz="quarter" idx="4294967295"/>
          </p:nvPr>
        </p:nvSpPr>
        <p:spPr>
          <a:xfrm>
            <a:off x="9484591" y="6553200"/>
            <a:ext cx="1148537" cy="188640"/>
          </a:xfrm>
          <a:prstGeom prst="rect">
            <a:avLst/>
          </a:prstGeom>
        </p:spPr>
        <p:txBody>
          <a:bodyPr/>
          <a:lstStyle/>
          <a:p>
            <a:pPr algn="r"/>
            <a:fld id="{79947206-A084-463E-B389-AE0EABF40FF9}" type="slidenum">
              <a:rPr lang="en-US" smtClean="0"/>
              <a:pPr algn="r"/>
              <a:t>157</a:t>
            </a:fld>
            <a:endParaRPr lang="en-US" dirty="0"/>
          </a:p>
        </p:txBody>
      </p:sp>
      <p:sp>
        <p:nvSpPr>
          <p:cNvPr id="5" name="Rectangle 6"/>
          <p:cNvSpPr>
            <a:spLocks noChangeArrowheads="1"/>
          </p:cNvSpPr>
          <p:nvPr/>
        </p:nvSpPr>
        <p:spPr bwMode="gray">
          <a:xfrm>
            <a:off x="4419601" y="6629400"/>
            <a:ext cx="3875087" cy="202134"/>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13173828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8"/>
          <p:cNvSpPr>
            <a:spLocks noGrp="1" noChangeArrowheads="1"/>
          </p:cNvSpPr>
          <p:nvPr>
            <p:ph type="title"/>
          </p:nvPr>
        </p:nvSpPr>
        <p:spPr/>
        <p:txBody>
          <a:bodyPr>
            <a:normAutofit/>
          </a:bodyPr>
          <a:lstStyle/>
          <a:p>
            <a:pPr eaLnBrk="1" hangingPunct="1"/>
            <a:r>
              <a:rPr lang="en-US" altLang="en-US" sz="2800" dirty="0"/>
              <a:t>Range of Valuations for Nike Stock Using Various Valuation Methods</a:t>
            </a:r>
          </a:p>
        </p:txBody>
      </p:sp>
      <p:pic>
        <p:nvPicPr>
          <p:cNvPr id="189443" name="Picture 4" descr="fig10_04.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2095780"/>
            <a:ext cx="82677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9519464" y="6553200"/>
            <a:ext cx="1148537" cy="188640"/>
          </a:xfrm>
          <a:prstGeom prst="rect">
            <a:avLst/>
          </a:prstGeom>
        </p:spPr>
        <p:txBody>
          <a:bodyPr/>
          <a:lstStyle/>
          <a:p>
            <a:pPr algn="r"/>
            <a:fld id="{79947206-A084-463E-B389-AE0EABF40FF9}" type="slidenum">
              <a:rPr lang="en-US" smtClean="0"/>
              <a:pPr algn="r"/>
              <a:t>158</a:t>
            </a:fld>
            <a:endParaRPr lang="en-US" dirty="0"/>
          </a:p>
        </p:txBody>
      </p:sp>
      <p:sp>
        <p:nvSpPr>
          <p:cNvPr id="5" name="Rectangle 6"/>
          <p:cNvSpPr>
            <a:spLocks noChangeArrowheads="1"/>
          </p:cNvSpPr>
          <p:nvPr/>
        </p:nvSpPr>
        <p:spPr bwMode="gray">
          <a:xfrm>
            <a:off x="4267200" y="6647520"/>
            <a:ext cx="3962400" cy="146086"/>
          </a:xfrm>
          <a:prstGeom prst="rect">
            <a:avLst/>
          </a:prstGeom>
          <a:solidFill>
            <a:schemeClr val="tx2">
              <a:lumMod val="40000"/>
              <a:lumOff val="60000"/>
            </a:schemeClr>
          </a:solidFill>
          <a:ln w="9525">
            <a:noFill/>
            <a:miter lim="800000"/>
            <a:headEnd/>
            <a:tailEnd/>
          </a:ln>
          <a:effectLst/>
        </p:spPr>
        <p:txBody>
          <a:bodyPr lIns="0" tIns="0" rIns="0" bIns="0"/>
          <a:lstStyle/>
          <a:p>
            <a:pPr algn="r"/>
            <a:r>
              <a:rPr lang="en-US" altLang="zh-TW" sz="900" dirty="0">
                <a:latin typeface="Verdana" pitchFamily="-65" charset="0"/>
              </a:rPr>
              <a:t>Copyright ©2015 Pearson Education, Inc. All rights reserved.</a:t>
            </a:r>
            <a:endParaRPr lang="en-GB" sz="900" dirty="0">
              <a:latin typeface="Verdana" pitchFamily="-65" charset="0"/>
              <a:ea typeface="Arial" charset="0"/>
            </a:endParaRPr>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
        <p:nvSpPr>
          <p:cNvPr id="3" name="Oval 2"/>
          <p:cNvSpPr/>
          <p:nvPr/>
        </p:nvSpPr>
        <p:spPr>
          <a:xfrm>
            <a:off x="2286000" y="2590800"/>
            <a:ext cx="1752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Brace 3"/>
          <p:cNvSpPr/>
          <p:nvPr/>
        </p:nvSpPr>
        <p:spPr>
          <a:xfrm>
            <a:off x="2590800" y="3276600"/>
            <a:ext cx="381000" cy="1752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2362200" y="3352800"/>
            <a:ext cx="304800" cy="16002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sz="2000" dirty="0">
                <a:latin typeface="+mj-lt"/>
                <a:ea typeface="+mj-ea"/>
                <a:cs typeface="+mj-cs"/>
              </a:rPr>
              <a:t>Comps</a:t>
            </a:r>
          </a:p>
        </p:txBody>
      </p:sp>
    </p:spTree>
    <p:extLst>
      <p:ext uri="{BB962C8B-B14F-4D97-AF65-F5344CB8AC3E}">
        <p14:creationId xmlns:p14="http://schemas.microsoft.com/office/powerpoint/2010/main" val="1879305239"/>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Your Turn! </a:t>
            </a:r>
            <a:endParaRPr lang="zh-TW" altLang="en-US" dirty="0"/>
          </a:p>
        </p:txBody>
      </p:sp>
      <p:sp>
        <p:nvSpPr>
          <p:cNvPr id="6" name="Content Placeholder 5"/>
          <p:cNvSpPr>
            <a:spLocks noGrp="1"/>
          </p:cNvSpPr>
          <p:nvPr>
            <p:ph idx="1"/>
          </p:nvPr>
        </p:nvSpPr>
        <p:spPr>
          <a:xfrm>
            <a:off x="1752600" y="1173832"/>
            <a:ext cx="5486400" cy="4845968"/>
          </a:xfrm>
        </p:spPr>
        <p:txBody>
          <a:bodyPr>
            <a:noAutofit/>
          </a:bodyPr>
          <a:lstStyle/>
          <a:p>
            <a:r>
              <a:rPr lang="en-US" dirty="0"/>
              <a:t> </a:t>
            </a:r>
            <a:r>
              <a:rPr lang="en-US" dirty="0" err="1"/>
              <a:t>NoGrowth</a:t>
            </a:r>
            <a:r>
              <a:rPr lang="en-US" dirty="0"/>
              <a:t> Industries presently pays an annual dividend of $1.20 per share and it is expected that these dividend payments will continue indefinitely. If </a:t>
            </a:r>
            <a:r>
              <a:rPr lang="en-US" dirty="0" err="1"/>
              <a:t>NoGrowth's</a:t>
            </a:r>
            <a:r>
              <a:rPr lang="en-US" dirty="0"/>
              <a:t> equity cost of capital is 10%, then the value of a share of </a:t>
            </a:r>
            <a:r>
              <a:rPr lang="en-US" dirty="0" err="1"/>
              <a:t>NoGrowth's</a:t>
            </a:r>
            <a:r>
              <a:rPr lang="en-US" dirty="0"/>
              <a:t> stock is closest to ________.</a:t>
            </a:r>
          </a:p>
          <a:p>
            <a:pPr marL="0" indent="0">
              <a:buNone/>
            </a:pPr>
            <a:r>
              <a:rPr lang="pt-BR" dirty="0"/>
              <a:t>A) $9.60</a:t>
            </a:r>
          </a:p>
          <a:p>
            <a:pPr marL="0" indent="0">
              <a:buNone/>
            </a:pPr>
            <a:r>
              <a:rPr lang="pt-BR" dirty="0"/>
              <a:t>B) $14.40</a:t>
            </a:r>
          </a:p>
          <a:p>
            <a:pPr marL="0" indent="0">
              <a:buNone/>
            </a:pPr>
            <a:r>
              <a:rPr lang="pt-BR" dirty="0"/>
              <a:t>C) $13.20</a:t>
            </a:r>
          </a:p>
          <a:p>
            <a:pPr marL="0" indent="0">
              <a:buNone/>
            </a:pPr>
            <a:r>
              <a:rPr lang="pt-BR" dirty="0"/>
              <a:t>D) $12.00</a:t>
            </a:r>
          </a:p>
        </p:txBody>
      </p:sp>
      <p:sp>
        <p:nvSpPr>
          <p:cNvPr id="4" name="Slide Number Placeholder 3"/>
          <p:cNvSpPr>
            <a:spLocks noGrp="1"/>
          </p:cNvSpPr>
          <p:nvPr>
            <p:ph type="sldNum" sz="quarter" idx="10"/>
          </p:nvPr>
        </p:nvSpPr>
        <p:spPr>
          <a:prstGeom prst="rect">
            <a:avLst/>
          </a:prstGeom>
        </p:spPr>
        <p:txBody>
          <a:bodyPr/>
          <a:lstStyle/>
          <a:p>
            <a:pPr algn="r"/>
            <a:fld id="{EAE15FBB-C212-4CCE-963E-E89263F0DE18}" type="slidenum">
              <a:rPr lang="en-US" sz="1400"/>
              <a:pPr algn="r"/>
              <a:t>159</a:t>
            </a:fld>
            <a:endParaRPr lang="en-US" sz="1400" dirty="0"/>
          </a:p>
        </p:txBody>
      </p:sp>
      <p:pic>
        <p:nvPicPr>
          <p:cNvPr id="8" name="Picture 3" descr="C:\Users\Wolfgang\Documents\ED.PRES\06_Purchased Copyrighted Contend\istockphoto\iStock_000008335931Small.jpg"/>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7239001" y="2192098"/>
            <a:ext cx="3268411" cy="3037127"/>
          </a:xfrm>
        </p:spPr>
      </p:pic>
      <p:sp>
        <p:nvSpPr>
          <p:cNvPr id="2" name="Rounded Rectangle 1"/>
          <p:cNvSpPr/>
          <p:nvPr/>
        </p:nvSpPr>
        <p:spPr>
          <a:xfrm>
            <a:off x="3931359" y="5517232"/>
            <a:ext cx="2160240" cy="3600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Answer </a:t>
            </a:r>
            <a:r>
              <a:rPr lang="en-US" altLang="zh-TW" dirty="0">
                <a:solidFill>
                  <a:schemeClr val="tx1"/>
                </a:solidFill>
              </a:rPr>
              <a:t>D</a:t>
            </a:r>
            <a:endParaRPr lang="en-US" dirty="0">
              <a:solidFill>
                <a:schemeClr val="tx1"/>
              </a:solidFill>
            </a:endParaRPr>
          </a:p>
        </p:txBody>
      </p:sp>
    </p:spTree>
    <p:extLst>
      <p:ext uri="{BB962C8B-B14F-4D97-AF65-F5344CB8AC3E}">
        <p14:creationId xmlns:p14="http://schemas.microsoft.com/office/powerpoint/2010/main" val="68379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zh-TW">
                <a:ea typeface="PMingLiU" pitchFamily="18" charset="-120"/>
              </a:rPr>
              <a:t>Multiple Role of Banks</a:t>
            </a:r>
          </a:p>
        </p:txBody>
      </p:sp>
      <p:sp>
        <p:nvSpPr>
          <p:cNvPr id="22"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C0CBF22-6152-402F-90A7-0F009D2D3824}" type="slidenum">
              <a:rPr lang="en-US" altLang="en-US" sz="1400"/>
              <a:pPr/>
              <a:t>16</a:t>
            </a:fld>
            <a:endParaRPr lang="en-US" altLang="en-US" sz="1400"/>
          </a:p>
        </p:txBody>
      </p:sp>
      <p:sp>
        <p:nvSpPr>
          <p:cNvPr id="135179" name="AutoShape 11"/>
          <p:cNvSpPr>
            <a:spLocks noChangeArrowheads="1"/>
          </p:cNvSpPr>
          <p:nvPr/>
        </p:nvSpPr>
        <p:spPr bwMode="auto">
          <a:xfrm>
            <a:off x="7772400" y="45304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Conduit for</a:t>
            </a:r>
          </a:p>
          <a:p>
            <a:pPr algn="ctr"/>
            <a:r>
              <a:rPr lang="en-US" altLang="zh-TW" sz="2000" dirty="0">
                <a:ea typeface="PMingLiU" pitchFamily="18" charset="-120"/>
              </a:rPr>
              <a:t>Monetary Policy</a:t>
            </a:r>
          </a:p>
        </p:txBody>
      </p:sp>
      <p:cxnSp>
        <p:nvCxnSpPr>
          <p:cNvPr id="135180" name="AutoShape 12"/>
          <p:cNvCxnSpPr>
            <a:cxnSpLocks noChangeShapeType="1"/>
            <a:stCxn id="29" idx="6"/>
            <a:endCxn id="135171" idx="2"/>
          </p:cNvCxnSpPr>
          <p:nvPr/>
        </p:nvCxnSpPr>
        <p:spPr bwMode="auto">
          <a:xfrm>
            <a:off x="3886200" y="3771900"/>
            <a:ext cx="1045028" cy="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1" name="AutoShape 13"/>
          <p:cNvCxnSpPr>
            <a:cxnSpLocks noChangeShapeType="1"/>
            <a:stCxn id="30" idx="7"/>
            <a:endCxn id="135171" idx="3"/>
          </p:cNvCxnSpPr>
          <p:nvPr/>
        </p:nvCxnSpPr>
        <p:spPr bwMode="auto">
          <a:xfrm flipV="1">
            <a:off x="4042102" y="4385551"/>
            <a:ext cx="1215933" cy="29097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2" name="AutoShape 14"/>
          <p:cNvCxnSpPr>
            <a:cxnSpLocks noChangeShapeType="1"/>
            <a:stCxn id="31" idx="0"/>
            <a:endCxn id="135171" idx="4"/>
          </p:cNvCxnSpPr>
          <p:nvPr/>
        </p:nvCxnSpPr>
        <p:spPr bwMode="auto">
          <a:xfrm flipV="1">
            <a:off x="6047014" y="4639735"/>
            <a:ext cx="0" cy="380559"/>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3" name="AutoShape 15"/>
          <p:cNvCxnSpPr>
            <a:cxnSpLocks noChangeShapeType="1"/>
            <a:stCxn id="28" idx="5"/>
            <a:endCxn id="135171" idx="1"/>
          </p:cNvCxnSpPr>
          <p:nvPr/>
        </p:nvCxnSpPr>
        <p:spPr bwMode="auto">
          <a:xfrm>
            <a:off x="4042102" y="2688731"/>
            <a:ext cx="1215933" cy="469518"/>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4" name="AutoShape 16"/>
          <p:cNvCxnSpPr>
            <a:cxnSpLocks noChangeShapeType="1"/>
            <a:stCxn id="135171" idx="0"/>
            <a:endCxn id="27" idx="4"/>
          </p:cNvCxnSpPr>
          <p:nvPr/>
        </p:nvCxnSpPr>
        <p:spPr bwMode="auto">
          <a:xfrm flipV="1">
            <a:off x="6047014" y="2410274"/>
            <a:ext cx="0" cy="493793"/>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5" name="AutoShape 17"/>
          <p:cNvCxnSpPr>
            <a:cxnSpLocks noChangeShapeType="1"/>
            <a:stCxn id="135171" idx="7"/>
            <a:endCxn id="26" idx="3"/>
          </p:cNvCxnSpPr>
          <p:nvPr/>
        </p:nvCxnSpPr>
        <p:spPr bwMode="auto">
          <a:xfrm flipV="1">
            <a:off x="6835995" y="2688731"/>
            <a:ext cx="1237705" cy="469518"/>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6" name="AutoShape 18"/>
          <p:cNvCxnSpPr>
            <a:cxnSpLocks noChangeShapeType="1"/>
            <a:stCxn id="135171" idx="6"/>
            <a:endCxn id="25" idx="2"/>
          </p:cNvCxnSpPr>
          <p:nvPr/>
        </p:nvCxnSpPr>
        <p:spPr bwMode="auto">
          <a:xfrm>
            <a:off x="7162800" y="3771900"/>
            <a:ext cx="1143000" cy="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cxnSp>
        <p:nvCxnSpPr>
          <p:cNvPr id="135187" name="AutoShape 19"/>
          <p:cNvCxnSpPr>
            <a:cxnSpLocks noChangeShapeType="1"/>
            <a:stCxn id="135179" idx="1"/>
            <a:endCxn id="135171" idx="5"/>
          </p:cNvCxnSpPr>
          <p:nvPr/>
        </p:nvCxnSpPr>
        <p:spPr bwMode="auto">
          <a:xfrm flipH="1" flipV="1">
            <a:off x="6835995" y="4385551"/>
            <a:ext cx="1237705" cy="290970"/>
          </a:xfrm>
          <a:prstGeom prst="straightConnector1">
            <a:avLst/>
          </a:prstGeom>
          <a:ln>
            <a:headEnd/>
            <a:tailEnd/>
          </a:ln>
        </p:spPr>
        <p:style>
          <a:lnRef idx="3">
            <a:schemeClr val="accent3"/>
          </a:lnRef>
          <a:fillRef idx="0">
            <a:schemeClr val="accent3"/>
          </a:fillRef>
          <a:effectRef idx="2">
            <a:schemeClr val="accent3"/>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
        <p:nvSpPr>
          <p:cNvPr id="25" name="AutoShape 11"/>
          <p:cNvSpPr>
            <a:spLocks noChangeArrowheads="1"/>
          </p:cNvSpPr>
          <p:nvPr/>
        </p:nvSpPr>
        <p:spPr bwMode="auto">
          <a:xfrm>
            <a:off x="8305800" y="32731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Credit </a:t>
            </a:r>
          </a:p>
          <a:p>
            <a:pPr algn="ctr"/>
            <a:r>
              <a:rPr lang="en-US" altLang="zh-TW" sz="2000" dirty="0">
                <a:ea typeface="PMingLiU" pitchFamily="18" charset="-120"/>
              </a:rPr>
              <a:t>Enhancement</a:t>
            </a:r>
          </a:p>
        </p:txBody>
      </p:sp>
      <p:sp>
        <p:nvSpPr>
          <p:cNvPr id="26" name="AutoShape 11"/>
          <p:cNvSpPr>
            <a:spLocks noChangeArrowheads="1"/>
          </p:cNvSpPr>
          <p:nvPr/>
        </p:nvSpPr>
        <p:spPr bwMode="auto">
          <a:xfrm>
            <a:off x="7772400" y="1837288"/>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Liquidity </a:t>
            </a:r>
          </a:p>
          <a:p>
            <a:pPr algn="ctr"/>
            <a:r>
              <a:rPr lang="en-US" altLang="zh-TW" sz="2000" dirty="0">
                <a:ea typeface="PMingLiU" pitchFamily="18" charset="-120"/>
              </a:rPr>
              <a:t>Providers</a:t>
            </a:r>
          </a:p>
        </p:txBody>
      </p:sp>
      <p:sp>
        <p:nvSpPr>
          <p:cNvPr id="27" name="AutoShape 11"/>
          <p:cNvSpPr>
            <a:spLocks noChangeArrowheads="1"/>
          </p:cNvSpPr>
          <p:nvPr/>
        </p:nvSpPr>
        <p:spPr bwMode="auto">
          <a:xfrm>
            <a:off x="5018314" y="1412745"/>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Borrower</a:t>
            </a:r>
          </a:p>
        </p:txBody>
      </p:sp>
      <p:sp>
        <p:nvSpPr>
          <p:cNvPr id="28" name="AutoShape 11"/>
          <p:cNvSpPr>
            <a:spLocks noChangeArrowheads="1"/>
          </p:cNvSpPr>
          <p:nvPr/>
        </p:nvSpPr>
        <p:spPr bwMode="auto">
          <a:xfrm>
            <a:off x="2286000" y="1837288"/>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Lender</a:t>
            </a:r>
          </a:p>
        </p:txBody>
      </p:sp>
      <p:sp>
        <p:nvSpPr>
          <p:cNvPr id="29" name="AutoShape 11"/>
          <p:cNvSpPr>
            <a:spLocks noChangeArrowheads="1"/>
          </p:cNvSpPr>
          <p:nvPr/>
        </p:nvSpPr>
        <p:spPr bwMode="auto">
          <a:xfrm>
            <a:off x="1828800" y="32731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Payment</a:t>
            </a:r>
          </a:p>
          <a:p>
            <a:pPr algn="ctr"/>
            <a:r>
              <a:rPr lang="en-US" altLang="zh-TW" sz="2000" dirty="0">
                <a:ea typeface="PMingLiU" pitchFamily="18" charset="-120"/>
              </a:rPr>
              <a:t>Channel</a:t>
            </a:r>
          </a:p>
        </p:txBody>
      </p:sp>
      <p:sp>
        <p:nvSpPr>
          <p:cNvPr id="30" name="AutoShape 11"/>
          <p:cNvSpPr>
            <a:spLocks noChangeArrowheads="1"/>
          </p:cNvSpPr>
          <p:nvPr/>
        </p:nvSpPr>
        <p:spPr bwMode="auto">
          <a:xfrm>
            <a:off x="2286000" y="4530436"/>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Custody Agents</a:t>
            </a:r>
          </a:p>
        </p:txBody>
      </p:sp>
      <p:sp>
        <p:nvSpPr>
          <p:cNvPr id="31" name="AutoShape 11"/>
          <p:cNvSpPr>
            <a:spLocks noChangeArrowheads="1"/>
          </p:cNvSpPr>
          <p:nvPr/>
        </p:nvSpPr>
        <p:spPr bwMode="auto">
          <a:xfrm>
            <a:off x="5018314" y="5020293"/>
            <a:ext cx="2057400" cy="997528"/>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Trustees</a:t>
            </a:r>
          </a:p>
        </p:txBody>
      </p:sp>
      <p:sp>
        <p:nvSpPr>
          <p:cNvPr id="135171" name="AutoShape 3"/>
          <p:cNvSpPr>
            <a:spLocks noChangeArrowheads="1"/>
          </p:cNvSpPr>
          <p:nvPr/>
        </p:nvSpPr>
        <p:spPr bwMode="auto">
          <a:xfrm>
            <a:off x="4931228" y="2904066"/>
            <a:ext cx="2231572" cy="1735668"/>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Banks</a:t>
            </a:r>
          </a:p>
        </p:txBody>
      </p:sp>
    </p:spTree>
    <p:extLst>
      <p:ext uri="{BB962C8B-B14F-4D97-AF65-F5344CB8AC3E}">
        <p14:creationId xmlns:p14="http://schemas.microsoft.com/office/powerpoint/2010/main" val="365091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fade">
                                      <p:cBhvr>
                                        <p:cTn id="7" dur="500"/>
                                        <p:tgtEl>
                                          <p:spTgt spid="135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183"/>
                                        </p:tgtEl>
                                        <p:attrNameLst>
                                          <p:attrName>style.visibility</p:attrName>
                                        </p:attrNameLst>
                                      </p:cBhvr>
                                      <p:to>
                                        <p:strVal val="visible"/>
                                      </p:to>
                                    </p:set>
                                    <p:animEffect transition="in" filter="fade">
                                      <p:cBhvr>
                                        <p:cTn id="12" dur="500"/>
                                        <p:tgtEl>
                                          <p:spTgt spid="13518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5184"/>
                                        </p:tgtEl>
                                        <p:attrNameLst>
                                          <p:attrName>style.visibility</p:attrName>
                                        </p:attrNameLst>
                                      </p:cBhvr>
                                      <p:to>
                                        <p:strVal val="visible"/>
                                      </p:to>
                                    </p:set>
                                    <p:animEffect transition="in" filter="fade">
                                      <p:cBhvr>
                                        <p:cTn id="20" dur="500"/>
                                        <p:tgtEl>
                                          <p:spTgt spid="1351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5185"/>
                                        </p:tgtEl>
                                        <p:attrNameLst>
                                          <p:attrName>style.visibility</p:attrName>
                                        </p:attrNameLst>
                                      </p:cBhvr>
                                      <p:to>
                                        <p:strVal val="visible"/>
                                      </p:to>
                                    </p:set>
                                    <p:animEffect transition="in" filter="fade">
                                      <p:cBhvr>
                                        <p:cTn id="28" dur="500"/>
                                        <p:tgtEl>
                                          <p:spTgt spid="13518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5186"/>
                                        </p:tgtEl>
                                        <p:attrNameLst>
                                          <p:attrName>style.visibility</p:attrName>
                                        </p:attrNameLst>
                                      </p:cBhvr>
                                      <p:to>
                                        <p:strVal val="visible"/>
                                      </p:to>
                                    </p:set>
                                    <p:animEffect transition="in" filter="fade">
                                      <p:cBhvr>
                                        <p:cTn id="36" dur="500"/>
                                        <p:tgtEl>
                                          <p:spTgt spid="13518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5187"/>
                                        </p:tgtEl>
                                        <p:attrNameLst>
                                          <p:attrName>style.visibility</p:attrName>
                                        </p:attrNameLst>
                                      </p:cBhvr>
                                      <p:to>
                                        <p:strVal val="visible"/>
                                      </p:to>
                                    </p:set>
                                    <p:animEffect transition="in" filter="fade">
                                      <p:cBhvr>
                                        <p:cTn id="44" dur="500"/>
                                        <p:tgtEl>
                                          <p:spTgt spid="1351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5179"/>
                                        </p:tgtEl>
                                        <p:attrNameLst>
                                          <p:attrName>style.visibility</p:attrName>
                                        </p:attrNameLst>
                                      </p:cBhvr>
                                      <p:to>
                                        <p:strVal val="visible"/>
                                      </p:to>
                                    </p:set>
                                    <p:animEffect transition="in" filter="fade">
                                      <p:cBhvr>
                                        <p:cTn id="47" dur="500"/>
                                        <p:tgtEl>
                                          <p:spTgt spid="13517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5182"/>
                                        </p:tgtEl>
                                        <p:attrNameLst>
                                          <p:attrName>style.visibility</p:attrName>
                                        </p:attrNameLst>
                                      </p:cBhvr>
                                      <p:to>
                                        <p:strVal val="visible"/>
                                      </p:to>
                                    </p:set>
                                    <p:animEffect transition="in" filter="fade">
                                      <p:cBhvr>
                                        <p:cTn id="52" dur="500"/>
                                        <p:tgtEl>
                                          <p:spTgt spid="1351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5181"/>
                                        </p:tgtEl>
                                        <p:attrNameLst>
                                          <p:attrName>style.visibility</p:attrName>
                                        </p:attrNameLst>
                                      </p:cBhvr>
                                      <p:to>
                                        <p:strVal val="visible"/>
                                      </p:to>
                                    </p:set>
                                    <p:animEffect transition="in" filter="fade">
                                      <p:cBhvr>
                                        <p:cTn id="60" dur="500"/>
                                        <p:tgtEl>
                                          <p:spTgt spid="13518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35180"/>
                                        </p:tgtEl>
                                        <p:attrNameLst>
                                          <p:attrName>style.visibility</p:attrName>
                                        </p:attrNameLst>
                                      </p:cBhvr>
                                      <p:to>
                                        <p:strVal val="visible"/>
                                      </p:to>
                                    </p:set>
                                    <p:animEffect transition="in" filter="fade">
                                      <p:cBhvr>
                                        <p:cTn id="68" dur="500"/>
                                        <p:tgtEl>
                                          <p:spTgt spid="13518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9" grpId="0" animBg="1"/>
      <p:bldP spid="25" grpId="0" animBg="1"/>
      <p:bldP spid="26" grpId="0" animBg="1"/>
      <p:bldP spid="27" grpId="0" animBg="1"/>
      <p:bldP spid="28" grpId="0" animBg="1"/>
      <p:bldP spid="29" grpId="0" animBg="1"/>
      <p:bldP spid="30" grpId="0" animBg="1"/>
      <p:bldP spid="31" grpId="0" animBg="1"/>
      <p:bldP spid="13517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Solution to Question 1 </a:t>
            </a:r>
            <a:endParaRPr lang="zh-TW" altLang="en-US" dirty="0"/>
          </a:p>
        </p:txBody>
      </p:sp>
      <p:sp>
        <p:nvSpPr>
          <p:cNvPr id="10" name="Rectangle 15"/>
          <p:cNvSpPr>
            <a:spLocks noGrp="1" noChangeArrowheads="1"/>
          </p:cNvSpPr>
          <p:nvPr>
            <p:ph idx="1"/>
          </p:nvPr>
        </p:nvSpPr>
        <p:spPr/>
        <p:txBody>
          <a:bodyPr vert="horz" lIns="91440" tIns="45720" rIns="91440" bIns="45720" rtlCol="0">
            <a:normAutofit/>
          </a:bodyPr>
          <a:lstStyle/>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a:lnSpc>
                <a:spcPct val="90000"/>
              </a:lnSpc>
            </a:pPr>
            <a:endParaRPr lang="en-US" altLang="zh-TW" sz="2400" dirty="0">
              <a:ea typeface="ヒラギノ角ゴ Pro W3" pitchFamily="-65" charset="-128"/>
            </a:endParaRPr>
          </a:p>
          <a:p>
            <a:pPr>
              <a:lnSpc>
                <a:spcPct val="90000"/>
              </a:lnSpc>
            </a:pPr>
            <a:r>
              <a:rPr lang="en-US" altLang="zh-TW" sz="2400" dirty="0"/>
              <a:t>T</a:t>
            </a:r>
            <a:r>
              <a:rPr lang="en-US" altLang="zh-HK" sz="2400" dirty="0"/>
              <a:t>he value of a share of </a:t>
            </a:r>
            <a:r>
              <a:rPr lang="en-US" altLang="zh-HK" sz="2400" dirty="0" err="1"/>
              <a:t>NoGrowth's</a:t>
            </a:r>
            <a:r>
              <a:rPr lang="en-US" altLang="zh-HK" sz="2400" dirty="0"/>
              <a:t> stock is closest to </a:t>
            </a:r>
            <a:r>
              <a:rPr lang="en-US" altLang="zh-TW" sz="2400" dirty="0"/>
              <a:t>$12.</a:t>
            </a:r>
            <a:endParaRPr lang="en-US" altLang="zh-TW" sz="24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2000" dirty="0">
              <a:ea typeface="ヒラギノ角ゴ Pro W3" pitchFamily="-65" charset="-128"/>
            </a:endParaRPr>
          </a:p>
          <a:p>
            <a:pPr eaLnBrk="1" hangingPunct="1">
              <a:lnSpc>
                <a:spcPct val="90000"/>
              </a:lnSpc>
              <a:buFontTx/>
              <a:buNone/>
            </a:pPr>
            <a:endParaRPr lang="en-US" altLang="zh-TW" sz="1600" dirty="0">
              <a:ea typeface="ヒラギノ角ゴ Pro W3" pitchFamily="-65" charset="-128"/>
            </a:endParaRPr>
          </a:p>
        </p:txBody>
      </p:sp>
      <p:sp>
        <p:nvSpPr>
          <p:cNvPr id="4" name="Slide Number Placeholder 3"/>
          <p:cNvSpPr>
            <a:spLocks noGrp="1"/>
          </p:cNvSpPr>
          <p:nvPr>
            <p:ph type="sldNum" sz="quarter" idx="10"/>
          </p:nvPr>
        </p:nvSpPr>
        <p:spPr>
          <a:prstGeom prst="rect">
            <a:avLst/>
          </a:prstGeom>
        </p:spPr>
        <p:txBody>
          <a:bodyPr/>
          <a:lstStyle/>
          <a:p>
            <a:fld id="{EAE15FBB-C212-4CCE-963E-E89263F0DE18}" type="slidenum">
              <a:rPr lang="en-US" smtClean="0"/>
              <a:pPr/>
              <a:t>160</a:t>
            </a:fld>
            <a:endParaRPr lang="en-US" dirty="0"/>
          </a:p>
        </p:txBody>
      </p:sp>
      <p:graphicFrame>
        <p:nvGraphicFramePr>
          <p:cNvPr id="12" name="Object 5">
            <a:extLst>
              <a:ext uri="{FF2B5EF4-FFF2-40B4-BE49-F238E27FC236}">
                <a16:creationId xmlns:a16="http://schemas.microsoft.com/office/drawing/2014/main" id="{801AF4EC-AA7A-4E45-A893-8AF925EC4CC3}"/>
              </a:ext>
            </a:extLst>
          </p:cNvPr>
          <p:cNvGraphicFramePr>
            <a:graphicFrameLocks noChangeAspect="1"/>
          </p:cNvGraphicFramePr>
          <p:nvPr/>
        </p:nvGraphicFramePr>
        <p:xfrm>
          <a:off x="3584578" y="2132856"/>
          <a:ext cx="4771325" cy="986978"/>
        </p:xfrm>
        <a:graphic>
          <a:graphicData uri="http://schemas.openxmlformats.org/presentationml/2006/ole">
            <mc:AlternateContent xmlns:mc="http://schemas.openxmlformats.org/markup-compatibility/2006">
              <mc:Choice xmlns:v="urn:schemas-microsoft-com:vml" Requires="v">
                <p:oleObj spid="_x0000_s8195" name="方程式" r:id="rId4" imgW="2019240" imgH="431640" progId="Equation.3">
                  <p:embed/>
                </p:oleObj>
              </mc:Choice>
              <mc:Fallback>
                <p:oleObj name="方程式" r:id="rId4" imgW="2019240" imgH="431640" progId="Equation.3">
                  <p:embed/>
                  <p:pic>
                    <p:nvPicPr>
                      <p:cNvPr id="12" name="Object 5">
                        <a:extLst>
                          <a:ext uri="{FF2B5EF4-FFF2-40B4-BE49-F238E27FC236}">
                            <a16:creationId xmlns:a16="http://schemas.microsoft.com/office/drawing/2014/main" id="{801AF4EC-AA7A-4E45-A893-8AF925EC4CC3}"/>
                          </a:ext>
                        </a:extLst>
                      </p:cNvPr>
                      <p:cNvPicPr>
                        <a:picLocks noChangeAspect="1" noChangeArrowheads="1"/>
                      </p:cNvPicPr>
                      <p:nvPr/>
                    </p:nvPicPr>
                    <p:blipFill>
                      <a:blip r:embed="rId5"/>
                      <a:srcRect/>
                      <a:stretch>
                        <a:fillRect/>
                      </a:stretch>
                    </p:blipFill>
                    <p:spPr bwMode="auto">
                      <a:xfrm>
                        <a:off x="3584578" y="2132856"/>
                        <a:ext cx="4771325" cy="986978"/>
                      </a:xfrm>
                      <a:prstGeom prst="rect">
                        <a:avLst/>
                      </a:prstGeom>
                      <a:noFill/>
                    </p:spPr>
                  </p:pic>
                </p:oleObj>
              </mc:Fallback>
            </mc:AlternateContent>
          </a:graphicData>
        </a:graphic>
      </p:graphicFrame>
      <p:sp>
        <p:nvSpPr>
          <p:cNvPr id="7" name="Footer Placeholder 4"/>
          <p:cNvSpPr>
            <a:spLocks noGrp="1"/>
          </p:cNvSpPr>
          <p:nvPr>
            <p:ph type="ftr" sz="quarter" idx="11"/>
          </p:nvPr>
        </p:nvSpPr>
        <p:spPr>
          <a:xfrm>
            <a:off x="3513138" y="6143625"/>
            <a:ext cx="7154862" cy="427038"/>
          </a:xfrm>
        </p:spPr>
        <p:txBody>
          <a:bodyPr/>
          <a:lstStyle/>
          <a:p>
            <a:pPr>
              <a:defRPr/>
            </a:pPr>
            <a:r>
              <a:rPr lang="en-US" altLang="en-US" dirty="0"/>
              <a:t>Equity Valuation</a:t>
            </a:r>
          </a:p>
        </p:txBody>
      </p:sp>
    </p:spTree>
    <p:extLst>
      <p:ext uri="{BB962C8B-B14F-4D97-AF65-F5344CB8AC3E}">
        <p14:creationId xmlns:p14="http://schemas.microsoft.com/office/powerpoint/2010/main" val="36804560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0DA3-3A54-5542-BE28-0E4497CCC5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559FC7-DB20-3D4B-9612-081223A2F9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3475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sz="3200" dirty="0"/>
              <a:t>FINA </a:t>
            </a:r>
            <a:r>
              <a:rPr lang="en-US" altLang="zh-TW" b="0" dirty="0">
                <a:ea typeface="PMingLiU" pitchFamily="18" charset="-120"/>
              </a:rPr>
              <a:t>1303 </a:t>
            </a:r>
            <a:br>
              <a:rPr lang="en-US" altLang="zh-TW" dirty="0"/>
            </a:br>
            <a:r>
              <a:rPr lang="en-US" altLang="zh-TW" dirty="0"/>
              <a:t>THE BUY-SIDE: INSTITUTIONAL INVESTORS</a:t>
            </a:r>
            <a:endParaRPr lang="en-US" altLang="zh-TW" sz="3200" dirty="0"/>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3631162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163</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a:t>
            </a:r>
          </a:p>
          <a:p>
            <a:pPr algn="ctr"/>
            <a:r>
              <a:rPr lang="en-US" altLang="zh-CN" dirty="0">
                <a:ea typeface="SimSun" pitchFamily="2" charset="-122"/>
              </a:rPr>
              <a:t>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sz="2000"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sz="2000"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sz="2000"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sz="2000"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163</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sz="2000" dirty="0">
                <a:ea typeface="SimSun" pitchFamily="2" charset="-122"/>
              </a:rPr>
              <a:t>Foundations </a:t>
            </a:r>
          </a:p>
          <a:p>
            <a:pPr algn="ctr"/>
            <a:r>
              <a:rPr lang="en-US" altLang="zh-CN" sz="2000" dirty="0">
                <a:ea typeface="SimSun" pitchFamily="2" charset="-122"/>
              </a:rPr>
              <a:t>of</a:t>
            </a:r>
          </a:p>
          <a:p>
            <a:pPr algn="ctr"/>
            <a:r>
              <a:rPr lang="en-US" altLang="zh-CN" sz="2000"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sz="2000" dirty="0">
                <a:ea typeface="SimSun" pitchFamily="2" charset="-122"/>
              </a:rPr>
              <a:t>Basics of</a:t>
            </a:r>
          </a:p>
          <a:p>
            <a:pPr algn="ctr"/>
            <a:r>
              <a:rPr lang="en-US" altLang="zh-CN" sz="2000" dirty="0">
                <a:ea typeface="SimSun" pitchFamily="2" charset="-122"/>
              </a:rPr>
              <a:t>Interest </a:t>
            </a:r>
          </a:p>
          <a:p>
            <a:pPr algn="ctr"/>
            <a:r>
              <a:rPr lang="en-US" altLang="zh-CN" sz="2000" dirty="0">
                <a:ea typeface="SimSun" pitchFamily="2" charset="-122"/>
              </a:rPr>
              <a:t>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sz="2000" dirty="0">
                <a:ea typeface="SimSun" pitchFamily="2" charset="-122"/>
              </a:rPr>
              <a:t>Asset </a:t>
            </a:r>
          </a:p>
          <a:p>
            <a:pPr algn="ctr"/>
            <a:r>
              <a:rPr lang="en-US" altLang="zh-CN" sz="2000" dirty="0">
                <a:ea typeface="SimSun" pitchFamily="2" charset="-122"/>
              </a:rPr>
              <a:t>Pricing </a:t>
            </a:r>
          </a:p>
          <a:p>
            <a:pPr algn="ctr"/>
            <a:r>
              <a:rPr lang="en-US" altLang="zh-CN" sz="2000" dirty="0">
                <a:ea typeface="SimSun" pitchFamily="2" charset="-122"/>
              </a:rPr>
              <a:t>Models</a:t>
            </a:r>
          </a:p>
        </p:txBody>
      </p:sp>
    </p:spTree>
    <p:extLst>
      <p:ext uri="{BB962C8B-B14F-4D97-AF65-F5344CB8AC3E}">
        <p14:creationId xmlns:p14="http://schemas.microsoft.com/office/powerpoint/2010/main" val="4170013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lstStyle/>
          <a:p>
            <a:pPr eaLnBrk="1" hangingPunct="1"/>
            <a:r>
              <a:rPr lang="en-US" altLang="zh-TW">
                <a:ea typeface="PMingLiU" pitchFamily="18" charset="-120"/>
              </a:rPr>
              <a:t>The Buy-Side</a:t>
            </a:r>
          </a:p>
        </p:txBody>
      </p:sp>
      <p:sp>
        <p:nvSpPr>
          <p:cNvPr id="10243" name="Rectangle 3"/>
          <p:cNvSpPr>
            <a:spLocks noGrp="1" noChangeArrowheads="1"/>
          </p:cNvSpPr>
          <p:nvPr>
            <p:ph idx="1"/>
          </p:nvPr>
        </p:nvSpPr>
        <p:spPr/>
        <p:txBody>
          <a:bodyPr/>
          <a:lstStyle/>
          <a:p>
            <a:pPr eaLnBrk="1" hangingPunct="1"/>
            <a:r>
              <a:rPr lang="en-US" altLang="zh-TW" dirty="0">
                <a:ea typeface="PMingLiU" pitchFamily="18" charset="-120"/>
              </a:rPr>
              <a:t>Traditional Institutional Investors:</a:t>
            </a:r>
          </a:p>
          <a:p>
            <a:pPr lvl="1" eaLnBrk="1" hangingPunct="1"/>
            <a:r>
              <a:rPr lang="en-US" altLang="zh-TW" dirty="0">
                <a:ea typeface="PMingLiU" pitchFamily="18" charset="-120"/>
              </a:rPr>
              <a:t>Insurance Companies</a:t>
            </a:r>
          </a:p>
          <a:p>
            <a:pPr lvl="1" eaLnBrk="1" hangingPunct="1"/>
            <a:r>
              <a:rPr lang="en-US" altLang="zh-TW" dirty="0">
                <a:ea typeface="PMingLiU" pitchFamily="18" charset="-120"/>
              </a:rPr>
              <a:t>Pension Funds and Retirement Schemes</a:t>
            </a:r>
          </a:p>
          <a:p>
            <a:pPr lvl="1" eaLnBrk="1" hangingPunct="1"/>
            <a:r>
              <a:rPr lang="en-US" altLang="zh-TW" dirty="0">
                <a:ea typeface="PMingLiU" pitchFamily="18" charset="-120"/>
              </a:rPr>
              <a:t>Mutual Funds &amp; Funds Management</a:t>
            </a:r>
          </a:p>
          <a:p>
            <a:pPr eaLnBrk="1" hangingPunct="1"/>
            <a:r>
              <a:rPr lang="en-US" altLang="zh-TW" dirty="0">
                <a:ea typeface="PMingLiU" pitchFamily="18" charset="-120"/>
              </a:rPr>
              <a:t>Alternative Investors: </a:t>
            </a:r>
          </a:p>
          <a:p>
            <a:pPr lvl="1" eaLnBrk="1" hangingPunct="1"/>
            <a:r>
              <a:rPr lang="en-US" altLang="zh-TW" dirty="0">
                <a:ea typeface="PMingLiU" pitchFamily="18" charset="-120"/>
              </a:rPr>
              <a:t>SWF</a:t>
            </a:r>
          </a:p>
          <a:p>
            <a:pPr lvl="1" eaLnBrk="1" hangingPunct="1"/>
            <a:r>
              <a:rPr lang="en-US" altLang="zh-TW" dirty="0">
                <a:ea typeface="PMingLiU" pitchFamily="18" charset="-120"/>
              </a:rPr>
              <a:t>Hedge Funds</a:t>
            </a:r>
          </a:p>
          <a:p>
            <a:pPr lvl="1" eaLnBrk="1" hangingPunct="1"/>
            <a:r>
              <a:rPr lang="en-US" altLang="zh-TW" dirty="0">
                <a:ea typeface="PMingLiU" pitchFamily="18" charset="-120"/>
              </a:rPr>
              <a:t>VC Firms &amp; Private Equity</a:t>
            </a:r>
          </a:p>
        </p:txBody>
      </p:sp>
      <p:sp>
        <p:nvSpPr>
          <p:cNvPr id="7172" name="Slide Number Placeholder 5"/>
          <p:cNvSpPr>
            <a:spLocks noGrp="1"/>
          </p:cNvSpPr>
          <p:nvPr>
            <p:ph type="sldNum" sz="quarter" idx="10"/>
          </p:nvPr>
        </p:nvSpPr>
        <p:spPr>
          <a:noFill/>
        </p:spPr>
        <p:txBody>
          <a:bodyPr/>
          <a:lstStyle/>
          <a:p>
            <a:fld id="{9ABD3B1B-B179-4CA7-BF18-16CC1CCF107E}" type="slidenum">
              <a:rPr lang="en-US" altLang="en-US" sz="1400"/>
              <a:pPr/>
              <a:t>164</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The Buy Side</a:t>
            </a:r>
          </a:p>
        </p:txBody>
      </p:sp>
    </p:spTree>
    <p:extLst>
      <p:ext uri="{BB962C8B-B14F-4D97-AF65-F5344CB8AC3E}">
        <p14:creationId xmlns:p14="http://schemas.microsoft.com/office/powerpoint/2010/main" val="18483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752600" y="3048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657600" y="30480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3943350" y="2457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2990850" y="2457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1981200" y="4114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1981200" y="5181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000250" y="3943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1466850" y="4476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3962400" y="41148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3962400" y="5181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3943350" y="39814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1828800" y="1295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38862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165</a:t>
            </a:fld>
            <a:endParaRPr lang="en-US" altLang="en-US" dirty="0"/>
          </a:p>
        </p:txBody>
      </p:sp>
      <p:sp>
        <p:nvSpPr>
          <p:cNvPr id="48" name="Rectangle 47"/>
          <p:cNvSpPr/>
          <p:nvPr/>
        </p:nvSpPr>
        <p:spPr>
          <a:xfrm>
            <a:off x="5715000" y="3276600"/>
            <a:ext cx="4724400" cy="2895600"/>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chemeClr val="accent2">
                    <a:lumMod val="75000"/>
                  </a:schemeClr>
                </a:solidFill>
              </a:rPr>
              <a:t>Insurance Companies</a:t>
            </a:r>
          </a:p>
          <a:p>
            <a:pPr marL="636587" indent="-457200">
              <a:lnSpc>
                <a:spcPct val="200000"/>
              </a:lnSpc>
              <a:buFont typeface="+mj-lt"/>
              <a:buAutoNum type="arabicPeriod"/>
            </a:pPr>
            <a:r>
              <a:rPr lang="en-US" altLang="zh-TW" sz="2000" dirty="0">
                <a:solidFill>
                  <a:sysClr val="windowText" lastClr="000000"/>
                </a:solidFill>
              </a:rPr>
              <a:t>Pension Funds and Retirement Schemes</a:t>
            </a:r>
          </a:p>
          <a:p>
            <a:pPr marL="636587" indent="-457200">
              <a:lnSpc>
                <a:spcPct val="200000"/>
              </a:lnSpc>
              <a:buFont typeface="+mj-lt"/>
              <a:buAutoNum type="arabicPeriod"/>
            </a:pPr>
            <a:r>
              <a:rPr lang="en-US" altLang="zh-TW" sz="2000" dirty="0">
                <a:solidFill>
                  <a:sysClr val="windowText" lastClr="000000"/>
                </a:solidFill>
              </a:rPr>
              <a:t>Mutual Funds and Fund Management</a:t>
            </a:r>
          </a:p>
        </p:txBody>
      </p:sp>
      <p:sp>
        <p:nvSpPr>
          <p:cNvPr id="4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Traditional Institutional Investors</a:t>
            </a:r>
          </a:p>
        </p:txBody>
      </p:sp>
      <p:cxnSp>
        <p:nvCxnSpPr>
          <p:cNvPr id="21" name="Elbow Connector 20"/>
          <p:cNvCxnSpPr>
            <a:stCxn id="513028" idx="2"/>
            <a:endCxn id="513036" idx="1"/>
          </p:cNvCxnSpPr>
          <p:nvPr/>
        </p:nvCxnSpPr>
        <p:spPr>
          <a:xfrm rot="5400000">
            <a:off x="3409950" y="4514850"/>
            <a:ext cx="1676400" cy="571500"/>
          </a:xfrm>
          <a:prstGeom prst="bentConnector4">
            <a:avLst>
              <a:gd name="adj1" fmla="val 5372"/>
              <a:gd name="adj2" fmla="val 140000"/>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96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dissolv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P spid="4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4"/>
          <p:cNvSpPr>
            <a:spLocks noGrp="1" noChangeArrowheads="1"/>
          </p:cNvSpPr>
          <p:nvPr>
            <p:ph type="title"/>
          </p:nvPr>
        </p:nvSpPr>
        <p:spPr/>
        <p:txBody>
          <a:bodyPr/>
          <a:lstStyle/>
          <a:p>
            <a:r>
              <a:rPr lang="en-US" altLang="zh-TW" dirty="0"/>
              <a:t>Insurance Companies</a:t>
            </a:r>
          </a:p>
        </p:txBody>
      </p:sp>
      <p:sp>
        <p:nvSpPr>
          <p:cNvPr id="150533" name="Rectangle 5"/>
          <p:cNvSpPr>
            <a:spLocks noGrp="1" noChangeArrowheads="1"/>
          </p:cNvSpPr>
          <p:nvPr>
            <p:ph idx="1"/>
          </p:nvPr>
        </p:nvSpPr>
        <p:spPr/>
        <p:txBody>
          <a:bodyPr/>
          <a:lstStyle/>
          <a:p>
            <a:r>
              <a:rPr lang="en-US" altLang="zh-TW" dirty="0"/>
              <a:t>Definition</a:t>
            </a:r>
          </a:p>
          <a:p>
            <a:r>
              <a:rPr lang="en-US" altLang="zh-TW" dirty="0"/>
              <a:t>Fundamentals of insurance</a:t>
            </a:r>
          </a:p>
          <a:p>
            <a:r>
              <a:rPr lang="en-US" altLang="zh-TW" dirty="0"/>
              <a:t>Business model and organization of insurance industry</a:t>
            </a:r>
          </a:p>
          <a:p>
            <a:r>
              <a:rPr lang="en-US" altLang="zh-TW" dirty="0"/>
              <a:t>Types of insurance</a:t>
            </a:r>
          </a:p>
          <a:p>
            <a:r>
              <a:rPr lang="en-US" altLang="zh-TW" dirty="0"/>
              <a:t>Insurance in HK</a:t>
            </a:r>
          </a:p>
        </p:txBody>
      </p:sp>
      <p:sp>
        <p:nvSpPr>
          <p:cNvPr id="1536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5DE79E20-07EE-41F9-BC2C-34F73F4C3475}" type="slidenum">
              <a:rPr lang="en-US" altLang="en-US" sz="1400"/>
              <a:pPr/>
              <a:t>166</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38647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5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05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r>
              <a:rPr lang="en-US" altLang="zh-TW" dirty="0"/>
              <a:t>Definition of insurance</a:t>
            </a:r>
          </a:p>
        </p:txBody>
      </p:sp>
      <p:sp>
        <p:nvSpPr>
          <p:cNvPr id="157699" name="Rectangle 3"/>
          <p:cNvSpPr>
            <a:spLocks noGrp="1" noChangeArrowheads="1"/>
          </p:cNvSpPr>
          <p:nvPr>
            <p:ph idx="1"/>
          </p:nvPr>
        </p:nvSpPr>
        <p:spPr/>
        <p:txBody>
          <a:bodyPr/>
          <a:lstStyle/>
          <a:p>
            <a:r>
              <a:rPr lang="en-US" altLang="zh-TW" dirty="0"/>
              <a:t>Insurance provides indemnification against loss or liability from specified events and circumstances which may occur or be discovered during a specified period (FASB 113)</a:t>
            </a:r>
          </a:p>
          <a:p>
            <a:r>
              <a:rPr lang="en-US" altLang="zh-TW" dirty="0"/>
              <a:t>The essence of insurance is the </a:t>
            </a:r>
            <a:r>
              <a:rPr lang="en-US" altLang="zh-TW" b="1" dirty="0">
                <a:solidFill>
                  <a:schemeClr val="accent2"/>
                </a:solidFill>
              </a:rPr>
              <a:t>transfer of risk </a:t>
            </a:r>
            <a:r>
              <a:rPr lang="en-US" altLang="zh-TW" dirty="0"/>
              <a:t>from the insured to one or more insurers</a:t>
            </a:r>
          </a:p>
          <a:p>
            <a:r>
              <a:rPr lang="en-US" altLang="zh-TW" dirty="0"/>
              <a:t>Insurance companies are </a:t>
            </a:r>
            <a:r>
              <a:rPr lang="en-US" altLang="zh-TW" b="1" dirty="0">
                <a:solidFill>
                  <a:schemeClr val="accent2"/>
                </a:solidFill>
              </a:rPr>
              <a:t>financial intermediaries </a:t>
            </a:r>
            <a:r>
              <a:rPr lang="en-US" altLang="zh-TW" dirty="0"/>
              <a:t>who collect premiums and invest them in securities and other financial assets</a:t>
            </a:r>
          </a:p>
          <a:p>
            <a:endParaRPr lang="en-US" altLang="zh-TW" dirty="0"/>
          </a:p>
        </p:txBody>
      </p:sp>
      <p:sp>
        <p:nvSpPr>
          <p:cNvPr id="1741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BFB5AF4-51DE-4B02-998E-ECCCF3D794AC}" type="slidenum">
              <a:rPr lang="en-US" altLang="en-US" sz="1400"/>
              <a:pPr/>
              <a:t>167</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5387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zh-TW" dirty="0"/>
              <a:t>Definition of Insurance</a:t>
            </a:r>
          </a:p>
        </p:txBody>
      </p:sp>
      <p:sp>
        <p:nvSpPr>
          <p:cNvPr id="161795" name="Rectangle 3"/>
          <p:cNvSpPr>
            <a:spLocks noGrp="1" noChangeArrowheads="1"/>
          </p:cNvSpPr>
          <p:nvPr>
            <p:ph idx="1"/>
          </p:nvPr>
        </p:nvSpPr>
        <p:spPr/>
        <p:txBody>
          <a:bodyPr/>
          <a:lstStyle/>
          <a:p>
            <a:r>
              <a:rPr lang="en-US" altLang="zh-TW" dirty="0"/>
              <a:t>Benefit provided by a particular kind of indemnity contract, called an </a:t>
            </a:r>
            <a:r>
              <a:rPr lang="en-US" altLang="zh-TW" b="1" dirty="0">
                <a:solidFill>
                  <a:schemeClr val="accent2"/>
                </a:solidFill>
              </a:rPr>
              <a:t>insurance policy</a:t>
            </a:r>
          </a:p>
          <a:p>
            <a:r>
              <a:rPr lang="en-US" altLang="zh-TW" dirty="0"/>
              <a:t>Issued by one of several kinds of legal entities, any of which may be called an </a:t>
            </a:r>
            <a:r>
              <a:rPr lang="en-US" altLang="zh-TW" b="1" dirty="0">
                <a:solidFill>
                  <a:schemeClr val="accent2"/>
                </a:solidFill>
              </a:rPr>
              <a:t>insurer</a:t>
            </a:r>
          </a:p>
          <a:p>
            <a:r>
              <a:rPr lang="en-US" altLang="zh-TW" dirty="0"/>
              <a:t>In which the insurer promises to pay on behalf of or to indemnify another party, called a </a:t>
            </a:r>
            <a:r>
              <a:rPr lang="en-US" altLang="zh-TW" b="1" dirty="0">
                <a:solidFill>
                  <a:schemeClr val="accent2"/>
                </a:solidFill>
              </a:rPr>
              <a:t>policyholder or insured</a:t>
            </a:r>
          </a:p>
          <a:p>
            <a:r>
              <a:rPr lang="en-US" altLang="zh-TW" dirty="0"/>
              <a:t>That protects the insured against loss caused by those perils subject to the indemnity in exchange for consideration known as an insurance </a:t>
            </a:r>
            <a:r>
              <a:rPr lang="en-US" altLang="zh-TW" b="1" dirty="0">
                <a:solidFill>
                  <a:schemeClr val="accent2"/>
                </a:solidFill>
              </a:rPr>
              <a:t>premium</a:t>
            </a:r>
          </a:p>
          <a:p>
            <a:endParaRPr lang="en-US" altLang="zh-TW" dirty="0"/>
          </a:p>
        </p:txBody>
      </p:sp>
      <p:sp>
        <p:nvSpPr>
          <p:cNvPr id="1843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1469546-7680-4AF6-A920-3E1399AD8EED}" type="slidenum">
              <a:rPr lang="en-US" altLang="en-US" sz="1400"/>
              <a:pPr/>
              <a:t>168</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9043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7"/>
          <p:cNvSpPr>
            <a:spLocks noGrp="1" noChangeArrowheads="1"/>
          </p:cNvSpPr>
          <p:nvPr>
            <p:ph type="title"/>
          </p:nvPr>
        </p:nvSpPr>
        <p:spPr/>
        <p:txBody>
          <a:bodyPr/>
          <a:lstStyle/>
          <a:p>
            <a:r>
              <a:rPr lang="en-US" altLang="zh-TW"/>
              <a:t>Fundamentals of Insurance</a:t>
            </a:r>
          </a:p>
        </p:txBody>
      </p:sp>
      <p:sp>
        <p:nvSpPr>
          <p:cNvPr id="39954" name="Rectangle 18"/>
          <p:cNvSpPr>
            <a:spLocks noGrp="1" noChangeArrowheads="1"/>
          </p:cNvSpPr>
          <p:nvPr>
            <p:ph idx="1"/>
          </p:nvPr>
        </p:nvSpPr>
        <p:spPr>
          <a:xfrm>
            <a:off x="1981200" y="685800"/>
            <a:ext cx="8229600" cy="5029200"/>
          </a:xfrm>
        </p:spPr>
        <p:txBody>
          <a:bodyPr>
            <a:noAutofit/>
          </a:bodyPr>
          <a:lstStyle/>
          <a:p>
            <a:pPr marL="0" indent="0">
              <a:buNone/>
            </a:pPr>
            <a:r>
              <a:rPr lang="en-US" altLang="zh-TW" sz="1800" b="1" dirty="0"/>
              <a:t>Seven basic principles all insurance companies are subject to:</a:t>
            </a:r>
          </a:p>
          <a:p>
            <a:pPr marL="457200" indent="-457200">
              <a:buFont typeface="+mj-lt"/>
              <a:buAutoNum type="arabicPeriod"/>
            </a:pPr>
            <a:r>
              <a:rPr lang="en-US" altLang="zh-TW" sz="1800" b="1" dirty="0">
                <a:solidFill>
                  <a:schemeClr val="accent2"/>
                </a:solidFill>
              </a:rPr>
              <a:t>There must be a relationship between the insured and the beneficiary.  </a:t>
            </a:r>
            <a:r>
              <a:rPr lang="en-US" altLang="zh-TW" sz="1800" dirty="0"/>
              <a:t>Further, the beneficiary must be someone who would suffer if it weren’t for the insurance.</a:t>
            </a:r>
          </a:p>
          <a:p>
            <a:pPr lvl="1"/>
            <a:r>
              <a:rPr lang="en-US" altLang="zh-TW" sz="1600" b="1" dirty="0">
                <a:solidFill>
                  <a:schemeClr val="accent2">
                    <a:lumMod val="75000"/>
                  </a:schemeClr>
                </a:solidFill>
              </a:rPr>
              <a:t>'Insurable Interest'</a:t>
            </a:r>
            <a:r>
              <a:rPr lang="en-US" altLang="zh-TW" sz="1600" b="1" dirty="0"/>
              <a:t> </a:t>
            </a:r>
            <a:r>
              <a:rPr lang="en-US" altLang="zh-TW" sz="1600" dirty="0"/>
              <a:t>is the right of the policyholder to effect insurance, arising out of certain relationships that may exist between the policyholder and the subject matter insured. Generally speaking, if the policyholder suffers direct losses arising from the subject matter's meeting with misfortune, then Insurable Interest exists. Without Insurable Interest, insurance protection would be speculative in nature, and not be enforceable under the law </a:t>
            </a:r>
          </a:p>
        </p:txBody>
      </p:sp>
      <p:sp>
        <p:nvSpPr>
          <p:cNvPr id="2048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A062FC1F-5C36-4539-B911-1DF193C64DF9}" type="slidenum">
              <a:rPr lang="en-US" altLang="en-US" sz="1400"/>
              <a:pPr/>
              <a:t>169</a:t>
            </a:fld>
            <a:endParaRPr lang="en-US" altLang="en-US" sz="1400"/>
          </a:p>
        </p:txBody>
      </p:sp>
      <p:sp>
        <p:nvSpPr>
          <p:cNvPr id="39942" name="Text Box 6"/>
          <p:cNvSpPr txBox="1">
            <a:spLocks noChangeArrowheads="1"/>
          </p:cNvSpPr>
          <p:nvPr/>
        </p:nvSpPr>
        <p:spPr bwMode="auto">
          <a:xfrm>
            <a:off x="1524000" y="5867401"/>
            <a:ext cx="2819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53557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The very special role of banks: money creation</a:t>
            </a:r>
            <a:endParaRPr lang="zh-TW" altLang="en-US" dirty="0"/>
          </a:p>
        </p:txBody>
      </p:sp>
      <p:sp>
        <p:nvSpPr>
          <p:cNvPr id="3" name="Slide Number Placeholder 2"/>
          <p:cNvSpPr>
            <a:spLocks noGrp="1"/>
          </p:cNvSpPr>
          <p:nvPr>
            <p:ph type="sldNum" sz="quarter" idx="10"/>
          </p:nvPr>
        </p:nvSpPr>
        <p:spPr/>
        <p:txBody>
          <a:bodyPr/>
          <a:lstStyle/>
          <a:p>
            <a:fld id="{315E9AFD-F812-4B7C-9364-00DC22051B08}" type="slidenum">
              <a:rPr lang="en-US" altLang="en-US" smtClean="0"/>
              <a:pPr/>
              <a:t>17</a:t>
            </a:fld>
            <a:endParaRPr lang="en-US" altLang="en-US"/>
          </a:p>
        </p:txBody>
      </p:sp>
      <p:pic>
        <p:nvPicPr>
          <p:cNvPr id="1028" name="Picture 4" descr="http://positivemoney.org/wp-content/uploads/2012/04/Oct-Conf-PROBLEM.0171.jpg">
            <a:hlinkClick r:id="rId2"/>
          </p:cNvPr>
          <p:cNvPicPr>
            <a:picLocks noChangeAspect="1" noChangeArrowheads="1"/>
          </p:cNvPicPr>
          <p:nvPr/>
        </p:nvPicPr>
        <p:blipFill>
          <a:blip r:embed="rId3" cstate="print"/>
          <a:srcRect/>
          <a:stretch>
            <a:fillRect/>
          </a:stretch>
        </p:blipFill>
        <p:spPr bwMode="auto">
          <a:xfrm>
            <a:off x="2019300" y="1295401"/>
            <a:ext cx="8039100" cy="4524375"/>
          </a:xfrm>
          <a:prstGeom prst="rect">
            <a:avLst/>
          </a:prstGeom>
          <a:noFill/>
        </p:spPr>
      </p:pic>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31010311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7"/>
          <p:cNvSpPr>
            <a:spLocks noGrp="1" noChangeArrowheads="1"/>
          </p:cNvSpPr>
          <p:nvPr>
            <p:ph type="title"/>
          </p:nvPr>
        </p:nvSpPr>
        <p:spPr/>
        <p:txBody>
          <a:bodyPr/>
          <a:lstStyle/>
          <a:p>
            <a:r>
              <a:rPr lang="en-US" altLang="zh-TW" dirty="0"/>
              <a:t>Fundamentals of Insurance (</a:t>
            </a:r>
            <a:r>
              <a:rPr lang="en-US" altLang="zh-TW" dirty="0" err="1"/>
              <a:t>Cont</a:t>
            </a:r>
            <a:r>
              <a:rPr lang="en-US" altLang="zh-TW" dirty="0"/>
              <a:t>)</a:t>
            </a:r>
          </a:p>
        </p:txBody>
      </p:sp>
      <p:sp>
        <p:nvSpPr>
          <p:cNvPr id="39954" name="Rectangle 18"/>
          <p:cNvSpPr>
            <a:spLocks noGrp="1" noChangeArrowheads="1"/>
          </p:cNvSpPr>
          <p:nvPr>
            <p:ph idx="1"/>
          </p:nvPr>
        </p:nvSpPr>
        <p:spPr/>
        <p:txBody>
          <a:bodyPr>
            <a:normAutofit/>
          </a:bodyPr>
          <a:lstStyle/>
          <a:p>
            <a:pPr marL="457200" indent="-457200">
              <a:lnSpc>
                <a:spcPct val="160000"/>
              </a:lnSpc>
              <a:buNone/>
            </a:pPr>
            <a:r>
              <a:rPr lang="en-US" altLang="zh-TW" sz="1800" b="1" dirty="0">
                <a:solidFill>
                  <a:schemeClr val="accent2"/>
                </a:solidFill>
              </a:rPr>
              <a:t>2. 	The insured must provide full and accurate information to the insurance company. </a:t>
            </a:r>
          </a:p>
          <a:p>
            <a:pPr marL="800100" lvl="1" indent="-342900">
              <a:lnSpc>
                <a:spcPct val="160000"/>
              </a:lnSpc>
              <a:buNone/>
            </a:pPr>
            <a:r>
              <a:rPr lang="en-US" altLang="zh-TW" sz="1600" dirty="0"/>
              <a:t>The insurer trusts the policyholder to give precise and true details of the subject matter to be insured. This is called </a:t>
            </a:r>
            <a:r>
              <a:rPr lang="en-US" altLang="zh-TW" sz="1600" b="1" dirty="0">
                <a:solidFill>
                  <a:schemeClr val="accent2">
                    <a:lumMod val="75000"/>
                  </a:schemeClr>
                </a:solidFill>
              </a:rPr>
              <a:t>the principle of 'Utmost Good Faith'</a:t>
            </a:r>
            <a:r>
              <a:rPr lang="en-US" altLang="zh-TW" sz="1600" b="1" dirty="0"/>
              <a:t> </a:t>
            </a:r>
          </a:p>
          <a:p>
            <a:pPr marL="457200" indent="-457200">
              <a:buNone/>
            </a:pPr>
            <a:r>
              <a:rPr lang="en-US" altLang="zh-TW" sz="1800" b="1" dirty="0">
                <a:solidFill>
                  <a:schemeClr val="accent2"/>
                </a:solidFill>
              </a:rPr>
              <a:t>3. 	The insured is not to profit as a result of insurance coverage</a:t>
            </a:r>
          </a:p>
          <a:p>
            <a:pPr marL="800100" lvl="1" indent="-342900">
              <a:buNone/>
            </a:pPr>
            <a:r>
              <a:rPr lang="en-US" altLang="zh-TW" sz="1600" dirty="0"/>
              <a:t>By the </a:t>
            </a:r>
            <a:r>
              <a:rPr lang="en-US" altLang="zh-TW" sz="1600" b="1" dirty="0"/>
              <a:t>principle of 'Indemnity</a:t>
            </a:r>
            <a:r>
              <a:rPr lang="en-US" altLang="zh-TW" sz="1600" dirty="0"/>
              <a:t>', an insurance policy compensates the policyholder only to the extent of the value of the property which he has lost, hence a policyholder should not expect to make any profit from a claim. </a:t>
            </a:r>
          </a:p>
          <a:p>
            <a:pPr marL="400050">
              <a:buNone/>
            </a:pPr>
            <a:r>
              <a:rPr lang="en-US" altLang="zh-TW" sz="1800" b="1" dirty="0">
                <a:solidFill>
                  <a:schemeClr val="accent2"/>
                </a:solidFill>
              </a:rPr>
              <a:t>4.	 If a third party compensates the insured for the loss, the insurance company’s obligation is reduced by the amount of the compensation</a:t>
            </a:r>
          </a:p>
          <a:p>
            <a:pPr marL="800100" lvl="1" indent="-342900">
              <a:buNone/>
            </a:pPr>
            <a:r>
              <a:rPr lang="en-US" altLang="zh-TW" sz="1600" dirty="0"/>
              <a:t>For policies to which 'Indemnity' applies, the purchase of several policies to cover the same subject matter will not result in the obtaining of claims payments of several times the value of the subject matter. The insurers simply 'contribute' to make up the amount payable as if only one policy had been issued.</a:t>
            </a:r>
          </a:p>
        </p:txBody>
      </p:sp>
      <p:sp>
        <p:nvSpPr>
          <p:cNvPr id="2048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A062FC1F-5C36-4539-B911-1DF193C64DF9}" type="slidenum">
              <a:rPr lang="en-US" altLang="en-US" sz="1400"/>
              <a:pPr/>
              <a:t>170</a:t>
            </a:fld>
            <a:endParaRPr lang="en-US" altLang="en-US" sz="1400"/>
          </a:p>
        </p:txBody>
      </p:sp>
      <p:sp>
        <p:nvSpPr>
          <p:cNvPr id="39942" name="Text Box 6"/>
          <p:cNvSpPr txBox="1">
            <a:spLocks noChangeArrowheads="1"/>
          </p:cNvSpPr>
          <p:nvPr/>
        </p:nvSpPr>
        <p:spPr bwMode="auto">
          <a:xfrm>
            <a:off x="1524000" y="5867401"/>
            <a:ext cx="2819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Mishkin/Eakins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15829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5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5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5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4"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6"/>
          <p:cNvSpPr>
            <a:spLocks noGrp="1" noChangeArrowheads="1"/>
          </p:cNvSpPr>
          <p:nvPr>
            <p:ph type="title"/>
          </p:nvPr>
        </p:nvSpPr>
        <p:spPr/>
        <p:txBody>
          <a:bodyPr/>
          <a:lstStyle/>
          <a:p>
            <a:r>
              <a:rPr lang="en-US" altLang="zh-TW" dirty="0"/>
              <a:t>Fundamentals of Insurance (</a:t>
            </a:r>
            <a:r>
              <a:rPr lang="en-US" altLang="zh-TW" dirty="0" err="1"/>
              <a:t>Cont</a:t>
            </a:r>
            <a:r>
              <a:rPr lang="en-US" altLang="zh-TW" dirty="0"/>
              <a:t>)</a:t>
            </a:r>
          </a:p>
        </p:txBody>
      </p:sp>
      <p:sp>
        <p:nvSpPr>
          <p:cNvPr id="41991" name="Rectangle 7"/>
          <p:cNvSpPr>
            <a:spLocks noGrp="1" noChangeArrowheads="1"/>
          </p:cNvSpPr>
          <p:nvPr>
            <p:ph idx="1"/>
          </p:nvPr>
        </p:nvSpPr>
        <p:spPr>
          <a:xfrm>
            <a:off x="1981200" y="838201"/>
            <a:ext cx="7086600" cy="5029200"/>
          </a:xfrm>
        </p:spPr>
        <p:txBody>
          <a:bodyPr>
            <a:normAutofit/>
          </a:bodyPr>
          <a:lstStyle/>
          <a:p>
            <a:pPr marL="514350" indent="-457200">
              <a:buFont typeface="+mj-lt"/>
              <a:buAutoNum type="arabicPeriod" startAt="5"/>
            </a:pPr>
            <a:r>
              <a:rPr lang="en-US" altLang="zh-TW" sz="1800" b="1" dirty="0">
                <a:solidFill>
                  <a:schemeClr val="accent2"/>
                </a:solidFill>
              </a:rPr>
              <a:t>Large number of homogeneous exposure units</a:t>
            </a:r>
          </a:p>
          <a:p>
            <a:pPr lvl="1"/>
            <a:r>
              <a:rPr lang="en-US" altLang="zh-TW" sz="1600" dirty="0"/>
              <a:t>The insurance company must have a large number of insured so that the risk can be spread out among many different policies (to apply the </a:t>
            </a:r>
            <a:r>
              <a:rPr lang="en-US" altLang="zh-TW" sz="1600" b="1" dirty="0"/>
              <a:t>law of large numbers</a:t>
            </a:r>
            <a:r>
              <a:rPr lang="en-US" altLang="zh-TW" sz="1600" dirty="0"/>
              <a:t>) – but there are exceptions to this rule (e.g. </a:t>
            </a:r>
            <a:r>
              <a:rPr lang="zh-TW" altLang="ja-JP" sz="1600" dirty="0"/>
              <a:t>Satellite Launch insurance )</a:t>
            </a:r>
            <a:endParaRPr lang="en-US" altLang="zh-TW" sz="1600" dirty="0"/>
          </a:p>
          <a:p>
            <a:pPr marL="400050">
              <a:buFont typeface="+mj-lt"/>
              <a:buAutoNum type="arabicPeriod" startAt="5"/>
            </a:pPr>
            <a:r>
              <a:rPr lang="en-US" altLang="zh-TW" sz="1800" b="1" dirty="0">
                <a:solidFill>
                  <a:schemeClr val="accent2"/>
                </a:solidFill>
              </a:rPr>
              <a:t>Calculable loss: the loss must be quantifiable</a:t>
            </a:r>
          </a:p>
          <a:p>
            <a:pPr lvl="1"/>
            <a:r>
              <a:rPr lang="en-US" altLang="zh-TW" sz="1600" dirty="0"/>
              <a:t>For example, an oil company could not buy a policy on an unexplored oil field</a:t>
            </a:r>
          </a:p>
          <a:p>
            <a:pPr marL="400050">
              <a:buFont typeface="+mj-lt"/>
              <a:buAutoNum type="arabicPeriod" startAt="5"/>
            </a:pPr>
            <a:r>
              <a:rPr lang="en-US" altLang="zh-TW" sz="1800" b="1" dirty="0">
                <a:solidFill>
                  <a:schemeClr val="accent2"/>
                </a:solidFill>
              </a:rPr>
              <a:t>The insurance company must be able to compute the probability of the loss occurring</a:t>
            </a:r>
          </a:p>
        </p:txBody>
      </p:sp>
      <p:sp>
        <p:nvSpPr>
          <p:cNvPr id="2150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EE00A8CF-5DCC-476B-A465-39590EDF6F2C}" type="slidenum">
              <a:rPr lang="en-US" altLang="en-US" sz="1400"/>
              <a:pPr/>
              <a:t>171</a:t>
            </a:fld>
            <a:endParaRPr lang="en-US" altLang="en-US" sz="1400"/>
          </a:p>
        </p:txBody>
      </p:sp>
      <p:sp>
        <p:nvSpPr>
          <p:cNvPr id="41992" name="Text Box 8"/>
          <p:cNvSpPr txBox="1">
            <a:spLocks noChangeArrowheads="1"/>
          </p:cNvSpPr>
          <p:nvPr/>
        </p:nvSpPr>
        <p:spPr bwMode="auto">
          <a:xfrm>
            <a:off x="1524000" y="5867401"/>
            <a:ext cx="2895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41993" name="AutoShape 9"/>
          <p:cNvSpPr>
            <a:spLocks noChangeArrowheads="1"/>
          </p:cNvSpPr>
          <p:nvPr/>
        </p:nvSpPr>
        <p:spPr bwMode="auto">
          <a:xfrm rot="10800000">
            <a:off x="8991600" y="1295400"/>
            <a:ext cx="1600200" cy="4477214"/>
          </a:xfrm>
          <a:prstGeom prst="wedgeRectCallout">
            <a:avLst>
              <a:gd name="adj1" fmla="val 73865"/>
              <a:gd name="adj2" fmla="val 32395"/>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rot="10800000" anchor="ctr"/>
          <a:lstStyle/>
          <a:p>
            <a:pPr algn="ctr"/>
            <a:r>
              <a:rPr lang="en-US" altLang="zh-TW" dirty="0">
                <a:ea typeface="PMingLiU" pitchFamily="18" charset="-120"/>
              </a:rPr>
              <a:t>The </a:t>
            </a:r>
            <a:r>
              <a:rPr lang="en-US" altLang="zh-TW" b="1" dirty="0">
                <a:solidFill>
                  <a:schemeClr val="accent2"/>
                </a:solidFill>
                <a:ea typeface="PMingLiU" pitchFamily="18" charset="-120"/>
              </a:rPr>
              <a:t>law of large numbers </a:t>
            </a:r>
            <a:r>
              <a:rPr lang="en-US" altLang="zh-TW" dirty="0">
                <a:ea typeface="PMingLiU" pitchFamily="18" charset="-120"/>
              </a:rPr>
              <a:t>says that when many people are insured, the probability distribution of the losses will assume a normal probability distribution, which allows accurate predictions</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328887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fade">
                                      <p:cBhvr>
                                        <p:cTn id="7" dur="500"/>
                                        <p:tgtEl>
                                          <p:spTgt spid="419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991">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1991">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1991">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99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9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build="p"/>
      <p:bldP spid="4199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B722-7D99-445A-A644-1C692B4B7F24}"/>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6B78E339-0CDA-409B-8C2A-01DF0B5DE7EC}"/>
              </a:ext>
            </a:extLst>
          </p:cNvPr>
          <p:cNvSpPr>
            <a:spLocks noGrp="1"/>
          </p:cNvSpPr>
          <p:nvPr>
            <p:ph idx="1"/>
          </p:nvPr>
        </p:nvSpPr>
        <p:spPr/>
        <p:txBody>
          <a:bodyPr/>
          <a:lstStyle/>
          <a:p>
            <a:r>
              <a:rPr lang="en-US" dirty="0"/>
              <a:t>definition of insurance</a:t>
            </a:r>
          </a:p>
          <a:p>
            <a:r>
              <a:rPr lang="en-US" dirty="0"/>
              <a:t>7 basic principles of insurance </a:t>
            </a:r>
          </a:p>
        </p:txBody>
      </p:sp>
      <p:sp>
        <p:nvSpPr>
          <p:cNvPr id="4" name="Slide Number Placeholder 3">
            <a:extLst>
              <a:ext uri="{FF2B5EF4-FFF2-40B4-BE49-F238E27FC236}">
                <a16:creationId xmlns:a16="http://schemas.microsoft.com/office/drawing/2014/main" id="{E9CFAAA6-B68A-4B40-BD21-F93BBBA7B951}"/>
              </a:ext>
            </a:extLst>
          </p:cNvPr>
          <p:cNvSpPr>
            <a:spLocks noGrp="1"/>
          </p:cNvSpPr>
          <p:nvPr>
            <p:ph type="sldNum" sz="quarter" idx="10"/>
          </p:nvPr>
        </p:nvSpPr>
        <p:spPr/>
        <p:txBody>
          <a:bodyPr/>
          <a:lstStyle/>
          <a:p>
            <a:pPr>
              <a:defRPr/>
            </a:pPr>
            <a:fld id="{B5392A0F-7923-49B4-87B6-B04ABAFAC7BF}" type="slidenum">
              <a:rPr lang="en-US" altLang="en-US" smtClean="0"/>
              <a:pPr>
                <a:defRPr/>
              </a:pPr>
              <a:t>172</a:t>
            </a:fld>
            <a:endParaRPr lang="en-US" altLang="en-US"/>
          </a:p>
        </p:txBody>
      </p:sp>
      <p:sp>
        <p:nvSpPr>
          <p:cNvPr id="5" name="Footer Placeholder 4">
            <a:extLst>
              <a:ext uri="{FF2B5EF4-FFF2-40B4-BE49-F238E27FC236}">
                <a16:creationId xmlns:a16="http://schemas.microsoft.com/office/drawing/2014/main" id="{BD371330-00FC-4529-B9B7-88B059158105}"/>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4420647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 your understanding</a:t>
            </a:r>
          </a:p>
        </p:txBody>
      </p:sp>
      <p:sp>
        <p:nvSpPr>
          <p:cNvPr id="7" name="Content Placeholder 6"/>
          <p:cNvSpPr>
            <a:spLocks noGrp="1"/>
          </p:cNvSpPr>
          <p:nvPr>
            <p:ph sz="half" idx="1"/>
          </p:nvPr>
        </p:nvSpPr>
        <p:spPr>
          <a:xfrm>
            <a:off x="1828800" y="1600201"/>
            <a:ext cx="4572000" cy="4525963"/>
          </a:xfrm>
        </p:spPr>
        <p:txBody>
          <a:bodyPr>
            <a:noAutofit/>
          </a:bodyPr>
          <a:lstStyle/>
          <a:p>
            <a:pPr>
              <a:lnSpc>
                <a:spcPct val="100000"/>
              </a:lnSpc>
            </a:pPr>
            <a:r>
              <a:rPr lang="en-US" dirty="0"/>
              <a:t>Which principle of insurance most distinguishes insurance from derivatives?</a:t>
            </a:r>
          </a:p>
          <a:p>
            <a:pPr lvl="1">
              <a:lnSpc>
                <a:spcPct val="100000"/>
              </a:lnSpc>
            </a:pPr>
            <a:r>
              <a:rPr lang="en-US" sz="2000" dirty="0"/>
              <a:t>Insurable Interest</a:t>
            </a:r>
          </a:p>
          <a:p>
            <a:pPr lvl="1">
              <a:lnSpc>
                <a:spcPct val="100000"/>
              </a:lnSpc>
            </a:pPr>
            <a:r>
              <a:rPr lang="en-US" sz="2000" dirty="0"/>
              <a:t>Utmost Good Faith</a:t>
            </a:r>
          </a:p>
          <a:p>
            <a:pPr lvl="1">
              <a:lnSpc>
                <a:spcPct val="100000"/>
              </a:lnSpc>
            </a:pPr>
            <a:r>
              <a:rPr lang="en-US" sz="2000" dirty="0"/>
              <a:t>Indemnity</a:t>
            </a:r>
          </a:p>
          <a:p>
            <a:pPr>
              <a:lnSpc>
                <a:spcPct val="100000"/>
              </a:lnSpc>
            </a:pPr>
            <a:r>
              <a:rPr lang="en-US" dirty="0"/>
              <a:t>Which principle of insurance explains why you can buy health insurance cheaper through your employer than individually?</a:t>
            </a:r>
          </a:p>
          <a:p>
            <a:pPr lvl="1">
              <a:lnSpc>
                <a:spcPct val="100000"/>
              </a:lnSpc>
            </a:pPr>
            <a:r>
              <a:rPr lang="en-US" sz="2000" dirty="0"/>
              <a:t>Insurable Interest</a:t>
            </a:r>
          </a:p>
          <a:p>
            <a:pPr lvl="1">
              <a:lnSpc>
                <a:spcPct val="100000"/>
              </a:lnSpc>
            </a:pPr>
            <a:r>
              <a:rPr lang="en-US" sz="2000" dirty="0"/>
              <a:t>Law of Large Numbers</a:t>
            </a:r>
          </a:p>
          <a:p>
            <a:pPr lvl="1">
              <a:lnSpc>
                <a:spcPct val="100000"/>
              </a:lnSpc>
            </a:pPr>
            <a:r>
              <a:rPr lang="en-US" sz="2000" dirty="0"/>
              <a:t>Indemnity</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B5392A0F-7923-49B4-87B6-B04ABAFAC7BF}" type="slidenum">
              <a:rPr lang="en-US" altLang="en-US" smtClean="0"/>
              <a:pPr>
                <a:defRPr/>
              </a:pPr>
              <a:t>173</a:t>
            </a:fld>
            <a:endParaRPr lang="en-US" altLang="en-US"/>
          </a:p>
        </p:txBody>
      </p:sp>
      <p:sp>
        <p:nvSpPr>
          <p:cNvPr id="8" name="Footer Placeholder 4"/>
          <p:cNvSpPr>
            <a:spLocks noGrp="1"/>
          </p:cNvSpPr>
          <p:nvPr>
            <p:ph type="ftr" sz="quarter" idx="11"/>
          </p:nvPr>
        </p:nvSpPr>
        <p:spPr bwMode="auto">
          <a:noFill/>
          <a:ln>
            <a:miter lim="800000"/>
            <a:headEnd/>
            <a:tailEnd/>
          </a:ln>
        </p:spPr>
        <p:txBody>
          <a:bodyPr/>
          <a:lstStyle/>
          <a:p>
            <a:r>
              <a:rPr lang="en-US" altLang="zh-TW" dirty="0"/>
              <a:t>Insurance Companies</a:t>
            </a:r>
          </a:p>
        </p:txBody>
      </p:sp>
      <p:pic>
        <p:nvPicPr>
          <p:cNvPr id="10"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739958" y="1752601"/>
            <a:ext cx="3367475" cy="312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756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r>
              <a:rPr lang="en-US" altLang="zh-TW"/>
              <a:t>Why get insured?</a:t>
            </a:r>
          </a:p>
        </p:txBody>
      </p:sp>
      <p:sp>
        <p:nvSpPr>
          <p:cNvPr id="924675" name="Rectangle 3"/>
          <p:cNvSpPr>
            <a:spLocks noGrp="1" noChangeArrowheads="1"/>
          </p:cNvSpPr>
          <p:nvPr>
            <p:ph idx="1"/>
          </p:nvPr>
        </p:nvSpPr>
        <p:spPr/>
        <p:txBody>
          <a:bodyPr>
            <a:normAutofit fontScale="92500" lnSpcReduction="10000"/>
          </a:bodyPr>
          <a:lstStyle/>
          <a:p>
            <a:r>
              <a:rPr lang="en-US" altLang="zh-TW" dirty="0"/>
              <a:t>Premiums are likely to be more than the expected loss </a:t>
            </a:r>
            <a:r>
              <a:rPr lang="en-US" altLang="zh-TW" dirty="0">
                <a:latin typeface="Calibri"/>
                <a:cs typeface="Calibri"/>
              </a:rPr>
              <a:t>→</a:t>
            </a:r>
            <a:r>
              <a:rPr lang="en-US" altLang="zh-TW" dirty="0"/>
              <a:t> why get insurance?</a:t>
            </a:r>
          </a:p>
          <a:p>
            <a:r>
              <a:rPr lang="en-US" altLang="zh-TW" dirty="0"/>
              <a:t>If there is no insurance: </a:t>
            </a:r>
          </a:p>
          <a:p>
            <a:pPr lvl="1"/>
            <a:r>
              <a:rPr lang="en-US" altLang="zh-TW" dirty="0"/>
              <a:t>Need to set aside reserves for losses</a:t>
            </a:r>
          </a:p>
          <a:p>
            <a:pPr lvl="1"/>
            <a:r>
              <a:rPr lang="en-US" altLang="zh-TW" dirty="0"/>
              <a:t>Reserves cannot be invested long term as need to be immediately accessible in case of loss (liquidity) =&gt; low return</a:t>
            </a:r>
          </a:p>
          <a:p>
            <a:pPr lvl="1"/>
            <a:r>
              <a:rPr lang="en-US" altLang="zh-TW" dirty="0"/>
              <a:t>Worry that level of reserves may not be adequate to cover the loss</a:t>
            </a:r>
          </a:p>
          <a:p>
            <a:r>
              <a:rPr lang="en-US" altLang="zh-TW" dirty="0"/>
              <a:t>Most people are risk-adverse: they would rather pay a certainty equivalent (the insurance premium) than accept the gamble that they will lose their house/car </a:t>
            </a:r>
            <a:r>
              <a:rPr lang="en-US" altLang="zh-TW" dirty="0">
                <a:latin typeface="Calibri"/>
                <a:cs typeface="Calibri"/>
              </a:rPr>
              <a:t>→</a:t>
            </a:r>
            <a:r>
              <a:rPr lang="en-US" altLang="zh-TW" dirty="0"/>
              <a:t> insurance allows peace of mind that a single event can have only a limited financial impact</a:t>
            </a:r>
          </a:p>
          <a:p>
            <a:r>
              <a:rPr lang="en-US" altLang="zh-TW" dirty="0"/>
              <a:t>Trade-off: cost of premium vs. probability of occurrence and likely loss</a:t>
            </a:r>
          </a:p>
        </p:txBody>
      </p:sp>
      <p:sp>
        <p:nvSpPr>
          <p:cNvPr id="2253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F993823D-F8E3-4141-9EFC-3062C5B0C752}" type="slidenum">
              <a:rPr lang="en-US" altLang="en-US" sz="1400"/>
              <a:pPr/>
              <a:t>174</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337188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46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46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4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46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46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46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7"/>
          <p:cNvSpPr>
            <a:spLocks noGrp="1" noChangeArrowheads="1"/>
          </p:cNvSpPr>
          <p:nvPr>
            <p:ph type="title"/>
          </p:nvPr>
        </p:nvSpPr>
        <p:spPr/>
        <p:txBody>
          <a:bodyPr/>
          <a:lstStyle/>
          <a:p>
            <a:r>
              <a:rPr lang="en-US" altLang="zh-TW"/>
              <a:t>Adverse Selection &amp; Moral Hazard in Insurance</a:t>
            </a:r>
          </a:p>
        </p:txBody>
      </p:sp>
      <p:sp>
        <p:nvSpPr>
          <p:cNvPr id="2" name="Text Placeholder 1"/>
          <p:cNvSpPr>
            <a:spLocks noGrp="1"/>
          </p:cNvSpPr>
          <p:nvPr>
            <p:ph type="body" idx="1"/>
          </p:nvPr>
        </p:nvSpPr>
        <p:spPr/>
        <p:txBody>
          <a:bodyPr/>
          <a:lstStyle/>
          <a:p>
            <a:r>
              <a:rPr lang="en-US" altLang="zh-TW"/>
              <a:t>Adverse selection</a:t>
            </a:r>
            <a:endParaRPr lang="de-DE" dirty="0"/>
          </a:p>
        </p:txBody>
      </p:sp>
      <p:sp>
        <p:nvSpPr>
          <p:cNvPr id="44045" name="Rectangle 13"/>
          <p:cNvSpPr>
            <a:spLocks noGrp="1" noChangeArrowheads="1"/>
          </p:cNvSpPr>
          <p:nvPr>
            <p:ph sz="half" idx="2"/>
          </p:nvPr>
        </p:nvSpPr>
        <p:spPr/>
        <p:txBody>
          <a:bodyPr/>
          <a:lstStyle/>
          <a:p>
            <a:pPr>
              <a:lnSpc>
                <a:spcPct val="100000"/>
              </a:lnSpc>
              <a:spcBef>
                <a:spcPts val="600"/>
              </a:spcBef>
            </a:pPr>
            <a:r>
              <a:rPr lang="en-US" altLang="zh-TW" sz="1800" dirty="0">
                <a:solidFill>
                  <a:schemeClr val="accent2">
                    <a:lumMod val="75000"/>
                  </a:schemeClr>
                </a:solidFill>
              </a:rPr>
              <a:t>= which policies to accept </a:t>
            </a:r>
          </a:p>
          <a:p>
            <a:pPr>
              <a:lnSpc>
                <a:spcPct val="100000"/>
              </a:lnSpc>
              <a:spcBef>
                <a:spcPts val="600"/>
              </a:spcBef>
            </a:pPr>
            <a:r>
              <a:rPr lang="en-US" altLang="zh-TW" sz="1800" b="1" dirty="0">
                <a:solidFill>
                  <a:schemeClr val="accent2">
                    <a:lumMod val="75000"/>
                  </a:schemeClr>
                </a:solidFill>
              </a:rPr>
              <a:t>Solutions</a:t>
            </a:r>
            <a:r>
              <a:rPr lang="en-US" altLang="zh-TW" sz="1800" dirty="0"/>
              <a:t>:</a:t>
            </a:r>
          </a:p>
          <a:p>
            <a:pPr lvl="1">
              <a:lnSpc>
                <a:spcPct val="100000"/>
              </a:lnSpc>
              <a:spcBef>
                <a:spcPts val="600"/>
              </a:spcBef>
            </a:pPr>
            <a:r>
              <a:rPr lang="en-US" altLang="zh-TW" sz="1600" dirty="0"/>
              <a:t>Screening and fraud prevention investigations</a:t>
            </a:r>
          </a:p>
          <a:p>
            <a:pPr lvl="1">
              <a:lnSpc>
                <a:spcPct val="100000"/>
              </a:lnSpc>
              <a:spcBef>
                <a:spcPts val="600"/>
              </a:spcBef>
            </a:pPr>
            <a:r>
              <a:rPr lang="en-US" altLang="zh-TW" sz="1600" dirty="0"/>
              <a:t>Health insurance policies require a physical exam</a:t>
            </a:r>
          </a:p>
          <a:p>
            <a:pPr lvl="1">
              <a:lnSpc>
                <a:spcPct val="100000"/>
              </a:lnSpc>
              <a:spcBef>
                <a:spcPts val="600"/>
              </a:spcBef>
            </a:pPr>
            <a:r>
              <a:rPr lang="en-US" altLang="zh-TW" sz="1600" dirty="0"/>
              <a:t>Preexisting conditions may be excluded from the policy</a:t>
            </a:r>
          </a:p>
        </p:txBody>
      </p:sp>
      <p:sp>
        <p:nvSpPr>
          <p:cNvPr id="3" name="Text Placeholder 2"/>
          <p:cNvSpPr>
            <a:spLocks noGrp="1"/>
          </p:cNvSpPr>
          <p:nvPr>
            <p:ph type="body" sz="quarter" idx="3"/>
          </p:nvPr>
        </p:nvSpPr>
        <p:spPr/>
        <p:txBody>
          <a:bodyPr/>
          <a:lstStyle/>
          <a:p>
            <a:r>
              <a:rPr lang="en-US" altLang="zh-TW"/>
              <a:t>Moral hazard </a:t>
            </a:r>
            <a:endParaRPr lang="de-DE" dirty="0"/>
          </a:p>
        </p:txBody>
      </p:sp>
      <p:sp>
        <p:nvSpPr>
          <p:cNvPr id="44041" name="Rectangle 9"/>
          <p:cNvSpPr>
            <a:spLocks noGrp="1" noChangeArrowheads="1"/>
          </p:cNvSpPr>
          <p:nvPr>
            <p:ph sz="quarter" idx="4"/>
          </p:nvPr>
        </p:nvSpPr>
        <p:spPr/>
        <p:txBody>
          <a:bodyPr/>
          <a:lstStyle/>
          <a:p>
            <a:pPr>
              <a:lnSpc>
                <a:spcPct val="100000"/>
              </a:lnSpc>
              <a:spcBef>
                <a:spcPts val="600"/>
              </a:spcBef>
            </a:pPr>
            <a:r>
              <a:rPr lang="en-US" altLang="zh-TW" sz="1800" dirty="0">
                <a:solidFill>
                  <a:schemeClr val="accent2">
                    <a:lumMod val="75000"/>
                  </a:schemeClr>
                </a:solidFill>
              </a:rPr>
              <a:t>= when the insured fails to take proper precautions </a:t>
            </a:r>
            <a:r>
              <a:rPr lang="en-US" altLang="zh-TW" sz="1800" dirty="0"/>
              <a:t>(or takes on more risk) to avoid losses because losses are covered by the insurance policy</a:t>
            </a:r>
          </a:p>
          <a:p>
            <a:pPr>
              <a:lnSpc>
                <a:spcPct val="100000"/>
              </a:lnSpc>
              <a:spcBef>
                <a:spcPts val="600"/>
              </a:spcBef>
            </a:pPr>
            <a:r>
              <a:rPr lang="en-US" altLang="zh-TW" sz="1800" b="1" dirty="0">
                <a:solidFill>
                  <a:schemeClr val="accent2">
                    <a:lumMod val="75000"/>
                  </a:schemeClr>
                </a:solidFill>
              </a:rPr>
              <a:t>Solution</a:t>
            </a:r>
            <a:r>
              <a:rPr lang="en-US" altLang="zh-TW" sz="1800" dirty="0"/>
              <a:t>:</a:t>
            </a:r>
          </a:p>
          <a:p>
            <a:pPr lvl="1">
              <a:lnSpc>
                <a:spcPct val="100000"/>
              </a:lnSpc>
              <a:spcBef>
                <a:spcPts val="600"/>
              </a:spcBef>
            </a:pPr>
            <a:r>
              <a:rPr lang="en-US" altLang="zh-TW" sz="1600" dirty="0"/>
              <a:t>Insurance companies use co-insurance, deductibles  and restrictive provisions to help control this problem</a:t>
            </a:r>
          </a:p>
        </p:txBody>
      </p:sp>
      <p:sp>
        <p:nvSpPr>
          <p:cNvPr id="23556" name="Slide Number Placeholder 6"/>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ED07F2EF-AFD0-49B3-83ED-CF94E1AB7267}" type="slidenum">
              <a:rPr lang="en-US" altLang="en-US" sz="1400"/>
              <a:pPr/>
              <a:t>175</a:t>
            </a:fld>
            <a:endParaRPr lang="en-US" altLang="en-US" sz="1400"/>
          </a:p>
        </p:txBody>
      </p:sp>
      <p:sp>
        <p:nvSpPr>
          <p:cNvPr id="44038" name="Text Box 6"/>
          <p:cNvSpPr txBox="1">
            <a:spLocks noChangeArrowheads="1"/>
          </p:cNvSpPr>
          <p:nvPr/>
        </p:nvSpPr>
        <p:spPr bwMode="auto">
          <a:xfrm>
            <a:off x="1524000" y="5867401"/>
            <a:ext cx="1981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44046" name="Rectangle 14"/>
          <p:cNvSpPr>
            <a:spLocks noChangeArrowheads="1"/>
          </p:cNvSpPr>
          <p:nvPr/>
        </p:nvSpPr>
        <p:spPr bwMode="auto">
          <a:xfrm>
            <a:off x="2057400" y="4953000"/>
            <a:ext cx="8077200" cy="7620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a:r>
              <a:rPr lang="en-US" altLang="zh-TW" b="1" dirty="0">
                <a:ea typeface="PMingLiU" pitchFamily="18" charset="-120"/>
              </a:rPr>
              <a:t>A </a:t>
            </a:r>
            <a:r>
              <a:rPr lang="en-US" altLang="zh-TW" b="1" i="1" dirty="0">
                <a:ea typeface="PMingLiU" pitchFamily="18" charset="-120"/>
              </a:rPr>
              <a:t>deductible</a:t>
            </a:r>
            <a:r>
              <a:rPr lang="en-US" altLang="zh-TW" b="1" dirty="0">
                <a:ea typeface="PMingLiU" pitchFamily="18" charset="-120"/>
              </a:rPr>
              <a:t> is the amount of any loss that must be paid by the insured before the insurance company will pay anything</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38934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4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4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4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04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041">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4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046"/>
                                        </p:tgtEl>
                                        <p:attrNameLst>
                                          <p:attrName>style.visibility</p:attrName>
                                        </p:attrNameLst>
                                      </p:cBhvr>
                                      <p:to>
                                        <p:strVal val="visible"/>
                                      </p:to>
                                    </p:set>
                                    <p:animEffect transition="in" filter="fade">
                                      <p:cBhvr>
                                        <p:cTn id="31" dur="500"/>
                                        <p:tgtEl>
                                          <p:spTgt spid="44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 grpId="0" build="p"/>
      <p:bldP spid="44041" grpId="0" build="p"/>
      <p:bldP spid="4404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r>
              <a:rPr lang="en-US" altLang="zh-TW" dirty="0"/>
              <a:t>How do insurance companies make profits?</a:t>
            </a:r>
          </a:p>
        </p:txBody>
      </p:sp>
      <p:sp>
        <p:nvSpPr>
          <p:cNvPr id="940035" name="Rectangle 3"/>
          <p:cNvSpPr>
            <a:spLocks noGrp="1" noChangeArrowheads="1"/>
          </p:cNvSpPr>
          <p:nvPr>
            <p:ph idx="1"/>
          </p:nvPr>
        </p:nvSpPr>
        <p:spPr>
          <a:xfrm>
            <a:off x="1981200" y="990600"/>
            <a:ext cx="8305800" cy="4876801"/>
          </a:xfrm>
        </p:spPr>
        <p:txBody>
          <a:bodyPr>
            <a:noAutofit/>
          </a:bodyPr>
          <a:lstStyle/>
          <a:p>
            <a:pPr marL="0" indent="0">
              <a:lnSpc>
                <a:spcPct val="130000"/>
              </a:lnSpc>
              <a:buNone/>
            </a:pPr>
            <a:r>
              <a:rPr lang="zh-TW" altLang="zh-TW" sz="1800" b="1" dirty="0">
                <a:solidFill>
                  <a:schemeClr val="accent2"/>
                </a:solidFill>
              </a:rPr>
              <a:t>Profit = earned premium + investment income - incurred loss - underwriting expenses</a:t>
            </a:r>
          </a:p>
          <a:p>
            <a:pPr marL="0" indent="0">
              <a:lnSpc>
                <a:spcPct val="100000"/>
              </a:lnSpc>
              <a:buNone/>
            </a:pPr>
            <a:endParaRPr lang="en-US" altLang="zh-TW" sz="1800" b="1" dirty="0"/>
          </a:p>
          <a:p>
            <a:pPr marL="0" indent="0">
              <a:lnSpc>
                <a:spcPct val="130000"/>
              </a:lnSpc>
              <a:buNone/>
            </a:pPr>
            <a:r>
              <a:rPr lang="zh-TW" altLang="zh-TW" sz="1800" b="1" dirty="0"/>
              <a:t>Insurers make money in two ways:</a:t>
            </a:r>
            <a:endParaRPr lang="en-US" altLang="zh-TW" sz="1800" b="1" dirty="0"/>
          </a:p>
          <a:p>
            <a:pPr marL="400050">
              <a:lnSpc>
                <a:spcPct val="130000"/>
              </a:lnSpc>
              <a:buFont typeface="+mj-lt"/>
              <a:buAutoNum type="arabicPeriod"/>
            </a:pPr>
            <a:r>
              <a:rPr lang="zh-TW" altLang="zh-TW" sz="1800" dirty="0"/>
              <a:t>Through </a:t>
            </a:r>
            <a:r>
              <a:rPr lang="zh-TW" altLang="zh-TW" sz="1800" b="1" dirty="0">
                <a:solidFill>
                  <a:schemeClr val="accent2"/>
                </a:solidFill>
              </a:rPr>
              <a:t>underwriting</a:t>
            </a:r>
            <a:r>
              <a:rPr lang="zh-TW" altLang="zh-TW" sz="1800" dirty="0"/>
              <a:t>, the process by which insurers select the risks to insure and decide how much in premiums to charge for accepting those risks; </a:t>
            </a:r>
          </a:p>
          <a:p>
            <a:pPr lvl="1">
              <a:lnSpc>
                <a:spcPct val="130000"/>
              </a:lnSpc>
            </a:pPr>
            <a:r>
              <a:rPr lang="zh-TW" altLang="zh-TW" sz="1600" dirty="0"/>
              <a:t>An insurer's underwriting performance is measured in its combined ratio which is the ratio of losses and expenses to premiums. A combined ratio &lt; 100 % indicates underwriting profitability, while anything over 100 indicates an underwriting loss. A company with a combined ratio over 100% may nevertheless remain profitable due to investment earnings</a:t>
            </a:r>
            <a:endParaRPr lang="en-US" altLang="zh-TW" sz="1600" dirty="0"/>
          </a:p>
          <a:p>
            <a:pPr marL="400050">
              <a:lnSpc>
                <a:spcPct val="130000"/>
              </a:lnSpc>
              <a:buFont typeface="+mj-lt"/>
              <a:buAutoNum type="arabicPeriod"/>
            </a:pPr>
            <a:r>
              <a:rPr lang="zh-TW" altLang="ja-JP" sz="1800" dirty="0"/>
              <a:t>By </a:t>
            </a:r>
            <a:r>
              <a:rPr lang="zh-TW" altLang="ja-JP" sz="1800" b="1" dirty="0">
                <a:solidFill>
                  <a:schemeClr val="accent2"/>
                </a:solidFill>
              </a:rPr>
              <a:t>investing</a:t>
            </a:r>
            <a:r>
              <a:rPr lang="zh-TW" altLang="ja-JP" sz="1800" dirty="0">
                <a:solidFill>
                  <a:schemeClr val="accent2"/>
                </a:solidFill>
              </a:rPr>
              <a:t> </a:t>
            </a:r>
            <a:r>
              <a:rPr lang="zh-TW" altLang="ja-JP" sz="1800" dirty="0"/>
              <a:t>the premiums they collect from insured parties</a:t>
            </a:r>
            <a:r>
              <a:rPr lang="en-US" altLang="ja-JP" sz="1800" dirty="0"/>
              <a:t> </a:t>
            </a:r>
          </a:p>
          <a:p>
            <a:pPr lvl="1">
              <a:lnSpc>
                <a:spcPct val="130000"/>
              </a:lnSpc>
            </a:pPr>
            <a:r>
              <a:rPr lang="zh-TW" altLang="zh-TW" sz="1600" dirty="0"/>
              <a:t>Insurance companies earn investment profits on </a:t>
            </a:r>
            <a:r>
              <a:rPr lang="en-US" altLang="zh-TW" sz="1600" dirty="0"/>
              <a:t>“</a:t>
            </a:r>
            <a:r>
              <a:rPr lang="zh-TW" altLang="zh-TW" sz="1600" dirty="0"/>
              <a:t>float</a:t>
            </a:r>
            <a:r>
              <a:rPr lang="en-US" altLang="zh-TW" sz="1600" dirty="0"/>
              <a:t>”</a:t>
            </a:r>
            <a:r>
              <a:rPr lang="zh-TW" altLang="zh-TW" sz="1600" dirty="0"/>
              <a:t>. </a:t>
            </a:r>
            <a:r>
              <a:rPr lang="en-US" altLang="zh-TW" sz="1600" dirty="0"/>
              <a:t>“</a:t>
            </a:r>
            <a:r>
              <a:rPr lang="zh-TW" altLang="zh-TW" sz="1600" dirty="0"/>
              <a:t>Float</a:t>
            </a:r>
            <a:r>
              <a:rPr lang="en-US" altLang="zh-TW" sz="1600" dirty="0"/>
              <a:t>”</a:t>
            </a:r>
            <a:r>
              <a:rPr lang="zh-TW" altLang="zh-TW" sz="1600" dirty="0"/>
              <a:t> or available reserve is the amount of money, at hand at any given moment, that an insurer has collected in insurance premiums but has not paid out in claims</a:t>
            </a:r>
            <a:endParaRPr lang="en-US" altLang="zh-TW" sz="1600" dirty="0"/>
          </a:p>
        </p:txBody>
      </p:sp>
      <p:sp>
        <p:nvSpPr>
          <p:cNvPr id="2560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001E6787-8633-4A3D-8E19-EF1B15E0F2CB}" type="slidenum">
              <a:rPr lang="en-US" altLang="en-US" sz="1400"/>
              <a:pPr/>
              <a:t>176</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
        <p:nvSpPr>
          <p:cNvPr id="7" name="Rectangle 6"/>
          <p:cNvSpPr/>
          <p:nvPr/>
        </p:nvSpPr>
        <p:spPr>
          <a:xfrm>
            <a:off x="1905000" y="990600"/>
            <a:ext cx="8382000" cy="533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38336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0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0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00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00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003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0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p:txBody>
          <a:bodyPr/>
          <a:lstStyle/>
          <a:p>
            <a:r>
              <a:rPr lang="en-US" altLang="zh-TW"/>
              <a:t>Insurance industry organization</a:t>
            </a:r>
          </a:p>
        </p:txBody>
      </p:sp>
      <p:sp>
        <p:nvSpPr>
          <p:cNvPr id="47111" name="Rectangle 7"/>
          <p:cNvSpPr>
            <a:spLocks noGrp="1" noChangeArrowheads="1"/>
          </p:cNvSpPr>
          <p:nvPr>
            <p:ph idx="1"/>
          </p:nvPr>
        </p:nvSpPr>
        <p:spPr/>
        <p:txBody>
          <a:bodyPr>
            <a:normAutofit fontScale="70000" lnSpcReduction="20000"/>
          </a:bodyPr>
          <a:lstStyle/>
          <a:p>
            <a:pPr>
              <a:lnSpc>
                <a:spcPct val="120000"/>
              </a:lnSpc>
              <a:spcBef>
                <a:spcPts val="600"/>
              </a:spcBef>
            </a:pPr>
            <a:r>
              <a:rPr lang="en-US" altLang="zh-TW" dirty="0"/>
              <a:t>Distribution</a:t>
            </a:r>
          </a:p>
          <a:p>
            <a:pPr lvl="1">
              <a:lnSpc>
                <a:spcPct val="120000"/>
              </a:lnSpc>
              <a:spcBef>
                <a:spcPts val="600"/>
              </a:spcBef>
            </a:pPr>
            <a:r>
              <a:rPr lang="en-US" altLang="zh-TW" dirty="0"/>
              <a:t>Independent </a:t>
            </a:r>
            <a:r>
              <a:rPr lang="en-US" altLang="zh-TW" b="1" dirty="0">
                <a:solidFill>
                  <a:srgbClr val="FF0000"/>
                </a:solidFill>
              </a:rPr>
              <a:t>agents </a:t>
            </a:r>
            <a:r>
              <a:rPr lang="en-US" altLang="zh-TW" dirty="0"/>
              <a:t>may sell the insurance products of a number of different insurance companies</a:t>
            </a:r>
          </a:p>
          <a:p>
            <a:pPr lvl="1">
              <a:lnSpc>
                <a:spcPct val="120000"/>
              </a:lnSpc>
              <a:spcBef>
                <a:spcPts val="600"/>
              </a:spcBef>
            </a:pPr>
            <a:r>
              <a:rPr lang="en-US" altLang="zh-TW" dirty="0"/>
              <a:t>Exclusive (captive) agents only sell the products of one company</a:t>
            </a:r>
          </a:p>
          <a:p>
            <a:pPr lvl="1">
              <a:lnSpc>
                <a:spcPct val="120000"/>
              </a:lnSpc>
              <a:spcBef>
                <a:spcPts val="600"/>
              </a:spcBef>
            </a:pPr>
            <a:r>
              <a:rPr lang="en-US" altLang="zh-TW" dirty="0"/>
              <a:t>Nowadays most insurance companies use multiple distribution channels, including banks, professional organizations, and market places</a:t>
            </a:r>
          </a:p>
          <a:p>
            <a:pPr lvl="1">
              <a:lnSpc>
                <a:spcPct val="120000"/>
              </a:lnSpc>
              <a:spcBef>
                <a:spcPts val="600"/>
              </a:spcBef>
            </a:pPr>
            <a:r>
              <a:rPr lang="en-US" altLang="zh-TW" dirty="0"/>
              <a:t>In the US, since 1999 other financial institutions have started competing directly with insurance companies to provide insurance service (e.g. </a:t>
            </a:r>
            <a:r>
              <a:rPr lang="en-US" altLang="zh-TW" dirty="0" err="1"/>
              <a:t>bancassurance</a:t>
            </a:r>
            <a:r>
              <a:rPr lang="en-US" altLang="zh-TW" dirty="0"/>
              <a:t>)</a:t>
            </a:r>
          </a:p>
          <a:p>
            <a:pPr>
              <a:lnSpc>
                <a:spcPct val="120000"/>
              </a:lnSpc>
              <a:spcBef>
                <a:spcPts val="600"/>
              </a:spcBef>
            </a:pPr>
            <a:r>
              <a:rPr lang="en-US" altLang="zh-TW" dirty="0"/>
              <a:t>Underwriting</a:t>
            </a:r>
          </a:p>
          <a:p>
            <a:pPr lvl="1">
              <a:lnSpc>
                <a:spcPct val="120000"/>
              </a:lnSpc>
              <a:spcBef>
                <a:spcPts val="600"/>
              </a:spcBef>
            </a:pPr>
            <a:r>
              <a:rPr lang="en-US" altLang="zh-TW" dirty="0"/>
              <a:t>An </a:t>
            </a:r>
            <a:r>
              <a:rPr lang="en-US" altLang="zh-TW" b="1" dirty="0">
                <a:solidFill>
                  <a:srgbClr val="FF0000"/>
                </a:solidFill>
              </a:rPr>
              <a:t>underwriter</a:t>
            </a:r>
            <a:r>
              <a:rPr lang="en-US" altLang="zh-TW" dirty="0"/>
              <a:t> reviews each policy prior to its acceptance to determine if the risk is acceptable.</a:t>
            </a:r>
          </a:p>
          <a:p>
            <a:pPr>
              <a:lnSpc>
                <a:spcPct val="120000"/>
              </a:lnSpc>
              <a:spcBef>
                <a:spcPts val="600"/>
              </a:spcBef>
            </a:pPr>
            <a:r>
              <a:rPr lang="en-US" altLang="zh-TW" dirty="0"/>
              <a:t>Claims</a:t>
            </a:r>
          </a:p>
          <a:p>
            <a:pPr lvl="1">
              <a:lnSpc>
                <a:spcPct val="120000"/>
              </a:lnSpc>
              <a:spcBef>
                <a:spcPts val="600"/>
              </a:spcBef>
            </a:pPr>
            <a:r>
              <a:rPr lang="zh-TW" altLang="ja-JP" dirty="0"/>
              <a:t>The </a:t>
            </a:r>
            <a:r>
              <a:rPr lang="zh-TW" altLang="ja-JP" b="1" dirty="0">
                <a:solidFill>
                  <a:srgbClr val="FF0000"/>
                </a:solidFill>
              </a:rPr>
              <a:t>claim adjuster </a:t>
            </a:r>
            <a:r>
              <a:rPr lang="zh-TW" altLang="ja-JP" dirty="0"/>
              <a:t>undertakes a thorough investigation of each claim, usually in close cooperation with the insured, determines if coverage is available under the terms of the insurance contract, and if so, the reasonable monetary value of the claim, and authorizes payment. </a:t>
            </a:r>
            <a:endParaRPr lang="en-US" altLang="zh-TW" dirty="0"/>
          </a:p>
        </p:txBody>
      </p:sp>
      <p:sp>
        <p:nvSpPr>
          <p:cNvPr id="2663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8C00E7F9-F903-4319-A413-3435C17A8433}" type="slidenum">
              <a:rPr lang="en-US" altLang="en-US" sz="1400"/>
              <a:pPr/>
              <a:t>177</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337708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1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1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1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1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D46E-AF99-49E3-A37F-55F604878966}"/>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22DE6CB-0F9F-4EB1-BE92-270BD523DFB0}"/>
              </a:ext>
            </a:extLst>
          </p:cNvPr>
          <p:cNvSpPr>
            <a:spLocks noGrp="1"/>
          </p:cNvSpPr>
          <p:nvPr>
            <p:ph idx="1"/>
          </p:nvPr>
        </p:nvSpPr>
        <p:spPr/>
        <p:txBody>
          <a:bodyPr/>
          <a:lstStyle/>
          <a:p>
            <a:r>
              <a:rPr lang="en-US" dirty="0"/>
              <a:t>reasons to get insured</a:t>
            </a:r>
          </a:p>
          <a:p>
            <a:r>
              <a:rPr lang="en-US" dirty="0"/>
              <a:t>adverse selection &amp; moral hazard in insurance</a:t>
            </a:r>
          </a:p>
          <a:p>
            <a:r>
              <a:rPr lang="en-US" dirty="0"/>
              <a:t>business model for insurance companies</a:t>
            </a:r>
          </a:p>
        </p:txBody>
      </p:sp>
      <p:sp>
        <p:nvSpPr>
          <p:cNvPr id="4" name="Slide Number Placeholder 3">
            <a:extLst>
              <a:ext uri="{FF2B5EF4-FFF2-40B4-BE49-F238E27FC236}">
                <a16:creationId xmlns:a16="http://schemas.microsoft.com/office/drawing/2014/main" id="{AAD45BEB-ADC1-49B2-A311-CD0EC44597A3}"/>
              </a:ext>
            </a:extLst>
          </p:cNvPr>
          <p:cNvSpPr>
            <a:spLocks noGrp="1"/>
          </p:cNvSpPr>
          <p:nvPr>
            <p:ph type="sldNum" sz="quarter" idx="10"/>
          </p:nvPr>
        </p:nvSpPr>
        <p:spPr/>
        <p:txBody>
          <a:bodyPr/>
          <a:lstStyle/>
          <a:p>
            <a:pPr>
              <a:defRPr/>
            </a:pPr>
            <a:fld id="{B5392A0F-7923-49B4-87B6-B04ABAFAC7BF}" type="slidenum">
              <a:rPr lang="en-US" altLang="en-US" smtClean="0"/>
              <a:pPr>
                <a:defRPr/>
              </a:pPr>
              <a:t>178</a:t>
            </a:fld>
            <a:endParaRPr lang="en-US" altLang="en-US"/>
          </a:p>
        </p:txBody>
      </p:sp>
      <p:sp>
        <p:nvSpPr>
          <p:cNvPr id="5" name="Footer Placeholder 4">
            <a:extLst>
              <a:ext uri="{FF2B5EF4-FFF2-40B4-BE49-F238E27FC236}">
                <a16:creationId xmlns:a16="http://schemas.microsoft.com/office/drawing/2014/main" id="{D8399B90-C73D-4AFA-BC6B-D5ED54AFE552}"/>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7435310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lstStyle/>
          <a:p>
            <a:r>
              <a:rPr lang="en-US" dirty="0"/>
              <a:t>Test Your Understanding</a:t>
            </a:r>
          </a:p>
        </p:txBody>
      </p:sp>
      <p:sp>
        <p:nvSpPr>
          <p:cNvPr id="6" name="Content Placeholder 5"/>
          <p:cNvSpPr>
            <a:spLocks noGrp="1"/>
          </p:cNvSpPr>
          <p:nvPr>
            <p:ph sz="half" idx="1"/>
          </p:nvPr>
        </p:nvSpPr>
        <p:spPr>
          <a:xfrm>
            <a:off x="1752600" y="1600201"/>
            <a:ext cx="4495800" cy="4525963"/>
          </a:xfrm>
        </p:spPr>
        <p:txBody>
          <a:bodyPr/>
          <a:lstStyle/>
          <a:p>
            <a:pPr>
              <a:lnSpc>
                <a:spcPct val="100000"/>
              </a:lnSpc>
            </a:pPr>
            <a:r>
              <a:rPr lang="en-US" sz="2400" dirty="0"/>
              <a:t>How do insurance companies make profits?</a:t>
            </a:r>
          </a:p>
          <a:p>
            <a:pPr lvl="1">
              <a:lnSpc>
                <a:spcPct val="100000"/>
              </a:lnSpc>
            </a:pPr>
            <a:r>
              <a:rPr lang="en-US" sz="2000" dirty="0"/>
              <a:t>Paying out less in claims then they receive in premiums</a:t>
            </a:r>
          </a:p>
          <a:p>
            <a:pPr lvl="1">
              <a:lnSpc>
                <a:spcPct val="100000"/>
              </a:lnSpc>
            </a:pPr>
            <a:r>
              <a:rPr lang="en-US" sz="2000" dirty="0"/>
              <a:t>Investing the float to generate income</a:t>
            </a:r>
          </a:p>
          <a:p>
            <a:pPr lvl="1">
              <a:lnSpc>
                <a:spcPct val="100000"/>
              </a:lnSpc>
            </a:pPr>
            <a:r>
              <a:rPr lang="en-US" sz="2000" dirty="0"/>
              <a:t>Premiums less claims paid plus investment income less operational expenses</a:t>
            </a:r>
          </a:p>
          <a:p>
            <a:pPr lvl="1">
              <a:lnSpc>
                <a:spcPct val="100000"/>
              </a:lnSpc>
            </a:pPr>
            <a:r>
              <a:rPr lang="en-US" sz="2000" dirty="0"/>
              <a:t>None of the above</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179</a:t>
            </a:fld>
            <a:endParaRPr lang="en-US" altLang="en-US"/>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1774729"/>
            <a:ext cx="3657600" cy="3398159"/>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1548678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Money creation: how it works</a:t>
            </a:r>
            <a:endParaRPr lang="zh-TW" altLang="en-US" dirty="0"/>
          </a:p>
        </p:txBody>
      </p:sp>
      <p:sp>
        <p:nvSpPr>
          <p:cNvPr id="3" name="Slide Number Placeholder 2"/>
          <p:cNvSpPr>
            <a:spLocks noGrp="1"/>
          </p:cNvSpPr>
          <p:nvPr>
            <p:ph type="sldNum" sz="quarter" idx="10"/>
          </p:nvPr>
        </p:nvSpPr>
        <p:spPr/>
        <p:txBody>
          <a:bodyPr/>
          <a:lstStyle/>
          <a:p>
            <a:pPr>
              <a:defRPr/>
            </a:pPr>
            <a:fld id="{315E9AFD-F812-4B7C-9364-00DC22051B08}" type="slidenum">
              <a:rPr lang="en-US" altLang="en-US" smtClean="0"/>
              <a:pPr>
                <a:defRPr/>
              </a:pPr>
              <a:t>18</a:t>
            </a:fld>
            <a:endParaRPr lang="en-US" altLang="en-US"/>
          </a:p>
        </p:txBody>
      </p:sp>
      <p:sp>
        <p:nvSpPr>
          <p:cNvPr id="76805" name="AutoShape 5" descr="data:image/png;base64,iVBORw0KGgoAAAANSUhEUgAAAJgAAACICAMAAAAsytKIAAAAhFBMVEX////+/v79/f0AAAC3t7dgYGDs7Ozr6+sXFxfi4uLFxcWEhIRaWlpGRkbLy8vn5+f09PRnZ2dDQ0O9vb2RkZF9fX3Z2dmqqqpycnIRERHc3Nzy8vJra2s+Pj7R0dFUVFQ2NjaioqKJiYmTk5MfHx8qKiqdnZ0xMTE5OTklJSVMTEwTExOhTurRAAAOOElEQVR4nO1caWOiPBAOCYfcIKecKl5l////e2cmwSrWrvbdtfuhs2ohQHiYzJkMy9j/JE1jXOOMcRZ1u51uUgu0wfd7SeMcYGksSgzRZGKtW7JJ+25ggAAhBI0Y9TrqSuEVBBR49g8As8uVwFGE8Qx80TrfjUkSDxtx3NAWyhYLPNEm0fdzrDqI0yFEVJzEHv4VhoiD6LsAaSTfdXpaDRU1cJQ1KXGW3ovSUU1ce5UiSHNAAl60osxpG00GqzhT2/VGCMMmWByhvQYYsgBvri+EByLPIjJaUbBuPRxBTSMLsmlFk3M6+1Wmg6xnncBwBdKQAZAoaYyAJV7WccVOVg+t2OaKvy8hHDY9Fsge4h2gCMpYR3Gviz6rkGfEJvuwekvzVxrbyhD7pCZM+M8qd7AHrATE5uFtwFOIS7zOxM79q1AuHprnnjgmdG9kFjezY8Eme4FUHgvzfIXpvonB+rCjPwILeSPdc74V46YmVUMOhQf/YM1O77IR+anGMM9Wb5tw6ofzPwqNYODTVtv9qrBJAVDK+WAM+ZwN0Awyh45JQ2mDPVf0+CycNOVPA0N2RelOpCHtkQzpp7K6iXDoYOSMIzKSIg3Gq160G6Zioj+KC3GYG/HLJV9Nog337nN2KzXTfnHMCDXZD9YZYqfXTCrxH0SGfma9yjopbziwQdkknHjJr+2UJsdMY+bgHWxlUQBN0ogeof1ZisAzk/GUY8qCzCgiMmkaZ3Ng0mViPDSgbFGUizGRDsFk8v+trXSAkvEYZgXSNGEjWogHnh16yJsWbYkmJTFKwItRuPZ1eDA+9IHHjbpR9IF0krgfDsft4x3l3ogeVI4u6IsvxjySwdvXNEFTIcMUL5MlgycNCz+1H3YzCKYwMocEj/qrC19kjuSY9hXGKWC5K9ZkyEnvIdLp3Vw6okeBcWbqo1tRj/S1i71wuy/CUizh5UIcaqZiPpC1U5xLUXu0G/k89eG4lb5DerGNWJRzf/E4cXsr9geuDBdmGv0yl7d7uI/JFINtXqC+SFsCu8NeZPbDj6d0Xd443LzttjZTgTzjHViI91SWAunpinMLV/uTn5RXSkuXw/U1Xi/NWnXYLdCdcRWmfyYd/AwMVHHTi7RTaOEZ88zDZJbNDbdG2sumsdf4JejZvZzMSIj50pN0qThCHjMZ4E+AaVJ3EGCxFH3O371ieYIAQePsPU62N0CFTT6nOujE08HWtKgoNGuDYZEzFLNcCcLvuCJTREzkVSnWB/VYn6mCJsNmHiV7YXSTAQdvBKKLt+DaxfWFIMIDPBMrTIq2YsWZtT/WiejpBF2b98+KtrGkryChsJuV2JhKJ+4Ck0d5EgtiOZfXmmCHKiU4F6FEIUZdL8QaxKRaAkCMgYQYWLhecmfnsWS10G+eHPqsD/2hkrjk7EImljKQ+oRjKF1ORr6WZAezDN1zOy5ZrfErjpXwK44d2DZRitFmPBWwa53ayNkZwVHoc4GUeQvLU2+IVBaIds5pxEhqcR8YqGIJAxCdVYx1Y99xZRtl/nOOalZvsTGKAxipWISGSBDYKFyzXQKwfSvWNwmlxmWWwu2mpdh8MiXBSYzJLRg6nYTLzsR6M/EOo3tjDO4xuVgt2tNagJ3MhWElwqsBWA5IW+DYm9jtxebO86PTzPvRid7tE0tGseiiCdHF/BoezAfQEUvJOLQFrldIVf0QmIgjy/JEwUC14l6IHIB13eq48gHYotB/HasPr5QqCZJcdrSJdg1FBiW7nkRZsQa3rM1eTkPIOJ3ZqV+QkZkHgmdgKGMZ8EWsTusTGHKWCgc0U+BQ9hqPRfbhzIomRxQyeS/LlU9GDtV6KzBTUAZ4MoiQ0WchJz7juPL07WBOhvNDZIV4iz1PCCcRTWjifAECY3mLwBZgLmwh5nJzwTK8R12QGVJuAqCBhYkreYrkVqQLUYbsLE71ZgdXqKj5jkHW29PxuB4L1qzRLJjlzikWASYoRhQsS7hs2I93HTVXcuTuSXiYSp3ZZi38cMqkTL1XERJZBOBpk1X3ejxTFAJZmFlKX1zbUYRb3IY0KsTJFm4/4KXzLUqWsvwYhR6WMiYChTBEnEyuFP4msVfYdvVbsit1ln3RpH7VxiO92PoYJ3LgpPWwD/s9iFoXi30STQqqQZq1W/j9OPqvIbiPt1zsepuxd79SgG12xIkch0z/uO35HwvsXyZ9TROAZFJZ9auMWCBSGTRQxJT2GA9wzj9WxL9AxA7M8cGD2tKZ8v6ErnMDTkWTWYbrbWwZfL1uEpAYQlpoH3w5SXRAJ0shi0NWolhvLS7n4bQvJlZfIhkbIIRRLEGOgkWp3FIsAlYnOxhTJv2snMp5Dan0hMaoOXrCd7w9U6midRzBYni74ep07ZLOzedInl00zWMINjtHBnqa6njW0zSbAL+ZYSbgc6d4nrPgTYxBtxwur7j4VSm0PCC15B3vB9Korry88QeM0s6QznzbQkwX6o58CppLq4KaVW16h9svo01L4Yg2mVT5RFW7jeorMieyLPNimwi9Ef2lzbtk2/BBIiOfE3V5JylAcogSogzC9HMaRm4ex6fy27Ihir9AzYzKssTvRNmcXEXbidI0HZq3TuKhf5oUdEgoSvkME3VXlL/T2clNdGaQYicwVjE9iuBDxOFzQeeE+JKCVTcp0/kgAGuHmzNv6QvWTY3Mxd772rR2zsPR23QimM+04AzbUgE7K4yMgdQkj5wJ59dW5BGSudF5l8sOKUpV7WpmFPIANPUzA8oVxy7iwmkRSHtPme6F/5/ySwbxtwHnO2ukW8KQ17k5i5O5IFG4oPpyE3c4r6MnqVYShpuyE/qpVcP5OI949UEojlq58lvfP62X/hKpXa/HEf6MY3tsl367hO9p3fby6FPk9/4J+sAt6BW7aJfQ7XotD7fHk++3QGvMTa+VAiVBz8oSckErotkYiJSTU4CTYmUcRio6MbvxoNYBHyYUq00f2LWM86u8jHHL9NIq1KY7LUUJd8/SkN1oq5wR8zP4jSoM4GEjyeCyII5w+gIO4uyz5T+91g3xlJFjvhPBF+KaaMSsR3cxkYVEw0YXlKA+0skfq323K6Afp8SZLIBqN/CYyTaCePsEvexQSv38aVwsjAFKaIAjhAiaM1plSg+wlUDimUC0yqq3DZsvF1ySPXrwGwNrrCMkVYML53ZLQHcwgIlHwBSMT8dDMFZegFeaTMs2cJM9Tg0EBuDJClxBMDHI7z6f7tHFchgNHOdNu+2NGrVcP7pxD52yfJ+V++oetz+jri2ztsNB7WN3LRckUj/tXYSoH9NGNLcLLDNkhtjKkU6OQyTNXdd4JlnmfCztZ40/mVRmD/uK7FUU9zlZa407bSNLgDpxTC26wd1O8OaksrhC1VhMWnoWuDRvyqKtc1c87wMj58FH6ZFZkaqSBxjIQa6Dsl3Gpwnku92wEDIBCvmtJpRgQfRdmSZHbvK0t5SzXKCKctUGgclSDACWqgmylSuDsE+7RmBEChj2HKjldgRG3umJJEqxIZqUpngPR7Npc/XIcv4DwKbV8YdIzZW8BNiTjpzc90uAgT9J9IfJJHl6DcdYnpWPUiaTsddw7LmhJB6/Rvg/DNg/h/Yi4X+GZ/LcF8mYSsEfITm//CqOPTWQZNJfxLGweJxsckovsmNV4xkPUpy/0I49HSu+yFx8hX6A/QD7AfYyYJpaNbuaeLosNvguYOdl0Guae61v4Jgq070ExW/fZfkGYB+6gZs06juGMjC83ruk3tua/wDHWNHU13P9VuDZ8xKi1wPjbOPOGy3P/n6Owa2yeWPo3cy9/AD7AfYD7AfYD7AfYD/AfoD9APsB9leAacy6BKZdA+N/EJh2C+zTJL8qhM45jzi3Y3taM3Iy2RS5+tPA1KqT6eP1UcQ22+mdSJZtGVVMsIXh1OzzZUFuCOHJsqByX24oxzYH76RKhU7eDYjfAsM1z6gof6kuxla+tMCq7dF3ZQGSEDhMn67wRqfStKeaomCkZc58aU11tna1Nm+y/98MJXIsjAO7yuGT27Zd6pSoJ9m5fDcM1oMq1bnHMHt9IYfRSIl27l+c0d++ivc5MKq7sJqp5hqYspWv/zqH9wvsZWp+Vp3DDydhqCIzIH2f5JwHh/VUeJY4ybHo5oUXv+EYrhAXYwHXyl6c2HVMLXK2DfZHjc7mSO/O3KV67Id0m1KVGfxsD2Vcm6M7qMIz/B223rzw4vfA/FJ1C73A5+AnrNsPtEddQ7epOHzMMWo0x+GyAC1ijleHhs0vi9KseP5oxY0VImCKUEr9QPanflhZsMBg71U2qLAI7KN3rKgKwRwP13cIjNqKw2uuNjccuwFmGfbVvj97FgTWXDdxIW+tzV6KplqBYfsr67C0UdY4wt9N3zl9kp8rAeGv4+lVfklV2tj5dYszJpfnVG1xfdwb7I133UuH72vLSoKZXHDuCt/vDcM7r8bAxtg0/mUTtPnxdXVl4/XzcsvGh5b3xnI5W+AZvcbwr1o8Y2xFx27frEPrlr1FpmlN9aRYAwmfMDSt8L3FDKHJuiJosc1Z0+U5cP3ssEUFrLOmOvmg3A4pirLdbesLqRMJV6VrkuSgdpl7WlyXmz5Bzh+45CBi1z1E7zyT06WN8Pre8L6N4N5937fClgZGU28gcBb75kUN87dQXUe6yPn5pRa58h6PT5cT/QUKhHqnRf6G4K1G/3vZhZpq1rrYgEuNpnffXHqz9NG15L9JPiHpZIDKmefbdm7/G1TZiTgXqRn9d8rVnLqVLB+unG78h4CBy96lgePkDId1t3X/Gdo2JGdLJrZ5Pr0g8Q8QeoQuyFPBRPE//k+Mv0bFCoH9g4TAsifK+l5FSSbYcbX4B2m1/w/H93QQrP1gFAAAAABJRU5ErkJggg==">
            <a:hlinkClick r:id="rId2"/>
          </p:cNvPr>
          <p:cNvSpPr>
            <a:spLocks noChangeAspect="1" noChangeArrowheads="1"/>
          </p:cNvSpPr>
          <p:nvPr/>
        </p:nvSpPr>
        <p:spPr bwMode="auto">
          <a:xfrm>
            <a:off x="1562100" y="-776288"/>
            <a:ext cx="1809750" cy="161925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76807" name="AutoShape 7" descr="data:image/png;base64,iVBORw0KGgoAAAANSUhEUgAAAJgAAACICAMAAAAsytKIAAAAhFBMVEX////+/v79/f0AAAC3t7dgYGDs7Ozr6+sXFxfi4uLFxcWEhIRaWlpGRkbLy8vn5+f09PRnZ2dDQ0O9vb2RkZF9fX3Z2dmqqqpycnIRERHc3Nzy8vJra2s+Pj7R0dFUVFQ2NjaioqKJiYmTk5MfHx8qKiqdnZ0xMTE5OTklJSVMTEwTExOhTurRAAAOOElEQVR4nO1caWOiPBAOCYfcIKecKl5l////e2cmwSrWrvbdtfuhs2ohQHiYzJkMy9j/JE1jXOOMcRZ1u51uUgu0wfd7SeMcYGksSgzRZGKtW7JJ+25ggAAhBI0Y9TrqSuEVBBR49g8As8uVwFGE8Qx80TrfjUkSDxtx3NAWyhYLPNEm0fdzrDqI0yFEVJzEHv4VhoiD6LsAaSTfdXpaDRU1cJQ1KXGW3ovSUU1ce5UiSHNAAl60osxpG00GqzhT2/VGCMMmWByhvQYYsgBvri+EByLPIjJaUbBuPRxBTSMLsmlFk3M6+1Wmg6xnncBwBdKQAZAoaYyAJV7WccVOVg+t2OaKvy8hHDY9Fsge4h2gCMpYR3Gviz6rkGfEJvuwekvzVxrbyhD7pCZM+M8qd7AHrATE5uFtwFOIS7zOxM79q1AuHprnnjgmdG9kFjezY8Eme4FUHgvzfIXpvonB+rCjPwILeSPdc74V46YmVUMOhQf/YM1O77IR+anGMM9Wb5tw6ofzPwqNYODTVtv9qrBJAVDK+WAM+ZwN0Awyh45JQ2mDPVf0+CycNOVPA0N2RelOpCHtkQzpp7K6iXDoYOSMIzKSIg3Gq160G6Zioj+KC3GYG/HLJV9Nog337nN2KzXTfnHMCDXZD9YZYqfXTCrxH0SGfma9yjopbziwQdkknHjJr+2UJsdMY+bgHWxlUQBN0ogeof1ZisAzk/GUY8qCzCgiMmkaZ3Ng0mViPDSgbFGUizGRDsFk8v+trXSAkvEYZgXSNGEjWogHnh16yJsWbYkmJTFKwItRuPZ1eDA+9IHHjbpR9IF0krgfDsft4x3l3ogeVI4u6IsvxjySwdvXNEFTIcMUL5MlgycNCz+1H3YzCKYwMocEj/qrC19kjuSY9hXGKWC5K9ZkyEnvIdLp3Vw6okeBcWbqo1tRj/S1i71wuy/CUizh5UIcaqZiPpC1U5xLUXu0G/k89eG4lb5DerGNWJRzf/E4cXsr9geuDBdmGv0yl7d7uI/JFINtXqC+SFsCu8NeZPbDj6d0Xd443LzttjZTgTzjHViI91SWAunpinMLV/uTn5RXSkuXw/U1Xi/NWnXYLdCdcRWmfyYd/AwMVHHTi7RTaOEZ88zDZJbNDbdG2sumsdf4JejZvZzMSIj50pN0qThCHjMZ4E+AaVJ3EGCxFH3O371ieYIAQePsPU62N0CFTT6nOujE08HWtKgoNGuDYZEzFLNcCcLvuCJTREzkVSnWB/VYn6mCJsNmHiV7YXSTAQdvBKKLt+DaxfWFIMIDPBMrTIq2YsWZtT/WiejpBF2b98+KtrGkryChsJuV2JhKJ+4Ck0d5EgtiOZfXmmCHKiU4F6FEIUZdL8QaxKRaAkCMgYQYWLhecmfnsWS10G+eHPqsD/2hkrjk7EImljKQ+oRjKF1ORr6WZAezDN1zOy5ZrfErjpXwK44d2DZRitFmPBWwa53ayNkZwVHoc4GUeQvLU2+IVBaIds5pxEhqcR8YqGIJAxCdVYx1Y99xZRtl/nOOalZvsTGKAxipWISGSBDYKFyzXQKwfSvWNwmlxmWWwu2mpdh8MiXBSYzJLRg6nYTLzsR6M/EOo3tjDO4xuVgt2tNagJ3MhWElwqsBWA5IW+DYm9jtxebO86PTzPvRid7tE0tGseiiCdHF/BoezAfQEUvJOLQFrldIVf0QmIgjy/JEwUC14l6IHIB13eq48gHYotB/HasPr5QqCZJcdrSJdg1FBiW7nkRZsQa3rM1eTkPIOJ3ZqV+QkZkHgmdgKGMZ8EWsTusTGHKWCgc0U+BQ9hqPRfbhzIomRxQyeS/LlU9GDtV6KzBTUAZ4MoiQ0WchJz7juPL07WBOhvNDZIV4iz1PCCcRTWjifAECY3mLwBZgLmwh5nJzwTK8R12QGVJuAqCBhYkreYrkVqQLUYbsLE71ZgdXqKj5jkHW29PxuB4L1qzRLJjlzikWASYoRhQsS7hs2I93HTVXcuTuSXiYSp3ZZi38cMqkTL1XERJZBOBpk1X3ejxTFAJZmFlKX1zbUYRb3IY0KsTJFm4/4KXzLUqWsvwYhR6WMiYChTBEnEyuFP4msVfYdvVbsit1ln3RpH7VxiO92PoYJ3LgpPWwD/s9iFoXi30STQqqQZq1W/j9OPqvIbiPt1zsepuxd79SgG12xIkch0z/uO35HwvsXyZ9TROAZFJZ9auMWCBSGTRQxJT2GA9wzj9WxL9AxA7M8cGD2tKZ8v6ErnMDTkWTWYbrbWwZfL1uEpAYQlpoH3w5SXRAJ0shi0NWolhvLS7n4bQvJlZfIhkbIIRRLEGOgkWp3FIsAlYnOxhTJv2snMp5Dan0hMaoOXrCd7w9U6midRzBYni74ep07ZLOzedInl00zWMINjtHBnqa6njW0zSbAL+ZYSbgc6d4nrPgTYxBtxwur7j4VSm0PCC15B3vB9Korry88QeM0s6QznzbQkwX6o58CppLq4KaVW16h9svo01L4Yg2mVT5RFW7jeorMieyLPNimwi9Ef2lzbtk2/BBIiOfE3V5JylAcogSogzC9HMaRm4ex6fy27Ihir9AzYzKssTvRNmcXEXbidI0HZq3TuKhf5oUdEgoSvkME3VXlL/T2clNdGaQYicwVjE9iuBDxOFzQeeE+JKCVTcp0/kgAGuHmzNv6QvWTY3Mxd772rR2zsPR23QimM+04AzbUgE7K4yMgdQkj5wJ59dW5BGSudF5l8sOKUpV7WpmFPIANPUzA8oVxy7iwmkRSHtPme6F/5/ySwbxtwHnO2ukW8KQ17k5i5O5IFG4oPpyE3c4r6MnqVYShpuyE/qpVcP5OI949UEojlq58lvfP62X/hKpXa/HEf6MY3tsl367hO9p3fby6FPk9/4J+sAt6BW7aJfQ7XotD7fHk++3QGvMTa+VAiVBz8oSckErotkYiJSTU4CTYmUcRio6MbvxoNYBHyYUq00f2LWM86u8jHHL9NIq1KY7LUUJd8/SkN1oq5wR8zP4jSoM4GEjyeCyII5w+gIO4uyz5T+91g3xlJFjvhPBF+KaaMSsR3cxkYVEw0YXlKA+0skfq323K6Afp8SZLIBqN/CYyTaCePsEvexQSv38aVwsjAFKaIAjhAiaM1plSg+wlUDimUC0yqq3DZsvF1ySPXrwGwNrrCMkVYML53ZLQHcwgIlHwBSMT8dDMFZegFeaTMs2cJM9Tg0EBuDJClxBMDHI7z6f7tHFchgNHOdNu+2NGrVcP7pxD52yfJ+V++oetz+jri2ztsNB7WN3LRckUj/tXYSoH9NGNLcLLDNkhtjKkU6OQyTNXdd4JlnmfCztZ40/mVRmD/uK7FUU9zlZa407bSNLgDpxTC26wd1O8OaksrhC1VhMWnoWuDRvyqKtc1c87wMj58FH6ZFZkaqSBxjIQa6Dsl3Gpwnku92wEDIBCvmtJpRgQfRdmSZHbvK0t5SzXKCKctUGgclSDACWqgmylSuDsE+7RmBEChj2HKjldgRG3umJJEqxIZqUpngPR7Npc/XIcv4DwKbV8YdIzZW8BNiTjpzc90uAgT9J9IfJJHl6DcdYnpWPUiaTsddw7LmhJB6/Rvg/DNg/h/Yi4X+GZ/LcF8mYSsEfITm//CqOPTWQZNJfxLGweJxsckovsmNV4xkPUpy/0I49HSu+yFx8hX6A/QD7AfYyYJpaNbuaeLosNvguYOdl0Guae61v4Jgq070ExW/fZfkGYB+6gZs06juGMjC83ruk3tua/wDHWNHU13P9VuDZ8xKi1wPjbOPOGy3P/n6Owa2yeWPo3cy9/AD7AfYD7AfYD7AfYD/AfoD9APsB9leAacy6BKZdA+N/EJh2C+zTJL8qhM45jzi3Y3taM3Iy2RS5+tPA1KqT6eP1UcQ22+mdSJZtGVVMsIXh1OzzZUFuCOHJsqByX24oxzYH76RKhU7eDYjfAsM1z6gof6kuxla+tMCq7dF3ZQGSEDhMn67wRqfStKeaomCkZc58aU11tna1Nm+y/98MJXIsjAO7yuGT27Zd6pSoJ9m5fDcM1oMq1bnHMHt9IYfRSIl27l+c0d++ivc5MKq7sJqp5hqYspWv/zqH9wvsZWp+Vp3DDydhqCIzIH2f5JwHh/VUeJY4ybHo5oUXv+EYrhAXYwHXyl6c2HVMLXK2DfZHjc7mSO/O3KV67Id0m1KVGfxsD2Vcm6M7qMIz/B223rzw4vfA/FJ1C73A5+AnrNsPtEddQ7epOHzMMWo0x+GyAC1ijleHhs0vi9KseP5oxY0VImCKUEr9QPanflhZsMBg71U2qLAI7KN3rKgKwRwP13cIjNqKw2uuNjccuwFmGfbVvj97FgTWXDdxIW+tzV6KplqBYfsr67C0UdY4wt9N3zl9kp8rAeGv4+lVfklV2tj5dYszJpfnVG1xfdwb7I133UuH72vLSoKZXHDuCt/vDcM7r8bAxtg0/mUTtPnxdXVl4/XzcsvGh5b3xnI5W+AZvcbwr1o8Y2xFx27frEPrlr1FpmlN9aRYAwmfMDSt8L3FDKHJuiJosc1Z0+U5cP3ssEUFrLOmOvmg3A4pirLdbesLqRMJV6VrkuSgdpl7WlyXmz5Bzh+45CBi1z1E7zyT06WN8Pre8L6N4N5937fClgZGU28gcBb75kUN87dQXUe6yPn5pRa58h6PT5cT/QUKhHqnRf6G4K1G/3vZhZpq1rrYgEuNpnffXHqz9NG15L9JPiHpZIDKmefbdm7/G1TZiTgXqRn9d8rVnLqVLB+unG78h4CBy96lgePkDId1t3X/Gdo2JGdLJrZ5Pr0g8Q8QeoQuyFPBRPE//k+Mv0bFCoH9g4TAsifK+l5FSSbYcbX4B2m1/w/H93QQrP1gFAAAAABJRU5ErkJggg==">
            <a:hlinkClick r:id="rId2"/>
          </p:cNvPr>
          <p:cNvSpPr>
            <a:spLocks noChangeAspect="1" noChangeArrowheads="1"/>
          </p:cNvSpPr>
          <p:nvPr/>
        </p:nvSpPr>
        <p:spPr bwMode="auto">
          <a:xfrm>
            <a:off x="1562100" y="-776288"/>
            <a:ext cx="1809750" cy="161925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76809" name="Picture 9" descr="http://classroomclipart.com/images/gallery/Clipart/Black_and_White_Clipart/Architecture/TN_money%20_bank_outline_213.jpg">
            <a:hlinkClick r:id="rId2"/>
          </p:cNvPr>
          <p:cNvPicPr>
            <a:picLocks noChangeAspect="1" noChangeArrowheads="1"/>
          </p:cNvPicPr>
          <p:nvPr/>
        </p:nvPicPr>
        <p:blipFill>
          <a:blip r:embed="rId3" cstate="print"/>
          <a:srcRect/>
          <a:stretch>
            <a:fillRect/>
          </a:stretch>
        </p:blipFill>
        <p:spPr bwMode="auto">
          <a:xfrm>
            <a:off x="5257800" y="1295401"/>
            <a:ext cx="2057400" cy="1840833"/>
          </a:xfrm>
          <a:prstGeom prst="rect">
            <a:avLst/>
          </a:prstGeom>
          <a:noFill/>
        </p:spPr>
      </p:pic>
      <p:sp>
        <p:nvSpPr>
          <p:cNvPr id="14" name="Curved Right Arrow 13"/>
          <p:cNvSpPr/>
          <p:nvPr/>
        </p:nvSpPr>
        <p:spPr>
          <a:xfrm rot="10800000">
            <a:off x="7239000" y="2286000"/>
            <a:ext cx="914400" cy="1981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Curved Right Arrow 14"/>
          <p:cNvSpPr/>
          <p:nvPr/>
        </p:nvSpPr>
        <p:spPr>
          <a:xfrm>
            <a:off x="4343400" y="2431382"/>
            <a:ext cx="914400" cy="1905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76811" name="Picture 11" descr="C:\Program Files\Microsoft Office\MEDIA\CAGCAT10\j0195812.wmf"/>
          <p:cNvPicPr>
            <a:picLocks noChangeAspect="1" noChangeArrowheads="1"/>
          </p:cNvPicPr>
          <p:nvPr/>
        </p:nvPicPr>
        <p:blipFill>
          <a:blip r:embed="rId4" cstate="print"/>
          <a:srcRect/>
          <a:stretch>
            <a:fillRect/>
          </a:stretch>
        </p:blipFill>
        <p:spPr bwMode="auto">
          <a:xfrm>
            <a:off x="5334000" y="3345782"/>
            <a:ext cx="1773022" cy="1824228"/>
          </a:xfrm>
          <a:prstGeom prst="rect">
            <a:avLst/>
          </a:prstGeom>
          <a:noFill/>
        </p:spPr>
      </p:pic>
      <p:sp>
        <p:nvSpPr>
          <p:cNvPr id="17" name="Rectangle 16"/>
          <p:cNvSpPr/>
          <p:nvPr/>
        </p:nvSpPr>
        <p:spPr>
          <a:xfrm>
            <a:off x="8382000" y="2286000"/>
            <a:ext cx="19812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The bank deposits the money from the loan into a </a:t>
            </a:r>
            <a:r>
              <a:rPr lang="en-US" altLang="zh-TW" sz="2400" b="1" dirty="0">
                <a:solidFill>
                  <a:srgbClr val="FF0000"/>
                </a:solidFill>
              </a:rPr>
              <a:t>deposit</a:t>
            </a:r>
            <a:r>
              <a:rPr lang="en-US" altLang="zh-TW" sz="2400" dirty="0"/>
              <a:t> account for the business</a:t>
            </a:r>
            <a:endParaRPr lang="zh-TW" altLang="en-US" sz="2400" dirty="0"/>
          </a:p>
        </p:txBody>
      </p:sp>
      <p:sp>
        <p:nvSpPr>
          <p:cNvPr id="18" name="Rectangle 17"/>
          <p:cNvSpPr/>
          <p:nvPr/>
        </p:nvSpPr>
        <p:spPr>
          <a:xfrm>
            <a:off x="2133600" y="2286000"/>
            <a:ext cx="19812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The bank makes a </a:t>
            </a:r>
            <a:r>
              <a:rPr lang="en-US" altLang="zh-TW" sz="2400" b="1" dirty="0">
                <a:solidFill>
                  <a:srgbClr val="FF0000"/>
                </a:solidFill>
              </a:rPr>
              <a:t>loan</a:t>
            </a:r>
            <a:r>
              <a:rPr lang="en-US" altLang="zh-TW" sz="2400" dirty="0"/>
              <a:t> to the business</a:t>
            </a:r>
            <a:endParaRPr lang="zh-TW" altLang="en-US" sz="2400" dirty="0"/>
          </a:p>
        </p:txBody>
      </p:sp>
      <p:sp>
        <p:nvSpPr>
          <p:cNvPr id="19" name="TextBox 18"/>
          <p:cNvSpPr txBox="1"/>
          <p:nvPr/>
        </p:nvSpPr>
        <p:spPr>
          <a:xfrm>
            <a:off x="2133600" y="1447800"/>
            <a:ext cx="2819400" cy="6858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a:spcBef>
                <a:spcPct val="0"/>
              </a:spcBef>
            </a:pPr>
            <a:r>
              <a:rPr lang="en-US" altLang="zh-TW" sz="4400" dirty="0">
                <a:latin typeface="+mj-lt"/>
                <a:ea typeface="+mj-ea"/>
                <a:cs typeface="+mj-cs"/>
              </a:rPr>
              <a:t>The loan is an </a:t>
            </a:r>
            <a:r>
              <a:rPr lang="en-US" altLang="zh-TW" sz="4400" b="1" dirty="0">
                <a:solidFill>
                  <a:srgbClr val="FF0000"/>
                </a:solidFill>
                <a:latin typeface="+mj-lt"/>
                <a:ea typeface="+mj-ea"/>
                <a:cs typeface="+mj-cs"/>
              </a:rPr>
              <a:t>asset</a:t>
            </a:r>
            <a:r>
              <a:rPr lang="en-US" altLang="zh-TW" sz="4400" dirty="0">
                <a:latin typeface="+mj-lt"/>
                <a:ea typeface="+mj-ea"/>
                <a:cs typeface="+mj-cs"/>
              </a:rPr>
              <a:t> for </a:t>
            </a:r>
            <a:r>
              <a:rPr lang="en-US" altLang="zh-TW" sz="4400" dirty="0" err="1">
                <a:latin typeface="+mj-lt"/>
                <a:ea typeface="+mj-ea"/>
                <a:cs typeface="+mj-cs"/>
              </a:rPr>
              <a:t>th</a:t>
            </a:r>
            <a:r>
              <a:rPr lang="en-US" altLang="zh-TW" sz="4400" dirty="0">
                <a:latin typeface="+mj-lt"/>
                <a:ea typeface="+mj-ea"/>
                <a:cs typeface="+mj-cs"/>
              </a:rPr>
              <a:t>e bank</a:t>
            </a:r>
            <a:endParaRPr lang="zh-TW" altLang="en-US" sz="4400" dirty="0">
              <a:latin typeface="+mj-lt"/>
              <a:ea typeface="+mj-ea"/>
              <a:cs typeface="+mj-cs"/>
            </a:endParaRPr>
          </a:p>
        </p:txBody>
      </p:sp>
      <p:sp>
        <p:nvSpPr>
          <p:cNvPr id="20" name="TextBox 19"/>
          <p:cNvSpPr txBox="1"/>
          <p:nvPr/>
        </p:nvSpPr>
        <p:spPr>
          <a:xfrm>
            <a:off x="7620000" y="1447800"/>
            <a:ext cx="2819400" cy="6858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a:spcBef>
                <a:spcPct val="0"/>
              </a:spcBef>
            </a:pPr>
            <a:r>
              <a:rPr lang="en-US" altLang="zh-TW" sz="4400" dirty="0">
                <a:latin typeface="+mj-lt"/>
                <a:ea typeface="+mj-ea"/>
                <a:cs typeface="+mj-cs"/>
              </a:rPr>
              <a:t>The deposit is a </a:t>
            </a:r>
            <a:r>
              <a:rPr lang="en-US" altLang="zh-TW" sz="4400" b="1" dirty="0">
                <a:solidFill>
                  <a:srgbClr val="FF0000"/>
                </a:solidFill>
                <a:latin typeface="+mj-lt"/>
                <a:ea typeface="+mj-ea"/>
                <a:cs typeface="+mj-cs"/>
              </a:rPr>
              <a:t>liability</a:t>
            </a:r>
            <a:r>
              <a:rPr lang="en-US" altLang="zh-TW" sz="4400" dirty="0">
                <a:latin typeface="+mj-lt"/>
                <a:ea typeface="+mj-ea"/>
                <a:cs typeface="+mj-cs"/>
              </a:rPr>
              <a:t> for the bank</a:t>
            </a:r>
            <a:endParaRPr lang="zh-TW" altLang="en-US" sz="4400" dirty="0">
              <a:latin typeface="+mj-lt"/>
              <a:ea typeface="+mj-ea"/>
              <a:cs typeface="+mj-cs"/>
            </a:endParaRPr>
          </a:p>
        </p:txBody>
      </p:sp>
      <p:sp>
        <p:nvSpPr>
          <p:cNvPr id="21" name="Rectangle 20"/>
          <p:cNvSpPr/>
          <p:nvPr/>
        </p:nvSpPr>
        <p:spPr>
          <a:xfrm>
            <a:off x="2743200" y="5257800"/>
            <a:ext cx="6705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Bank deposits are part of the </a:t>
            </a:r>
            <a:r>
              <a:rPr lang="en-US" altLang="zh-TW" sz="2400" b="1" dirty="0"/>
              <a:t>money supply</a:t>
            </a:r>
            <a:endParaRPr lang="zh-TW" altLang="en-US" sz="2400" b="1" dirty="0"/>
          </a:p>
        </p:txBody>
      </p:sp>
      <p:sp>
        <p:nvSpPr>
          <p:cNvPr id="1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8152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76809"/>
                                        </p:tgtEl>
                                        <p:attrNameLst>
                                          <p:attrName>style.visibility</p:attrName>
                                        </p:attrNameLst>
                                      </p:cBhvr>
                                      <p:to>
                                        <p:strVal val="visible"/>
                                      </p:to>
                                    </p:set>
                                    <p:animEffect transition="in" filter="fade">
                                      <p:cBhvr>
                                        <p:cTn id="7" dur="1000"/>
                                        <p:tgtEl>
                                          <p:spTgt spid="76809"/>
                                        </p:tgtEl>
                                      </p:cBhvr>
                                    </p:animEffect>
                                    <p:anim calcmode="lin" valueType="num">
                                      <p:cBhvr>
                                        <p:cTn id="8" dur="1000" fill="hold"/>
                                        <p:tgtEl>
                                          <p:spTgt spid="76809"/>
                                        </p:tgtEl>
                                        <p:attrNameLst>
                                          <p:attrName>style.rotation</p:attrName>
                                        </p:attrNameLst>
                                      </p:cBhvr>
                                      <p:tavLst>
                                        <p:tav tm="0">
                                          <p:val>
                                            <p:fltVal val="720"/>
                                          </p:val>
                                        </p:tav>
                                        <p:tav tm="100000">
                                          <p:val>
                                            <p:fltVal val="0"/>
                                          </p:val>
                                        </p:tav>
                                      </p:tavLst>
                                    </p:anim>
                                    <p:anim calcmode="lin" valueType="num">
                                      <p:cBhvr>
                                        <p:cTn id="9" dur="1000" fill="hold"/>
                                        <p:tgtEl>
                                          <p:spTgt spid="76809"/>
                                        </p:tgtEl>
                                        <p:attrNameLst>
                                          <p:attrName>ppt_h</p:attrName>
                                        </p:attrNameLst>
                                      </p:cBhvr>
                                      <p:tavLst>
                                        <p:tav tm="0">
                                          <p:val>
                                            <p:fltVal val="0"/>
                                          </p:val>
                                        </p:tav>
                                        <p:tav tm="100000">
                                          <p:val>
                                            <p:strVal val="#ppt_h"/>
                                          </p:val>
                                        </p:tav>
                                      </p:tavLst>
                                    </p:anim>
                                    <p:anim calcmode="lin" valueType="num">
                                      <p:cBhvr>
                                        <p:cTn id="10" dur="1000" fill="hold"/>
                                        <p:tgtEl>
                                          <p:spTgt spid="7680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6809"/>
                                        </p:tgtEl>
                                        <p:attrNameLst>
                                          <p:attrName>style.visibility</p:attrName>
                                        </p:attrNameLst>
                                      </p:cBhvr>
                                      <p:to>
                                        <p:strVal val="visible"/>
                                      </p:to>
                                    </p:set>
                                    <p:animEffect transition="in" filter="dissolve">
                                      <p:cBhvr>
                                        <p:cTn id="15" dur="1000"/>
                                        <p:tgtEl>
                                          <p:spTgt spid="768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nodeType="withEffect">
                                  <p:stCondLst>
                                    <p:cond delay="0"/>
                                  </p:stCondLst>
                                  <p:childTnLst>
                                    <p:set>
                                      <p:cBhvr>
                                        <p:cTn id="23" dur="1" fill="hold">
                                          <p:stCondLst>
                                            <p:cond delay="0"/>
                                          </p:stCondLst>
                                        </p:cTn>
                                        <p:tgtEl>
                                          <p:spTgt spid="76811"/>
                                        </p:tgtEl>
                                        <p:attrNameLst>
                                          <p:attrName>style.visibility</p:attrName>
                                        </p:attrNameLst>
                                      </p:cBhvr>
                                      <p:to>
                                        <p:strVal val="visible"/>
                                      </p:to>
                                    </p:set>
                                    <p:animEffect transition="in" filter="dissolve">
                                      <p:cBhvr>
                                        <p:cTn id="24" dur="500"/>
                                        <p:tgtEl>
                                          <p:spTgt spid="768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10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10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1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Insurance Market</a:t>
            </a:r>
          </a:p>
        </p:txBody>
      </p:sp>
      <p:pic>
        <p:nvPicPr>
          <p:cNvPr id="6" name="Content Placeholder 5"/>
          <p:cNvPicPr>
            <a:picLocks noGrp="1" noChangeAspect="1"/>
          </p:cNvPicPr>
          <p:nvPr>
            <p:ph idx="1"/>
          </p:nvPr>
        </p:nvPicPr>
        <p:blipFill>
          <a:blip r:embed="rId3"/>
          <a:stretch>
            <a:fillRect/>
          </a:stretch>
        </p:blipFill>
        <p:spPr>
          <a:xfrm>
            <a:off x="2895600" y="1295401"/>
            <a:ext cx="6286368"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180</a:t>
            </a:fld>
            <a:endParaRPr lang="en-US" altLang="en-US"/>
          </a:p>
        </p:txBody>
      </p:sp>
      <p:sp>
        <p:nvSpPr>
          <p:cNvPr id="5" name="Footer Placeholder 4"/>
          <p:cNvSpPr>
            <a:spLocks noGrp="1"/>
          </p:cNvSpPr>
          <p:nvPr>
            <p:ph type="ftr" sz="quarter" idx="11"/>
          </p:nvPr>
        </p:nvSpPr>
        <p:spPr/>
        <p:txBody>
          <a:bodyPr/>
          <a:lstStyle/>
          <a:p>
            <a:pPr>
              <a:defRPr/>
            </a:pPr>
            <a:r>
              <a:rPr lang="en-US" altLang="en-US" dirty="0"/>
              <a:t>Insurance</a:t>
            </a:r>
          </a:p>
        </p:txBody>
      </p:sp>
      <p:sp>
        <p:nvSpPr>
          <p:cNvPr id="7" name="TextBox 6"/>
          <p:cNvSpPr txBox="1"/>
          <p:nvPr/>
        </p:nvSpPr>
        <p:spPr>
          <a:xfrm>
            <a:off x="7010400" y="6019800"/>
            <a:ext cx="3276600" cy="228600"/>
          </a:xfrm>
          <a:prstGeom prst="rect">
            <a:avLst/>
          </a:prstGeom>
          <a:noFill/>
        </p:spPr>
        <p:txBody>
          <a:bodyPr vert="horz" wrap="square" lIns="91440" tIns="45720" rIns="91440" bIns="45720" rtlCol="0" anchor="ctr">
            <a:normAutofit fontScale="25000" lnSpcReduction="20000"/>
          </a:bodyPr>
          <a:lstStyle/>
          <a:p>
            <a:pPr>
              <a:spcBef>
                <a:spcPct val="0"/>
              </a:spcBef>
            </a:pPr>
            <a:r>
              <a:rPr lang="en-US" sz="4400" i="1" dirty="0">
                <a:latin typeface="+mj-lt"/>
                <a:ea typeface="+mj-ea"/>
                <a:cs typeface="+mj-cs"/>
              </a:rPr>
              <a:t>Source: McKinsey 2019 Report on Global insurance </a:t>
            </a:r>
          </a:p>
        </p:txBody>
      </p:sp>
    </p:spTree>
    <p:extLst>
      <p:ext uri="{BB962C8B-B14F-4D97-AF65-F5344CB8AC3E}">
        <p14:creationId xmlns:p14="http://schemas.microsoft.com/office/powerpoint/2010/main" val="1577964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6"/>
          <p:cNvSpPr>
            <a:spLocks noGrp="1" noChangeArrowheads="1"/>
          </p:cNvSpPr>
          <p:nvPr>
            <p:ph type="title"/>
          </p:nvPr>
        </p:nvSpPr>
        <p:spPr/>
        <p:txBody>
          <a:bodyPr/>
          <a:lstStyle/>
          <a:p>
            <a:r>
              <a:rPr lang="en-US" altLang="zh-TW" dirty="0"/>
              <a:t>Life Insurance</a:t>
            </a:r>
          </a:p>
        </p:txBody>
      </p:sp>
      <p:sp>
        <p:nvSpPr>
          <p:cNvPr id="52231" name="Rectangle 7"/>
          <p:cNvSpPr>
            <a:spLocks noGrp="1" noChangeArrowheads="1"/>
          </p:cNvSpPr>
          <p:nvPr>
            <p:ph idx="1"/>
          </p:nvPr>
        </p:nvSpPr>
        <p:spPr>
          <a:xfrm>
            <a:off x="1905000" y="798731"/>
            <a:ext cx="8229600" cy="5029200"/>
          </a:xfrm>
        </p:spPr>
        <p:txBody>
          <a:bodyPr>
            <a:normAutofit/>
          </a:bodyPr>
          <a:lstStyle/>
          <a:p>
            <a:pPr marL="0" indent="0">
              <a:lnSpc>
                <a:spcPct val="130000"/>
              </a:lnSpc>
              <a:buNone/>
            </a:pPr>
            <a:r>
              <a:rPr lang="en-US" altLang="zh-TW" sz="1800" b="1" dirty="0"/>
              <a:t>Basic products of life insurance</a:t>
            </a:r>
          </a:p>
          <a:p>
            <a:pPr>
              <a:lnSpc>
                <a:spcPct val="130000"/>
              </a:lnSpc>
            </a:pPr>
            <a:r>
              <a:rPr lang="en-US" altLang="zh-TW" sz="1800" b="1" dirty="0">
                <a:solidFill>
                  <a:srgbClr val="FF0000"/>
                </a:solidFill>
              </a:rPr>
              <a:t>Life Insurance</a:t>
            </a:r>
            <a:r>
              <a:rPr lang="en-US" altLang="zh-TW" sz="1800" dirty="0"/>
              <a:t>: pays off if the insured dies</a:t>
            </a:r>
          </a:p>
          <a:p>
            <a:pPr lvl="1">
              <a:lnSpc>
                <a:spcPct val="130000"/>
              </a:lnSpc>
            </a:pPr>
            <a:r>
              <a:rPr lang="en-US" altLang="zh-TW" sz="1600" b="1" dirty="0"/>
              <a:t>Term Life</a:t>
            </a:r>
            <a:r>
              <a:rPr lang="en-US" altLang="zh-TW" sz="1600" dirty="0"/>
              <a:t>: the insured is covered while the policy is in effect, usually 10–20 years – no savings element</a:t>
            </a:r>
          </a:p>
          <a:p>
            <a:pPr lvl="1">
              <a:lnSpc>
                <a:spcPct val="130000"/>
              </a:lnSpc>
            </a:pPr>
            <a:r>
              <a:rPr lang="en-US" altLang="zh-TW" sz="1600" b="1" dirty="0"/>
              <a:t>Whole Life</a:t>
            </a:r>
            <a:r>
              <a:rPr lang="en-US" altLang="zh-TW" sz="1600" dirty="0"/>
              <a:t>: similar to term life, but allows the policyholder to borrow against the policies cash value.  When the term of policy expires, the insured can get the cash value of the policy </a:t>
            </a:r>
          </a:p>
          <a:p>
            <a:pPr lvl="1">
              <a:lnSpc>
                <a:spcPct val="130000"/>
              </a:lnSpc>
            </a:pPr>
            <a:r>
              <a:rPr lang="en-US" altLang="zh-TW" sz="1600" b="1" dirty="0"/>
              <a:t>Universal Life/Endowment Life/Variable Life</a:t>
            </a:r>
            <a:r>
              <a:rPr lang="en-US" altLang="zh-TW" sz="1600" dirty="0"/>
              <a:t>: includes both a term life portion and a savings portion (savings component)</a:t>
            </a:r>
          </a:p>
          <a:p>
            <a:pPr>
              <a:lnSpc>
                <a:spcPct val="130000"/>
              </a:lnSpc>
            </a:pPr>
            <a:r>
              <a:rPr lang="en-US" altLang="zh-TW" sz="1800" b="1" dirty="0">
                <a:solidFill>
                  <a:srgbClr val="FF0000"/>
                </a:solidFill>
              </a:rPr>
              <a:t>Disability</a:t>
            </a:r>
            <a:r>
              <a:rPr lang="en-US" altLang="zh-TW" sz="1800" dirty="0"/>
              <a:t>: pays off if the insured becomes unable to continue working due to illness or accident</a:t>
            </a:r>
          </a:p>
          <a:p>
            <a:pPr>
              <a:lnSpc>
                <a:spcPct val="130000"/>
              </a:lnSpc>
            </a:pPr>
            <a:r>
              <a:rPr lang="en-US" altLang="zh-TW" sz="1800" b="1" dirty="0">
                <a:solidFill>
                  <a:srgbClr val="FF0000"/>
                </a:solidFill>
              </a:rPr>
              <a:t>Annuities</a:t>
            </a:r>
            <a:r>
              <a:rPr lang="en-US" altLang="zh-TW" sz="1800" dirty="0"/>
              <a:t>: pays a benefit to the insured until death, to cover retirement years</a:t>
            </a:r>
            <a:endParaRPr lang="zh-TW" altLang="en-US" sz="1800" dirty="0"/>
          </a:p>
        </p:txBody>
      </p:sp>
      <p:sp>
        <p:nvSpPr>
          <p:cNvPr id="3072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59CCF9C9-1971-4095-9A4F-07AEA0CDC829}" type="slidenum">
              <a:rPr lang="en-US" altLang="en-US" sz="1400"/>
              <a:pPr/>
              <a:t>181</a:t>
            </a:fld>
            <a:endParaRPr lang="en-US" altLang="en-US" sz="1400"/>
          </a:p>
        </p:txBody>
      </p:sp>
      <p:sp>
        <p:nvSpPr>
          <p:cNvPr id="52232" name="Text Box 8"/>
          <p:cNvSpPr txBox="1">
            <a:spLocks noChangeArrowheads="1"/>
          </p:cNvSpPr>
          <p:nvPr/>
        </p:nvSpPr>
        <p:spPr bwMode="auto">
          <a:xfrm>
            <a:off x="1524000" y="5864424"/>
            <a:ext cx="2819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52233" name="Text Box 9"/>
          <p:cNvSpPr txBox="1">
            <a:spLocks noChangeArrowheads="1"/>
          </p:cNvSpPr>
          <p:nvPr/>
        </p:nvSpPr>
        <p:spPr bwMode="auto">
          <a:xfrm>
            <a:off x="1905000" y="5181600"/>
            <a:ext cx="8458200" cy="70788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000" b="1" dirty="0">
                <a:ea typeface="PMingLiU" pitchFamily="18" charset="-120"/>
              </a:rPr>
              <a:t>Life insurance companies can provide </a:t>
            </a:r>
            <a:r>
              <a:rPr lang="en-US" altLang="zh-TW" sz="2000" b="1" i="1" dirty="0">
                <a:solidFill>
                  <a:schemeClr val="bg1"/>
                </a:solidFill>
                <a:ea typeface="PMingLiU" pitchFamily="18" charset="-120"/>
              </a:rPr>
              <a:t>retirement benefits </a:t>
            </a:r>
            <a:r>
              <a:rPr lang="en-US" altLang="zh-TW" sz="2000" b="1" dirty="0">
                <a:ea typeface="PMingLiU" pitchFamily="18" charset="-120"/>
              </a:rPr>
              <a:t>as well as life insurance: source of convergence of financial institutions</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45347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2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2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23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23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233"/>
                                        </p:tgtEl>
                                        <p:attrNameLst>
                                          <p:attrName>style.visibility</p:attrName>
                                        </p:attrNameLst>
                                      </p:cBhvr>
                                      <p:to>
                                        <p:strVal val="visible"/>
                                      </p:to>
                                    </p:set>
                                    <p:animEffect transition="in" filter="fade">
                                      <p:cBhvr>
                                        <p:cTn id="29"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build="p"/>
      <p:bldP spid="5223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r>
              <a:rPr lang="en-US" altLang="zh-TW" dirty="0"/>
              <a:t>Life Insurance</a:t>
            </a:r>
          </a:p>
        </p:txBody>
      </p:sp>
      <p:sp>
        <p:nvSpPr>
          <p:cNvPr id="6" name="Text Placeholder 5"/>
          <p:cNvSpPr>
            <a:spLocks noGrp="1"/>
          </p:cNvSpPr>
          <p:nvPr>
            <p:ph type="body" idx="1"/>
          </p:nvPr>
        </p:nvSpPr>
        <p:spPr>
          <a:xfrm>
            <a:off x="1981200" y="990600"/>
            <a:ext cx="4040188" cy="639762"/>
          </a:xfrm>
        </p:spPr>
        <p:txBody>
          <a:bodyPr/>
          <a:lstStyle/>
          <a:p>
            <a:r>
              <a:rPr lang="en-US" altLang="zh-TW" dirty="0"/>
              <a:t>Three basic classes</a:t>
            </a:r>
          </a:p>
        </p:txBody>
      </p:sp>
      <p:sp>
        <p:nvSpPr>
          <p:cNvPr id="181251" name="Rectangle 3"/>
          <p:cNvSpPr>
            <a:spLocks noGrp="1" noChangeArrowheads="1"/>
          </p:cNvSpPr>
          <p:nvPr>
            <p:ph sz="half" idx="2"/>
          </p:nvPr>
        </p:nvSpPr>
        <p:spPr>
          <a:xfrm>
            <a:off x="1905000" y="1676400"/>
            <a:ext cx="4040188" cy="4191000"/>
          </a:xfrm>
        </p:spPr>
        <p:txBody>
          <a:bodyPr/>
          <a:lstStyle/>
          <a:p>
            <a:r>
              <a:rPr lang="en-US" altLang="zh-TW" b="1" dirty="0">
                <a:solidFill>
                  <a:srgbClr val="FF0000"/>
                </a:solidFill>
              </a:rPr>
              <a:t>Ordinary</a:t>
            </a:r>
            <a:r>
              <a:rPr lang="en-US" altLang="zh-TW" dirty="0"/>
              <a:t> Life </a:t>
            </a:r>
          </a:p>
          <a:p>
            <a:pPr lvl="1">
              <a:lnSpc>
                <a:spcPct val="100000"/>
              </a:lnSpc>
            </a:pPr>
            <a:r>
              <a:rPr lang="en-US" altLang="zh-TW" dirty="0"/>
              <a:t>Term Life</a:t>
            </a:r>
          </a:p>
          <a:p>
            <a:pPr lvl="1">
              <a:lnSpc>
                <a:spcPct val="100000"/>
              </a:lnSpc>
            </a:pPr>
            <a:r>
              <a:rPr lang="en-US" altLang="zh-TW" dirty="0"/>
              <a:t>Whole Life</a:t>
            </a:r>
          </a:p>
          <a:p>
            <a:pPr lvl="1">
              <a:lnSpc>
                <a:spcPct val="100000"/>
              </a:lnSpc>
            </a:pPr>
            <a:r>
              <a:rPr lang="en-US" altLang="zh-TW" dirty="0"/>
              <a:t>Endowment Life</a:t>
            </a:r>
          </a:p>
          <a:p>
            <a:pPr lvl="1">
              <a:lnSpc>
                <a:spcPct val="100000"/>
              </a:lnSpc>
            </a:pPr>
            <a:r>
              <a:rPr lang="en-US" altLang="zh-TW" dirty="0"/>
              <a:t>Variable Life</a:t>
            </a:r>
          </a:p>
          <a:p>
            <a:pPr lvl="1">
              <a:lnSpc>
                <a:spcPct val="100000"/>
              </a:lnSpc>
            </a:pPr>
            <a:r>
              <a:rPr lang="en-US" altLang="zh-TW" dirty="0"/>
              <a:t>Universal Life and Variable Universal Life</a:t>
            </a:r>
          </a:p>
          <a:p>
            <a:r>
              <a:rPr lang="en-US" altLang="zh-TW" b="1" dirty="0">
                <a:solidFill>
                  <a:srgbClr val="FF0000"/>
                </a:solidFill>
              </a:rPr>
              <a:t>Group</a:t>
            </a:r>
            <a:r>
              <a:rPr lang="en-US" altLang="zh-TW" dirty="0"/>
              <a:t> Life</a:t>
            </a:r>
          </a:p>
          <a:p>
            <a:r>
              <a:rPr lang="en-US" altLang="zh-TW" b="1" dirty="0">
                <a:solidFill>
                  <a:srgbClr val="FF0000"/>
                </a:solidFill>
              </a:rPr>
              <a:t>Credit</a:t>
            </a:r>
            <a:r>
              <a:rPr lang="en-US" altLang="zh-TW" dirty="0"/>
              <a:t> Life</a:t>
            </a:r>
          </a:p>
        </p:txBody>
      </p:sp>
      <p:sp>
        <p:nvSpPr>
          <p:cNvPr id="7" name="Text Placeholder 6"/>
          <p:cNvSpPr>
            <a:spLocks noGrp="1"/>
          </p:cNvSpPr>
          <p:nvPr>
            <p:ph type="body" sz="quarter" idx="3"/>
          </p:nvPr>
        </p:nvSpPr>
        <p:spPr/>
        <p:txBody>
          <a:bodyPr/>
          <a:lstStyle/>
          <a:p>
            <a:r>
              <a:rPr lang="en-US" altLang="zh-TW" dirty="0"/>
              <a:t>Three major other activities of life insurance companies:</a:t>
            </a:r>
          </a:p>
        </p:txBody>
      </p:sp>
      <p:sp>
        <p:nvSpPr>
          <p:cNvPr id="181253" name="Rectangle 5"/>
          <p:cNvSpPr>
            <a:spLocks noGrp="1" noChangeArrowheads="1"/>
          </p:cNvSpPr>
          <p:nvPr>
            <p:ph sz="quarter" idx="4"/>
          </p:nvPr>
        </p:nvSpPr>
        <p:spPr/>
        <p:txBody>
          <a:bodyPr/>
          <a:lstStyle/>
          <a:p>
            <a:r>
              <a:rPr lang="en-US" altLang="zh-TW" dirty="0"/>
              <a:t>Sales of </a:t>
            </a:r>
            <a:r>
              <a:rPr lang="en-US" altLang="zh-TW" b="1" dirty="0"/>
              <a:t>annuities</a:t>
            </a:r>
          </a:p>
          <a:p>
            <a:r>
              <a:rPr lang="en-US" altLang="zh-TW" dirty="0"/>
              <a:t>Private </a:t>
            </a:r>
            <a:r>
              <a:rPr lang="en-US" altLang="zh-TW" b="1" dirty="0"/>
              <a:t>pension</a:t>
            </a:r>
            <a:r>
              <a:rPr lang="en-US" altLang="zh-TW" dirty="0"/>
              <a:t> plans</a:t>
            </a:r>
          </a:p>
          <a:p>
            <a:r>
              <a:rPr lang="en-US" altLang="zh-TW" dirty="0"/>
              <a:t>Accident and </a:t>
            </a:r>
            <a:r>
              <a:rPr lang="en-US" altLang="zh-TW" b="1" dirty="0"/>
              <a:t>health</a:t>
            </a:r>
            <a:r>
              <a:rPr lang="en-US" altLang="zh-TW" dirty="0"/>
              <a:t> insurance</a:t>
            </a:r>
          </a:p>
          <a:p>
            <a:endParaRPr lang="zh-TW" altLang="en-US" dirty="0"/>
          </a:p>
        </p:txBody>
      </p:sp>
      <p:sp>
        <p:nvSpPr>
          <p:cNvPr id="31748" name="Slide Number Placeholder 6"/>
          <p:cNvSpPr>
            <a:spLocks noGrp="1"/>
          </p:cNvSpPr>
          <p:nvPr>
            <p:ph type="sldNum" sz="quarter" idx="10"/>
          </p:nvPr>
        </p:nvSpPr>
        <p:spPr/>
        <p:txBody>
          <a:bodyPr/>
          <a:lstStyle/>
          <a:p>
            <a:fld id="{0867B210-8F24-4435-8180-593A730666F2}" type="slidenum">
              <a:rPr lang="en-US" altLang="en-US" smtClean="0"/>
              <a:pPr/>
              <a:t>182</a:t>
            </a:fld>
            <a:endParaRPr lang="en-US" altLang="en-US"/>
          </a:p>
        </p:txBody>
      </p:sp>
      <p:sp>
        <p:nvSpPr>
          <p:cNvPr id="11" name="Footer Placeholder 4"/>
          <p:cNvSpPr>
            <a:spLocks noGrp="1"/>
          </p:cNvSpPr>
          <p:nvPr>
            <p:ph type="ftr" sz="quarter" idx="11"/>
          </p:nvPr>
        </p:nvSpPr>
        <p:spPr/>
        <p:txBody>
          <a:bodyPr/>
          <a:lstStyle/>
          <a:p>
            <a:r>
              <a:rPr lang="en-US" altLang="zh-TW" dirty="0"/>
              <a:t>Insurance Companies</a:t>
            </a:r>
          </a:p>
        </p:txBody>
      </p:sp>
      <p:sp>
        <p:nvSpPr>
          <p:cNvPr id="181252" name="Text Box 4"/>
          <p:cNvSpPr txBox="1">
            <a:spLocks noChangeArrowheads="1"/>
          </p:cNvSpPr>
          <p:nvPr/>
        </p:nvSpPr>
        <p:spPr bwMode="auto">
          <a:xfrm>
            <a:off x="1524000" y="5867401"/>
            <a:ext cx="2743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Saunders/Cornett</a:t>
            </a:r>
          </a:p>
        </p:txBody>
      </p:sp>
      <p:sp>
        <p:nvSpPr>
          <p:cNvPr id="181254" name="Rectangle 6"/>
          <p:cNvSpPr>
            <a:spLocks noChangeArrowheads="1"/>
          </p:cNvSpPr>
          <p:nvPr/>
        </p:nvSpPr>
        <p:spPr bwMode="auto">
          <a:xfrm>
            <a:off x="6172200" y="3810000"/>
            <a:ext cx="4114800" cy="1981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sz="2000" b="1" dirty="0">
                <a:ea typeface="PMingLiU" pitchFamily="18" charset="-120"/>
              </a:rPr>
              <a:t>Annuities represent the reverse of life insurance. They involve different methods of liquidating a fund over a long period of time, such as paying out a funds’ proceeds to the beneficiary.</a:t>
            </a:r>
          </a:p>
        </p:txBody>
      </p:sp>
    </p:spTree>
    <p:extLst>
      <p:ext uri="{BB962C8B-B14F-4D97-AF65-F5344CB8AC3E}">
        <p14:creationId xmlns:p14="http://schemas.microsoft.com/office/powerpoint/2010/main" val="41276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2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12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125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125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125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125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1254"/>
                                        </p:tgtEl>
                                        <p:attrNameLst>
                                          <p:attrName>style.visibility</p:attrName>
                                        </p:attrNameLst>
                                      </p:cBhvr>
                                      <p:to>
                                        <p:strVal val="visible"/>
                                      </p:to>
                                    </p:set>
                                    <p:animEffect transition="in" filter="fade">
                                      <p:cBhvr>
                                        <p:cTn id="41" dur="500"/>
                                        <p:tgtEl>
                                          <p:spTgt spid="18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P spid="181253" grpId="0" build="p"/>
      <p:bldP spid="18125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10"/>
          <p:cNvSpPr>
            <a:spLocks noGrp="1" noChangeArrowheads="1"/>
          </p:cNvSpPr>
          <p:nvPr>
            <p:ph type="title"/>
          </p:nvPr>
        </p:nvSpPr>
        <p:spPr/>
        <p:txBody>
          <a:bodyPr/>
          <a:lstStyle/>
          <a:p>
            <a:r>
              <a:rPr lang="en-US" altLang="zh-TW"/>
              <a:t>Health Insurance</a:t>
            </a:r>
          </a:p>
        </p:txBody>
      </p:sp>
      <p:sp>
        <p:nvSpPr>
          <p:cNvPr id="60427" name="Rectangle 11"/>
          <p:cNvSpPr>
            <a:spLocks noGrp="1" noChangeArrowheads="1"/>
          </p:cNvSpPr>
          <p:nvPr>
            <p:ph idx="1"/>
          </p:nvPr>
        </p:nvSpPr>
        <p:spPr>
          <a:xfrm>
            <a:off x="3886200" y="990600"/>
            <a:ext cx="6477000" cy="4876801"/>
          </a:xfrm>
        </p:spPr>
        <p:txBody>
          <a:bodyPr>
            <a:normAutofit/>
          </a:bodyPr>
          <a:lstStyle/>
          <a:p>
            <a:pPr>
              <a:lnSpc>
                <a:spcPct val="130000"/>
              </a:lnSpc>
            </a:pPr>
            <a:r>
              <a:rPr lang="en-US" altLang="zh-TW" sz="1800" dirty="0"/>
              <a:t>Health insurance policies are highly vulnerable to the </a:t>
            </a:r>
            <a:r>
              <a:rPr lang="en-US" altLang="zh-TW" sz="1800" b="1" dirty="0">
                <a:solidFill>
                  <a:schemeClr val="accent2"/>
                </a:solidFill>
              </a:rPr>
              <a:t>adverse selection </a:t>
            </a:r>
            <a:r>
              <a:rPr lang="en-US" altLang="zh-TW" sz="1800" dirty="0"/>
              <a:t>problem</a:t>
            </a:r>
          </a:p>
          <a:p>
            <a:pPr lvl="1">
              <a:lnSpc>
                <a:spcPct val="130000"/>
              </a:lnSpc>
            </a:pPr>
            <a:r>
              <a:rPr lang="en-US" altLang="zh-TW" sz="1600" dirty="0"/>
              <a:t>Those with known or expected health problems are more likely to seek coverage</a:t>
            </a:r>
          </a:p>
          <a:p>
            <a:pPr lvl="1">
              <a:lnSpc>
                <a:spcPct val="130000"/>
              </a:lnSpc>
            </a:pPr>
            <a:r>
              <a:rPr lang="en-US" altLang="zh-TW" sz="1600" dirty="0"/>
              <a:t>This is why most health insurance is offered through </a:t>
            </a:r>
            <a:r>
              <a:rPr lang="en-US" altLang="zh-TW" sz="1600" b="1" dirty="0">
                <a:solidFill>
                  <a:schemeClr val="accent2"/>
                </a:solidFill>
              </a:rPr>
              <a:t>group policies</a:t>
            </a:r>
            <a:r>
              <a:rPr lang="en-US" altLang="zh-TW" sz="1600" dirty="0"/>
              <a:t>.  Individual policies must be priced assuming adverse selection</a:t>
            </a:r>
          </a:p>
          <a:p>
            <a:pPr>
              <a:lnSpc>
                <a:spcPct val="130000"/>
              </a:lnSpc>
            </a:pPr>
            <a:r>
              <a:rPr lang="en-US" altLang="zh-TW" sz="1800" dirty="0"/>
              <a:t>Hot topic in the political environment, focusing on increased costs and availability of coverage</a:t>
            </a:r>
          </a:p>
          <a:p>
            <a:pPr lvl="1">
              <a:lnSpc>
                <a:spcPct val="130000"/>
              </a:lnSpc>
            </a:pPr>
            <a:r>
              <a:rPr lang="en-US" altLang="zh-TW" sz="1600" dirty="0"/>
              <a:t>Insurance programs are attempting to shift costs to the employers</a:t>
            </a:r>
          </a:p>
          <a:p>
            <a:pPr lvl="1">
              <a:lnSpc>
                <a:spcPct val="130000"/>
              </a:lnSpc>
            </a:pPr>
            <a:r>
              <a:rPr lang="en-US" altLang="zh-TW" sz="1600" dirty="0"/>
              <a:t>Health Maintenance Organizations (HMOs) are another attempt to keep costs down</a:t>
            </a:r>
          </a:p>
        </p:txBody>
      </p:sp>
      <p:sp>
        <p:nvSpPr>
          <p:cNvPr id="3584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0A8DB863-7B12-4C07-9B97-8C6E05DC9E74}" type="slidenum">
              <a:rPr lang="en-US" altLang="en-US" sz="1400"/>
              <a:pPr/>
              <a:t>183</a:t>
            </a:fld>
            <a:endParaRPr lang="en-US" altLang="en-US" sz="1400"/>
          </a:p>
        </p:txBody>
      </p:sp>
      <p:sp>
        <p:nvSpPr>
          <p:cNvPr id="60428" name="Text Box 12"/>
          <p:cNvSpPr txBox="1">
            <a:spLocks noChangeArrowheads="1"/>
          </p:cNvSpPr>
          <p:nvPr/>
        </p:nvSpPr>
        <p:spPr bwMode="auto">
          <a:xfrm>
            <a:off x="1524000" y="5867401"/>
            <a:ext cx="2743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60429" name="Text Box 13"/>
          <p:cNvSpPr txBox="1">
            <a:spLocks noChangeArrowheads="1"/>
          </p:cNvSpPr>
          <p:nvPr/>
        </p:nvSpPr>
        <p:spPr bwMode="auto">
          <a:xfrm>
            <a:off x="1943100" y="1143001"/>
            <a:ext cx="1905000" cy="3693319"/>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30000"/>
              </a:spcBef>
            </a:pPr>
            <a:r>
              <a:rPr lang="en-US" altLang="zh-TW" dirty="0">
                <a:ea typeface="PMingLiU" pitchFamily="18" charset="-120"/>
              </a:rPr>
              <a:t>The US government is also involved in health insurance through Medicare and Medicaid. Medicare provides coverage for the elderly, and Medicaid provides coverage for people on welfare.</a:t>
            </a:r>
          </a:p>
        </p:txBody>
      </p:sp>
      <p:sp>
        <p:nvSpPr>
          <p:cNvPr id="60430" name="AutoShape 14"/>
          <p:cNvSpPr>
            <a:spLocks noChangeArrowheads="1"/>
          </p:cNvSpPr>
          <p:nvPr/>
        </p:nvSpPr>
        <p:spPr bwMode="auto">
          <a:xfrm>
            <a:off x="3352800" y="5272668"/>
            <a:ext cx="5372100" cy="518533"/>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r>
              <a:rPr lang="en-US" altLang="zh-TW" b="1" dirty="0">
                <a:ea typeface="PMingLiU" pitchFamily="18" charset="-120"/>
              </a:rPr>
              <a:t>Key issue: spiraling costs of health care</a:t>
            </a: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412790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0429"/>
                                        </p:tgtEl>
                                        <p:attrNameLst>
                                          <p:attrName>style.visibility</p:attrName>
                                        </p:attrNameLst>
                                      </p:cBhvr>
                                      <p:to>
                                        <p:strVal val="visible"/>
                                      </p:to>
                                    </p:set>
                                    <p:animEffect transition="in" filter="fade">
                                      <p:cBhvr>
                                        <p:cTn id="31" dur="500"/>
                                        <p:tgtEl>
                                          <p:spTgt spid="604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0430"/>
                                        </p:tgtEl>
                                        <p:attrNameLst>
                                          <p:attrName>style.visibility</p:attrName>
                                        </p:attrNameLst>
                                      </p:cBhvr>
                                      <p:to>
                                        <p:strVal val="visible"/>
                                      </p:to>
                                    </p:set>
                                    <p:animEffect transition="in" filter="fade">
                                      <p:cBhvr>
                                        <p:cTn id="36" dur="500"/>
                                        <p:tgtEl>
                                          <p:spTgt spid="60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7" grpId="0" build="p"/>
      <p:bldP spid="60429" grpId="0" animBg="1"/>
      <p:bldP spid="60430"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TW" dirty="0">
                <a:ea typeface="PMingLiU" pitchFamily="18" charset="-120"/>
              </a:rPr>
              <a:t>Current issues in life and health insurance</a:t>
            </a:r>
            <a:endParaRPr lang="zh-TW" altLang="en-US" dirty="0">
              <a:ea typeface="PMingLiU" pitchFamily="18" charset="-120"/>
            </a:endParaRPr>
          </a:p>
        </p:txBody>
      </p:sp>
      <p:sp>
        <p:nvSpPr>
          <p:cNvPr id="41987" name="Content Placeholder 2"/>
          <p:cNvSpPr>
            <a:spLocks noGrp="1"/>
          </p:cNvSpPr>
          <p:nvPr>
            <p:ph idx="1"/>
          </p:nvPr>
        </p:nvSpPr>
        <p:spPr/>
        <p:txBody>
          <a:bodyPr>
            <a:normAutofit/>
          </a:bodyPr>
          <a:lstStyle/>
          <a:p>
            <a:pPr eaLnBrk="1" hangingPunct="1"/>
            <a:r>
              <a:rPr lang="en-US" altLang="zh-TW" b="1" dirty="0">
                <a:solidFill>
                  <a:schemeClr val="accent2">
                    <a:lumMod val="75000"/>
                  </a:schemeClr>
                </a:solidFill>
                <a:ea typeface="PMingLiU" pitchFamily="18" charset="-120"/>
              </a:rPr>
              <a:t>2010</a:t>
            </a:r>
            <a:r>
              <a:rPr lang="en-US" altLang="zh-TW" dirty="0">
                <a:solidFill>
                  <a:schemeClr val="accent2">
                    <a:lumMod val="75000"/>
                  </a:schemeClr>
                </a:solidFill>
                <a:ea typeface="PMingLiU" pitchFamily="18" charset="-120"/>
              </a:rPr>
              <a:t> </a:t>
            </a:r>
            <a:r>
              <a:rPr lang="en-US" altLang="zh-TW" dirty="0">
                <a:ea typeface="PMingLiU" pitchFamily="18" charset="-120"/>
              </a:rPr>
              <a:t>President Obama signed the </a:t>
            </a:r>
            <a:r>
              <a:rPr lang="en-US" altLang="zh-TW" b="1" dirty="0">
                <a:solidFill>
                  <a:schemeClr val="accent2">
                    <a:lumMod val="75000"/>
                  </a:schemeClr>
                </a:solidFill>
                <a:ea typeface="PMingLiU" pitchFamily="18" charset="-120"/>
              </a:rPr>
              <a:t>Patient Protection and Affordable Care Act “</a:t>
            </a:r>
            <a:r>
              <a:rPr lang="en-US" altLang="zh-TW" b="1" dirty="0" err="1">
                <a:solidFill>
                  <a:schemeClr val="accent2">
                    <a:lumMod val="75000"/>
                  </a:schemeClr>
                </a:solidFill>
                <a:ea typeface="PMingLiU" pitchFamily="18" charset="-120"/>
              </a:rPr>
              <a:t>Obamacare</a:t>
            </a:r>
            <a:r>
              <a:rPr lang="en-US" altLang="zh-TW" b="1" dirty="0">
                <a:solidFill>
                  <a:schemeClr val="accent2">
                    <a:lumMod val="75000"/>
                  </a:schemeClr>
                </a:solidFill>
                <a:ea typeface="PMingLiU" pitchFamily="18" charset="-120"/>
              </a:rPr>
              <a:t>”</a:t>
            </a:r>
            <a:r>
              <a:rPr lang="en-US" altLang="zh-TW" dirty="0">
                <a:ea typeface="PMingLiU" pitchFamily="18" charset="-120"/>
              </a:rPr>
              <a:t>, requiring most U.S. citizens to have health insurance.</a:t>
            </a:r>
          </a:p>
          <a:p>
            <a:r>
              <a:rPr lang="en-US" altLang="zh-TW" dirty="0"/>
              <a:t>PPACA reforms certain aspects of the private health insurance industry and public health insurance programs, increases insurance coverage of pre-existing conditions, expands access to insurance to over 30 million Americans, and increases projected national medical spending while lowering projected Medicare spending.</a:t>
            </a:r>
          </a:p>
          <a:p>
            <a:pPr>
              <a:buNone/>
            </a:pPr>
            <a:endParaRPr lang="zh-TW" altLang="en-US" dirty="0">
              <a:ea typeface="PMingLiU" pitchFamily="18" charset="-120"/>
            </a:endParaRPr>
          </a:p>
        </p:txBody>
      </p:sp>
      <p:sp>
        <p:nvSpPr>
          <p:cNvPr id="4199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CD1DC4FE-63A3-47D2-991E-6E2A1034850E}" type="slidenum">
              <a:rPr lang="en-US" altLang="en-US" sz="1400"/>
              <a:pPr/>
              <a:t>184</a:t>
            </a:fld>
            <a:endParaRPr lang="en-US" altLang="en-US" sz="1400"/>
          </a:p>
        </p:txBody>
      </p:sp>
      <p:sp>
        <p:nvSpPr>
          <p:cNvPr id="6" name="Footer Placeholder 4"/>
          <p:cNvSpPr>
            <a:spLocks noGrp="1"/>
          </p:cNvSpPr>
          <p:nvPr>
            <p:ph type="ftr" sz="quarter" idx="11"/>
          </p:nvPr>
        </p:nvSpPr>
        <p:spPr bwMode="auto">
          <a:noFill/>
          <a:ln>
            <a:miter lim="800000"/>
            <a:headEnd/>
            <a:tailEnd/>
          </a:ln>
        </p:spPr>
        <p:txBody>
          <a:bodyPr/>
          <a:lstStyle/>
          <a:p>
            <a:r>
              <a:rPr lang="en-US" altLang="zh-TW" dirty="0"/>
              <a:t>Insurance Companies</a:t>
            </a:r>
          </a:p>
        </p:txBody>
      </p:sp>
      <p:sp>
        <p:nvSpPr>
          <p:cNvPr id="7" name="TextBox 6"/>
          <p:cNvSpPr txBox="1"/>
          <p:nvPr/>
        </p:nvSpPr>
        <p:spPr>
          <a:xfrm>
            <a:off x="1524000" y="5867400"/>
            <a:ext cx="2895600" cy="304800"/>
          </a:xfrm>
          <a:prstGeom prst="rect">
            <a:avLst/>
          </a:prstGeom>
          <a:noFill/>
        </p:spPr>
        <p:txBody>
          <a:bodyPr vert="horz" wrap="square" lIns="91440" tIns="45720" rIns="91440" bIns="45720" rtlCol="0" anchor="ctr">
            <a:normAutofit fontScale="32500" lnSpcReduction="20000"/>
          </a:bodyPr>
          <a:lstStyle/>
          <a:p>
            <a:pPr>
              <a:spcBef>
                <a:spcPct val="0"/>
              </a:spcBef>
            </a:pPr>
            <a:r>
              <a:rPr lang="en-US" altLang="zh-TW" sz="4400" i="1" dirty="0">
                <a:latin typeface="+mj-lt"/>
                <a:ea typeface="+mj-ea"/>
                <a:cs typeface="+mj-cs"/>
              </a:rPr>
              <a:t>Source: Wikipedia</a:t>
            </a:r>
            <a:endParaRPr lang="zh-TW" altLang="en-US" sz="4400" i="1" dirty="0">
              <a:latin typeface="+mj-lt"/>
              <a:ea typeface="+mj-ea"/>
              <a:cs typeface="+mj-cs"/>
            </a:endParaRPr>
          </a:p>
        </p:txBody>
      </p:sp>
    </p:spTree>
    <p:extLst>
      <p:ext uri="{BB962C8B-B14F-4D97-AF65-F5344CB8AC3E}">
        <p14:creationId xmlns:p14="http://schemas.microsoft.com/office/powerpoint/2010/main" val="4852661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Trump on Obamacare</a:t>
            </a:r>
          </a:p>
        </p:txBody>
      </p:sp>
      <p:pic>
        <p:nvPicPr>
          <p:cNvPr id="1026" name="Picture 2" descr="Progress on Health Coverage Is Erod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64291" y="1828800"/>
            <a:ext cx="7625205"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
        <p:nvSpPr>
          <p:cNvPr id="5"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CD1DC4FE-63A3-47D2-991E-6E2A1034850E}" type="slidenum">
              <a:rPr lang="en-US" altLang="en-US" sz="1400"/>
              <a:pPr/>
              <a:t>185</a:t>
            </a:fld>
            <a:endParaRPr lang="en-US" altLang="en-US" sz="1400"/>
          </a:p>
        </p:txBody>
      </p:sp>
    </p:spTree>
    <p:extLst>
      <p:ext uri="{BB962C8B-B14F-4D97-AF65-F5344CB8AC3E}">
        <p14:creationId xmlns:p14="http://schemas.microsoft.com/office/powerpoint/2010/main" val="15426306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9"/>
          <p:cNvSpPr>
            <a:spLocks noGrp="1" noChangeArrowheads="1"/>
          </p:cNvSpPr>
          <p:nvPr>
            <p:ph type="title"/>
          </p:nvPr>
        </p:nvSpPr>
        <p:spPr/>
        <p:txBody>
          <a:bodyPr/>
          <a:lstStyle/>
          <a:p>
            <a:r>
              <a:rPr lang="en-US" altLang="zh-TW"/>
              <a:t>Property and Casualty Insurance</a:t>
            </a:r>
          </a:p>
        </p:txBody>
      </p:sp>
      <p:sp>
        <p:nvSpPr>
          <p:cNvPr id="62474" name="Rectangle 10"/>
          <p:cNvSpPr>
            <a:spLocks noGrp="1" noChangeArrowheads="1"/>
          </p:cNvSpPr>
          <p:nvPr>
            <p:ph idx="1"/>
          </p:nvPr>
        </p:nvSpPr>
        <p:spPr>
          <a:xfrm>
            <a:off x="1981200" y="1524001"/>
            <a:ext cx="8229600" cy="4525963"/>
          </a:xfrm>
        </p:spPr>
        <p:txBody>
          <a:bodyPr>
            <a:normAutofit fontScale="92500" lnSpcReduction="20000"/>
          </a:bodyPr>
          <a:lstStyle/>
          <a:p>
            <a:r>
              <a:rPr lang="en-US" altLang="zh-TW" b="1" dirty="0">
                <a:solidFill>
                  <a:schemeClr val="accent2"/>
                </a:solidFill>
              </a:rPr>
              <a:t>Property</a:t>
            </a:r>
            <a:r>
              <a:rPr lang="en-US" altLang="zh-TW" dirty="0">
                <a:solidFill>
                  <a:schemeClr val="accent2"/>
                </a:solidFill>
              </a:rPr>
              <a:t> </a:t>
            </a:r>
            <a:r>
              <a:rPr lang="en-US" altLang="zh-TW" b="1" dirty="0">
                <a:solidFill>
                  <a:schemeClr val="accent2"/>
                </a:solidFill>
              </a:rPr>
              <a:t>Insurance</a:t>
            </a:r>
            <a:r>
              <a:rPr lang="en-US" altLang="zh-TW" dirty="0"/>
              <a:t>: earliest form of insurance; protects businesses and owners from the risk associated with owning property. Includes replacement and loss of earnings from income-producing property as well as financial losses to the owners of residential property</a:t>
            </a:r>
          </a:p>
          <a:p>
            <a:pPr lvl="1"/>
            <a:r>
              <a:rPr lang="en-US" altLang="zh-TW" b="1" dirty="0">
                <a:solidFill>
                  <a:schemeClr val="accent2"/>
                </a:solidFill>
              </a:rPr>
              <a:t>Named-peril policies</a:t>
            </a:r>
            <a:r>
              <a:rPr lang="en-US" altLang="zh-TW" dirty="0"/>
              <a:t>: insures against any losses only from perils specifically named in the policy (e.g. flood insurance)</a:t>
            </a:r>
          </a:p>
          <a:p>
            <a:pPr lvl="1"/>
            <a:r>
              <a:rPr lang="en-US" altLang="zh-TW" b="1" dirty="0">
                <a:solidFill>
                  <a:schemeClr val="accent2"/>
                </a:solidFill>
              </a:rPr>
              <a:t>Open-peril policies</a:t>
            </a:r>
            <a:r>
              <a:rPr lang="en-US" altLang="zh-TW" dirty="0"/>
              <a:t>: insures against any losses except from perils specifically named in the policy (e.g. homeowners insurance)</a:t>
            </a:r>
          </a:p>
          <a:p>
            <a:r>
              <a:rPr lang="en-US" altLang="zh-TW" b="1" dirty="0">
                <a:solidFill>
                  <a:schemeClr val="accent2"/>
                </a:solidFill>
              </a:rPr>
              <a:t>Casualty/Liability Insurance</a:t>
            </a:r>
            <a:r>
              <a:rPr lang="en-US" altLang="zh-TW" b="1" dirty="0"/>
              <a:t>: </a:t>
            </a:r>
            <a:r>
              <a:rPr lang="en-US" altLang="zh-TW" dirty="0"/>
              <a:t>protects against financial losses because of a claim of negligence (e.g. physician insurance; </a:t>
            </a:r>
            <a:r>
              <a:rPr lang="en-US" altLang="zh-TW" b="1" dirty="0"/>
              <a:t>D&amp;O liability insurance</a:t>
            </a:r>
            <a:r>
              <a:rPr lang="en-US" altLang="zh-TW" dirty="0"/>
              <a:t>; product liability insurance against defects). </a:t>
            </a:r>
          </a:p>
          <a:p>
            <a:pPr lvl="1"/>
            <a:r>
              <a:rPr lang="en-US" altLang="zh-TW" dirty="0"/>
              <a:t>In the US liability premiums have risen considerably due to litigation (juries awarding high liability awards).</a:t>
            </a:r>
          </a:p>
        </p:txBody>
      </p:sp>
      <p:sp>
        <p:nvSpPr>
          <p:cNvPr id="4403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A7F8A782-1F0A-41B1-B394-81C624BFA82A}" type="slidenum">
              <a:rPr lang="en-US" altLang="en-US" sz="1400"/>
              <a:pPr/>
              <a:t>186</a:t>
            </a:fld>
            <a:endParaRPr lang="en-US" altLang="en-US" sz="1400"/>
          </a:p>
        </p:txBody>
      </p:sp>
      <p:sp>
        <p:nvSpPr>
          <p:cNvPr id="62472" name="Text Box 8"/>
          <p:cNvSpPr txBox="1">
            <a:spLocks noChangeArrowheads="1"/>
          </p:cNvSpPr>
          <p:nvPr/>
        </p:nvSpPr>
        <p:spPr bwMode="auto">
          <a:xfrm>
            <a:off x="1524000" y="5867401"/>
            <a:ext cx="2895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90952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7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4"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A80B-7410-4208-940A-887D8C4AC2DB}"/>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A9DD6D7E-C000-4C9C-9392-3D5FDEE7A8DA}"/>
              </a:ext>
            </a:extLst>
          </p:cNvPr>
          <p:cNvSpPr>
            <a:spLocks noGrp="1"/>
          </p:cNvSpPr>
          <p:nvPr>
            <p:ph idx="1"/>
          </p:nvPr>
        </p:nvSpPr>
        <p:spPr/>
        <p:txBody>
          <a:bodyPr/>
          <a:lstStyle/>
          <a:p>
            <a:r>
              <a:rPr lang="en-US" dirty="0"/>
              <a:t>Life Insurance</a:t>
            </a:r>
          </a:p>
          <a:p>
            <a:pPr lvl="1"/>
            <a:r>
              <a:rPr lang="en-US" dirty="0"/>
              <a:t>Definitions</a:t>
            </a:r>
          </a:p>
          <a:p>
            <a:pPr lvl="1"/>
            <a:r>
              <a:rPr lang="en-US" dirty="0"/>
              <a:t>Classes and product categories, in particular</a:t>
            </a:r>
          </a:p>
          <a:p>
            <a:pPr lvl="2"/>
            <a:r>
              <a:rPr lang="en-US" dirty="0"/>
              <a:t>term life (as purest form of life insurance)</a:t>
            </a:r>
          </a:p>
          <a:p>
            <a:pPr lvl="2"/>
            <a:r>
              <a:rPr lang="en-US" dirty="0"/>
              <a:t>annuities</a:t>
            </a:r>
          </a:p>
          <a:p>
            <a:r>
              <a:rPr lang="en-US" dirty="0"/>
              <a:t>Health Insurance</a:t>
            </a:r>
          </a:p>
          <a:p>
            <a:r>
              <a:rPr lang="en-US" dirty="0"/>
              <a:t>Obamacare - purpose</a:t>
            </a:r>
          </a:p>
          <a:p>
            <a:r>
              <a:rPr lang="en-US" dirty="0"/>
              <a:t>Property and Casualty Insurance</a:t>
            </a:r>
          </a:p>
          <a:p>
            <a:pPr lvl="1"/>
            <a:r>
              <a:rPr lang="en-US" dirty="0"/>
              <a:t>D&amp;O insurance</a:t>
            </a:r>
          </a:p>
          <a:p>
            <a:endParaRPr lang="en-US" dirty="0"/>
          </a:p>
        </p:txBody>
      </p:sp>
      <p:sp>
        <p:nvSpPr>
          <p:cNvPr id="4" name="Slide Number Placeholder 3">
            <a:extLst>
              <a:ext uri="{FF2B5EF4-FFF2-40B4-BE49-F238E27FC236}">
                <a16:creationId xmlns:a16="http://schemas.microsoft.com/office/drawing/2014/main" id="{0B5AFBDA-854C-4120-93E4-7509BE8B1B8D}"/>
              </a:ext>
            </a:extLst>
          </p:cNvPr>
          <p:cNvSpPr>
            <a:spLocks noGrp="1"/>
          </p:cNvSpPr>
          <p:nvPr>
            <p:ph type="sldNum" sz="quarter" idx="10"/>
          </p:nvPr>
        </p:nvSpPr>
        <p:spPr/>
        <p:txBody>
          <a:bodyPr/>
          <a:lstStyle/>
          <a:p>
            <a:pPr>
              <a:defRPr/>
            </a:pPr>
            <a:fld id="{809A4F01-EBEC-4878-81D8-A6152D087E2C}" type="slidenum">
              <a:rPr lang="en-US" altLang="en-US" smtClean="0"/>
              <a:pPr>
                <a:defRPr/>
              </a:pPr>
              <a:t>187</a:t>
            </a:fld>
            <a:endParaRPr lang="en-US" altLang="en-US"/>
          </a:p>
        </p:txBody>
      </p:sp>
      <p:sp>
        <p:nvSpPr>
          <p:cNvPr id="5" name="Footer Placeholder 4">
            <a:extLst>
              <a:ext uri="{FF2B5EF4-FFF2-40B4-BE49-F238E27FC236}">
                <a16:creationId xmlns:a16="http://schemas.microsoft.com/office/drawing/2014/main" id="{9DF62803-8364-4575-99A3-3249E7ADD4F8}"/>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25455184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 Your Understanding</a:t>
            </a:r>
          </a:p>
        </p:txBody>
      </p:sp>
      <p:sp>
        <p:nvSpPr>
          <p:cNvPr id="7" name="Content Placeholder 6"/>
          <p:cNvSpPr>
            <a:spLocks noGrp="1"/>
          </p:cNvSpPr>
          <p:nvPr>
            <p:ph sz="half" idx="1"/>
          </p:nvPr>
        </p:nvSpPr>
        <p:spPr>
          <a:xfrm>
            <a:off x="1752600" y="1600201"/>
            <a:ext cx="4648200" cy="4525963"/>
          </a:xfrm>
        </p:spPr>
        <p:txBody>
          <a:bodyPr>
            <a:normAutofit fontScale="77500" lnSpcReduction="20000"/>
          </a:bodyPr>
          <a:lstStyle/>
          <a:p>
            <a:pPr>
              <a:lnSpc>
                <a:spcPct val="100000"/>
              </a:lnSpc>
            </a:pPr>
            <a:r>
              <a:rPr lang="en-US" dirty="0"/>
              <a:t>What was the goal of </a:t>
            </a:r>
            <a:r>
              <a:rPr lang="en-US" dirty="0" err="1"/>
              <a:t>Obamacare</a:t>
            </a:r>
            <a:r>
              <a:rPr lang="en-US" dirty="0"/>
              <a:t>?</a:t>
            </a:r>
          </a:p>
          <a:p>
            <a:pPr lvl="1">
              <a:lnSpc>
                <a:spcPct val="100000"/>
              </a:lnSpc>
            </a:pPr>
            <a:r>
              <a:rPr lang="en-US" dirty="0"/>
              <a:t>Ensuring that all Americans had health insurance</a:t>
            </a:r>
          </a:p>
          <a:p>
            <a:pPr lvl="1">
              <a:lnSpc>
                <a:spcPct val="100000"/>
              </a:lnSpc>
            </a:pPr>
            <a:r>
              <a:rPr lang="en-US" dirty="0"/>
              <a:t>Ensuring that all Americans had life insurance</a:t>
            </a:r>
          </a:p>
          <a:p>
            <a:pPr lvl="1">
              <a:lnSpc>
                <a:spcPct val="100000"/>
              </a:lnSpc>
            </a:pPr>
            <a:r>
              <a:rPr lang="en-US" dirty="0"/>
              <a:t>Ensuring that insurance companies were properly regulated in the US</a:t>
            </a:r>
          </a:p>
          <a:p>
            <a:pPr>
              <a:lnSpc>
                <a:spcPct val="100000"/>
              </a:lnSpc>
            </a:pPr>
            <a:r>
              <a:rPr lang="en-US" dirty="0"/>
              <a:t>Which type of insurance premiums has gone up significantly in the US due to corporate fraud?</a:t>
            </a:r>
          </a:p>
          <a:p>
            <a:pPr lvl="1">
              <a:lnSpc>
                <a:spcPct val="100000"/>
              </a:lnSpc>
            </a:pPr>
            <a:r>
              <a:rPr lang="en-US" dirty="0"/>
              <a:t>Health insurance</a:t>
            </a:r>
          </a:p>
          <a:p>
            <a:pPr lvl="1">
              <a:lnSpc>
                <a:spcPct val="100000"/>
              </a:lnSpc>
            </a:pPr>
            <a:r>
              <a:rPr lang="en-US" dirty="0"/>
              <a:t>Life insurance</a:t>
            </a:r>
          </a:p>
          <a:p>
            <a:pPr lvl="1">
              <a:lnSpc>
                <a:spcPct val="100000"/>
              </a:lnSpc>
            </a:pPr>
            <a:r>
              <a:rPr lang="en-US" dirty="0"/>
              <a:t>D&amp;O insurance</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188</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444354" y="1676400"/>
            <a:ext cx="4100883"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031105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4"/>
          <p:cNvSpPr>
            <a:spLocks noGrp="1" noChangeArrowheads="1"/>
          </p:cNvSpPr>
          <p:nvPr>
            <p:ph type="title"/>
          </p:nvPr>
        </p:nvSpPr>
        <p:spPr/>
        <p:txBody>
          <a:bodyPr/>
          <a:lstStyle/>
          <a:p>
            <a:r>
              <a:rPr lang="en-US" altLang="zh-TW"/>
              <a:t>Reinsurance </a:t>
            </a:r>
          </a:p>
        </p:txBody>
      </p:sp>
      <p:sp>
        <p:nvSpPr>
          <p:cNvPr id="63493" name="Rectangle 5"/>
          <p:cNvSpPr>
            <a:spLocks noGrp="1" noChangeArrowheads="1"/>
          </p:cNvSpPr>
          <p:nvPr>
            <p:ph idx="1"/>
          </p:nvPr>
        </p:nvSpPr>
        <p:spPr>
          <a:xfrm>
            <a:off x="1981200" y="1417638"/>
            <a:ext cx="4648200" cy="4525963"/>
          </a:xfrm>
        </p:spPr>
        <p:txBody>
          <a:bodyPr>
            <a:normAutofit fontScale="77500" lnSpcReduction="20000"/>
          </a:bodyPr>
          <a:lstStyle/>
          <a:p>
            <a:r>
              <a:rPr lang="en-US" altLang="zh-TW" b="1" dirty="0">
                <a:solidFill>
                  <a:schemeClr val="accent2"/>
                </a:solidFill>
              </a:rPr>
              <a:t>Reinsurance = insurance for insurance companies</a:t>
            </a:r>
          </a:p>
          <a:p>
            <a:pPr lvl="1"/>
            <a:r>
              <a:rPr lang="en-US" altLang="zh-TW" dirty="0"/>
              <a:t>Allocates a portion of the risk to another company in exchange for a portion of the premium</a:t>
            </a:r>
          </a:p>
          <a:p>
            <a:pPr lvl="1"/>
            <a:r>
              <a:rPr lang="en-US" altLang="zh-TW" dirty="0"/>
              <a:t>Started in 17th century with Lloyds of London</a:t>
            </a:r>
          </a:p>
          <a:p>
            <a:pPr>
              <a:lnSpc>
                <a:spcPct val="130000"/>
              </a:lnSpc>
            </a:pPr>
            <a:r>
              <a:rPr lang="en-US" altLang="zh-TW" dirty="0"/>
              <a:t>Key issues in reinsurance: impact of catastrophic losses such as Katrina</a:t>
            </a:r>
          </a:p>
          <a:p>
            <a:r>
              <a:rPr lang="en-US" altLang="zh-TW" dirty="0"/>
              <a:t>One of the recent trends has been the crossover from reinsurance into capital markets (catastrophe bonds, mortality bonds) with growing role of hedge funds as investors</a:t>
            </a:r>
          </a:p>
        </p:txBody>
      </p:sp>
      <p:sp>
        <p:nvSpPr>
          <p:cNvPr id="4608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A7E1BBA4-DA45-4AC9-B939-9E082BD3C269}" type="slidenum">
              <a:rPr lang="en-US" altLang="en-US" sz="1400"/>
              <a:pPr/>
              <a:t>189</a:t>
            </a:fld>
            <a:endParaRPr lang="en-US" altLang="en-US" sz="1400" dirty="0"/>
          </a:p>
        </p:txBody>
      </p:sp>
      <p:pic>
        <p:nvPicPr>
          <p:cNvPr id="63496" name="Picture 8" descr="Lloyd's of London, The City of London"/>
          <p:cNvPicPr>
            <a:picLocks noChangeAspect="1" noChangeArrowheads="1"/>
          </p:cNvPicPr>
          <p:nvPr/>
        </p:nvPicPr>
        <p:blipFill>
          <a:blip r:embed="rId3" cstate="print"/>
          <a:srcRect/>
          <a:stretch>
            <a:fillRect/>
          </a:stretch>
        </p:blipFill>
        <p:spPr bwMode="auto">
          <a:xfrm rot="337778">
            <a:off x="6933800" y="848318"/>
            <a:ext cx="3236423" cy="48546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3497" name="Text Box 9"/>
          <p:cNvSpPr txBox="1">
            <a:spLocks noChangeArrowheads="1"/>
          </p:cNvSpPr>
          <p:nvPr/>
        </p:nvSpPr>
        <p:spPr bwMode="auto">
          <a:xfrm>
            <a:off x="1524000" y="5867401"/>
            <a:ext cx="3276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http://www.freefoto.com</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87676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animEffect transition="in" filter="fade">
                                      <p:cBhvr>
                                        <p:cTn id="7" dur="500"/>
                                        <p:tgtEl>
                                          <p:spTgt spid="6349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349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349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349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49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34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in Hong Kong: digital banking developments and implications</a:t>
            </a:r>
          </a:p>
        </p:txBody>
      </p:sp>
      <p:sp>
        <p:nvSpPr>
          <p:cNvPr id="3" name="Content Placeholder 2"/>
          <p:cNvSpPr>
            <a:spLocks noGrp="1"/>
          </p:cNvSpPr>
          <p:nvPr>
            <p:ph idx="1"/>
          </p:nvPr>
        </p:nvSpPr>
        <p:spPr/>
        <p:txBody>
          <a:bodyPr/>
          <a:lstStyle/>
          <a:p>
            <a:r>
              <a:rPr lang="en-US" dirty="0"/>
              <a:t>Group 2</a:t>
            </a:r>
          </a:p>
          <a:p>
            <a:r>
              <a:rPr lang="en-US" dirty="0"/>
              <a:t>Video</a:t>
            </a:r>
          </a:p>
          <a:p>
            <a:r>
              <a:rPr lang="en-US" dirty="0">
                <a:hlinkClick r:id="rId2"/>
              </a:rPr>
              <a:t>https://drive.google.com/file/d/10q84pxiGauRLVrAv2oVCBGiKpyY-7ScK/view</a:t>
            </a:r>
            <a:endParaRPr lang="en-US" dirty="0"/>
          </a:p>
          <a:p>
            <a:r>
              <a:rPr lang="en-US" dirty="0"/>
              <a:t>Article</a:t>
            </a:r>
          </a:p>
          <a:p>
            <a:r>
              <a:rPr lang="en-US" dirty="0">
                <a:hlinkClick r:id="rId3"/>
              </a:rPr>
              <a:t>https://blog.startupr.hk/virtual-banking-in-hong-kong/</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19</a:t>
            </a:fld>
            <a:endParaRPr lang="en-US" altLang="en-US"/>
          </a:p>
        </p:txBody>
      </p:sp>
      <p:sp>
        <p:nvSpPr>
          <p:cNvPr id="5" name="Footer Placeholder 4"/>
          <p:cNvSpPr>
            <a:spLocks noGrp="1"/>
          </p:cNvSpPr>
          <p:nvPr>
            <p:ph type="ftr" sz="quarter" idx="11"/>
          </p:nvPr>
        </p:nvSpPr>
        <p:spPr/>
        <p:txBody>
          <a:bodyPr/>
          <a:lstStyle/>
          <a:p>
            <a:r>
              <a:rPr lang="en-US" altLang="zh-TW" dirty="0"/>
              <a:t>What are Commercial Banks?</a:t>
            </a:r>
          </a:p>
        </p:txBody>
      </p:sp>
    </p:spTree>
    <p:extLst>
      <p:ext uri="{BB962C8B-B14F-4D97-AF65-F5344CB8AC3E}">
        <p14:creationId xmlns:p14="http://schemas.microsoft.com/office/powerpoint/2010/main" val="15561808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Catastrophic risk and insurance</a:t>
            </a:r>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190</a:t>
            </a:fld>
            <a:endParaRPr lang="en-US" altLang="en-US"/>
          </a:p>
        </p:txBody>
      </p:sp>
      <p:sp>
        <p:nvSpPr>
          <p:cNvPr id="5" name="Footer Placeholder 4"/>
          <p:cNvSpPr>
            <a:spLocks noGrp="1"/>
          </p:cNvSpPr>
          <p:nvPr>
            <p:ph type="ftr" sz="quarter" idx="11"/>
          </p:nvPr>
        </p:nvSpPr>
        <p:spPr/>
        <p:txBody>
          <a:bodyPr/>
          <a:lstStyle/>
          <a:p>
            <a:pPr>
              <a:defRPr/>
            </a:pPr>
            <a:r>
              <a:rPr lang="en-US" altLang="en-US" dirty="0"/>
              <a:t>Insurance Companies</a:t>
            </a:r>
          </a:p>
        </p:txBody>
      </p:sp>
      <p:pic>
        <p:nvPicPr>
          <p:cNvPr id="9" name="Content Placeholder 8"/>
          <p:cNvPicPr>
            <a:picLocks noGrp="1" noChangeAspect="1"/>
          </p:cNvPicPr>
          <p:nvPr>
            <p:ph idx="1"/>
          </p:nvPr>
        </p:nvPicPr>
        <p:blipFill>
          <a:blip r:embed="rId3"/>
          <a:stretch>
            <a:fillRect/>
          </a:stretch>
        </p:blipFill>
        <p:spPr>
          <a:xfrm>
            <a:off x="1981200" y="1460521"/>
            <a:ext cx="8229600" cy="4451000"/>
          </a:xfrm>
          <a:prstGeom prst="rect">
            <a:avLst/>
          </a:prstGeom>
        </p:spPr>
      </p:pic>
      <p:sp>
        <p:nvSpPr>
          <p:cNvPr id="10" name="TextBox 9"/>
          <p:cNvSpPr txBox="1"/>
          <p:nvPr/>
        </p:nvSpPr>
        <p:spPr>
          <a:xfrm>
            <a:off x="7010400" y="1417638"/>
            <a:ext cx="1524000" cy="533400"/>
          </a:xfrm>
          <a:prstGeom prst="rect">
            <a:avLst/>
          </a:prstGeom>
          <a:solidFill>
            <a:schemeClr val="accent6">
              <a:lumMod val="20000"/>
              <a:lumOff val="80000"/>
            </a:schemeClr>
          </a:solidFill>
        </p:spPr>
        <p:txBody>
          <a:bodyPr vert="horz" wrap="square" lIns="91440" tIns="45720" rIns="91440" bIns="45720" rtlCol="0" anchor="ctr">
            <a:normAutofit fontScale="77500" lnSpcReduction="20000"/>
          </a:bodyPr>
          <a:lstStyle/>
          <a:p>
            <a:pPr>
              <a:spcBef>
                <a:spcPct val="0"/>
              </a:spcBef>
            </a:pPr>
            <a:r>
              <a:rPr lang="en-US" altLang="zh-TW" sz="4400" dirty="0">
                <a:latin typeface="+mj-lt"/>
                <a:ea typeface="+mj-ea"/>
                <a:cs typeface="+mj-cs"/>
              </a:rPr>
              <a:t>Katrina</a:t>
            </a:r>
            <a:endParaRPr lang="zh-TW" altLang="en-US" sz="4400" dirty="0">
              <a:latin typeface="+mj-lt"/>
              <a:ea typeface="+mj-ea"/>
              <a:cs typeface="+mj-cs"/>
            </a:endParaRPr>
          </a:p>
        </p:txBody>
      </p:sp>
      <p:cxnSp>
        <p:nvCxnSpPr>
          <p:cNvPr id="11" name="Straight Arrow Connector 10"/>
          <p:cNvCxnSpPr>
            <a:endCxn id="10" idx="2"/>
          </p:cNvCxnSpPr>
          <p:nvPr/>
        </p:nvCxnSpPr>
        <p:spPr>
          <a:xfrm flipV="1">
            <a:off x="7772400" y="1951038"/>
            <a:ext cx="0" cy="5635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7543800" y="5760873"/>
            <a:ext cx="2133600" cy="533400"/>
          </a:xfrm>
          <a:prstGeom prst="rect">
            <a:avLst/>
          </a:prstGeom>
          <a:solidFill>
            <a:schemeClr val="accent6">
              <a:lumMod val="20000"/>
              <a:lumOff val="80000"/>
            </a:schemeClr>
          </a:solidFill>
        </p:spPr>
        <p:txBody>
          <a:bodyPr vert="horz" wrap="square" lIns="91440" tIns="45720" rIns="91440" bIns="45720" rtlCol="0" anchor="ctr">
            <a:normAutofit fontScale="77500" lnSpcReduction="20000"/>
          </a:bodyPr>
          <a:lstStyle/>
          <a:p>
            <a:pPr>
              <a:spcBef>
                <a:spcPct val="0"/>
              </a:spcBef>
            </a:pPr>
            <a:r>
              <a:rPr lang="en-US" altLang="zh-TW" sz="4400" dirty="0">
                <a:latin typeface="+mj-lt"/>
                <a:ea typeface="+mj-ea"/>
                <a:cs typeface="+mj-cs"/>
              </a:rPr>
              <a:t>Fukushima</a:t>
            </a:r>
            <a:endParaRPr lang="zh-TW" altLang="en-US" sz="4400" dirty="0">
              <a:latin typeface="+mj-lt"/>
              <a:ea typeface="+mj-ea"/>
              <a:cs typeface="+mj-cs"/>
            </a:endParaRPr>
          </a:p>
        </p:txBody>
      </p:sp>
      <p:cxnSp>
        <p:nvCxnSpPr>
          <p:cNvPr id="15" name="Straight Arrow Connector 14"/>
          <p:cNvCxnSpPr>
            <a:endCxn id="14" idx="0"/>
          </p:cNvCxnSpPr>
          <p:nvPr/>
        </p:nvCxnSpPr>
        <p:spPr>
          <a:xfrm>
            <a:off x="8610600" y="5257801"/>
            <a:ext cx="0" cy="50307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8686800" y="152400"/>
            <a:ext cx="1524000" cy="1798638"/>
          </a:xfrm>
          <a:prstGeom prst="rect">
            <a:avLst/>
          </a:prstGeom>
          <a:solidFill>
            <a:schemeClr val="accent6">
              <a:lumMod val="20000"/>
              <a:lumOff val="80000"/>
            </a:schemeClr>
          </a:solidFill>
        </p:spPr>
        <p:txBody>
          <a:bodyPr vert="horz" wrap="square" lIns="91440" tIns="45720" rIns="91440" bIns="45720" rtlCol="0" anchor="ctr">
            <a:noAutofit/>
          </a:bodyPr>
          <a:lstStyle/>
          <a:p>
            <a:r>
              <a:rPr lang="en-US" altLang="zh-TW" dirty="0">
                <a:latin typeface="+mj-lt"/>
                <a:ea typeface="+mj-ea"/>
                <a:cs typeface="+mj-cs"/>
              </a:rPr>
              <a:t>Hurricanes </a:t>
            </a:r>
            <a:r>
              <a:rPr lang="en-US" dirty="0">
                <a:latin typeface="+mj-lt"/>
              </a:rPr>
              <a:t>Harvey, Irma and Maria</a:t>
            </a:r>
            <a:r>
              <a:rPr lang="en-US" altLang="zh-TW" dirty="0">
                <a:latin typeface="+mj-lt"/>
                <a:ea typeface="+mj-ea"/>
                <a:cs typeface="+mj-cs"/>
              </a:rPr>
              <a:t>, wildfires</a:t>
            </a:r>
            <a:endParaRPr lang="zh-TW" altLang="en-US" dirty="0">
              <a:latin typeface="+mj-lt"/>
              <a:ea typeface="+mj-ea"/>
              <a:cs typeface="+mj-cs"/>
            </a:endParaRPr>
          </a:p>
        </p:txBody>
      </p:sp>
      <p:cxnSp>
        <p:nvCxnSpPr>
          <p:cNvPr id="19" name="Straight Arrow Connector 18"/>
          <p:cNvCxnSpPr>
            <a:endCxn id="18" idx="2"/>
          </p:cNvCxnSpPr>
          <p:nvPr/>
        </p:nvCxnSpPr>
        <p:spPr>
          <a:xfrm flipV="1">
            <a:off x="9448800" y="1951038"/>
            <a:ext cx="0" cy="5635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085428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ltLang="zh-TW" dirty="0">
                <a:ea typeface="新細明體" charset="-120"/>
              </a:rPr>
              <a:t>From insurance to capital markets: convergence product: ILS</a:t>
            </a:r>
          </a:p>
        </p:txBody>
      </p:sp>
      <p:sp>
        <p:nvSpPr>
          <p:cNvPr id="270339" name="Rectangle 3"/>
          <p:cNvSpPr>
            <a:spLocks noGrp="1" noChangeArrowheads="1"/>
          </p:cNvSpPr>
          <p:nvPr>
            <p:ph idx="1"/>
          </p:nvPr>
        </p:nvSpPr>
        <p:spPr/>
        <p:txBody>
          <a:bodyPr/>
          <a:lstStyle/>
          <a:p>
            <a:pPr>
              <a:lnSpc>
                <a:spcPct val="80000"/>
              </a:lnSpc>
            </a:pPr>
            <a:r>
              <a:rPr lang="en-US" altLang="zh-CN" sz="1900" b="1" dirty="0">
                <a:ea typeface="SimSun" pitchFamily="2" charset="-122"/>
              </a:rPr>
              <a:t>Insurance Linked Securities (ILS) </a:t>
            </a:r>
            <a:r>
              <a:rPr lang="en-US" altLang="zh-CN" sz="1900" dirty="0">
                <a:ea typeface="SimSun" pitchFamily="2" charset="-122"/>
              </a:rPr>
              <a:t>are fixed-income securities through which the insurance industry passes on pure insurance risk to the financial markets. </a:t>
            </a:r>
          </a:p>
          <a:p>
            <a:pPr>
              <a:lnSpc>
                <a:spcPct val="80000"/>
              </a:lnSpc>
            </a:pPr>
            <a:r>
              <a:rPr lang="en-US" altLang="zh-CN" sz="1900" dirty="0">
                <a:ea typeface="SimSun" pitchFamily="2" charset="-122"/>
              </a:rPr>
              <a:t>They are issued by insurance and reinsurance companies as protection in the event of </a:t>
            </a:r>
            <a:r>
              <a:rPr lang="en-US" altLang="zh-CN" sz="1900" dirty="0">
                <a:solidFill>
                  <a:srgbClr val="FF0000"/>
                </a:solidFill>
                <a:ea typeface="SimSun" pitchFamily="2" charset="-122"/>
              </a:rPr>
              <a:t>extreme insurance losses</a:t>
            </a:r>
            <a:r>
              <a:rPr lang="en-US" altLang="zh-CN" sz="1900" dirty="0">
                <a:ea typeface="SimSun" pitchFamily="2" charset="-122"/>
              </a:rPr>
              <a:t>, for instance following severe natural catastrophes or a potential pandemic disease outbreak. </a:t>
            </a:r>
          </a:p>
          <a:p>
            <a:pPr>
              <a:lnSpc>
                <a:spcPct val="80000"/>
              </a:lnSpc>
            </a:pPr>
            <a:r>
              <a:rPr lang="en-US" altLang="zh-CN" sz="1900" dirty="0">
                <a:ea typeface="SimSun" pitchFamily="2" charset="-122"/>
              </a:rPr>
              <a:t>The risk assumed by investors is related to a specific insurance loss (such as earthquake, mortality or airplane crash). </a:t>
            </a:r>
          </a:p>
          <a:p>
            <a:pPr>
              <a:lnSpc>
                <a:spcPct val="80000"/>
              </a:lnSpc>
            </a:pPr>
            <a:r>
              <a:rPr lang="en-US" altLang="zh-CN" sz="1900" dirty="0">
                <a:ea typeface="SimSun" pitchFamily="2" charset="-122"/>
              </a:rPr>
              <a:t>Prior to the maturity of a cat bond, two scenarios may develop: </a:t>
            </a:r>
          </a:p>
          <a:p>
            <a:pPr lvl="1">
              <a:lnSpc>
                <a:spcPct val="80000"/>
              </a:lnSpc>
            </a:pPr>
            <a:r>
              <a:rPr lang="en-US" altLang="zh-CN" sz="1700" dirty="0">
                <a:ea typeface="SimSun" pitchFamily="2" charset="-122"/>
              </a:rPr>
              <a:t>as long as no major natural catastrophes have occurred, cat bonds are redeemed at 100% on the maturity date. </a:t>
            </a:r>
          </a:p>
          <a:p>
            <a:pPr lvl="1">
              <a:lnSpc>
                <a:spcPct val="80000"/>
              </a:lnSpc>
            </a:pPr>
            <a:r>
              <a:rPr lang="en-US" altLang="zh-CN" sz="1700" dirty="0">
                <a:ea typeface="SimSun" pitchFamily="2" charset="-122"/>
              </a:rPr>
              <a:t>Alternatively, if a catastrophic event of a pre-defined peril and within a specified region does occur, the bonds may default, and part or all of the capital is immediately transferred to the insurance buyer under the bond. The insurance buyer then uses this capital to pay its claims to policyholders.</a:t>
            </a:r>
            <a:endParaRPr lang="en-US" altLang="zh-TW" sz="1700" dirty="0">
              <a:ea typeface="新細明體" charset="-120"/>
            </a:endParaRPr>
          </a:p>
        </p:txBody>
      </p:sp>
      <p:sp>
        <p:nvSpPr>
          <p:cNvPr id="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
        <p:nvSpPr>
          <p:cNvPr id="5"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A7E1BBA4-DA45-4AC9-B939-9E082BD3C269}" type="slidenum">
              <a:rPr lang="en-US" altLang="en-US" sz="1400"/>
              <a:pPr/>
              <a:t>191</a:t>
            </a:fld>
            <a:endParaRPr lang="en-US" altLang="en-US" sz="1400" dirty="0"/>
          </a:p>
        </p:txBody>
      </p:sp>
    </p:spTree>
    <p:extLst>
      <p:ext uri="{BB962C8B-B14F-4D97-AF65-F5344CB8AC3E}">
        <p14:creationId xmlns:p14="http://schemas.microsoft.com/office/powerpoint/2010/main" val="312939251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Bonds &amp; ILS</a:t>
            </a:r>
          </a:p>
        </p:txBody>
      </p:sp>
      <p:pic>
        <p:nvPicPr>
          <p:cNvPr id="6" name="Content Placeholder 5"/>
          <p:cNvPicPr>
            <a:picLocks noGrp="1" noChangeAspect="1"/>
          </p:cNvPicPr>
          <p:nvPr>
            <p:ph idx="1"/>
          </p:nvPr>
        </p:nvPicPr>
        <p:blipFill>
          <a:blip r:embed="rId3"/>
          <a:stretch>
            <a:fillRect/>
          </a:stretch>
        </p:blipFill>
        <p:spPr>
          <a:xfrm>
            <a:off x="3810001" y="1155778"/>
            <a:ext cx="6377651" cy="4987848"/>
          </a:xfrm>
        </p:spPr>
      </p:pic>
      <p:sp>
        <p:nvSpPr>
          <p:cNvPr id="7" name="Slide Number Placeholder 5"/>
          <p:cNvSpPr>
            <a:spLocks noGrp="1"/>
          </p:cNvSpPr>
          <p:nvPr>
            <p:ph type="sldNum" sz="quarter" idx="10"/>
          </p:nvPr>
        </p:nvSpPr>
        <p:spPr/>
        <p:txBody>
          <a:bodyPr/>
          <a:lstStyle/>
          <a:p>
            <a:fld id="{A7E1BBA4-DA45-4AC9-B939-9E082BD3C269}" type="slidenum">
              <a:rPr lang="en-US" altLang="en-US" smtClean="0"/>
              <a:pPr/>
              <a:t>192</a:t>
            </a:fld>
            <a:endParaRPr lang="en-US" altLang="en-US" dirty="0"/>
          </a:p>
        </p:txBody>
      </p:sp>
      <p:sp>
        <p:nvSpPr>
          <p:cNvPr id="5" name="Footer Placeholder 4"/>
          <p:cNvSpPr>
            <a:spLocks noGrp="1"/>
          </p:cNvSpPr>
          <p:nvPr>
            <p:ph type="ftr" sz="quarter" idx="11"/>
          </p:nvPr>
        </p:nvSpPr>
        <p:spPr/>
        <p:txBody>
          <a:bodyPr/>
          <a:lstStyle/>
          <a:p>
            <a:r>
              <a:rPr lang="en-US" altLang="zh-TW"/>
              <a:t>Insurance Companies</a:t>
            </a:r>
            <a:endParaRPr lang="en-US" altLang="zh-TW" dirty="0"/>
          </a:p>
        </p:txBody>
      </p:sp>
      <p:sp>
        <p:nvSpPr>
          <p:cNvPr id="2" name="TextBox 1"/>
          <p:cNvSpPr txBox="1"/>
          <p:nvPr/>
        </p:nvSpPr>
        <p:spPr>
          <a:xfrm>
            <a:off x="1752601" y="5508839"/>
            <a:ext cx="2543175" cy="415498"/>
          </a:xfrm>
          <a:prstGeom prst="rect">
            <a:avLst/>
          </a:prstGeom>
          <a:noFill/>
        </p:spPr>
        <p:txBody>
          <a:bodyPr wrap="square" rtlCol="0">
            <a:spAutoFit/>
          </a:bodyPr>
          <a:lstStyle/>
          <a:p>
            <a:r>
              <a:rPr lang="en-US" sz="1050" i="1" dirty="0"/>
              <a:t>Source: S&amp;P Global reinsurance Report 2020</a:t>
            </a:r>
          </a:p>
        </p:txBody>
      </p:sp>
    </p:spTree>
    <p:extLst>
      <p:ext uri="{BB962C8B-B14F-4D97-AF65-F5344CB8AC3E}">
        <p14:creationId xmlns:p14="http://schemas.microsoft.com/office/powerpoint/2010/main" val="1259140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Bond Returns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4128" y="1457921"/>
            <a:ext cx="7839073" cy="4409479"/>
          </a:xfrm>
        </p:spPr>
      </p:pic>
      <p:sp>
        <p:nvSpPr>
          <p:cNvPr id="2" name="TextBox 1"/>
          <p:cNvSpPr txBox="1"/>
          <p:nvPr/>
        </p:nvSpPr>
        <p:spPr>
          <a:xfrm>
            <a:off x="5257800" y="5791200"/>
            <a:ext cx="2362200" cy="304800"/>
          </a:xfrm>
          <a:prstGeom prst="rect">
            <a:avLst/>
          </a:prstGeom>
          <a:solidFill>
            <a:schemeClr val="bg1"/>
          </a:solidFill>
        </p:spPr>
        <p:txBody>
          <a:bodyPr vert="horz" wrap="square" lIns="91440" tIns="45720" rIns="91440" bIns="45720" rtlCol="0" anchor="ctr">
            <a:normAutofit/>
          </a:bodyPr>
          <a:lstStyle/>
          <a:p>
            <a:r>
              <a:rPr lang="en-US" sz="1200" i="1" dirty="0"/>
              <a:t>Source Bloomberg 27 Feb 19 </a:t>
            </a:r>
            <a:endParaRPr lang="en-US" sz="4400" i="1" dirty="0">
              <a:ea typeface="+mj-ea"/>
              <a:cs typeface="+mj-cs"/>
            </a:endParaRPr>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
        <p:nvSpPr>
          <p:cNvPr id="7"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A7E1BBA4-DA45-4AC9-B939-9E082BD3C269}" type="slidenum">
              <a:rPr lang="en-US" altLang="en-US" sz="1400"/>
              <a:pPr/>
              <a:t>193</a:t>
            </a:fld>
            <a:endParaRPr lang="en-US" altLang="en-US" sz="1400" dirty="0"/>
          </a:p>
        </p:txBody>
      </p:sp>
    </p:spTree>
    <p:extLst>
      <p:ext uri="{BB962C8B-B14F-4D97-AF65-F5344CB8AC3E}">
        <p14:creationId xmlns:p14="http://schemas.microsoft.com/office/powerpoint/2010/main" val="5329582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AEBB-2C64-4062-986E-4E40C8C3B62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AB50594-7DCC-463B-BB9A-3227E1CC82D3}"/>
              </a:ext>
            </a:extLst>
          </p:cNvPr>
          <p:cNvSpPr>
            <a:spLocks noGrp="1"/>
          </p:cNvSpPr>
          <p:nvPr>
            <p:ph idx="1"/>
          </p:nvPr>
        </p:nvSpPr>
        <p:spPr/>
        <p:txBody>
          <a:bodyPr/>
          <a:lstStyle/>
          <a:p>
            <a:r>
              <a:rPr lang="en-US" dirty="0"/>
              <a:t>Reinsurance definition</a:t>
            </a:r>
          </a:p>
          <a:p>
            <a:r>
              <a:rPr lang="en-US" dirty="0"/>
              <a:t>ILS (insurance Linked Securities)</a:t>
            </a:r>
          </a:p>
          <a:p>
            <a:pPr lvl="1"/>
            <a:r>
              <a:rPr lang="en-US" dirty="0"/>
              <a:t>Cat Bond</a:t>
            </a:r>
          </a:p>
          <a:p>
            <a:endParaRPr lang="en-US" dirty="0"/>
          </a:p>
        </p:txBody>
      </p:sp>
      <p:sp>
        <p:nvSpPr>
          <p:cNvPr id="4" name="Slide Number Placeholder 3">
            <a:extLst>
              <a:ext uri="{FF2B5EF4-FFF2-40B4-BE49-F238E27FC236}">
                <a16:creationId xmlns:a16="http://schemas.microsoft.com/office/drawing/2014/main" id="{386AED3C-CF9A-4F0C-B558-BCCCEA6AE17D}"/>
              </a:ext>
            </a:extLst>
          </p:cNvPr>
          <p:cNvSpPr>
            <a:spLocks noGrp="1"/>
          </p:cNvSpPr>
          <p:nvPr>
            <p:ph type="sldNum" sz="quarter" idx="10"/>
          </p:nvPr>
        </p:nvSpPr>
        <p:spPr/>
        <p:txBody>
          <a:bodyPr/>
          <a:lstStyle/>
          <a:p>
            <a:pPr>
              <a:defRPr/>
            </a:pPr>
            <a:fld id="{809A4F01-EBEC-4878-81D8-A6152D087E2C}" type="slidenum">
              <a:rPr lang="en-US" altLang="en-US" smtClean="0"/>
              <a:pPr>
                <a:defRPr/>
              </a:pPr>
              <a:t>194</a:t>
            </a:fld>
            <a:endParaRPr lang="en-US" altLang="en-US"/>
          </a:p>
        </p:txBody>
      </p:sp>
      <p:sp>
        <p:nvSpPr>
          <p:cNvPr id="5" name="Footer Placeholder 4">
            <a:extLst>
              <a:ext uri="{FF2B5EF4-FFF2-40B4-BE49-F238E27FC236}">
                <a16:creationId xmlns:a16="http://schemas.microsoft.com/office/drawing/2014/main" id="{B90C6AEC-AA43-4290-A2B1-2F3109F502E2}"/>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1877184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Understanding</a:t>
            </a:r>
          </a:p>
        </p:txBody>
      </p:sp>
      <p:sp>
        <p:nvSpPr>
          <p:cNvPr id="6" name="Content Placeholder 5"/>
          <p:cNvSpPr>
            <a:spLocks noGrp="1"/>
          </p:cNvSpPr>
          <p:nvPr>
            <p:ph sz="half" idx="1"/>
          </p:nvPr>
        </p:nvSpPr>
        <p:spPr>
          <a:xfrm>
            <a:off x="1752600" y="1600201"/>
            <a:ext cx="4572000" cy="4525963"/>
          </a:xfrm>
        </p:spPr>
        <p:txBody>
          <a:bodyPr>
            <a:normAutofit lnSpcReduction="10000"/>
          </a:bodyPr>
          <a:lstStyle/>
          <a:p>
            <a:r>
              <a:rPr lang="en-US" dirty="0"/>
              <a:t>Imagine that HKSAR Government issues a Cat Bond linked to a severe earthquake. What will happen to investors if the earthquake  takes place (meeting the criteria of the bonds)</a:t>
            </a:r>
          </a:p>
          <a:p>
            <a:pPr lvl="1"/>
            <a:r>
              <a:rPr lang="en-US" dirty="0"/>
              <a:t>Investors will get the coupons and principal</a:t>
            </a:r>
          </a:p>
          <a:p>
            <a:pPr lvl="1"/>
            <a:r>
              <a:rPr lang="en-US" dirty="0"/>
              <a:t>Investors will get the principal </a:t>
            </a:r>
          </a:p>
          <a:p>
            <a:pPr lvl="1"/>
            <a:r>
              <a:rPr lang="en-US" dirty="0"/>
              <a:t>Investors will lose the principal</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195</a:t>
            </a:fld>
            <a:endParaRPr lang="en-US" altLang="en-US"/>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676401"/>
            <a:ext cx="3992036" cy="370887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8873876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Insurance in HK</a:t>
            </a:r>
          </a:p>
        </p:txBody>
      </p:sp>
      <p:pic>
        <p:nvPicPr>
          <p:cNvPr id="7" name="Content Placeholder 6"/>
          <p:cNvPicPr>
            <a:picLocks noGrp="1" noChangeAspect="1"/>
          </p:cNvPicPr>
          <p:nvPr>
            <p:ph idx="1"/>
          </p:nvPr>
        </p:nvPicPr>
        <p:blipFill>
          <a:blip r:embed="rId3"/>
          <a:stretch>
            <a:fillRect/>
          </a:stretch>
        </p:blipFill>
        <p:spPr>
          <a:xfrm>
            <a:off x="3048001" y="1361281"/>
            <a:ext cx="6276975" cy="2419350"/>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196</a:t>
            </a:fld>
            <a:endParaRPr lang="en-US" altLang="en-US"/>
          </a:p>
        </p:txBody>
      </p:sp>
      <p:sp>
        <p:nvSpPr>
          <p:cNvPr id="6" name="Footer Placeholder 5"/>
          <p:cNvSpPr>
            <a:spLocks noGrp="1"/>
          </p:cNvSpPr>
          <p:nvPr>
            <p:ph type="ftr" sz="quarter" idx="11"/>
          </p:nvPr>
        </p:nvSpPr>
        <p:spPr/>
        <p:txBody>
          <a:bodyPr/>
          <a:lstStyle/>
          <a:p>
            <a:pPr>
              <a:defRPr/>
            </a:pPr>
            <a:r>
              <a:rPr lang="en-US" altLang="en-US" dirty="0"/>
              <a:t>Insurance in Hong Kong</a:t>
            </a:r>
          </a:p>
        </p:txBody>
      </p:sp>
      <p:pic>
        <p:nvPicPr>
          <p:cNvPr id="8" name="Picture 7"/>
          <p:cNvPicPr>
            <a:picLocks noChangeAspect="1"/>
          </p:cNvPicPr>
          <p:nvPr/>
        </p:nvPicPr>
        <p:blipFill>
          <a:blip r:embed="rId4"/>
          <a:stretch>
            <a:fillRect/>
          </a:stretch>
        </p:blipFill>
        <p:spPr>
          <a:xfrm>
            <a:off x="2986087" y="3864452"/>
            <a:ext cx="6400800" cy="2047875"/>
          </a:xfrm>
          <a:prstGeom prst="rect">
            <a:avLst/>
          </a:prstGeom>
        </p:spPr>
      </p:pic>
      <p:sp>
        <p:nvSpPr>
          <p:cNvPr id="9" name="TextBox 8"/>
          <p:cNvSpPr txBox="1"/>
          <p:nvPr/>
        </p:nvSpPr>
        <p:spPr>
          <a:xfrm>
            <a:off x="1676400" y="5638801"/>
            <a:ext cx="1371600" cy="504824"/>
          </a:xfrm>
          <a:prstGeom prst="rect">
            <a:avLst/>
          </a:prstGeom>
          <a:noFill/>
        </p:spPr>
        <p:txBody>
          <a:bodyPr vert="horz" wrap="square" lIns="91440" tIns="45720" rIns="91440" bIns="45720" rtlCol="0" anchor="ctr">
            <a:noAutofit/>
          </a:bodyPr>
          <a:lstStyle/>
          <a:p>
            <a:pPr>
              <a:spcBef>
                <a:spcPct val="0"/>
              </a:spcBef>
            </a:pPr>
            <a:r>
              <a:rPr lang="en-US" sz="1400" i="1" dirty="0">
                <a:latin typeface="+mj-lt"/>
                <a:ea typeface="+mj-ea"/>
                <a:cs typeface="+mj-cs"/>
              </a:rPr>
              <a:t>Source: IA report 2019</a:t>
            </a:r>
          </a:p>
        </p:txBody>
      </p:sp>
    </p:spTree>
    <p:extLst>
      <p:ext uri="{BB962C8B-B14F-4D97-AF65-F5344CB8AC3E}">
        <p14:creationId xmlns:p14="http://schemas.microsoft.com/office/powerpoint/2010/main" val="32756128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Insurance in HK: from self regulated to the IA</a:t>
            </a:r>
            <a:endParaRPr lang="zh-TW" altLang="en-US" dirty="0"/>
          </a:p>
        </p:txBody>
      </p:sp>
      <p:sp>
        <p:nvSpPr>
          <p:cNvPr id="3" name="Content Placeholder 2"/>
          <p:cNvSpPr>
            <a:spLocks noGrp="1"/>
          </p:cNvSpPr>
          <p:nvPr>
            <p:ph idx="1"/>
          </p:nvPr>
        </p:nvSpPr>
        <p:spPr>
          <a:xfrm>
            <a:off x="1828800" y="1600201"/>
            <a:ext cx="8610600" cy="4525963"/>
          </a:xfrm>
        </p:spPr>
        <p:txBody>
          <a:bodyPr>
            <a:noAutofit/>
          </a:bodyPr>
          <a:lstStyle/>
          <a:p>
            <a:pPr>
              <a:lnSpc>
                <a:spcPct val="100000"/>
              </a:lnSpc>
            </a:pPr>
            <a:r>
              <a:rPr lang="en-US" altLang="zh-TW" sz="1800" dirty="0"/>
              <a:t>“In respect of the insurance regulatory structure, we are setting up </a:t>
            </a:r>
            <a:r>
              <a:rPr lang="en-US" altLang="zh-TW" sz="1800" i="1" dirty="0"/>
              <a:t>an Insurance Authority that is not part of the government, </a:t>
            </a:r>
            <a:r>
              <a:rPr lang="en-US" altLang="zh-TW" sz="1800" dirty="0"/>
              <a:t>as mandated in ICP 2. </a:t>
            </a:r>
          </a:p>
          <a:p>
            <a:pPr>
              <a:lnSpc>
                <a:spcPct val="100000"/>
              </a:lnSpc>
            </a:pPr>
            <a:r>
              <a:rPr lang="en-US" altLang="zh-TW" sz="1800" dirty="0"/>
              <a:t>We are also </a:t>
            </a:r>
            <a:r>
              <a:rPr lang="en-US" altLang="zh-TW" sz="1800" i="1" dirty="0"/>
              <a:t>abolishing our current self-regulatory system for intermediaries</a:t>
            </a:r>
            <a:r>
              <a:rPr lang="en-US" altLang="zh-TW" sz="1800" dirty="0"/>
              <a:t> to strengthen the conduct regulatory regime. </a:t>
            </a:r>
          </a:p>
          <a:p>
            <a:pPr>
              <a:lnSpc>
                <a:spcPct val="100000"/>
              </a:lnSpc>
            </a:pPr>
            <a:r>
              <a:rPr lang="en-US" altLang="zh-TW" sz="1800" dirty="0"/>
              <a:t>We are establishing a </a:t>
            </a:r>
            <a:r>
              <a:rPr lang="en-US" altLang="zh-TW" sz="1800" b="1" i="1" dirty="0"/>
              <a:t>Policyholders’ Protection Fund </a:t>
            </a:r>
            <a:r>
              <a:rPr lang="en-US" altLang="zh-TW" sz="1800" dirty="0"/>
              <a:t>to provide another safety net for policyholders. </a:t>
            </a:r>
          </a:p>
          <a:p>
            <a:pPr>
              <a:lnSpc>
                <a:spcPct val="100000"/>
              </a:lnSpc>
            </a:pPr>
            <a:r>
              <a:rPr lang="en-US" altLang="zh-TW" sz="1800" dirty="0"/>
              <a:t>We issued </a:t>
            </a:r>
            <a:r>
              <a:rPr lang="en-US" altLang="zh-TW" sz="1800" i="1" dirty="0"/>
              <a:t>new requirements on underwriting unit-linked policies</a:t>
            </a:r>
            <a:r>
              <a:rPr lang="en-US" altLang="zh-TW" sz="1800" dirty="0"/>
              <a:t>, following the cradle-to-grave approach adopted in ICP19 on Fair Treatment of Customers. </a:t>
            </a:r>
          </a:p>
          <a:p>
            <a:pPr>
              <a:lnSpc>
                <a:spcPct val="100000"/>
              </a:lnSpc>
            </a:pPr>
            <a:r>
              <a:rPr lang="en-US" altLang="zh-TW" sz="1800" dirty="0"/>
              <a:t>We also introduced </a:t>
            </a:r>
            <a:r>
              <a:rPr lang="en-US" altLang="zh-TW" sz="1800" i="1" dirty="0"/>
              <a:t>a new intermediaries’ remuneration disclosure system </a:t>
            </a:r>
            <a:r>
              <a:rPr lang="en-US" altLang="zh-TW" sz="1800" dirty="0"/>
              <a:t>to enhance transparency. </a:t>
            </a:r>
          </a:p>
          <a:p>
            <a:pPr>
              <a:lnSpc>
                <a:spcPct val="100000"/>
              </a:lnSpc>
            </a:pPr>
            <a:r>
              <a:rPr lang="en-US" altLang="zh-TW" sz="1800" dirty="0"/>
              <a:t>Together with the banking and securities regulators, we have enacted a new legislation </a:t>
            </a:r>
            <a:r>
              <a:rPr lang="en-US" altLang="zh-TW" sz="1800" i="1" dirty="0"/>
              <a:t>on anti-money laundering </a:t>
            </a:r>
            <a:r>
              <a:rPr lang="en-US" altLang="zh-TW" sz="1800" dirty="0"/>
              <a:t>and are working on </a:t>
            </a:r>
            <a:r>
              <a:rPr lang="en-US" altLang="zh-TW" sz="1800" i="1" dirty="0"/>
              <a:t>a resolution re</a:t>
            </a:r>
            <a:r>
              <a:rPr lang="en-US" altLang="zh-TW" sz="1800" dirty="0"/>
              <a:t>gime for financial institutions. </a:t>
            </a:r>
          </a:p>
          <a:p>
            <a:pPr>
              <a:lnSpc>
                <a:spcPct val="100000"/>
              </a:lnSpc>
            </a:pPr>
            <a:r>
              <a:rPr lang="en-US" altLang="zh-TW" sz="1800" dirty="0"/>
              <a:t>Just two days ago, we issued a consultation paper on a </a:t>
            </a:r>
            <a:r>
              <a:rPr lang="en-US" altLang="zh-TW" sz="1800" i="1" dirty="0"/>
              <a:t>risk-based capital framework </a:t>
            </a:r>
            <a:r>
              <a:rPr lang="en-US" altLang="zh-TW" sz="1800" dirty="0"/>
              <a:t>for Hong Kong.”  </a:t>
            </a:r>
            <a:r>
              <a:rPr lang="en-US" altLang="zh-TW" sz="1800" i="1" dirty="0"/>
              <a:t>Annie </a:t>
            </a:r>
            <a:r>
              <a:rPr lang="en-US" altLang="zh-TW" sz="1800" i="1" dirty="0" err="1"/>
              <a:t>Choi</a:t>
            </a:r>
            <a:r>
              <a:rPr lang="en-US" altLang="zh-TW" sz="1800" i="1" dirty="0"/>
              <a:t>, CI, 18 Sept 14 at the FT Insurance Summit in Hong Kong</a:t>
            </a:r>
            <a:endParaRPr lang="zh-TW" altLang="en-US" sz="1800" i="1"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197</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18281532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Regulation: Independent Insurance Authority (IA) in Hong Kong</a:t>
            </a:r>
            <a:endParaRPr lang="zh-TW" altLang="en-US" dirty="0"/>
          </a:p>
        </p:txBody>
      </p:sp>
      <p:sp>
        <p:nvSpPr>
          <p:cNvPr id="3" name="Content Placeholder 2"/>
          <p:cNvSpPr>
            <a:spLocks noGrp="1"/>
          </p:cNvSpPr>
          <p:nvPr>
            <p:ph idx="1"/>
          </p:nvPr>
        </p:nvSpPr>
        <p:spPr/>
        <p:txBody>
          <a:bodyPr>
            <a:normAutofit/>
          </a:bodyPr>
          <a:lstStyle/>
          <a:p>
            <a:r>
              <a:rPr lang="en-US" altLang="zh-TW" dirty="0"/>
              <a:t>The IA, a statutory body established by the Insurance Companies (Amendment) Ordinance 2015 (Amendment Ordinance), is a </a:t>
            </a:r>
            <a:r>
              <a:rPr lang="en-US" altLang="zh-TW" b="1" dirty="0"/>
              <a:t>new</a:t>
            </a:r>
            <a:r>
              <a:rPr lang="en-US" altLang="zh-TW" dirty="0"/>
              <a:t> insurance regulator </a:t>
            </a:r>
            <a:r>
              <a:rPr lang="en-US" altLang="zh-TW" b="1" dirty="0"/>
              <a:t>independent</a:t>
            </a:r>
            <a:r>
              <a:rPr lang="en-US" altLang="zh-TW" dirty="0"/>
              <a:t> of the Government.</a:t>
            </a:r>
          </a:p>
          <a:p>
            <a:r>
              <a:rPr lang="en-US" altLang="zh-TW" dirty="0"/>
              <a:t>Since end of 2016 the IA has replaced the OCI and has taken over the regulation of insurance intermediaries from the three </a:t>
            </a:r>
            <a:r>
              <a:rPr lang="fr-FR" altLang="zh-TW" dirty="0"/>
              <a:t>Self-</a:t>
            </a:r>
            <a:r>
              <a:rPr lang="fr-FR" altLang="zh-TW" dirty="0" err="1"/>
              <a:t>Regulatory</a:t>
            </a:r>
            <a:r>
              <a:rPr lang="fr-FR" altLang="zh-TW" dirty="0"/>
              <a:t> Organisations (</a:t>
            </a:r>
            <a:r>
              <a:rPr lang="en-US" altLang="zh-TW" dirty="0"/>
              <a:t>SROs) through a statutory licensing regime. The IA has fully taken over the supervision of insurance intermediaries from the SROs.</a:t>
            </a:r>
            <a:br>
              <a:rPr lang="en-US" altLang="zh-TW" dirty="0"/>
            </a:b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198</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Insurance Companies</a:t>
            </a:r>
          </a:p>
        </p:txBody>
      </p:sp>
    </p:spTree>
    <p:extLst>
      <p:ext uri="{BB962C8B-B14F-4D97-AF65-F5344CB8AC3E}">
        <p14:creationId xmlns:p14="http://schemas.microsoft.com/office/powerpoint/2010/main" val="21254787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Organisation</a:t>
            </a:r>
            <a:r>
              <a:rPr lang="en-US" dirty="0"/>
              <a:t> structure of the IA</a:t>
            </a:r>
          </a:p>
        </p:txBody>
      </p:sp>
      <p:pic>
        <p:nvPicPr>
          <p:cNvPr id="6" name="Content Placeholder 5"/>
          <p:cNvPicPr>
            <a:picLocks noGrp="1" noChangeAspect="1"/>
          </p:cNvPicPr>
          <p:nvPr>
            <p:ph idx="1"/>
          </p:nvPr>
        </p:nvPicPr>
        <p:blipFill>
          <a:blip r:embed="rId2"/>
          <a:stretch>
            <a:fillRect/>
          </a:stretch>
        </p:blipFill>
        <p:spPr>
          <a:xfrm>
            <a:off x="2248892" y="1295401"/>
            <a:ext cx="7694217"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199</a:t>
            </a:fld>
            <a:endParaRPr lang="en-US" altLang="en-US"/>
          </a:p>
        </p:txBody>
      </p:sp>
      <p:sp>
        <p:nvSpPr>
          <p:cNvPr id="5" name="Footer Placeholder 4"/>
          <p:cNvSpPr>
            <a:spLocks noGrp="1"/>
          </p:cNvSpPr>
          <p:nvPr>
            <p:ph type="ftr" sz="quarter" idx="11"/>
          </p:nvPr>
        </p:nvSpPr>
        <p:spPr/>
        <p:txBody>
          <a:bodyPr/>
          <a:lstStyle/>
          <a:p>
            <a:pPr>
              <a:defRPr/>
            </a:pPr>
            <a:r>
              <a:rPr lang="en-US" altLang="zh-TW" dirty="0"/>
              <a:t>Insurance Companies</a:t>
            </a:r>
          </a:p>
        </p:txBody>
      </p:sp>
    </p:spTree>
    <p:extLst>
      <p:ext uri="{BB962C8B-B14F-4D97-AF65-F5344CB8AC3E}">
        <p14:creationId xmlns:p14="http://schemas.microsoft.com/office/powerpoint/2010/main" val="197456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2</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2</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dirty="0">
                <a:ea typeface="SimSun" pitchFamily="2" charset="-122"/>
              </a:rPr>
              <a:t>Asset </a:t>
            </a:r>
          </a:p>
          <a:p>
            <a:pPr algn="ctr"/>
            <a:r>
              <a:rPr lang="en-US" altLang="zh-CN" dirty="0">
                <a:ea typeface="SimSun" pitchFamily="2" charset="-122"/>
              </a:rPr>
              <a:t>Pricing </a:t>
            </a:r>
          </a:p>
          <a:p>
            <a:pPr algn="ctr"/>
            <a:r>
              <a:rPr lang="en-US" altLang="zh-CN" dirty="0">
                <a:ea typeface="SimSun" pitchFamily="2" charset="-122"/>
              </a:rPr>
              <a:t>Models</a:t>
            </a:r>
          </a:p>
        </p:txBody>
      </p:sp>
    </p:spTree>
    <p:extLst>
      <p:ext uri="{BB962C8B-B14F-4D97-AF65-F5344CB8AC3E}">
        <p14:creationId xmlns:p14="http://schemas.microsoft.com/office/powerpoint/2010/main" val="1801920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1" y="1004120"/>
            <a:ext cx="8898731" cy="4879949"/>
          </a:xfrm>
          <a:prstGeom prst="rect">
            <a:avLst/>
          </a:prstGeom>
        </p:spPr>
      </p:pic>
      <p:sp>
        <p:nvSpPr>
          <p:cNvPr id="3"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20</a:t>
            </a:fld>
            <a:endParaRPr lang="en-US" altLang="en-US"/>
          </a:p>
        </p:txBody>
      </p:sp>
      <p:sp>
        <p:nvSpPr>
          <p:cNvPr id="5"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2" name="TextBox 1"/>
          <p:cNvSpPr txBox="1"/>
          <p:nvPr/>
        </p:nvSpPr>
        <p:spPr>
          <a:xfrm>
            <a:off x="1600200" y="5791200"/>
            <a:ext cx="2971800" cy="33655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en-US" sz="4400" i="1" dirty="0"/>
              <a:t>Source: </a:t>
            </a:r>
            <a:r>
              <a:rPr lang="en-US" sz="4400" i="1" dirty="0" err="1"/>
              <a:t>Mox</a:t>
            </a:r>
            <a:r>
              <a:rPr lang="en-US" sz="4400" i="1" dirty="0"/>
              <a:t> FCCIHK presentation 2 Feb 21 </a:t>
            </a:r>
            <a:endParaRPr lang="en-US" sz="4400" i="1" dirty="0">
              <a:latin typeface="+mj-lt"/>
              <a:ea typeface="+mj-ea"/>
              <a:cs typeface="+mj-cs"/>
            </a:endParaRPr>
          </a:p>
        </p:txBody>
      </p:sp>
    </p:spTree>
    <p:extLst>
      <p:ext uri="{BB962C8B-B14F-4D97-AF65-F5344CB8AC3E}">
        <p14:creationId xmlns:p14="http://schemas.microsoft.com/office/powerpoint/2010/main" val="30523266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Current issues in Insurance</a:t>
            </a:r>
          </a:p>
        </p:txBody>
      </p:sp>
      <p:sp>
        <p:nvSpPr>
          <p:cNvPr id="7" name="Content Placeholder 6"/>
          <p:cNvSpPr>
            <a:spLocks noGrp="1"/>
          </p:cNvSpPr>
          <p:nvPr>
            <p:ph idx="1"/>
          </p:nvPr>
        </p:nvSpPr>
        <p:spPr/>
        <p:txBody>
          <a:bodyPr/>
          <a:lstStyle/>
          <a:p>
            <a:r>
              <a:rPr lang="en-US" dirty="0"/>
              <a:t>Growth of insurance in Asia</a:t>
            </a:r>
          </a:p>
          <a:p>
            <a:r>
              <a:rPr lang="en-US" dirty="0"/>
              <a:t>The rise of </a:t>
            </a:r>
            <a:r>
              <a:rPr lang="en-US" dirty="0" err="1"/>
              <a:t>InsurTech</a:t>
            </a:r>
            <a:endParaRPr lang="en-US" dirty="0"/>
          </a:p>
          <a:p>
            <a:pPr lvl="1"/>
            <a:r>
              <a:rPr lang="en-US" dirty="0"/>
              <a:t>Automation</a:t>
            </a:r>
          </a:p>
          <a:p>
            <a:pPr lvl="1"/>
            <a:r>
              <a:rPr lang="en-US" dirty="0"/>
              <a:t>Digitization</a:t>
            </a:r>
          </a:p>
          <a:p>
            <a:pPr lvl="1"/>
            <a:r>
              <a:rPr lang="en-US" dirty="0"/>
              <a:t>Virtual Insurance</a:t>
            </a:r>
          </a:p>
          <a:p>
            <a:pPr lvl="1"/>
            <a:r>
              <a:rPr lang="en-US" dirty="0"/>
              <a:t>Increased competition from China (</a:t>
            </a:r>
            <a:r>
              <a:rPr lang="en-US" dirty="0" err="1"/>
              <a:t>Zhong</a:t>
            </a:r>
            <a:r>
              <a:rPr lang="en-US" dirty="0"/>
              <a:t> An, Ping An…)</a:t>
            </a:r>
          </a:p>
          <a:p>
            <a:r>
              <a:rPr lang="en-US" dirty="0"/>
              <a:t>IFRS 17 and other accounting changes</a:t>
            </a:r>
          </a:p>
          <a:p>
            <a:r>
              <a:rPr lang="en-US" dirty="0"/>
              <a:t>Solvency II and regulatory changes</a:t>
            </a:r>
          </a:p>
        </p:txBody>
      </p:sp>
      <p:sp>
        <p:nvSpPr>
          <p:cNvPr id="4" name="Slide Number Placeholder 3"/>
          <p:cNvSpPr>
            <a:spLocks noGrp="1"/>
          </p:cNvSpPr>
          <p:nvPr>
            <p:ph type="sldNum" sz="quarter" idx="10"/>
          </p:nvPr>
        </p:nvSpPr>
        <p:spPr/>
        <p:txBody>
          <a:bodyPr/>
          <a:lstStyle/>
          <a:p>
            <a:pPr>
              <a:defRPr/>
            </a:pPr>
            <a:fld id="{2CE9EA79-D759-4BF4-BF62-9B02F9F90E52}" type="slidenum">
              <a:rPr lang="en-US" altLang="en-US" smtClean="0"/>
              <a:pPr>
                <a:defRPr/>
              </a:pPr>
              <a:t>200</a:t>
            </a:fld>
            <a:endParaRPr lang="en-US" altLang="en-US"/>
          </a:p>
        </p:txBody>
      </p:sp>
      <p:sp>
        <p:nvSpPr>
          <p:cNvPr id="5" name="Footer Placeholder 4"/>
          <p:cNvSpPr>
            <a:spLocks noGrp="1"/>
          </p:cNvSpPr>
          <p:nvPr>
            <p:ph type="ftr" sz="quarter" idx="11"/>
          </p:nvPr>
        </p:nvSpPr>
        <p:spPr/>
        <p:txBody>
          <a:bodyPr/>
          <a:lstStyle/>
          <a:p>
            <a:pPr>
              <a:defRPr/>
            </a:pPr>
            <a:r>
              <a:rPr lang="en-US" altLang="zh-TW" dirty="0"/>
              <a:t>Insurance Companies</a:t>
            </a:r>
          </a:p>
        </p:txBody>
      </p:sp>
    </p:spTree>
    <p:extLst>
      <p:ext uri="{BB962C8B-B14F-4D97-AF65-F5344CB8AC3E}">
        <p14:creationId xmlns:p14="http://schemas.microsoft.com/office/powerpoint/2010/main" val="98033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AEBB-2C64-4062-986E-4E40C8C3B62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FAB50594-7DCC-463B-BB9A-3227E1CC82D3}"/>
              </a:ext>
            </a:extLst>
          </p:cNvPr>
          <p:cNvSpPr>
            <a:spLocks noGrp="1"/>
          </p:cNvSpPr>
          <p:nvPr>
            <p:ph idx="1"/>
          </p:nvPr>
        </p:nvSpPr>
        <p:spPr/>
        <p:txBody>
          <a:bodyPr/>
          <a:lstStyle/>
          <a:p>
            <a:r>
              <a:rPr lang="en-US" dirty="0"/>
              <a:t>Insurance regulation in HK</a:t>
            </a:r>
          </a:p>
          <a:p>
            <a:endParaRPr lang="en-US" dirty="0"/>
          </a:p>
        </p:txBody>
      </p:sp>
      <p:sp>
        <p:nvSpPr>
          <p:cNvPr id="4" name="Slide Number Placeholder 3">
            <a:extLst>
              <a:ext uri="{FF2B5EF4-FFF2-40B4-BE49-F238E27FC236}">
                <a16:creationId xmlns:a16="http://schemas.microsoft.com/office/drawing/2014/main" id="{386AED3C-CF9A-4F0C-B558-BCCCEA6AE17D}"/>
              </a:ext>
            </a:extLst>
          </p:cNvPr>
          <p:cNvSpPr>
            <a:spLocks noGrp="1"/>
          </p:cNvSpPr>
          <p:nvPr>
            <p:ph type="sldNum" sz="quarter" idx="10"/>
          </p:nvPr>
        </p:nvSpPr>
        <p:spPr/>
        <p:txBody>
          <a:bodyPr/>
          <a:lstStyle/>
          <a:p>
            <a:pPr>
              <a:defRPr/>
            </a:pPr>
            <a:fld id="{809A4F01-EBEC-4878-81D8-A6152D087E2C}" type="slidenum">
              <a:rPr lang="en-US" altLang="en-US" smtClean="0"/>
              <a:pPr>
                <a:defRPr/>
              </a:pPr>
              <a:t>201</a:t>
            </a:fld>
            <a:endParaRPr lang="en-US" altLang="en-US"/>
          </a:p>
        </p:txBody>
      </p:sp>
      <p:sp>
        <p:nvSpPr>
          <p:cNvPr id="5" name="Footer Placeholder 4">
            <a:extLst>
              <a:ext uri="{FF2B5EF4-FFF2-40B4-BE49-F238E27FC236}">
                <a16:creationId xmlns:a16="http://schemas.microsoft.com/office/drawing/2014/main" id="{B90C6AEC-AA43-4290-A2B1-2F3109F502E2}"/>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42255628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 </a:t>
            </a:r>
            <a:r>
              <a:rPr lang="en-US" dirty="0"/>
              <a:t>Current issues in Insurance</a:t>
            </a:r>
          </a:p>
        </p:txBody>
      </p:sp>
      <p:sp>
        <p:nvSpPr>
          <p:cNvPr id="3" name="Content Placeholder 2"/>
          <p:cNvSpPr>
            <a:spLocks noGrp="1"/>
          </p:cNvSpPr>
          <p:nvPr>
            <p:ph idx="1"/>
          </p:nvPr>
        </p:nvSpPr>
        <p:spPr/>
        <p:txBody>
          <a:bodyPr/>
          <a:lstStyle/>
          <a:p>
            <a:r>
              <a:rPr lang="en-US" dirty="0"/>
              <a:t>Insurance in Asia: what is the penetration level of insurance in Asia? Compare to Europe and US - why the differences? Implications? (Group 13)</a:t>
            </a:r>
          </a:p>
          <a:p>
            <a:r>
              <a:rPr lang="en-US" dirty="0"/>
              <a:t>Video</a:t>
            </a:r>
          </a:p>
          <a:p>
            <a:r>
              <a:rPr lang="en-US" dirty="0">
                <a:hlinkClick r:id="rId2"/>
              </a:rPr>
              <a:t>https://www.peak-re.com/insights/increasing-insurance-penetration-in-asia/</a:t>
            </a:r>
            <a:endParaRPr lang="en-US" dirty="0"/>
          </a:p>
          <a:p>
            <a:r>
              <a:rPr lang="en-US" dirty="0"/>
              <a:t>Article</a:t>
            </a:r>
          </a:p>
          <a:p>
            <a:r>
              <a:rPr lang="en-US" dirty="0">
                <a:hlinkClick r:id="rId3"/>
              </a:rPr>
              <a:t>https://www.asiainsurancereview.com/Magazine/ReadMagazineArticle?aid=40294</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202</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pPr>
              <a:defRPr/>
            </a:pPr>
            <a:r>
              <a:rPr lang="en-US" altLang="zh-TW" dirty="0"/>
              <a:t>Insurance Companies</a:t>
            </a:r>
          </a:p>
        </p:txBody>
      </p:sp>
    </p:spTree>
    <p:extLst>
      <p:ext uri="{BB962C8B-B14F-4D97-AF65-F5344CB8AC3E}">
        <p14:creationId xmlns:p14="http://schemas.microsoft.com/office/powerpoint/2010/main" val="13056979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752600" y="29718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657600" y="29718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3943350" y="23812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2990850" y="23812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1981200" y="4038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1981200" y="51054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000250" y="38671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1466850" y="44005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3962400" y="4038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cxnSp>
        <p:nvCxnSpPr>
          <p:cNvPr id="513037" name="AutoShape 13"/>
          <p:cNvCxnSpPr>
            <a:cxnSpLocks noChangeShapeType="1"/>
            <a:stCxn id="513028" idx="2"/>
            <a:endCxn id="513035" idx="1"/>
          </p:cNvCxnSpPr>
          <p:nvPr/>
        </p:nvCxnSpPr>
        <p:spPr bwMode="auto">
          <a:xfrm rot="5400000">
            <a:off x="3943350" y="39052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1828800" y="12192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38100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203</a:t>
            </a:fld>
            <a:endParaRPr lang="en-US" altLang="en-US" dirty="0"/>
          </a:p>
        </p:txBody>
      </p:sp>
      <p:sp>
        <p:nvSpPr>
          <p:cNvPr id="48" name="Rectangle 47"/>
          <p:cNvSpPr/>
          <p:nvPr/>
        </p:nvSpPr>
        <p:spPr>
          <a:xfrm>
            <a:off x="5715000" y="3276600"/>
            <a:ext cx="4724400" cy="2895600"/>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Insurance Companies</a:t>
            </a:r>
          </a:p>
          <a:p>
            <a:pPr marL="636587" indent="-457200">
              <a:lnSpc>
                <a:spcPct val="200000"/>
              </a:lnSpc>
              <a:buFont typeface="+mj-lt"/>
              <a:buAutoNum type="arabicPeriod"/>
            </a:pPr>
            <a:r>
              <a:rPr lang="en-US" altLang="zh-TW" sz="2000" b="1" dirty="0">
                <a:solidFill>
                  <a:srgbClr val="C00000"/>
                </a:solidFill>
              </a:rPr>
              <a:t>Pension Funds and Retirement Schemes</a:t>
            </a:r>
          </a:p>
          <a:p>
            <a:pPr marL="636587" indent="-457200">
              <a:lnSpc>
                <a:spcPct val="200000"/>
              </a:lnSpc>
              <a:buFont typeface="+mj-lt"/>
              <a:buAutoNum type="arabicPeriod"/>
            </a:pPr>
            <a:r>
              <a:rPr lang="en-US" altLang="zh-TW" sz="2000" dirty="0">
                <a:solidFill>
                  <a:sysClr val="windowText" lastClr="000000"/>
                </a:solidFill>
              </a:rPr>
              <a:t>Mutual Funds and Fund Management</a:t>
            </a:r>
          </a:p>
        </p:txBody>
      </p:sp>
      <p:sp>
        <p:nvSpPr>
          <p:cNvPr id="1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181754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dissolv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P spid="4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p:cNvSpPr>
            <a:spLocks noGrp="1" noChangeArrowheads="1"/>
          </p:cNvSpPr>
          <p:nvPr>
            <p:ph type="title"/>
          </p:nvPr>
        </p:nvSpPr>
        <p:spPr/>
        <p:txBody>
          <a:bodyPr/>
          <a:lstStyle/>
          <a:p>
            <a:pPr eaLnBrk="1" hangingPunct="1"/>
            <a:r>
              <a:rPr lang="en-US" altLang="zh-TW" dirty="0">
                <a:ea typeface="PMingLiU" pitchFamily="18" charset="-120"/>
              </a:rPr>
              <a:t>Pensions and Retirement Funds</a:t>
            </a:r>
          </a:p>
        </p:txBody>
      </p:sp>
      <p:sp>
        <p:nvSpPr>
          <p:cNvPr id="212995" name="Rectangle 3"/>
          <p:cNvSpPr>
            <a:spLocks noGrp="1" noChangeArrowheads="1"/>
          </p:cNvSpPr>
          <p:nvPr>
            <p:ph idx="1"/>
          </p:nvPr>
        </p:nvSpPr>
        <p:spPr/>
        <p:txBody>
          <a:bodyPr/>
          <a:lstStyle/>
          <a:p>
            <a:pPr eaLnBrk="1" hangingPunct="1"/>
            <a:r>
              <a:rPr lang="en-US" altLang="zh-TW">
                <a:ea typeface="PMingLiU" pitchFamily="18" charset="-120"/>
              </a:rPr>
              <a:t>Definition</a:t>
            </a:r>
          </a:p>
          <a:p>
            <a:pPr eaLnBrk="1" hangingPunct="1"/>
            <a:r>
              <a:rPr lang="en-US" altLang="zh-TW">
                <a:ea typeface="PMingLiU" pitchFamily="18" charset="-120"/>
              </a:rPr>
              <a:t>Public pensions: social security and mandatory retirement plans</a:t>
            </a:r>
          </a:p>
          <a:p>
            <a:pPr eaLnBrk="1" hangingPunct="1"/>
            <a:r>
              <a:rPr lang="en-US" altLang="zh-TW">
                <a:ea typeface="PMingLiU" pitchFamily="18" charset="-120"/>
              </a:rPr>
              <a:t>Private pensions: 401K and IRAs</a:t>
            </a:r>
          </a:p>
          <a:p>
            <a:pPr eaLnBrk="1" hangingPunct="1"/>
            <a:r>
              <a:rPr lang="en-US" altLang="zh-TW">
                <a:ea typeface="PMingLiU" pitchFamily="18" charset="-120"/>
              </a:rPr>
              <a:t>Regulation</a:t>
            </a:r>
          </a:p>
          <a:p>
            <a:pPr eaLnBrk="1" hangingPunct="1"/>
            <a:r>
              <a:rPr lang="en-US" altLang="zh-TW">
                <a:ea typeface="PMingLiU" pitchFamily="18" charset="-120"/>
              </a:rPr>
              <a:t>Pensions &amp; retirement funds in Asia </a:t>
            </a:r>
          </a:p>
          <a:p>
            <a:pPr eaLnBrk="1" hangingPunct="1"/>
            <a:r>
              <a:rPr lang="en-US" altLang="zh-TW">
                <a:ea typeface="PMingLiU" pitchFamily="18" charset="-120"/>
              </a:rPr>
              <a:t>Current issues</a:t>
            </a:r>
          </a:p>
        </p:txBody>
      </p:sp>
      <p:sp>
        <p:nvSpPr>
          <p:cNvPr id="5734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390E81D7-175C-4994-8F7B-730BA24007B8}" type="slidenum">
              <a:rPr lang="en-US" altLang="en-US" sz="1400"/>
              <a:pPr/>
              <a:t>204</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43752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299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299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129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29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2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5" y="346075"/>
            <a:ext cx="8229600" cy="1143000"/>
          </a:xfrm>
        </p:spPr>
        <p:txBody>
          <a:bodyPr/>
          <a:lstStyle/>
          <a:p>
            <a:r>
              <a:rPr lang="en-US" altLang="zh-TW" dirty="0"/>
              <a:t>Multi-pillar retirement system</a:t>
            </a:r>
            <a:endParaRPr lang="zh-TW" altLang="en-US" dirty="0"/>
          </a:p>
        </p:txBody>
      </p:sp>
      <p:sp>
        <p:nvSpPr>
          <p:cNvPr id="3" name="Content Placeholder 2"/>
          <p:cNvSpPr>
            <a:spLocks noGrp="1"/>
          </p:cNvSpPr>
          <p:nvPr>
            <p:ph idx="1"/>
          </p:nvPr>
        </p:nvSpPr>
        <p:spPr>
          <a:xfrm>
            <a:off x="1676400" y="1859757"/>
            <a:ext cx="8763000" cy="4525963"/>
          </a:xfrm>
        </p:spPr>
        <p:txBody>
          <a:bodyPr>
            <a:normAutofit fontScale="92500" lnSpcReduction="10000"/>
          </a:bodyPr>
          <a:lstStyle/>
          <a:p>
            <a:r>
              <a:rPr lang="en-US" altLang="zh-TW" dirty="0"/>
              <a:t>In 1994, the World Bank recommended a three-pillar framework to address the issue of old-age protection; this was expanded to a </a:t>
            </a:r>
            <a:r>
              <a:rPr lang="en-US" altLang="zh-TW" b="1" dirty="0"/>
              <a:t>five-pillar framework </a:t>
            </a:r>
            <a:r>
              <a:rPr lang="en-US" altLang="zh-TW" dirty="0"/>
              <a:t>In 2005 based on operational experience:</a:t>
            </a:r>
          </a:p>
          <a:p>
            <a:pPr lvl="1"/>
            <a:r>
              <a:rPr lang="en-US" altLang="zh-TW" dirty="0"/>
              <a:t>Pillar 0: a non-contributory, publicly financed and managed system that provides a minimal level of protection for retirement;</a:t>
            </a:r>
          </a:p>
          <a:p>
            <a:pPr lvl="1"/>
            <a:r>
              <a:rPr lang="en-US" altLang="zh-TW" dirty="0"/>
              <a:t>Pillar 1: a mandatory, contributory and publicly managed system</a:t>
            </a:r>
          </a:p>
          <a:p>
            <a:pPr lvl="1"/>
            <a:r>
              <a:rPr lang="en-US" altLang="zh-TW" dirty="0"/>
              <a:t>Pillar 2: a mandatory, privately managed, fully funded </a:t>
            </a:r>
            <a:r>
              <a:rPr lang="fr-FR" altLang="zh-TW" dirty="0"/>
              <a:t>contribution system;</a:t>
            </a:r>
          </a:p>
          <a:p>
            <a:pPr lvl="1"/>
            <a:r>
              <a:rPr lang="en-US" altLang="zh-TW" dirty="0"/>
              <a:t>Pillar 3: voluntary savings (e.g. personal savings and </a:t>
            </a:r>
            <a:r>
              <a:rPr lang="fr-FR" altLang="zh-TW" dirty="0" err="1"/>
              <a:t>insurance</a:t>
            </a:r>
            <a:r>
              <a:rPr lang="fr-FR" altLang="zh-TW" dirty="0"/>
              <a:t>); and</a:t>
            </a:r>
          </a:p>
          <a:p>
            <a:pPr lvl="1"/>
            <a:r>
              <a:rPr lang="fr-FR" altLang="zh-TW" dirty="0" err="1"/>
              <a:t>Pillar</a:t>
            </a:r>
            <a:r>
              <a:rPr lang="fr-FR" altLang="zh-TW" dirty="0"/>
              <a:t> 4: </a:t>
            </a:r>
            <a:r>
              <a:rPr lang="en-US" altLang="zh-TW" dirty="0"/>
              <a:t>informal support (e.g. family support), other formal social </a:t>
            </a:r>
            <a:r>
              <a:rPr lang="en-US" altLang="zh-TW" dirty="0" err="1"/>
              <a:t>programmes</a:t>
            </a:r>
            <a:r>
              <a:rPr lang="en-US" altLang="zh-TW" dirty="0"/>
              <a:t> (e.g. health care and housing) and other individual assets (e.g. home ownership).</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205</a:t>
            </a:fld>
            <a:endParaRPr lang="en-US" altLang="en-US"/>
          </a:p>
        </p:txBody>
      </p:sp>
      <p:sp>
        <p:nvSpPr>
          <p:cNvPr id="6" name="Slide Number Placeholder 3"/>
          <p:cNvSpPr txBox="1">
            <a:spLocks/>
          </p:cNvSpPr>
          <p:nvPr/>
        </p:nvSpPr>
        <p:spPr>
          <a:xfrm>
            <a:off x="9763126" y="65865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809A4F01-EBEC-4878-81D8-A6152D087E2C}" type="slidenum">
              <a:rPr lang="en-US" altLang="en-US" sz="1200" b="1">
                <a:solidFill>
                  <a:srgbClr val="002060"/>
                </a:solidFill>
                <a:latin typeface="Calibri" pitchFamily="34" charset="0"/>
              </a:rPr>
              <a:pPr algn="r" eaLnBrk="0" fontAlgn="base" hangingPunct="0">
                <a:spcBef>
                  <a:spcPct val="0"/>
                </a:spcBef>
                <a:spcAft>
                  <a:spcPct val="0"/>
                </a:spcAft>
                <a:defRPr/>
              </a:pPr>
              <a:t>205</a:t>
            </a:fld>
            <a:endParaRPr lang="en-US" altLang="en-US" sz="1200" b="1">
              <a:solidFill>
                <a:srgbClr val="002060"/>
              </a:solidFill>
              <a:latin typeface="Calibri" pitchFamily="34" charset="0"/>
            </a:endParaRP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pic>
        <p:nvPicPr>
          <p:cNvPr id="8" name="Content Placeholder 3"/>
          <p:cNvPicPr>
            <a:picLocks noChangeAspect="1"/>
          </p:cNvPicPr>
          <p:nvPr/>
        </p:nvPicPr>
        <p:blipFill>
          <a:blip r:embed="rId3"/>
          <a:stretch>
            <a:fillRect/>
          </a:stretch>
        </p:blipFill>
        <p:spPr>
          <a:xfrm>
            <a:off x="7696200" y="22226"/>
            <a:ext cx="2971800" cy="1958737"/>
          </a:xfrm>
          <a:prstGeom prst="rect">
            <a:avLst/>
          </a:prstGeom>
        </p:spPr>
      </p:pic>
      <p:sp>
        <p:nvSpPr>
          <p:cNvPr id="5" name="Left Brace 4"/>
          <p:cNvSpPr/>
          <p:nvPr/>
        </p:nvSpPr>
        <p:spPr>
          <a:xfrm>
            <a:off x="1905000" y="3269338"/>
            <a:ext cx="304800" cy="11502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1905000" y="4572001"/>
            <a:ext cx="304800" cy="838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1666876" y="3269338"/>
            <a:ext cx="238125" cy="1150263"/>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pPr>
              <a:spcBef>
                <a:spcPct val="0"/>
              </a:spcBef>
            </a:pPr>
            <a:r>
              <a:rPr lang="en-US" sz="4400" dirty="0">
                <a:latin typeface="+mj-lt"/>
                <a:ea typeface="+mj-ea"/>
                <a:cs typeface="+mj-cs"/>
              </a:rPr>
              <a:t>public</a:t>
            </a:r>
          </a:p>
        </p:txBody>
      </p:sp>
      <p:sp>
        <p:nvSpPr>
          <p:cNvPr id="11" name="TextBox 10"/>
          <p:cNvSpPr txBox="1"/>
          <p:nvPr/>
        </p:nvSpPr>
        <p:spPr>
          <a:xfrm>
            <a:off x="1666876" y="4572002"/>
            <a:ext cx="238125" cy="914399"/>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pPr>
              <a:spcBef>
                <a:spcPct val="0"/>
              </a:spcBef>
            </a:pPr>
            <a:r>
              <a:rPr lang="en-US" sz="4400" dirty="0">
                <a:latin typeface="+mj-lt"/>
                <a:ea typeface="+mj-ea"/>
                <a:cs typeface="+mj-cs"/>
              </a:rPr>
              <a:t>private</a:t>
            </a:r>
          </a:p>
        </p:txBody>
      </p:sp>
    </p:spTree>
    <p:extLst>
      <p:ext uri="{BB962C8B-B14F-4D97-AF65-F5344CB8AC3E}">
        <p14:creationId xmlns:p14="http://schemas.microsoft.com/office/powerpoint/2010/main" val="14908058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534400" cy="1143000"/>
          </a:xfrm>
        </p:spPr>
        <p:txBody>
          <a:bodyPr/>
          <a:lstStyle/>
          <a:p>
            <a:r>
              <a:rPr lang="en-US" altLang="zh-TW" dirty="0"/>
              <a:t>The retirement resource pyramid (US)</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206</a:t>
            </a:fld>
            <a:endParaRPr lang="en-US" altLang="en-US"/>
          </a:p>
        </p:txBody>
      </p:sp>
      <p:sp>
        <p:nvSpPr>
          <p:cNvPr id="8" name="TextBox 7"/>
          <p:cNvSpPr txBox="1"/>
          <p:nvPr/>
        </p:nvSpPr>
        <p:spPr>
          <a:xfrm>
            <a:off x="1524000" y="5791200"/>
            <a:ext cx="3429000" cy="381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2019</a:t>
            </a:r>
            <a:endParaRPr lang="zh-TW" altLang="en-US" sz="1400" i="1" dirty="0">
              <a:ea typeface="+mj-ea"/>
              <a:cs typeface="+mj-cs"/>
            </a:endParaRP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pic>
        <p:nvPicPr>
          <p:cNvPr id="6" name="Content Placeholder 5"/>
          <p:cNvPicPr>
            <a:picLocks noGrp="1" noChangeAspect="1"/>
          </p:cNvPicPr>
          <p:nvPr>
            <p:ph idx="1"/>
          </p:nvPr>
        </p:nvPicPr>
        <p:blipFill>
          <a:blip r:embed="rId3"/>
          <a:stretch>
            <a:fillRect/>
          </a:stretch>
        </p:blipFill>
        <p:spPr>
          <a:xfrm>
            <a:off x="2442716" y="2209801"/>
            <a:ext cx="7414439" cy="2891631"/>
          </a:xfrm>
          <a:prstGeom prst="rect">
            <a:avLst/>
          </a:prstGeom>
        </p:spPr>
      </p:pic>
    </p:spTree>
    <p:extLst>
      <p:ext uri="{BB962C8B-B14F-4D97-AF65-F5344CB8AC3E}">
        <p14:creationId xmlns:p14="http://schemas.microsoft.com/office/powerpoint/2010/main" val="23185724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US Retirement Market Assets</a:t>
            </a:r>
            <a:br>
              <a:rPr lang="en-US" dirty="0"/>
            </a:br>
            <a:r>
              <a:rPr lang="en-US" sz="2400" dirty="0"/>
              <a:t>1995-2019, Trillions of $, year-end</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207</a:t>
            </a:fld>
            <a:endParaRPr lang="en-US" altLang="en-US"/>
          </a:p>
        </p:txBody>
      </p:sp>
      <p:sp>
        <p:nvSpPr>
          <p:cNvPr id="5" name="Footer Placeholder 4"/>
          <p:cNvSpPr>
            <a:spLocks noGrp="1"/>
          </p:cNvSpPr>
          <p:nvPr>
            <p:ph type="ftr" sz="quarter" idx="11"/>
          </p:nvPr>
        </p:nvSpPr>
        <p:spPr/>
        <p:txBody>
          <a:bodyPr/>
          <a:lstStyle/>
          <a:p>
            <a:pPr>
              <a:defRPr/>
            </a:pPr>
            <a:r>
              <a:rPr lang="en-US" altLang="zh-TW" dirty="0"/>
              <a:t>Pension Funds and Retirement Schemes</a:t>
            </a:r>
          </a:p>
        </p:txBody>
      </p:sp>
      <p:sp>
        <p:nvSpPr>
          <p:cNvPr id="7" name="TextBox 6"/>
          <p:cNvSpPr txBox="1"/>
          <p:nvPr/>
        </p:nvSpPr>
        <p:spPr>
          <a:xfrm>
            <a:off x="1524000" y="5410200"/>
            <a:ext cx="1989138" cy="762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pic>
        <p:nvPicPr>
          <p:cNvPr id="8" name="Content Placeholder 7"/>
          <p:cNvPicPr>
            <a:picLocks noGrp="1" noChangeAspect="1"/>
          </p:cNvPicPr>
          <p:nvPr>
            <p:ph idx="1"/>
          </p:nvPr>
        </p:nvPicPr>
        <p:blipFill>
          <a:blip r:embed="rId2"/>
          <a:stretch>
            <a:fillRect/>
          </a:stretch>
        </p:blipFill>
        <p:spPr>
          <a:xfrm>
            <a:off x="3810000" y="1340479"/>
            <a:ext cx="5772726" cy="4932393"/>
          </a:xfrm>
          <a:prstGeom prst="rect">
            <a:avLst/>
          </a:prstGeom>
        </p:spPr>
      </p:pic>
    </p:spTree>
    <p:extLst>
      <p:ext uri="{BB962C8B-B14F-4D97-AF65-F5344CB8AC3E}">
        <p14:creationId xmlns:p14="http://schemas.microsoft.com/office/powerpoint/2010/main" val="42833771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7" name="Rectangle 13"/>
          <p:cNvSpPr>
            <a:spLocks noGrp="1" noChangeArrowheads="1"/>
          </p:cNvSpPr>
          <p:nvPr>
            <p:ph type="title"/>
          </p:nvPr>
        </p:nvSpPr>
        <p:spPr/>
        <p:txBody>
          <a:bodyPr/>
          <a:lstStyle/>
          <a:p>
            <a:r>
              <a:rPr lang="en-US" altLang="zh-TW"/>
              <a:t>Pensions in the US</a:t>
            </a:r>
          </a:p>
        </p:txBody>
      </p:sp>
      <p:sp>
        <p:nvSpPr>
          <p:cNvPr id="98318" name="Rectangle 14"/>
          <p:cNvSpPr>
            <a:spLocks noGrp="1" noChangeArrowheads="1"/>
          </p:cNvSpPr>
          <p:nvPr>
            <p:ph idx="1"/>
          </p:nvPr>
        </p:nvSpPr>
        <p:spPr/>
        <p:txBody>
          <a:bodyPr/>
          <a:lstStyle/>
          <a:p>
            <a:pPr>
              <a:lnSpc>
                <a:spcPct val="130000"/>
              </a:lnSpc>
            </a:pPr>
            <a:r>
              <a:rPr lang="en-US" altLang="zh-TW" sz="1800" dirty="0"/>
              <a:t>Definition: A pension plan is </a:t>
            </a:r>
            <a:r>
              <a:rPr lang="en-US" altLang="zh-TW" sz="1800" b="1" dirty="0">
                <a:solidFill>
                  <a:schemeClr val="accent2"/>
                </a:solidFill>
              </a:rPr>
              <a:t>an asset pool that accumulates over an individual’s working years and is paid out during the nonworking years</a:t>
            </a:r>
          </a:p>
          <a:p>
            <a:pPr>
              <a:lnSpc>
                <a:spcPct val="130000"/>
              </a:lnSpc>
            </a:pPr>
            <a:r>
              <a:rPr lang="en-US" altLang="zh-TW" sz="1800" dirty="0"/>
              <a:t>Developed as Americans began relying less on children for care during their later years</a:t>
            </a:r>
          </a:p>
          <a:p>
            <a:pPr>
              <a:lnSpc>
                <a:spcPct val="130000"/>
              </a:lnSpc>
            </a:pPr>
            <a:r>
              <a:rPr lang="en-US" altLang="zh-TW" sz="1800" dirty="0"/>
              <a:t>Also became popular as life expectancy increased</a:t>
            </a:r>
          </a:p>
        </p:txBody>
      </p:sp>
      <p:sp>
        <p:nvSpPr>
          <p:cNvPr id="59396" name="Slide Number Placeholder 6"/>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E7E7BB20-9356-442F-91D2-96120B602B7D}" type="slidenum">
              <a:rPr lang="en-US" altLang="en-US" sz="1400"/>
              <a:pPr/>
              <a:t>208</a:t>
            </a:fld>
            <a:endParaRPr lang="en-US" altLang="en-US" sz="1400"/>
          </a:p>
        </p:txBody>
      </p:sp>
      <p:sp>
        <p:nvSpPr>
          <p:cNvPr id="11" name="Footer Placeholder 4"/>
          <p:cNvSpPr>
            <a:spLocks noGrp="1"/>
          </p:cNvSpPr>
          <p:nvPr>
            <p:ph type="ftr" sz="quarter" idx="11"/>
          </p:nvPr>
        </p:nvSpPr>
        <p:spPr bwMode="auto">
          <a:noFill/>
          <a:ln>
            <a:miter lim="800000"/>
            <a:headEnd/>
            <a:tailEnd/>
          </a:ln>
        </p:spPr>
        <p:txBody>
          <a:bodyPr/>
          <a:lstStyle/>
          <a:p>
            <a:r>
              <a:rPr lang="en-US" altLang="zh-TW" dirty="0"/>
              <a:t>Pension Funds and Retirement Schemes</a:t>
            </a:r>
          </a:p>
        </p:txBody>
      </p:sp>
      <p:sp>
        <p:nvSpPr>
          <p:cNvPr id="98314" name="Text Box 10"/>
          <p:cNvSpPr txBox="1">
            <a:spLocks noChangeArrowheads="1"/>
          </p:cNvSpPr>
          <p:nvPr/>
        </p:nvSpPr>
        <p:spPr bwMode="auto">
          <a:xfrm>
            <a:off x="1524000" y="5864424"/>
            <a:ext cx="3048000" cy="307777"/>
          </a:xfrm>
          <a:prstGeom prst="rect">
            <a:avLst/>
          </a:prstGeom>
          <a:noFill/>
          <a:ln w="9525">
            <a:noFill/>
            <a:miter lim="800000"/>
            <a:headEnd/>
            <a:tailEnd/>
          </a:ln>
        </p:spPr>
        <p:txBody>
          <a:bodyPr wrap="square">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Tree>
    <p:extLst>
      <p:ext uri="{BB962C8B-B14F-4D97-AF65-F5344CB8AC3E}">
        <p14:creationId xmlns:p14="http://schemas.microsoft.com/office/powerpoint/2010/main" val="11532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1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8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8" grpId="0" build="p" autoUpdateAnimBg="0"/>
      <p:bldP spid="98314" grpId="0" animBg="1"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4"/>
          <p:cNvSpPr>
            <a:spLocks noGrp="1" noChangeArrowheads="1"/>
          </p:cNvSpPr>
          <p:nvPr>
            <p:ph type="title"/>
          </p:nvPr>
        </p:nvSpPr>
        <p:spPr/>
        <p:txBody>
          <a:bodyPr/>
          <a:lstStyle/>
          <a:p>
            <a:r>
              <a:rPr lang="en-US" altLang="zh-TW" dirty="0"/>
              <a:t>Defined Benefit vs. Defined Contribution Pension Funds</a:t>
            </a:r>
          </a:p>
        </p:txBody>
      </p:sp>
      <p:sp>
        <p:nvSpPr>
          <p:cNvPr id="10" name="Text Placeholder 9"/>
          <p:cNvSpPr>
            <a:spLocks noGrp="1"/>
          </p:cNvSpPr>
          <p:nvPr>
            <p:ph type="body" idx="1"/>
          </p:nvPr>
        </p:nvSpPr>
        <p:spPr/>
        <p:txBody>
          <a:bodyPr/>
          <a:lstStyle/>
          <a:p>
            <a:r>
              <a:rPr lang="en-US" altLang="zh-TW" dirty="0"/>
              <a:t>Defined-Benefit Pension Plans: </a:t>
            </a:r>
            <a:endParaRPr lang="de-DE" dirty="0"/>
          </a:p>
        </p:txBody>
      </p:sp>
      <p:sp>
        <p:nvSpPr>
          <p:cNvPr id="379909" name="Rectangle 5"/>
          <p:cNvSpPr>
            <a:spLocks noGrp="1" noChangeArrowheads="1"/>
          </p:cNvSpPr>
          <p:nvPr>
            <p:ph sz="half" idx="2"/>
          </p:nvPr>
        </p:nvSpPr>
        <p:spPr/>
        <p:txBody>
          <a:bodyPr/>
          <a:lstStyle/>
          <a:p>
            <a:pPr>
              <a:lnSpc>
                <a:spcPct val="100000"/>
              </a:lnSpc>
            </a:pPr>
            <a:r>
              <a:rPr lang="en-US" altLang="zh-TW" sz="1800" dirty="0"/>
              <a:t>A plan where the sponsor promises the employee a specific benefit when they retire</a:t>
            </a:r>
          </a:p>
          <a:p>
            <a:pPr lvl="1">
              <a:lnSpc>
                <a:spcPct val="100000"/>
              </a:lnSpc>
            </a:pPr>
            <a:r>
              <a:rPr lang="en-US" altLang="zh-TW" dirty="0"/>
              <a:t>E.g. Annual Retirement Payment = 2% </a:t>
            </a:r>
            <a:r>
              <a:rPr lang="en-US" altLang="zh-TW" dirty="0">
                <a:sym typeface="Symbol" pitchFamily="18" charset="2"/>
              </a:rPr>
              <a:t></a:t>
            </a:r>
            <a:r>
              <a:rPr lang="en-US" altLang="zh-TW" dirty="0"/>
              <a:t> average of final 3 years’ income </a:t>
            </a:r>
            <a:r>
              <a:rPr lang="en-US" altLang="zh-TW" dirty="0">
                <a:sym typeface="Symbol" pitchFamily="18" charset="2"/>
              </a:rPr>
              <a:t></a:t>
            </a:r>
            <a:r>
              <a:rPr lang="en-US" altLang="zh-TW" dirty="0"/>
              <a:t> years of service </a:t>
            </a:r>
          </a:p>
        </p:txBody>
      </p:sp>
      <p:sp>
        <p:nvSpPr>
          <p:cNvPr id="11" name="Text Placeholder 10"/>
          <p:cNvSpPr>
            <a:spLocks noGrp="1"/>
          </p:cNvSpPr>
          <p:nvPr>
            <p:ph type="body" sz="quarter" idx="3"/>
          </p:nvPr>
        </p:nvSpPr>
        <p:spPr/>
        <p:txBody>
          <a:bodyPr/>
          <a:lstStyle/>
          <a:p>
            <a:r>
              <a:rPr lang="en-US" altLang="zh-TW" dirty="0"/>
              <a:t>Defined-Contribution Pension Plan: </a:t>
            </a:r>
            <a:endParaRPr lang="de-DE" dirty="0"/>
          </a:p>
        </p:txBody>
      </p:sp>
      <p:sp>
        <p:nvSpPr>
          <p:cNvPr id="379911" name="Rectangle 7"/>
          <p:cNvSpPr>
            <a:spLocks noGrp="1" noChangeArrowheads="1"/>
          </p:cNvSpPr>
          <p:nvPr>
            <p:ph sz="quarter" idx="4"/>
          </p:nvPr>
        </p:nvSpPr>
        <p:spPr/>
        <p:txBody>
          <a:bodyPr/>
          <a:lstStyle/>
          <a:p>
            <a:pPr>
              <a:lnSpc>
                <a:spcPct val="100000"/>
              </a:lnSpc>
            </a:pPr>
            <a:r>
              <a:rPr lang="en-US" altLang="zh-TW" sz="1800" dirty="0"/>
              <a:t>A plan where a set amount is invested for retirement, but the benefit payout is uncertain</a:t>
            </a:r>
          </a:p>
        </p:txBody>
      </p:sp>
      <p:sp>
        <p:nvSpPr>
          <p:cNvPr id="61444" name="Slide Number Placeholder 6"/>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1AB30098-1F47-44DD-8E48-650E06DE761E}" type="slidenum">
              <a:rPr lang="en-US" altLang="en-US" sz="1400"/>
              <a:pPr/>
              <a:t>209</a:t>
            </a:fld>
            <a:endParaRPr lang="en-US" altLang="en-US" sz="1400"/>
          </a:p>
        </p:txBody>
      </p:sp>
      <p:sp>
        <p:nvSpPr>
          <p:cNvPr id="379912" name="Text Box 8"/>
          <p:cNvSpPr txBox="1">
            <a:spLocks noChangeArrowheads="1"/>
          </p:cNvSpPr>
          <p:nvPr/>
        </p:nvSpPr>
        <p:spPr bwMode="auto">
          <a:xfrm>
            <a:off x="1905000" y="4114800"/>
            <a:ext cx="8458200" cy="1752600"/>
          </a:xfrm>
          <a:prstGeom prst="rect">
            <a:avLst/>
          </a:prstGeom>
          <a:solidFill>
            <a:schemeClr val="accent1">
              <a:lumMod val="40000"/>
              <a:lumOff val="60000"/>
            </a:schemeClr>
          </a:solidFill>
          <a:ln>
            <a:noFill/>
            <a:headEnd/>
            <a:tailEnd/>
          </a:ln>
        </p:spPr>
        <p:style>
          <a:lnRef idx="1">
            <a:schemeClr val="accent3"/>
          </a:lnRef>
          <a:fillRef idx="2">
            <a:schemeClr val="accent3"/>
          </a:fillRef>
          <a:effectRef idx="1">
            <a:schemeClr val="accent3"/>
          </a:effectRef>
          <a:fontRef idx="minor">
            <a:schemeClr val="dk1"/>
          </a:fontRef>
        </p:style>
        <p:txBody>
          <a:bodyPr wrap="square" anchor="ctr">
            <a:noAutofit/>
          </a:bodyPr>
          <a:lstStyle/>
          <a:p>
            <a:pPr eaLnBrk="0" hangingPunct="0"/>
            <a:r>
              <a:rPr lang="en-US" altLang="zh-TW" dirty="0">
                <a:solidFill>
                  <a:schemeClr val="tx1"/>
                </a:solidFill>
                <a:ea typeface="PMingLiU" pitchFamily="18" charset="-120"/>
              </a:rPr>
              <a:t>Defined-Benefit Pension Plans place a </a:t>
            </a:r>
            <a:r>
              <a:rPr lang="en-US" altLang="zh-TW" b="1" dirty="0">
                <a:solidFill>
                  <a:schemeClr val="accent2"/>
                </a:solidFill>
                <a:ea typeface="PMingLiU" pitchFamily="18" charset="-120"/>
              </a:rPr>
              <a:t>burden on the employer </a:t>
            </a:r>
            <a:r>
              <a:rPr lang="en-US" altLang="zh-TW" dirty="0">
                <a:solidFill>
                  <a:schemeClr val="tx1"/>
                </a:solidFill>
                <a:ea typeface="PMingLiU" pitchFamily="18" charset="-120"/>
              </a:rPr>
              <a:t>to properly fund the expected retirement benefit payouts.</a:t>
            </a:r>
          </a:p>
          <a:p>
            <a:pPr marL="342900" indent="-342900" eaLnBrk="0" hangingPunct="0">
              <a:buFont typeface="Arial" pitchFamily="34" charset="0"/>
              <a:buChar char="•"/>
            </a:pPr>
            <a:r>
              <a:rPr lang="en-US" altLang="zh-TW" b="1" dirty="0">
                <a:solidFill>
                  <a:schemeClr val="accent2"/>
                </a:solidFill>
                <a:ea typeface="PMingLiU" pitchFamily="18" charset="-120"/>
              </a:rPr>
              <a:t>Fully funded</a:t>
            </a:r>
            <a:r>
              <a:rPr lang="en-US" altLang="zh-TW" dirty="0">
                <a:solidFill>
                  <a:schemeClr val="tx1"/>
                </a:solidFill>
                <a:ea typeface="PMingLiU" pitchFamily="18" charset="-120"/>
              </a:rPr>
              <a:t>: sufficient funds are available to meet payouts</a:t>
            </a:r>
          </a:p>
          <a:p>
            <a:pPr marL="342900" indent="-342900" eaLnBrk="0" hangingPunct="0">
              <a:buFont typeface="Arial" pitchFamily="34" charset="0"/>
              <a:buChar char="•"/>
            </a:pPr>
            <a:r>
              <a:rPr lang="en-US" altLang="zh-TW" b="1" dirty="0">
                <a:solidFill>
                  <a:schemeClr val="accent2"/>
                </a:solidFill>
                <a:ea typeface="PMingLiU" pitchFamily="18" charset="-120"/>
              </a:rPr>
              <a:t>Overfunded</a:t>
            </a:r>
            <a:r>
              <a:rPr lang="en-US" altLang="zh-TW" dirty="0">
                <a:solidFill>
                  <a:schemeClr val="tx1"/>
                </a:solidFill>
                <a:ea typeface="PMingLiU" pitchFamily="18" charset="-120"/>
              </a:rPr>
              <a:t>: funds exceed the expected payout</a:t>
            </a:r>
          </a:p>
          <a:p>
            <a:pPr marL="342900" indent="-342900" eaLnBrk="0" hangingPunct="0">
              <a:buFont typeface="Arial" pitchFamily="34" charset="0"/>
              <a:buChar char="•"/>
            </a:pPr>
            <a:r>
              <a:rPr lang="en-US" altLang="zh-TW" b="1" dirty="0">
                <a:solidFill>
                  <a:schemeClr val="accent2"/>
                </a:solidFill>
                <a:ea typeface="PMingLiU" pitchFamily="18" charset="-120"/>
              </a:rPr>
              <a:t>Underfunded</a:t>
            </a:r>
            <a:r>
              <a:rPr lang="en-US" altLang="zh-TW" dirty="0">
                <a:solidFill>
                  <a:schemeClr val="tx1"/>
                </a:solidFill>
                <a:ea typeface="PMingLiU" pitchFamily="18" charset="-120"/>
              </a:rPr>
              <a:t>: funds are not expected to meet the required benefit payouts</a:t>
            </a:r>
          </a:p>
        </p:txBody>
      </p: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78470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909">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9909">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799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9911">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99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9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9" grpId="0" build="p" animBg="1"/>
      <p:bldP spid="379911" grpId="0" build="p" animBg="1"/>
      <p:bldP spid="3799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76401" y="762001"/>
            <a:ext cx="8887943" cy="4607719"/>
          </a:xfrm>
          <a:prstGeom prst="rect">
            <a:avLst/>
          </a:prstGeom>
        </p:spPr>
      </p:pic>
      <p:sp>
        <p:nvSpPr>
          <p:cNvPr id="3"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21</a:t>
            </a:fld>
            <a:endParaRPr lang="en-US" altLang="en-US"/>
          </a:p>
        </p:txBody>
      </p:sp>
      <p:sp>
        <p:nvSpPr>
          <p:cNvPr id="4"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5" name="TextBox 4"/>
          <p:cNvSpPr txBox="1"/>
          <p:nvPr/>
        </p:nvSpPr>
        <p:spPr>
          <a:xfrm>
            <a:off x="1600200" y="5791200"/>
            <a:ext cx="2971800" cy="33655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en-US" sz="4400" i="1" dirty="0"/>
              <a:t>Source: </a:t>
            </a:r>
            <a:r>
              <a:rPr lang="en-US" sz="4400" i="1" dirty="0" err="1"/>
              <a:t>Mox</a:t>
            </a:r>
            <a:r>
              <a:rPr lang="en-US" sz="4400" i="1" dirty="0"/>
              <a:t> FCCIHK presentation 2 Feb 21 </a:t>
            </a:r>
            <a:endParaRPr lang="en-US" sz="4400" i="1" dirty="0">
              <a:latin typeface="+mj-lt"/>
              <a:ea typeface="+mj-ea"/>
              <a:cs typeface="+mj-cs"/>
            </a:endParaRPr>
          </a:p>
        </p:txBody>
      </p:sp>
    </p:spTree>
    <p:extLst>
      <p:ext uri="{BB962C8B-B14F-4D97-AF65-F5344CB8AC3E}">
        <p14:creationId xmlns:p14="http://schemas.microsoft.com/office/powerpoint/2010/main" val="11851394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Defined Contribution Plan Assets by Type of Plan</a:t>
            </a:r>
            <a:br>
              <a:rPr lang="en-US" dirty="0"/>
            </a:br>
            <a:r>
              <a:rPr lang="en-US" sz="2400" dirty="0"/>
              <a:t>Trillions of $, year-end, 1995-2018</a:t>
            </a:r>
          </a:p>
        </p:txBody>
      </p:sp>
      <p:pic>
        <p:nvPicPr>
          <p:cNvPr id="11" name="Content Placeholder 10"/>
          <p:cNvPicPr>
            <a:picLocks noGrp="1" noChangeAspect="1"/>
          </p:cNvPicPr>
          <p:nvPr>
            <p:ph idx="1"/>
          </p:nvPr>
        </p:nvPicPr>
        <p:blipFill>
          <a:blip r:embed="rId2"/>
          <a:stretch>
            <a:fillRect/>
          </a:stretch>
        </p:blipFill>
        <p:spPr>
          <a:xfrm>
            <a:off x="2225713" y="1905000"/>
            <a:ext cx="7680960" cy="3886200"/>
          </a:xfrm>
          <a:prstGeom prst="rect">
            <a:avLst/>
          </a:prstGeom>
        </p:spPr>
      </p:pic>
      <p:sp>
        <p:nvSpPr>
          <p:cNvPr id="7" name="Slide Number Placeholder 6"/>
          <p:cNvSpPr>
            <a:spLocks noGrp="1"/>
          </p:cNvSpPr>
          <p:nvPr>
            <p:ph type="sldNum" sz="quarter" idx="10"/>
          </p:nvPr>
        </p:nvSpPr>
        <p:spPr/>
        <p:txBody>
          <a:bodyPr/>
          <a:lstStyle/>
          <a:p>
            <a:pPr>
              <a:defRPr/>
            </a:pPr>
            <a:fld id="{CA0840D2-273D-4188-B1D0-24C8F010C131}" type="slidenum">
              <a:rPr lang="en-US" altLang="en-US" smtClean="0"/>
              <a:pPr>
                <a:defRPr/>
              </a:pPr>
              <a:t>210</a:t>
            </a:fld>
            <a:endParaRPr lang="en-US" altLang="en-US"/>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
        <p:nvSpPr>
          <p:cNvPr id="13" name="TextBox 12"/>
          <p:cNvSpPr txBox="1"/>
          <p:nvPr/>
        </p:nvSpPr>
        <p:spPr>
          <a:xfrm>
            <a:off x="1524000" y="5791200"/>
            <a:ext cx="3429000" cy="381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2019</a:t>
            </a:r>
            <a:endParaRPr lang="zh-TW" altLang="en-US" sz="1400" i="1" dirty="0">
              <a:ea typeface="+mj-ea"/>
              <a:cs typeface="+mj-cs"/>
            </a:endParaRPr>
          </a:p>
        </p:txBody>
      </p:sp>
    </p:spTree>
    <p:extLst>
      <p:ext uri="{BB962C8B-B14F-4D97-AF65-F5344CB8AC3E}">
        <p14:creationId xmlns:p14="http://schemas.microsoft.com/office/powerpoint/2010/main" val="38969711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4"/>
          <p:cNvSpPr>
            <a:spLocks noGrp="1" noChangeArrowheads="1"/>
          </p:cNvSpPr>
          <p:nvPr>
            <p:ph type="title"/>
          </p:nvPr>
        </p:nvSpPr>
        <p:spPr/>
        <p:txBody>
          <a:bodyPr/>
          <a:lstStyle/>
          <a:p>
            <a:r>
              <a:rPr lang="en-US" altLang="zh-TW" dirty="0"/>
              <a:t>US - </a:t>
            </a:r>
            <a:r>
              <a:rPr lang="en-US" altLang="zh-TW" dirty="0">
                <a:solidFill>
                  <a:schemeClr val="accent2"/>
                </a:solidFill>
              </a:rPr>
              <a:t>Public</a:t>
            </a:r>
            <a:r>
              <a:rPr lang="en-US" altLang="zh-TW" dirty="0"/>
              <a:t> Pension Funds</a:t>
            </a:r>
          </a:p>
        </p:txBody>
      </p:sp>
      <p:sp>
        <p:nvSpPr>
          <p:cNvPr id="459781" name="Rectangle 5"/>
          <p:cNvSpPr>
            <a:spLocks noGrp="1" noChangeArrowheads="1"/>
          </p:cNvSpPr>
          <p:nvPr>
            <p:ph idx="1"/>
          </p:nvPr>
        </p:nvSpPr>
        <p:spPr>
          <a:xfrm>
            <a:off x="1981200" y="838201"/>
            <a:ext cx="8229600" cy="5257799"/>
          </a:xfrm>
        </p:spPr>
        <p:txBody>
          <a:bodyPr>
            <a:normAutofit fontScale="92500" lnSpcReduction="20000"/>
          </a:bodyPr>
          <a:lstStyle/>
          <a:p>
            <a:r>
              <a:rPr lang="en-US" altLang="zh-TW" dirty="0"/>
              <a:t>Any pension plan set up or sponsored  by a government body; funds administered by a federal, state, or local government </a:t>
            </a:r>
          </a:p>
          <a:p>
            <a:r>
              <a:rPr lang="en-US" altLang="zh-TW" dirty="0"/>
              <a:t>2 types: </a:t>
            </a:r>
          </a:p>
          <a:p>
            <a:pPr lvl="1"/>
            <a:r>
              <a:rPr lang="en-US" altLang="zh-TW" b="1" dirty="0">
                <a:solidFill>
                  <a:schemeClr val="accent2"/>
                </a:solidFill>
              </a:rPr>
              <a:t>State or local government pension funds</a:t>
            </a:r>
          </a:p>
          <a:p>
            <a:pPr lvl="2"/>
            <a:r>
              <a:rPr lang="en-US" altLang="zh-TW" dirty="0"/>
              <a:t>set up for state or local government employees</a:t>
            </a:r>
          </a:p>
          <a:p>
            <a:pPr lvl="2"/>
            <a:r>
              <a:rPr lang="en-US" altLang="zh-TW" dirty="0"/>
              <a:t>funded on a </a:t>
            </a:r>
            <a:r>
              <a:rPr lang="en-US" altLang="zh-TW" b="1" dirty="0"/>
              <a:t>“</a:t>
            </a:r>
            <a:r>
              <a:rPr lang="en-US" altLang="zh-TW" b="1" dirty="0">
                <a:solidFill>
                  <a:srgbClr val="FF0000"/>
                </a:solidFill>
              </a:rPr>
              <a:t>pay as you go</a:t>
            </a:r>
            <a:r>
              <a:rPr lang="en-US" altLang="zh-TW" b="1" dirty="0"/>
              <a:t>” basis </a:t>
            </a:r>
          </a:p>
          <a:p>
            <a:pPr lvl="2"/>
            <a:r>
              <a:rPr lang="en-US" altLang="zh-TW" dirty="0"/>
              <a:t>state and local pension funds held most of their assets in corporate equities (58.13% in 2004)</a:t>
            </a:r>
          </a:p>
          <a:p>
            <a:pPr lvl="1"/>
            <a:r>
              <a:rPr lang="en-US" altLang="zh-TW" b="1" dirty="0">
                <a:solidFill>
                  <a:schemeClr val="accent2"/>
                </a:solidFill>
              </a:rPr>
              <a:t>Federal government pension funds - two types</a:t>
            </a:r>
          </a:p>
          <a:p>
            <a:pPr lvl="2"/>
            <a:r>
              <a:rPr lang="en-US" altLang="zh-TW" dirty="0"/>
              <a:t>federal government employees, civil service employees, military and railroad employees not covered by The Federal Old Age and Disability Insurance Program (“Social Security”)</a:t>
            </a:r>
          </a:p>
          <a:p>
            <a:pPr lvl="2"/>
            <a:r>
              <a:rPr lang="en-US" altLang="zh-TW" b="1" dirty="0">
                <a:solidFill>
                  <a:schemeClr val="accent2"/>
                </a:solidFill>
              </a:rPr>
              <a:t>Social Security </a:t>
            </a:r>
          </a:p>
          <a:p>
            <a:pPr lvl="3"/>
            <a:r>
              <a:rPr lang="en-US" altLang="zh-TW" dirty="0"/>
              <a:t>funded on a “</a:t>
            </a:r>
            <a:r>
              <a:rPr lang="en-US" altLang="zh-TW" b="1" dirty="0">
                <a:solidFill>
                  <a:schemeClr val="accent2"/>
                </a:solidFill>
              </a:rPr>
              <a:t>pay as you go</a:t>
            </a:r>
            <a:r>
              <a:rPr lang="en-US" altLang="zh-TW" dirty="0"/>
              <a:t>” basis</a:t>
            </a:r>
          </a:p>
          <a:p>
            <a:pPr lvl="3"/>
            <a:r>
              <a:rPr lang="en-US" altLang="zh-TW" dirty="0"/>
              <a:t>Projected number of workers is falling while projected number of retirees is increasing, which will cause problems in years to come if not corrected</a:t>
            </a:r>
          </a:p>
          <a:p>
            <a:pPr lvl="3"/>
            <a:r>
              <a:rPr lang="en-US" altLang="zh-TW" dirty="0"/>
              <a:t>Social security contributions are invested in relatively low-risk, low-return Treasury securities</a:t>
            </a:r>
          </a:p>
        </p:txBody>
      </p:sp>
      <p:sp>
        <p:nvSpPr>
          <p:cNvPr id="6451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147479DE-7CAE-4AB5-89E9-2A42D19E713F}" type="slidenum">
              <a:rPr lang="en-US" altLang="en-US" sz="1400"/>
              <a:pPr/>
              <a:t>211</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
        <p:nvSpPr>
          <p:cNvPr id="6" name="Rectangular Callout 5"/>
          <p:cNvSpPr/>
          <p:nvPr/>
        </p:nvSpPr>
        <p:spPr>
          <a:xfrm>
            <a:off x="7162800" y="1676400"/>
            <a:ext cx="3352800" cy="1371600"/>
          </a:xfrm>
          <a:prstGeom prst="wedgeRectCallout">
            <a:avLst>
              <a:gd name="adj1" fmla="val -84402"/>
              <a:gd name="adj2" fmla="val 48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“Pay as you go” means that money that workers contribute today pays benefits to current recipients. Future generations will be called on to pay benefits to current contributors.</a:t>
            </a:r>
            <a:endParaRPr lang="zh-TW" altLang="en-US" sz="1600" dirty="0"/>
          </a:p>
        </p:txBody>
      </p:sp>
    </p:spTree>
    <p:extLst>
      <p:ext uri="{BB962C8B-B14F-4D97-AF65-F5344CB8AC3E}">
        <p14:creationId xmlns:p14="http://schemas.microsoft.com/office/powerpoint/2010/main" val="16305819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Social security in the US</a:t>
            </a:r>
            <a:endParaRPr lang="zh-TW" altLang="en-US" dirty="0"/>
          </a:p>
        </p:txBody>
      </p:sp>
      <p:sp>
        <p:nvSpPr>
          <p:cNvPr id="4" name="Slide Number Placeholder 3"/>
          <p:cNvSpPr>
            <a:spLocks noGrp="1"/>
          </p:cNvSpPr>
          <p:nvPr>
            <p:ph type="sldNum" sz="quarter" idx="10"/>
          </p:nvPr>
        </p:nvSpPr>
        <p:spPr/>
        <p:txBody>
          <a:bodyPr/>
          <a:lstStyle/>
          <a:p>
            <a:pPr>
              <a:defRPr/>
            </a:pPr>
            <a:fld id="{B5392A0F-7923-49B4-87B6-B04ABAFAC7BF}" type="slidenum">
              <a:rPr lang="en-US" altLang="en-US" smtClean="0"/>
              <a:pPr>
                <a:defRPr/>
              </a:pPr>
              <a:t>212</a:t>
            </a:fld>
            <a:endParaRPr lang="en-US" altLang="en-US"/>
          </a:p>
        </p:txBody>
      </p:sp>
      <p:pic>
        <p:nvPicPr>
          <p:cNvPr id="9" name="Picture 2" descr="http://upload.wikimedia.org/wikipedia/en/e/e1/Social_Security_Worker_to_Beneficiary_Ratio.png"/>
          <p:cNvPicPr>
            <a:picLocks noGrp="1" noChangeAspect="1" noChangeArrowheads="1"/>
          </p:cNvPicPr>
          <p:nvPr>
            <p:ph idx="1"/>
          </p:nvPr>
        </p:nvPicPr>
        <p:blipFill>
          <a:blip r:embed="rId3" cstate="print"/>
          <a:srcRect/>
          <a:stretch>
            <a:fillRect/>
          </a:stretch>
        </p:blipFill>
        <p:spPr bwMode="auto">
          <a:xfrm>
            <a:off x="3078691" y="1600201"/>
            <a:ext cx="6034618" cy="4525963"/>
          </a:xfrm>
          <a:prstGeom prst="rect">
            <a:avLst/>
          </a:prstGeom>
          <a:noFill/>
        </p:spPr>
      </p:pic>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6491302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p:nvPr>
        </p:nvSpPr>
        <p:spPr/>
        <p:txBody>
          <a:bodyPr/>
          <a:lstStyle/>
          <a:p>
            <a:r>
              <a:rPr lang="en-US" altLang="zh-TW" dirty="0"/>
              <a:t>US - </a:t>
            </a:r>
            <a:r>
              <a:rPr lang="en-US" altLang="zh-TW" dirty="0">
                <a:solidFill>
                  <a:schemeClr val="accent2"/>
                </a:solidFill>
              </a:rPr>
              <a:t>Private</a:t>
            </a:r>
            <a:r>
              <a:rPr lang="en-US" altLang="zh-TW" dirty="0"/>
              <a:t> pension funds; types of retirement plans</a:t>
            </a:r>
          </a:p>
        </p:txBody>
      </p:sp>
      <p:sp>
        <p:nvSpPr>
          <p:cNvPr id="708611" name="Rectangle 3"/>
          <p:cNvSpPr>
            <a:spLocks noGrp="1" noChangeArrowheads="1"/>
          </p:cNvSpPr>
          <p:nvPr>
            <p:ph idx="1"/>
          </p:nvPr>
        </p:nvSpPr>
        <p:spPr/>
        <p:txBody>
          <a:bodyPr>
            <a:normAutofit/>
          </a:bodyPr>
          <a:lstStyle/>
          <a:p>
            <a:r>
              <a:rPr lang="en-US" altLang="zh-TW" dirty="0"/>
              <a:t>Any pension plan set up by employers, groups, or individuals; funds administered by a private corporation (e.g., insurance company, mutual fund) </a:t>
            </a:r>
          </a:p>
          <a:p>
            <a:r>
              <a:rPr lang="en-US" altLang="zh-TW" dirty="0"/>
              <a:t>Increasingly dominated by defined contribution plans </a:t>
            </a:r>
          </a:p>
          <a:p>
            <a:r>
              <a:rPr lang="en-US" altLang="zh-TW" dirty="0"/>
              <a:t>Types of private pension plans</a:t>
            </a:r>
          </a:p>
          <a:p>
            <a:pPr lvl="1"/>
            <a:r>
              <a:rPr lang="en-US" altLang="zh-TW" b="1" dirty="0">
                <a:solidFill>
                  <a:schemeClr val="accent2"/>
                </a:solidFill>
              </a:rPr>
              <a:t>401(k) and 403(b)</a:t>
            </a:r>
            <a:r>
              <a:rPr lang="en-US" altLang="zh-TW" dirty="0"/>
              <a:t>: employer sponsored plans that supplement a firm’s basic retirement plan</a:t>
            </a:r>
          </a:p>
          <a:p>
            <a:pPr lvl="1"/>
            <a:r>
              <a:rPr lang="en-US" altLang="zh-TW" dirty="0"/>
              <a:t>individual retirement accounts (</a:t>
            </a:r>
            <a:r>
              <a:rPr lang="en-US" altLang="zh-TW" b="1" dirty="0">
                <a:solidFill>
                  <a:schemeClr val="accent2"/>
                </a:solidFill>
              </a:rPr>
              <a:t>IRA’s</a:t>
            </a:r>
            <a:r>
              <a:rPr lang="en-US" altLang="zh-TW" dirty="0"/>
              <a:t>) and </a:t>
            </a:r>
            <a:r>
              <a:rPr lang="en-US" altLang="zh-TW" b="1" dirty="0">
                <a:solidFill>
                  <a:schemeClr val="accent2"/>
                </a:solidFill>
              </a:rPr>
              <a:t>Roth IRAs</a:t>
            </a:r>
          </a:p>
          <a:p>
            <a:pPr lvl="1"/>
            <a:r>
              <a:rPr lang="en-US" altLang="zh-TW" b="1" dirty="0">
                <a:solidFill>
                  <a:schemeClr val="accent2"/>
                </a:solidFill>
              </a:rPr>
              <a:t>Keogh</a:t>
            </a:r>
            <a:r>
              <a:rPr lang="en-US" altLang="zh-TW" dirty="0">
                <a:solidFill>
                  <a:schemeClr val="accent2"/>
                </a:solidFill>
              </a:rPr>
              <a:t> </a:t>
            </a:r>
            <a:r>
              <a:rPr lang="en-US" altLang="zh-TW" dirty="0"/>
              <a:t>accounts (for self employed and SME employees)</a:t>
            </a:r>
          </a:p>
        </p:txBody>
      </p:sp>
      <p:sp>
        <p:nvSpPr>
          <p:cNvPr id="6861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A22CA5FD-ADDD-4459-AD04-95E0AC1C14D9}" type="slidenum">
              <a:rPr lang="en-US" altLang="en-US" sz="1400"/>
              <a:pPr/>
              <a:t>213</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41078651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IRA assets</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214</a:t>
            </a:fld>
            <a:endParaRPr lang="en-US" altLang="en-US"/>
          </a:p>
        </p:txBody>
      </p:sp>
      <p:sp>
        <p:nvSpPr>
          <p:cNvPr id="5" name="Footer Placeholder 4"/>
          <p:cNvSpPr>
            <a:spLocks noGrp="1"/>
          </p:cNvSpPr>
          <p:nvPr>
            <p:ph type="ftr" sz="quarter" idx="11"/>
          </p:nvPr>
        </p:nvSpPr>
        <p:spPr/>
        <p:txBody>
          <a:bodyPr/>
          <a:lstStyle/>
          <a:p>
            <a:pPr>
              <a:defRPr/>
            </a:pPr>
            <a:r>
              <a:rPr lang="en-US" altLang="en-US" dirty="0"/>
              <a:t>IRA assets</a:t>
            </a:r>
          </a:p>
        </p:txBody>
      </p:sp>
      <p:pic>
        <p:nvPicPr>
          <p:cNvPr id="8" name="Content Placeholder 7"/>
          <p:cNvPicPr>
            <a:picLocks noGrp="1" noChangeAspect="1"/>
          </p:cNvPicPr>
          <p:nvPr>
            <p:ph idx="1"/>
          </p:nvPr>
        </p:nvPicPr>
        <p:blipFill>
          <a:blip r:embed="rId2"/>
          <a:stretch>
            <a:fillRect/>
          </a:stretch>
        </p:blipFill>
        <p:spPr>
          <a:xfrm>
            <a:off x="4267200" y="306554"/>
            <a:ext cx="5955506" cy="5928104"/>
          </a:xfrm>
          <a:prstGeom prst="rect">
            <a:avLst/>
          </a:prstGeom>
        </p:spPr>
      </p:pic>
      <p:sp>
        <p:nvSpPr>
          <p:cNvPr id="9" name="TextBox 8"/>
          <p:cNvSpPr txBox="1"/>
          <p:nvPr/>
        </p:nvSpPr>
        <p:spPr>
          <a:xfrm>
            <a:off x="1524000" y="5486400"/>
            <a:ext cx="2667000" cy="6858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spTree>
    <p:extLst>
      <p:ext uri="{BB962C8B-B14F-4D97-AF65-F5344CB8AC3E}">
        <p14:creationId xmlns:p14="http://schemas.microsoft.com/office/powerpoint/2010/main" val="29576513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 households have other retirement assets besides Social Security (% of households, 2019)</a:t>
            </a:r>
          </a:p>
        </p:txBody>
      </p:sp>
      <p:pic>
        <p:nvPicPr>
          <p:cNvPr id="6" name="Content Placeholder 5"/>
          <p:cNvPicPr>
            <a:picLocks noGrp="1" noChangeAspect="1"/>
          </p:cNvPicPr>
          <p:nvPr>
            <p:ph idx="1"/>
          </p:nvPr>
        </p:nvPicPr>
        <p:blipFill>
          <a:blip r:embed="rId3"/>
          <a:stretch>
            <a:fillRect/>
          </a:stretch>
        </p:blipFill>
        <p:spPr>
          <a:xfrm>
            <a:off x="2671537" y="1600201"/>
            <a:ext cx="6848927"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215</a:t>
            </a:fld>
            <a:endParaRPr lang="en-US" altLang="en-US"/>
          </a:p>
        </p:txBody>
      </p:sp>
      <p:sp>
        <p:nvSpPr>
          <p:cNvPr id="5" name="Footer Placeholder 4"/>
          <p:cNvSpPr>
            <a:spLocks noGrp="1"/>
          </p:cNvSpPr>
          <p:nvPr>
            <p:ph type="ftr" sz="quarter" idx="11"/>
          </p:nvPr>
        </p:nvSpPr>
        <p:spPr/>
        <p:txBody>
          <a:bodyPr/>
          <a:lstStyle/>
          <a:p>
            <a:pPr>
              <a:defRPr/>
            </a:pPr>
            <a:r>
              <a:rPr lang="en-US" altLang="en-US" dirty="0"/>
              <a:t>Pension &amp; Retirement Funds</a:t>
            </a:r>
          </a:p>
        </p:txBody>
      </p:sp>
    </p:spTree>
    <p:extLst>
      <p:ext uri="{BB962C8B-B14F-4D97-AF65-F5344CB8AC3E}">
        <p14:creationId xmlns:p14="http://schemas.microsoft.com/office/powerpoint/2010/main" val="24543763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77B7-985D-4A18-BDD1-426C6861EED6}"/>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FF2CD60-DB29-4CC9-8FFF-28F9866901DB}"/>
              </a:ext>
            </a:extLst>
          </p:cNvPr>
          <p:cNvSpPr>
            <a:spLocks noGrp="1"/>
          </p:cNvSpPr>
          <p:nvPr>
            <p:ph idx="1"/>
          </p:nvPr>
        </p:nvSpPr>
        <p:spPr/>
        <p:txBody>
          <a:bodyPr/>
          <a:lstStyle/>
          <a:p>
            <a:r>
              <a:rPr lang="en-US" dirty="0"/>
              <a:t>Multi-pillar retirement system and the retirement pyramid</a:t>
            </a:r>
          </a:p>
          <a:p>
            <a:r>
              <a:rPr lang="en-US" dirty="0"/>
              <a:t>Pensions &amp; retirement Plans in the US</a:t>
            </a:r>
          </a:p>
          <a:p>
            <a:pPr lvl="1"/>
            <a:r>
              <a:rPr lang="en-US" dirty="0"/>
              <a:t>Defined-benefit v. defined contribution </a:t>
            </a:r>
          </a:p>
          <a:p>
            <a:pPr lvl="1"/>
            <a:r>
              <a:rPr lang="en-US" dirty="0"/>
              <a:t>Public v private pension fund</a:t>
            </a:r>
          </a:p>
          <a:p>
            <a:pPr lvl="1"/>
            <a:r>
              <a:rPr lang="en-US" dirty="0"/>
              <a:t>Social Security</a:t>
            </a:r>
          </a:p>
          <a:p>
            <a:pPr lvl="1"/>
            <a:r>
              <a:rPr lang="en-US" dirty="0"/>
              <a:t>Types of  private retirement plans in the US</a:t>
            </a:r>
          </a:p>
        </p:txBody>
      </p:sp>
      <p:sp>
        <p:nvSpPr>
          <p:cNvPr id="4" name="Slide Number Placeholder 3">
            <a:extLst>
              <a:ext uri="{FF2B5EF4-FFF2-40B4-BE49-F238E27FC236}">
                <a16:creationId xmlns:a16="http://schemas.microsoft.com/office/drawing/2014/main" id="{905562B4-A58D-46D2-AD8C-99124437770C}"/>
              </a:ext>
            </a:extLst>
          </p:cNvPr>
          <p:cNvSpPr>
            <a:spLocks noGrp="1"/>
          </p:cNvSpPr>
          <p:nvPr>
            <p:ph type="sldNum" sz="quarter" idx="10"/>
          </p:nvPr>
        </p:nvSpPr>
        <p:spPr/>
        <p:txBody>
          <a:bodyPr/>
          <a:lstStyle/>
          <a:p>
            <a:pPr>
              <a:defRPr/>
            </a:pPr>
            <a:fld id="{809A4F01-EBEC-4878-81D8-A6152D087E2C}" type="slidenum">
              <a:rPr lang="en-US" altLang="en-US" smtClean="0"/>
              <a:pPr>
                <a:defRPr/>
              </a:pPr>
              <a:t>216</a:t>
            </a:fld>
            <a:endParaRPr lang="en-US" altLang="en-US"/>
          </a:p>
        </p:txBody>
      </p:sp>
      <p:sp>
        <p:nvSpPr>
          <p:cNvPr id="5" name="Footer Placeholder 4">
            <a:extLst>
              <a:ext uri="{FF2B5EF4-FFF2-40B4-BE49-F238E27FC236}">
                <a16:creationId xmlns:a16="http://schemas.microsoft.com/office/drawing/2014/main" id="{1A8921B2-03B7-469B-A5EA-91AE9A077FB0}"/>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28364189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752600" y="1600201"/>
            <a:ext cx="4724400" cy="4525963"/>
          </a:xfrm>
        </p:spPr>
        <p:txBody>
          <a:bodyPr>
            <a:normAutofit fontScale="85000" lnSpcReduction="20000"/>
          </a:bodyPr>
          <a:lstStyle/>
          <a:p>
            <a:pPr lvl="0">
              <a:lnSpc>
                <a:spcPct val="100000"/>
              </a:lnSpc>
            </a:pPr>
            <a:r>
              <a:rPr lang="zh-TW" altLang="zh-TW" dirty="0"/>
              <a:t> </a:t>
            </a:r>
            <a:r>
              <a:rPr lang="en-US" altLang="zh-TW" dirty="0"/>
              <a:t>Demographic trends and changes in retirement patterns suggest that Social Security funding problems will ease over the next few decades.  </a:t>
            </a:r>
            <a:endParaRPr lang="zh-TW" altLang="zh-TW" sz="1800" dirty="0"/>
          </a:p>
          <a:p>
            <a:pPr lvl="1">
              <a:lnSpc>
                <a:spcPct val="100000"/>
              </a:lnSpc>
            </a:pPr>
            <a:r>
              <a:rPr lang="en-US" altLang="zh-TW" dirty="0"/>
              <a:t> TRUE    /       FALSE</a:t>
            </a:r>
            <a:endParaRPr lang="zh-TW" altLang="zh-TW" sz="1600" dirty="0"/>
          </a:p>
          <a:p>
            <a:pPr lvl="0">
              <a:lnSpc>
                <a:spcPct val="100000"/>
              </a:lnSpc>
            </a:pPr>
            <a:r>
              <a:rPr lang="en-US" altLang="zh-TW" dirty="0"/>
              <a:t>In the US, Social Security is a ________</a:t>
            </a:r>
            <a:endParaRPr lang="zh-TW" altLang="zh-TW" dirty="0"/>
          </a:p>
          <a:p>
            <a:pPr lvl="1">
              <a:lnSpc>
                <a:spcPct val="100000"/>
              </a:lnSpc>
            </a:pPr>
            <a:r>
              <a:rPr lang="en-US" altLang="zh-TW" dirty="0"/>
              <a:t>fully funded pension plan.</a:t>
            </a:r>
            <a:endParaRPr lang="zh-TW" altLang="zh-TW" dirty="0"/>
          </a:p>
          <a:p>
            <a:pPr lvl="1">
              <a:lnSpc>
                <a:spcPct val="100000"/>
              </a:lnSpc>
            </a:pPr>
            <a:r>
              <a:rPr lang="en-US" altLang="zh-TW" dirty="0"/>
              <a:t>federally insured private pension plan.</a:t>
            </a:r>
            <a:endParaRPr lang="zh-TW" altLang="zh-TW" dirty="0"/>
          </a:p>
          <a:p>
            <a:pPr lvl="1">
              <a:lnSpc>
                <a:spcPct val="100000"/>
              </a:lnSpc>
            </a:pPr>
            <a:r>
              <a:rPr lang="en-US" altLang="zh-TW" dirty="0"/>
              <a:t>government sponsored private pension plan.</a:t>
            </a:r>
            <a:endParaRPr lang="zh-TW" altLang="zh-TW" dirty="0"/>
          </a:p>
          <a:p>
            <a:pPr lvl="1">
              <a:lnSpc>
                <a:spcPct val="100000"/>
              </a:lnSpc>
            </a:pPr>
            <a:r>
              <a:rPr lang="en-US" altLang="zh-TW" dirty="0"/>
              <a:t>“pay-as-you-go” system.</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217</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2057401"/>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10007602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81" name="Rectangle 15"/>
          <p:cNvSpPr>
            <a:spLocks noGrp="1" noChangeArrowheads="1"/>
          </p:cNvSpPr>
          <p:nvPr>
            <p:ph type="title"/>
          </p:nvPr>
        </p:nvSpPr>
        <p:spPr/>
        <p:txBody>
          <a:bodyPr/>
          <a:lstStyle/>
          <a:p>
            <a:r>
              <a:rPr lang="en-US" altLang="zh-TW"/>
              <a:t>US Regulation of Pension Plans</a:t>
            </a:r>
          </a:p>
        </p:txBody>
      </p:sp>
      <p:sp>
        <p:nvSpPr>
          <p:cNvPr id="107536" name="Rectangle 16"/>
          <p:cNvSpPr>
            <a:spLocks noGrp="1" noChangeArrowheads="1"/>
          </p:cNvSpPr>
          <p:nvPr>
            <p:ph idx="1"/>
          </p:nvPr>
        </p:nvSpPr>
        <p:spPr/>
        <p:txBody>
          <a:bodyPr>
            <a:normAutofit fontScale="92500" lnSpcReduction="20000"/>
          </a:bodyPr>
          <a:lstStyle/>
          <a:p>
            <a:r>
              <a:rPr lang="en-US" altLang="zh-TW" b="1" dirty="0">
                <a:solidFill>
                  <a:schemeClr val="accent2"/>
                </a:solidFill>
              </a:rPr>
              <a:t>1949 U.S. Supreme Court decision </a:t>
            </a:r>
            <a:r>
              <a:rPr lang="en-US" altLang="zh-TW" dirty="0">
                <a:latin typeface="Calibri"/>
                <a:cs typeface="Calibri"/>
              </a:rPr>
              <a:t>→</a:t>
            </a:r>
            <a:r>
              <a:rPr lang="en-US" altLang="zh-TW" dirty="0"/>
              <a:t> pension benefits are a legitimate part of collective bargaining</a:t>
            </a:r>
          </a:p>
          <a:p>
            <a:pPr lvl="1"/>
            <a:r>
              <a:rPr lang="en-US" altLang="zh-TW" dirty="0"/>
              <a:t>The number of plans increased from this as unions negotiated for such plans</a:t>
            </a:r>
          </a:p>
          <a:p>
            <a:r>
              <a:rPr lang="en-US" altLang="zh-TW" b="1" dirty="0">
                <a:solidFill>
                  <a:schemeClr val="accent2"/>
                </a:solidFill>
              </a:rPr>
              <a:t>Employee Retirement Income Security Act of 1974 (ERISA) </a:t>
            </a:r>
          </a:p>
          <a:p>
            <a:pPr lvl="1"/>
            <a:r>
              <a:rPr lang="en-US" altLang="zh-TW" dirty="0"/>
              <a:t>Does NOT mandate that employers establish pension funds for their employees</a:t>
            </a:r>
          </a:p>
          <a:p>
            <a:pPr lvl="1"/>
            <a:r>
              <a:rPr lang="en-US" altLang="zh-TW" dirty="0"/>
              <a:t>Established guidelines for funding: contributions to pension funds must be sufficient to cover all annual costs &amp; expenses and to fund any unfunded historical liabilities over a 30 year period; any new underfunding arising from low investment returns have to be funded over a 15 year period.</a:t>
            </a:r>
          </a:p>
          <a:p>
            <a:pPr lvl="1"/>
            <a:r>
              <a:rPr lang="en-US" altLang="zh-TW" dirty="0"/>
              <a:t>Allowed plan credit to transfer with employees</a:t>
            </a:r>
          </a:p>
          <a:p>
            <a:pPr lvl="1"/>
            <a:r>
              <a:rPr lang="en-US" altLang="zh-TW" dirty="0"/>
              <a:t>Established vesting requirements to gain </a:t>
            </a:r>
            <a:br>
              <a:rPr lang="en-US" altLang="zh-TW" dirty="0"/>
            </a:br>
            <a:r>
              <a:rPr lang="en-US" altLang="zh-TW" dirty="0"/>
              <a:t>plan benefits</a:t>
            </a:r>
          </a:p>
          <a:p>
            <a:pPr lvl="1"/>
            <a:r>
              <a:rPr lang="en-US" altLang="zh-TW" dirty="0"/>
              <a:t>Increased disclosure requirements</a:t>
            </a:r>
          </a:p>
          <a:p>
            <a:pPr lvl="1"/>
            <a:r>
              <a:rPr lang="en-US" altLang="zh-TW" dirty="0"/>
              <a:t>Assigned regulatory oversight to the Department of Labor</a:t>
            </a:r>
          </a:p>
        </p:txBody>
      </p:sp>
      <p:sp>
        <p:nvSpPr>
          <p:cNvPr id="7578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C5648284-B27B-43F8-9F27-C3F7BABE72D0}" type="slidenum">
              <a:rPr lang="en-US" altLang="en-US" sz="1400"/>
              <a:pPr/>
              <a:t>218</a:t>
            </a:fld>
            <a:endParaRPr lang="en-US" altLang="en-US" sz="1400"/>
          </a:p>
        </p:txBody>
      </p:sp>
      <p:sp>
        <p:nvSpPr>
          <p:cNvPr id="107530" name="Text Box 10"/>
          <p:cNvSpPr txBox="1">
            <a:spLocks noChangeArrowheads="1"/>
          </p:cNvSpPr>
          <p:nvPr/>
        </p:nvSpPr>
        <p:spPr bwMode="auto">
          <a:xfrm>
            <a:off x="1524000" y="5867401"/>
            <a:ext cx="2438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15102759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5" name="Rectangle 15"/>
          <p:cNvSpPr>
            <a:spLocks noGrp="1" noChangeArrowheads="1"/>
          </p:cNvSpPr>
          <p:nvPr>
            <p:ph type="title"/>
          </p:nvPr>
        </p:nvSpPr>
        <p:spPr/>
        <p:txBody>
          <a:bodyPr/>
          <a:lstStyle/>
          <a:p>
            <a:r>
              <a:rPr lang="en-US" altLang="zh-TW"/>
              <a:t>US Regulation of Pension Plans</a:t>
            </a:r>
          </a:p>
        </p:txBody>
      </p:sp>
      <p:sp>
        <p:nvSpPr>
          <p:cNvPr id="108560" name="Rectangle 16"/>
          <p:cNvSpPr>
            <a:spLocks noGrp="1" noChangeArrowheads="1"/>
          </p:cNvSpPr>
          <p:nvPr>
            <p:ph idx="1"/>
          </p:nvPr>
        </p:nvSpPr>
        <p:spPr/>
        <p:txBody>
          <a:bodyPr>
            <a:normAutofit/>
          </a:bodyPr>
          <a:lstStyle/>
          <a:p>
            <a:r>
              <a:rPr lang="en-US" altLang="zh-TW" dirty="0"/>
              <a:t>ERISA also established  the </a:t>
            </a:r>
            <a:r>
              <a:rPr lang="en-US" altLang="zh-TW" b="1" dirty="0">
                <a:solidFill>
                  <a:schemeClr val="accent2"/>
                </a:solidFill>
              </a:rPr>
              <a:t>Pension Benefit Guarantee Corporation </a:t>
            </a:r>
            <a:r>
              <a:rPr lang="en-US" altLang="zh-TW" dirty="0"/>
              <a:t>to insure pension benefits if an underfunded pension plan is unable to meet its obligations.</a:t>
            </a:r>
          </a:p>
          <a:p>
            <a:pPr lvl="1"/>
            <a:r>
              <a:rPr lang="en-US" altLang="zh-TW" dirty="0"/>
              <a:t>Accounting makes it difficult to assess funding status of a plan</a:t>
            </a:r>
          </a:p>
          <a:p>
            <a:pPr lvl="1"/>
            <a:r>
              <a:rPr lang="en-US" altLang="zh-TW" dirty="0"/>
              <a:t>May be in trouble as plans appear underfunded</a:t>
            </a:r>
          </a:p>
          <a:p>
            <a:r>
              <a:rPr lang="en-US" altLang="zh-TW" dirty="0"/>
              <a:t>Pension reform Act of 1978 authorized individual retirement accounts (</a:t>
            </a:r>
            <a:r>
              <a:rPr lang="en-US" altLang="zh-TW" b="1" dirty="0">
                <a:solidFill>
                  <a:schemeClr val="accent2"/>
                </a:solidFill>
              </a:rPr>
              <a:t>IRAs</a:t>
            </a:r>
            <a:r>
              <a:rPr lang="en-US" altLang="zh-TW" dirty="0"/>
              <a:t>)</a:t>
            </a:r>
          </a:p>
          <a:p>
            <a:pPr lvl="1"/>
            <a:r>
              <a:rPr lang="en-US" altLang="zh-TW" dirty="0"/>
              <a:t>Enjoy a preferential tax treatment</a:t>
            </a:r>
          </a:p>
          <a:p>
            <a:pPr lvl="1"/>
            <a:r>
              <a:rPr lang="en-US" altLang="zh-TW" dirty="0"/>
              <a:t>Keogh plans are similar plans for self-employed individuals</a:t>
            </a:r>
          </a:p>
          <a:p>
            <a:pPr lvl="1"/>
            <a:r>
              <a:rPr lang="en-US" altLang="zh-TW" dirty="0"/>
              <a:t>SIMPLE IRAs are simplified retirement plans for small businesses.</a:t>
            </a:r>
          </a:p>
        </p:txBody>
      </p:sp>
      <p:sp>
        <p:nvSpPr>
          <p:cNvPr id="7680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4FE33C35-D7E6-4596-BDF0-CED8C66E8305}" type="slidenum">
              <a:rPr lang="en-US" altLang="en-US" sz="1400"/>
              <a:pPr/>
              <a:t>219</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ADDENDUM: Institutional Investors</a:t>
            </a:r>
          </a:p>
        </p:txBody>
      </p:sp>
    </p:spTree>
    <p:extLst>
      <p:ext uri="{BB962C8B-B14F-4D97-AF65-F5344CB8AC3E}">
        <p14:creationId xmlns:p14="http://schemas.microsoft.com/office/powerpoint/2010/main" val="325086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2937" y="1047750"/>
            <a:ext cx="8869812" cy="4286250"/>
          </a:xfrm>
          <a:prstGeom prst="rect">
            <a:avLst/>
          </a:prstGeom>
        </p:spPr>
      </p:pic>
      <p:sp>
        <p:nvSpPr>
          <p:cNvPr id="3"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22</a:t>
            </a:fld>
            <a:endParaRPr lang="en-US" altLang="en-US"/>
          </a:p>
        </p:txBody>
      </p:sp>
      <p:sp>
        <p:nvSpPr>
          <p:cNvPr id="4"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5" name="TextBox 4"/>
          <p:cNvSpPr txBox="1"/>
          <p:nvPr/>
        </p:nvSpPr>
        <p:spPr>
          <a:xfrm>
            <a:off x="1600200" y="5791200"/>
            <a:ext cx="2971800" cy="33655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en-US" sz="4400" i="1" dirty="0"/>
              <a:t>Source: </a:t>
            </a:r>
            <a:r>
              <a:rPr lang="en-US" sz="4400" i="1" dirty="0" err="1"/>
              <a:t>Mox</a:t>
            </a:r>
            <a:r>
              <a:rPr lang="en-US" sz="4400" i="1" dirty="0"/>
              <a:t> FCCIHK presentation 2 Feb 21 </a:t>
            </a:r>
            <a:endParaRPr lang="en-US" sz="4400" i="1" dirty="0">
              <a:latin typeface="+mj-lt"/>
              <a:ea typeface="+mj-ea"/>
              <a:cs typeface="+mj-cs"/>
            </a:endParaRPr>
          </a:p>
        </p:txBody>
      </p:sp>
    </p:spTree>
    <p:extLst>
      <p:ext uri="{BB962C8B-B14F-4D97-AF65-F5344CB8AC3E}">
        <p14:creationId xmlns:p14="http://schemas.microsoft.com/office/powerpoint/2010/main" val="22989799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4"/>
          <p:cNvSpPr>
            <a:spLocks noGrp="1" noChangeArrowheads="1"/>
          </p:cNvSpPr>
          <p:nvPr>
            <p:ph type="title"/>
          </p:nvPr>
        </p:nvSpPr>
        <p:spPr/>
        <p:txBody>
          <a:bodyPr/>
          <a:lstStyle/>
          <a:p>
            <a:r>
              <a:rPr lang="en-US" altLang="zh-TW"/>
              <a:t>The Pension Protection Act 2006</a:t>
            </a:r>
          </a:p>
        </p:txBody>
      </p:sp>
      <p:sp>
        <p:nvSpPr>
          <p:cNvPr id="613381" name="Rectangle 5"/>
          <p:cNvSpPr>
            <a:spLocks noGrp="1" noChangeArrowheads="1"/>
          </p:cNvSpPr>
          <p:nvPr>
            <p:ph idx="1"/>
          </p:nvPr>
        </p:nvSpPr>
        <p:spPr/>
        <p:txBody>
          <a:bodyPr>
            <a:normAutofit fontScale="85000" lnSpcReduction="20000"/>
          </a:bodyPr>
          <a:lstStyle/>
          <a:p>
            <a:pPr marL="0" indent="0">
              <a:buNone/>
            </a:pPr>
            <a:r>
              <a:rPr lang="en-US" altLang="zh-TW" b="1" dirty="0">
                <a:solidFill>
                  <a:schemeClr val="accent2"/>
                </a:solidFill>
              </a:rPr>
              <a:t>2006 Pension Protection Act </a:t>
            </a:r>
            <a:r>
              <a:rPr lang="en-US" altLang="zh-TW" dirty="0"/>
              <a:t>signed 17 August 2006</a:t>
            </a:r>
          </a:p>
          <a:p>
            <a:r>
              <a:rPr lang="en-US" altLang="zh-TW" dirty="0"/>
              <a:t>Strengthens the federal pension insurance system </a:t>
            </a:r>
          </a:p>
          <a:p>
            <a:r>
              <a:rPr lang="en-US" altLang="zh-TW" dirty="0"/>
              <a:t>Allows companies to phase out their Traditional Defined Benefit or other pension plan and automatically enroll employees in 401(k) plans, as well as set investment guidelines</a:t>
            </a:r>
          </a:p>
          <a:p>
            <a:r>
              <a:rPr lang="en-US" altLang="zh-TW" dirty="0"/>
              <a:t>makes tax breaks for retirement plans and accounts which were scheduled to expire in 2010 permanent </a:t>
            </a:r>
          </a:p>
          <a:p>
            <a:r>
              <a:rPr lang="en-US" altLang="zh-TW" dirty="0"/>
              <a:t>gives taxpayers the option of direct depositing portions of their tax refunds into IRAs</a:t>
            </a:r>
          </a:p>
          <a:p>
            <a:r>
              <a:rPr lang="en-US" altLang="zh-TW" dirty="0"/>
              <a:t>permits 401(k) and similar plans to offer investment advice</a:t>
            </a:r>
          </a:p>
          <a:p>
            <a:r>
              <a:rPr lang="en-US" altLang="zh-TW" dirty="0"/>
              <a:t>Gives employers seven years to fully fund their plans (some airlines in bankruptcy proceedings got 10 years)</a:t>
            </a:r>
          </a:p>
        </p:txBody>
      </p:sp>
      <p:sp>
        <p:nvSpPr>
          <p:cNvPr id="7885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0C3834B0-A667-48BB-847D-FB82E4DA46ED}" type="slidenum">
              <a:rPr lang="en-US" altLang="en-US" sz="1400"/>
              <a:pPr/>
              <a:t>220</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35040534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4"/>
          <p:cNvSpPr>
            <a:spLocks noGrp="1" noChangeArrowheads="1"/>
          </p:cNvSpPr>
          <p:nvPr>
            <p:ph type="title"/>
          </p:nvPr>
        </p:nvSpPr>
        <p:spPr/>
        <p:txBody>
          <a:bodyPr/>
          <a:lstStyle/>
          <a:p>
            <a:r>
              <a:rPr lang="en-US" altLang="zh-TW" dirty="0"/>
              <a:t>Retirement product convergence: Annuities</a:t>
            </a:r>
          </a:p>
        </p:txBody>
      </p:sp>
      <p:sp>
        <p:nvSpPr>
          <p:cNvPr id="80902" name="Rectangle 5"/>
          <p:cNvSpPr>
            <a:spLocks noGrp="1" noChangeArrowheads="1"/>
          </p:cNvSpPr>
          <p:nvPr>
            <p:ph idx="1"/>
          </p:nvPr>
        </p:nvSpPr>
        <p:spPr/>
        <p:txBody>
          <a:bodyPr>
            <a:normAutofit/>
          </a:bodyPr>
          <a:lstStyle/>
          <a:p>
            <a:r>
              <a:rPr lang="en-US" altLang="zh-TW" dirty="0"/>
              <a:t>There are several types of annuities: deferred/immediate and fixed/variable</a:t>
            </a:r>
          </a:p>
          <a:p>
            <a:r>
              <a:rPr lang="en-US" altLang="zh-TW" dirty="0"/>
              <a:t>Annuities are typically sold by insurance companies</a:t>
            </a:r>
          </a:p>
        </p:txBody>
      </p:sp>
      <p:sp>
        <p:nvSpPr>
          <p:cNvPr id="8090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F148D82-4B2F-40E4-9E07-6123D611C5BD}" type="slidenum">
              <a:rPr lang="en-US" altLang="en-US" sz="1400"/>
              <a:pPr/>
              <a:t>221</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425230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0AD1-12C5-4C0E-B9B9-1DE63EAA5E49}"/>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1CCA1186-3BE3-4F06-B195-B94C71755871}"/>
              </a:ext>
            </a:extLst>
          </p:cNvPr>
          <p:cNvSpPr>
            <a:spLocks noGrp="1"/>
          </p:cNvSpPr>
          <p:nvPr>
            <p:ph idx="1"/>
          </p:nvPr>
        </p:nvSpPr>
        <p:spPr/>
        <p:txBody>
          <a:bodyPr/>
          <a:lstStyle/>
          <a:p>
            <a:r>
              <a:rPr lang="en-US" dirty="0"/>
              <a:t>US regulation of pension plans:</a:t>
            </a:r>
          </a:p>
          <a:p>
            <a:pPr lvl="1"/>
            <a:r>
              <a:rPr lang="en-US" dirty="0"/>
              <a:t>Regulator</a:t>
            </a:r>
          </a:p>
          <a:p>
            <a:pPr lvl="1"/>
            <a:r>
              <a:rPr lang="en-US" dirty="0"/>
              <a:t>ERISA</a:t>
            </a:r>
          </a:p>
          <a:p>
            <a:pPr lvl="1"/>
            <a:r>
              <a:rPr lang="en-US" dirty="0"/>
              <a:t>Pension Reform Act 1978</a:t>
            </a:r>
          </a:p>
          <a:p>
            <a:pPr lvl="1"/>
            <a:r>
              <a:rPr lang="en-US" dirty="0"/>
              <a:t>Pension Protection Act 2006</a:t>
            </a:r>
          </a:p>
        </p:txBody>
      </p:sp>
      <p:sp>
        <p:nvSpPr>
          <p:cNvPr id="4" name="Slide Number Placeholder 3">
            <a:extLst>
              <a:ext uri="{FF2B5EF4-FFF2-40B4-BE49-F238E27FC236}">
                <a16:creationId xmlns:a16="http://schemas.microsoft.com/office/drawing/2014/main" id="{BAC350B4-3FC3-425B-B32C-6EF17731B788}"/>
              </a:ext>
            </a:extLst>
          </p:cNvPr>
          <p:cNvSpPr>
            <a:spLocks noGrp="1"/>
          </p:cNvSpPr>
          <p:nvPr>
            <p:ph type="sldNum" sz="quarter" idx="10"/>
          </p:nvPr>
        </p:nvSpPr>
        <p:spPr/>
        <p:txBody>
          <a:bodyPr/>
          <a:lstStyle/>
          <a:p>
            <a:pPr>
              <a:defRPr/>
            </a:pPr>
            <a:fld id="{809A4F01-EBEC-4878-81D8-A6152D087E2C}" type="slidenum">
              <a:rPr lang="en-US" altLang="en-US" smtClean="0"/>
              <a:pPr>
                <a:defRPr/>
              </a:pPr>
              <a:t>222</a:t>
            </a:fld>
            <a:endParaRPr lang="en-US" altLang="en-US"/>
          </a:p>
        </p:txBody>
      </p:sp>
      <p:sp>
        <p:nvSpPr>
          <p:cNvPr id="5" name="Footer Placeholder 4">
            <a:extLst>
              <a:ext uri="{FF2B5EF4-FFF2-40B4-BE49-F238E27FC236}">
                <a16:creationId xmlns:a16="http://schemas.microsoft.com/office/drawing/2014/main" id="{D1A35D6E-ECE3-4971-91E1-73A9D8953EB2}"/>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24959732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752600" y="1600201"/>
            <a:ext cx="4724400" cy="4525963"/>
          </a:xfrm>
        </p:spPr>
        <p:txBody>
          <a:bodyPr>
            <a:normAutofit fontScale="85000" lnSpcReduction="20000"/>
          </a:bodyPr>
          <a:lstStyle/>
          <a:p>
            <a:pPr lvl="0">
              <a:lnSpc>
                <a:spcPct val="100000"/>
              </a:lnSpc>
            </a:pPr>
            <a:r>
              <a:rPr lang="zh-TW" altLang="zh-TW" dirty="0"/>
              <a:t> </a:t>
            </a:r>
            <a:r>
              <a:rPr lang="en-US" altLang="zh-TW" dirty="0"/>
              <a:t>which government entity regulates the pension sector in the US?</a:t>
            </a:r>
          </a:p>
          <a:p>
            <a:pPr lvl="1">
              <a:lnSpc>
                <a:spcPct val="100000"/>
              </a:lnSpc>
            </a:pPr>
            <a:r>
              <a:rPr lang="en-US" altLang="zh-TW" dirty="0"/>
              <a:t>The Fed</a:t>
            </a:r>
          </a:p>
          <a:p>
            <a:pPr lvl="1">
              <a:lnSpc>
                <a:spcPct val="100000"/>
              </a:lnSpc>
            </a:pPr>
            <a:r>
              <a:rPr lang="en-US" altLang="zh-TW" dirty="0"/>
              <a:t>The SEC</a:t>
            </a:r>
          </a:p>
          <a:p>
            <a:pPr lvl="1">
              <a:lnSpc>
                <a:spcPct val="100000"/>
              </a:lnSpc>
            </a:pPr>
            <a:r>
              <a:rPr lang="en-US" altLang="zh-TW" dirty="0"/>
              <a:t>The Department of Labor</a:t>
            </a:r>
          </a:p>
          <a:p>
            <a:pPr lvl="0">
              <a:lnSpc>
                <a:spcPct val="100000"/>
              </a:lnSpc>
            </a:pPr>
            <a:r>
              <a:rPr lang="en-US" altLang="zh-TW" dirty="0"/>
              <a:t>If a private pension plan fails in the US, what happens to workers pensions?</a:t>
            </a:r>
          </a:p>
          <a:p>
            <a:pPr lvl="1">
              <a:lnSpc>
                <a:spcPct val="100000"/>
              </a:lnSpc>
            </a:pPr>
            <a:r>
              <a:rPr lang="en-US" altLang="zh-TW" dirty="0"/>
              <a:t>They lose all their pensions</a:t>
            </a:r>
          </a:p>
          <a:p>
            <a:pPr lvl="1">
              <a:lnSpc>
                <a:spcPct val="100000"/>
              </a:lnSpc>
            </a:pPr>
            <a:r>
              <a:rPr lang="en-US" altLang="zh-TW" dirty="0"/>
              <a:t>Pension liabilities are taken over by the PBGC</a:t>
            </a:r>
          </a:p>
          <a:p>
            <a:pPr lvl="1">
              <a:lnSpc>
                <a:spcPct val="100000"/>
              </a:lnSpc>
            </a:pPr>
            <a:r>
              <a:rPr lang="en-US" altLang="zh-TW" dirty="0"/>
              <a:t>Pension liabilities are taken over by the Fed</a:t>
            </a:r>
          </a:p>
          <a:p>
            <a:pPr lvl="0">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223</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2057401"/>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9797622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2"/>
          <p:cNvSpPr>
            <a:spLocks noGrp="1" noChangeArrowheads="1"/>
          </p:cNvSpPr>
          <p:nvPr>
            <p:ph type="title"/>
          </p:nvPr>
        </p:nvSpPr>
        <p:spPr/>
        <p:txBody>
          <a:bodyPr/>
          <a:lstStyle/>
          <a:p>
            <a:r>
              <a:rPr lang="en-US" altLang="zh-TW"/>
              <a:t>Pension Funds in HK: the Mandatory Provident Fund</a:t>
            </a:r>
          </a:p>
        </p:txBody>
      </p:sp>
      <p:sp>
        <p:nvSpPr>
          <p:cNvPr id="499715" name="Rectangle 3"/>
          <p:cNvSpPr>
            <a:spLocks noGrp="1" noChangeArrowheads="1"/>
          </p:cNvSpPr>
          <p:nvPr>
            <p:ph idx="1"/>
          </p:nvPr>
        </p:nvSpPr>
        <p:spPr/>
        <p:txBody>
          <a:bodyPr>
            <a:normAutofit/>
          </a:bodyPr>
          <a:lstStyle/>
          <a:p>
            <a:pPr>
              <a:lnSpc>
                <a:spcPct val="100000"/>
              </a:lnSpc>
            </a:pPr>
            <a:r>
              <a:rPr lang="en-US" altLang="zh-TW" sz="1800" dirty="0"/>
              <a:t>Established 1 December 2000. Privately managed, employment related scheme.</a:t>
            </a:r>
          </a:p>
          <a:p>
            <a:pPr>
              <a:lnSpc>
                <a:spcPct val="100000"/>
              </a:lnSpc>
            </a:pPr>
            <a:r>
              <a:rPr lang="en-US" altLang="zh-TW" sz="1800" dirty="0"/>
              <a:t>Regulation: MPFS Ordinance August 1995. Regulator: MPFSA (Mandatory Provident Fund Schemes Authority) set up in September 1998 </a:t>
            </a:r>
          </a:p>
        </p:txBody>
      </p:sp>
      <p:sp>
        <p:nvSpPr>
          <p:cNvPr id="9216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2BEE2F0-8B11-4390-B30F-004829DC4BCF}" type="slidenum">
              <a:rPr lang="en-US" altLang="en-US" sz="1400"/>
              <a:pPr/>
              <a:t>224</a:t>
            </a:fld>
            <a:endParaRPr lang="en-US" altLang="en-US" sz="1400"/>
          </a:p>
        </p:txBody>
      </p:sp>
      <p:sp>
        <p:nvSpPr>
          <p:cNvPr id="499717" name="Rectangle 5"/>
          <p:cNvSpPr>
            <a:spLocks noChangeArrowheads="1"/>
          </p:cNvSpPr>
          <p:nvPr/>
        </p:nvSpPr>
        <p:spPr bwMode="auto">
          <a:xfrm>
            <a:off x="1752600" y="2895600"/>
            <a:ext cx="4267200" cy="28956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spcBef>
                <a:spcPct val="20000"/>
              </a:spcBef>
              <a:buClr>
                <a:schemeClr val="accent2">
                  <a:lumMod val="75000"/>
                </a:schemeClr>
              </a:buClr>
              <a:buSzPct val="70000"/>
              <a:buFont typeface="Wingdings" pitchFamily="2" charset="2"/>
              <a:buChar char=""/>
            </a:pPr>
            <a:r>
              <a:rPr lang="en-US" altLang="zh-TW" sz="1600" dirty="0">
                <a:ea typeface="PMingLiU" pitchFamily="18" charset="-120"/>
              </a:rPr>
              <a:t>Mandatory: </a:t>
            </a:r>
          </a:p>
          <a:p>
            <a:pPr marL="692150" lvl="1" indent="-347663">
              <a:spcBef>
                <a:spcPct val="20000"/>
              </a:spcBef>
              <a:buClr>
                <a:schemeClr val="accent2">
                  <a:lumMod val="75000"/>
                </a:schemeClr>
              </a:buClr>
              <a:buSzPct val="70000"/>
              <a:buFont typeface="Wingdings" pitchFamily="2" charset="2"/>
              <a:buChar char=""/>
            </a:pPr>
            <a:r>
              <a:rPr lang="en-US" altLang="zh-TW" sz="1600" dirty="0">
                <a:ea typeface="PMingLiU" pitchFamily="18" charset="-120"/>
              </a:rPr>
              <a:t>Employees (&gt; 60 days continued employment) have to contribute 5% of their wages to the MPF; contributions are matched by employer (total 10%)</a:t>
            </a:r>
          </a:p>
          <a:p>
            <a:pPr marL="342900" indent="-342900">
              <a:spcBef>
                <a:spcPct val="20000"/>
              </a:spcBef>
              <a:buClr>
                <a:schemeClr val="accent2">
                  <a:lumMod val="75000"/>
                </a:schemeClr>
              </a:buClr>
              <a:buSzPct val="70000"/>
              <a:buFont typeface="Wingdings" pitchFamily="2" charset="2"/>
              <a:buChar char=""/>
            </a:pPr>
            <a:r>
              <a:rPr lang="en-US" altLang="zh-TW" sz="1600" dirty="0">
                <a:ea typeface="PMingLiU" pitchFamily="18" charset="-120"/>
              </a:rPr>
              <a:t>Members choice: </a:t>
            </a:r>
          </a:p>
          <a:p>
            <a:pPr marL="692150" lvl="1" indent="-347663">
              <a:spcBef>
                <a:spcPct val="20000"/>
              </a:spcBef>
              <a:buClr>
                <a:schemeClr val="accent2">
                  <a:lumMod val="75000"/>
                </a:schemeClr>
              </a:buClr>
              <a:buSzPct val="70000"/>
              <a:buFont typeface="Wingdings" pitchFamily="2" charset="2"/>
              <a:buChar char=""/>
            </a:pPr>
            <a:r>
              <a:rPr lang="en-US" altLang="zh-TW" sz="1600" dirty="0">
                <a:ea typeface="PMingLiU" pitchFamily="18" charset="-120"/>
              </a:rPr>
              <a:t>Means employee can choose where contributions are invested, within the array of choices available under the plan</a:t>
            </a:r>
          </a:p>
        </p:txBody>
      </p:sp>
      <p:sp>
        <p:nvSpPr>
          <p:cNvPr id="499718" name="Rectangle 6"/>
          <p:cNvSpPr>
            <a:spLocks noChangeArrowheads="1"/>
          </p:cNvSpPr>
          <p:nvPr/>
        </p:nvSpPr>
        <p:spPr bwMode="auto">
          <a:xfrm>
            <a:off x="6172200" y="2895600"/>
            <a:ext cx="4267200" cy="28956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spcBef>
                <a:spcPct val="20000"/>
              </a:spcBef>
              <a:buClr>
                <a:schemeClr val="accent2">
                  <a:lumMod val="75000"/>
                </a:schemeClr>
              </a:buClr>
              <a:buSzPct val="70000"/>
              <a:buFont typeface="Wingdings" pitchFamily="2" charset="2"/>
              <a:buChar char="n"/>
            </a:pPr>
            <a:r>
              <a:rPr lang="en-US" altLang="zh-TW" sz="1600" dirty="0">
                <a:ea typeface="PMingLiU" pitchFamily="18" charset="-120"/>
              </a:rPr>
              <a:t>Contributions not available until retirement age (65)</a:t>
            </a:r>
            <a:endParaRPr lang="en-US" altLang="zh-TW" sz="1400" dirty="0">
              <a:ea typeface="PMingLiU" pitchFamily="18" charset="-120"/>
            </a:endParaRPr>
          </a:p>
          <a:p>
            <a:pPr marL="342900" indent="-342900">
              <a:spcBef>
                <a:spcPct val="20000"/>
              </a:spcBef>
              <a:buClr>
                <a:schemeClr val="accent2">
                  <a:lumMod val="75000"/>
                </a:schemeClr>
              </a:buClr>
              <a:buSzPct val="70000"/>
              <a:buFont typeface="Wingdings" pitchFamily="2" charset="2"/>
              <a:buChar char="n"/>
            </a:pPr>
            <a:r>
              <a:rPr lang="en-US" altLang="zh-TW" sz="1600" dirty="0">
                <a:ea typeface="PMingLiU" pitchFamily="18" charset="-120"/>
              </a:rPr>
              <a:t>Portable plan: </a:t>
            </a:r>
          </a:p>
          <a:p>
            <a:pPr marL="692150" lvl="1" indent="-347663">
              <a:spcBef>
                <a:spcPct val="20000"/>
              </a:spcBef>
              <a:buClr>
                <a:schemeClr val="accent2">
                  <a:lumMod val="75000"/>
                </a:schemeClr>
              </a:buClr>
              <a:buSzPct val="70000"/>
              <a:buFont typeface="Wingdings" pitchFamily="2" charset="2"/>
              <a:buChar char="n"/>
            </a:pPr>
            <a:r>
              <a:rPr lang="en-US" altLang="zh-TW" sz="1600" dirty="0">
                <a:ea typeface="PMingLiU" pitchFamily="18" charset="-120"/>
              </a:rPr>
              <a:t>When changing jobs, employee can transfer to new employer plan or to own MPF</a:t>
            </a:r>
          </a:p>
          <a:p>
            <a:pPr marL="342900" indent="-342900">
              <a:spcBef>
                <a:spcPct val="20000"/>
              </a:spcBef>
              <a:buClr>
                <a:schemeClr val="accent2">
                  <a:lumMod val="75000"/>
                </a:schemeClr>
              </a:buClr>
              <a:buSzPct val="70000"/>
              <a:buFont typeface="Wingdings" pitchFamily="2" charset="2"/>
              <a:buChar char="n"/>
            </a:pPr>
            <a:r>
              <a:rPr lang="en-US" altLang="zh-TW" sz="1600" dirty="0">
                <a:ea typeface="PMingLiU" pitchFamily="18" charset="-120"/>
              </a:rPr>
              <a:t>Trustee set-up: </a:t>
            </a:r>
          </a:p>
          <a:p>
            <a:pPr marL="692150" lvl="1" indent="-347663">
              <a:spcBef>
                <a:spcPct val="20000"/>
              </a:spcBef>
              <a:buClr>
                <a:schemeClr val="accent2">
                  <a:lumMod val="75000"/>
                </a:schemeClr>
              </a:buClr>
              <a:buSzPct val="70000"/>
              <a:buFont typeface="Wingdings" pitchFamily="2" charset="2"/>
              <a:buChar char="n"/>
            </a:pPr>
            <a:r>
              <a:rPr lang="en-US" altLang="zh-TW" sz="1600" dirty="0">
                <a:ea typeface="PMingLiU" pitchFamily="18" charset="-120"/>
              </a:rPr>
              <a:t>MPF funds must be in a trust structure to ensure maximum protection of scheme members’ assets</a:t>
            </a:r>
          </a:p>
          <a:p>
            <a:pPr marL="342900" indent="-342900">
              <a:spcBef>
                <a:spcPct val="20000"/>
              </a:spcBef>
              <a:buClr>
                <a:schemeClr val="tx2"/>
              </a:buClr>
              <a:buSzPct val="70000"/>
              <a:buFont typeface="Wingdings" pitchFamily="2" charset="2"/>
              <a:buChar char="l"/>
            </a:pPr>
            <a:endParaRPr lang="zh-TW" altLang="en-US" sz="1400" dirty="0">
              <a:ea typeface="PMingLiU" pitchFamily="18" charset="-120"/>
            </a:endParaRP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78061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7">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971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7">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7">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971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971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971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9718">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9718">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97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P spid="499717" grpId="0" uiExpand="1" build="allAtOnce" animBg="1"/>
      <p:bldP spid="499718" grpId="0" build="allAtOnce"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0" name="Rectangle 10"/>
          <p:cNvSpPr>
            <a:spLocks noGrp="1" noChangeArrowheads="1"/>
          </p:cNvSpPr>
          <p:nvPr>
            <p:ph type="title"/>
          </p:nvPr>
        </p:nvSpPr>
        <p:spPr>
          <a:noFill/>
        </p:spPr>
        <p:txBody>
          <a:bodyPr anchor="t"/>
          <a:lstStyle/>
          <a:p>
            <a:pPr eaLnBrk="1" hangingPunct="1"/>
            <a:r>
              <a:rPr lang="en-US" altLang="zh-TW" sz="3500" dirty="0">
                <a:ea typeface="PMingLiU" pitchFamily="18" charset="-120"/>
              </a:rPr>
              <a:t>Pensions in HK: Regulatory Structure</a:t>
            </a:r>
          </a:p>
        </p:txBody>
      </p:sp>
      <p:sp>
        <p:nvSpPr>
          <p:cNvPr id="9318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E087AF21-D173-4946-8982-8FBADF5A3DA5}" type="slidenum">
              <a:rPr lang="en-US" altLang="en-US" sz="1400"/>
              <a:pPr/>
              <a:t>225</a:t>
            </a:fld>
            <a:endParaRPr lang="en-US" altLang="en-US" sz="1400"/>
          </a:p>
        </p:txBody>
      </p:sp>
      <p:graphicFrame>
        <p:nvGraphicFramePr>
          <p:cNvPr id="10" name="Content Placeholder 9"/>
          <p:cNvGraphicFramePr>
            <a:graphicFrameLocks noGrp="1"/>
          </p:cNvGraphicFramePr>
          <p:nvPr>
            <p:ph idx="4294967295"/>
          </p:nvPr>
        </p:nvGraphicFramePr>
        <p:xfrm>
          <a:off x="1981200" y="1570038"/>
          <a:ext cx="60960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3192" name="Text Box 12"/>
          <p:cNvSpPr txBox="1">
            <a:spLocks noChangeArrowheads="1"/>
          </p:cNvSpPr>
          <p:nvPr/>
        </p:nvSpPr>
        <p:spPr bwMode="auto">
          <a:xfrm>
            <a:off x="8153400" y="4064676"/>
            <a:ext cx="2362200" cy="2031325"/>
          </a:xfrm>
          <a:prstGeom prst="rect">
            <a:avLst/>
          </a:prstGeom>
          <a:solidFill>
            <a:schemeClr val="bg1">
              <a:lumMod val="9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en-US" altLang="zh-TW" dirty="0">
                <a:ea typeface="PMingLiU" pitchFamily="18" charset="-120"/>
              </a:rPr>
              <a:t>The MPFA is now responsible for regulating both MPF schemes and ORSO schemes, under the MPFSO and the ORSO respectively</a:t>
            </a:r>
          </a:p>
        </p:txBody>
      </p:sp>
      <p:sp>
        <p:nvSpPr>
          <p:cNvPr id="93193" name="Line 14"/>
          <p:cNvSpPr>
            <a:spLocks noChangeShapeType="1"/>
          </p:cNvSpPr>
          <p:nvPr/>
        </p:nvSpPr>
        <p:spPr bwMode="auto">
          <a:xfrm flipH="1">
            <a:off x="6705600" y="2590802"/>
            <a:ext cx="1447800" cy="1142999"/>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93191" name="Text Box 11"/>
          <p:cNvSpPr txBox="1">
            <a:spLocks noChangeArrowheads="1"/>
          </p:cNvSpPr>
          <p:nvPr/>
        </p:nvSpPr>
        <p:spPr bwMode="auto">
          <a:xfrm>
            <a:off x="8153400" y="1023878"/>
            <a:ext cx="2362200" cy="2862322"/>
          </a:xfrm>
          <a:prstGeom prst="rect">
            <a:avLst/>
          </a:prstGeom>
          <a:solidFill>
            <a:schemeClr val="accent4">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en-US" altLang="zh-TW" dirty="0">
                <a:ea typeface="PMingLiU" pitchFamily="18" charset="-120"/>
              </a:rPr>
              <a:t>Before the MPF System was launched (in 2000), retirement schemes set up voluntarily by employers for their employees were regulated under the Occupational Retirement Schemes Ordinance (ORSO). </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56297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191"/>
                                        </p:tgtEl>
                                        <p:attrNameLst>
                                          <p:attrName>style.visibility</p:attrName>
                                        </p:attrNameLst>
                                      </p:cBhvr>
                                      <p:to>
                                        <p:strVal val="visible"/>
                                      </p:to>
                                    </p:set>
                                    <p:animEffect transition="in" filter="fade">
                                      <p:cBhvr>
                                        <p:cTn id="7" dur="500"/>
                                        <p:tgtEl>
                                          <p:spTgt spid="931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193"/>
                                        </p:tgtEl>
                                        <p:attrNameLst>
                                          <p:attrName>style.visibility</p:attrName>
                                        </p:attrNameLst>
                                      </p:cBhvr>
                                      <p:to>
                                        <p:strVal val="visible"/>
                                      </p:to>
                                    </p:set>
                                    <p:animEffect transition="in" filter="fade">
                                      <p:cBhvr>
                                        <p:cTn id="10" dur="500"/>
                                        <p:tgtEl>
                                          <p:spTgt spid="93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3192"/>
                                        </p:tgtEl>
                                        <p:attrNameLst>
                                          <p:attrName>style.visibility</p:attrName>
                                        </p:attrNameLst>
                                      </p:cBhvr>
                                      <p:to>
                                        <p:strVal val="visible"/>
                                      </p:to>
                                    </p:set>
                                    <p:animEffect transition="in" filter="fade">
                                      <p:cBhvr>
                                        <p:cTn id="15"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2" grpId="0" animBg="1"/>
      <p:bldP spid="93193" grpId="0" animBg="1"/>
      <p:bldP spid="9319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4"/>
          <p:cNvSpPr>
            <a:spLocks noGrp="1" noChangeArrowheads="1"/>
          </p:cNvSpPr>
          <p:nvPr>
            <p:ph type="title"/>
          </p:nvPr>
        </p:nvSpPr>
        <p:spPr/>
        <p:txBody>
          <a:bodyPr/>
          <a:lstStyle/>
          <a:p>
            <a:pPr eaLnBrk="1" hangingPunct="1"/>
            <a:r>
              <a:rPr lang="en-US" altLang="zh-TW" dirty="0">
                <a:ea typeface="PMingLiU" pitchFamily="18" charset="-120"/>
              </a:rPr>
              <a:t>MPF Structure: Constituent Funds</a:t>
            </a:r>
          </a:p>
        </p:txBody>
      </p:sp>
      <p:sp>
        <p:nvSpPr>
          <p:cNvPr id="95236"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12DB6BDA-7DD2-4E81-9658-9188877F8D5D}" type="slidenum">
              <a:rPr lang="en-US" altLang="en-US" sz="1400"/>
              <a:pPr/>
              <a:t>226</a:t>
            </a:fld>
            <a:endParaRPr lang="en-US" altLang="en-US" sz="1400" dirty="0"/>
          </a:p>
        </p:txBody>
      </p:sp>
      <p:pic>
        <p:nvPicPr>
          <p:cNvPr id="450565" name="Picture 5"/>
          <p:cNvPicPr>
            <a:picLocks noChangeAspect="1" noChangeArrowheads="1"/>
          </p:cNvPicPr>
          <p:nvPr/>
        </p:nvPicPr>
        <p:blipFill>
          <a:blip r:embed="rId3" cstate="print"/>
          <a:srcRect/>
          <a:stretch>
            <a:fillRect/>
          </a:stretch>
        </p:blipFill>
        <p:spPr bwMode="auto">
          <a:xfrm>
            <a:off x="1905000" y="1143000"/>
            <a:ext cx="8343900" cy="4446588"/>
          </a:xfrm>
          <a:prstGeom prst="rect">
            <a:avLst/>
          </a:prstGeom>
          <a:noFill/>
          <a:ln w="9525">
            <a:noFill/>
            <a:miter lim="800000"/>
            <a:headEnd/>
            <a:tailEnd/>
          </a:ln>
        </p:spPr>
      </p:pic>
      <p:sp>
        <p:nvSpPr>
          <p:cNvPr id="450566" name="Text Box 6"/>
          <p:cNvSpPr txBox="1">
            <a:spLocks noChangeArrowheads="1"/>
          </p:cNvSpPr>
          <p:nvPr/>
        </p:nvSpPr>
        <p:spPr bwMode="auto">
          <a:xfrm>
            <a:off x="1524000" y="5867401"/>
            <a:ext cx="7391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http://www.hkifa.org.hk/eng/download/fundinfo/mpf/HKIFA_Edu_E.pdf </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
        <p:nvSpPr>
          <p:cNvPr id="2" name="TextBox 1"/>
          <p:cNvSpPr txBox="1"/>
          <p:nvPr/>
        </p:nvSpPr>
        <p:spPr>
          <a:xfrm>
            <a:off x="9296400" y="4154488"/>
            <a:ext cx="1219200" cy="2303463"/>
          </a:xfrm>
          <a:prstGeom prst="rect">
            <a:avLst/>
          </a:prstGeom>
          <a:solidFill>
            <a:schemeClr val="accent3">
              <a:lumMod val="20000"/>
              <a:lumOff val="80000"/>
            </a:schemeClr>
          </a:solidFill>
        </p:spPr>
        <p:txBody>
          <a:bodyPr vert="horz" wrap="square" lIns="91440" tIns="45720" rIns="91440" bIns="45720" rtlCol="0" anchor="ctr">
            <a:noAutofit/>
          </a:bodyPr>
          <a:lstStyle/>
          <a:p>
            <a:r>
              <a:rPr lang="en-US" altLang="zh-TW" sz="1600" dirty="0"/>
              <a:t>approved pooled investment funds (“</a:t>
            </a:r>
            <a:r>
              <a:rPr lang="en-US" altLang="zh-TW" sz="1600" dirty="0" err="1"/>
              <a:t>apif</a:t>
            </a:r>
            <a:r>
              <a:rPr lang="en-US" altLang="zh-TW" sz="1600" dirty="0"/>
              <a:t>”) can be a unit trust or an insurance policy</a:t>
            </a:r>
            <a:endParaRPr lang="en-US" sz="1600" dirty="0">
              <a:latin typeface="+mj-lt"/>
              <a:ea typeface="+mj-ea"/>
              <a:cs typeface="+mj-cs"/>
            </a:endParaRPr>
          </a:p>
        </p:txBody>
      </p:sp>
    </p:spTree>
    <p:extLst>
      <p:ext uri="{BB962C8B-B14F-4D97-AF65-F5344CB8AC3E}">
        <p14:creationId xmlns:p14="http://schemas.microsoft.com/office/powerpoint/2010/main" val="13196966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Employee Choice Arrangement</a:t>
            </a:r>
            <a:endParaRPr lang="zh-TW" altLang="en-US" dirty="0"/>
          </a:p>
        </p:txBody>
      </p:sp>
      <p:sp>
        <p:nvSpPr>
          <p:cNvPr id="5" name="Content Placeholder 4"/>
          <p:cNvSpPr>
            <a:spLocks noGrp="1"/>
          </p:cNvSpPr>
          <p:nvPr>
            <p:ph idx="1"/>
          </p:nvPr>
        </p:nvSpPr>
        <p:spPr/>
        <p:txBody>
          <a:bodyPr>
            <a:normAutofit lnSpcReduction="10000"/>
          </a:bodyPr>
          <a:lstStyle/>
          <a:p>
            <a:r>
              <a:rPr lang="en-US" altLang="zh-TW" dirty="0"/>
              <a:t>The </a:t>
            </a:r>
            <a:r>
              <a:rPr lang="en-US" altLang="zh-TW" b="1" dirty="0"/>
              <a:t>Employee Choice Arrangement (ECA) </a:t>
            </a:r>
            <a:r>
              <a:rPr lang="en-US" altLang="zh-TW" dirty="0"/>
              <a:t>started on 1 November, 2012. From that date, employees are allowed to transfer their accrued benefits, i.e. the accumulated contributions and investment returns, which arise from the employee mandatory contributions made during their current employment to another MPF trustee and scheme of their own choice once every calendar year; or not to make any change by retaining the accrued benefits in the MPF scheme they are currently enrolled in. </a:t>
            </a:r>
          </a:p>
          <a:p>
            <a:r>
              <a:rPr lang="en-US" altLang="zh-TW" dirty="0"/>
              <a:t>In addition, the minimum and maximum levels of relevant income have been adjusted to HKD 7,100 and HKD 30,000 respectively (as of October 2014)</a:t>
            </a:r>
          </a:p>
        </p:txBody>
      </p:sp>
      <p:sp>
        <p:nvSpPr>
          <p:cNvPr id="3" name="Slide Number Placeholder 2"/>
          <p:cNvSpPr>
            <a:spLocks noGrp="1"/>
          </p:cNvSpPr>
          <p:nvPr>
            <p:ph type="sldNum" sz="quarter" idx="10"/>
          </p:nvPr>
        </p:nvSpPr>
        <p:spPr/>
        <p:txBody>
          <a:bodyPr/>
          <a:lstStyle/>
          <a:p>
            <a:pPr>
              <a:defRPr/>
            </a:pPr>
            <a:fld id="{BB5F28B0-7856-4976-9185-CB21AAFD98ED}" type="slidenum">
              <a:rPr lang="en-US" altLang="en-US" smtClean="0"/>
              <a:pPr>
                <a:defRPr/>
              </a:pPr>
              <a:t>227</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0196262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Withdrawal choice arrangement</a:t>
            </a:r>
            <a:endParaRPr lang="zh-TW" altLang="en-US" dirty="0"/>
          </a:p>
        </p:txBody>
      </p:sp>
      <p:sp>
        <p:nvSpPr>
          <p:cNvPr id="3" name="Content Placeholder 2"/>
          <p:cNvSpPr>
            <a:spLocks noGrp="1"/>
          </p:cNvSpPr>
          <p:nvPr>
            <p:ph idx="1"/>
          </p:nvPr>
        </p:nvSpPr>
        <p:spPr/>
        <p:txBody>
          <a:bodyPr/>
          <a:lstStyle/>
          <a:p>
            <a:r>
              <a:rPr lang="en-US" altLang="zh-TW" dirty="0"/>
              <a:t>Introduction of choice of withdrawal by installments instead of lump sum (effective 1 Feb 16) : Scheme members who have reached the age of 65, or who have reached the age of 60 and have decided to early retire can choose to either :</a:t>
            </a:r>
          </a:p>
          <a:p>
            <a:pPr lvl="1"/>
            <a:r>
              <a:rPr lang="en-US" altLang="zh-TW" dirty="0"/>
              <a:t>withdraw their MPF benefits by installments or </a:t>
            </a:r>
          </a:p>
          <a:p>
            <a:pPr lvl="1"/>
            <a:r>
              <a:rPr lang="en-US" altLang="zh-TW" dirty="0"/>
              <a:t>withdraw all their MPF benefits in a lump sum, or </a:t>
            </a:r>
          </a:p>
          <a:p>
            <a:pPr lvl="1"/>
            <a:r>
              <a:rPr lang="en-US" altLang="zh-TW" dirty="0"/>
              <a:t>retain all their MPF benefits in their accounts for continuous investment.</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228</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465565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Default Investment Strategy</a:t>
            </a:r>
            <a:endParaRPr lang="zh-TW" altLang="en-US" dirty="0"/>
          </a:p>
        </p:txBody>
      </p:sp>
      <p:sp>
        <p:nvSpPr>
          <p:cNvPr id="3" name="Content Placeholder 2"/>
          <p:cNvSpPr>
            <a:spLocks noGrp="1"/>
          </p:cNvSpPr>
          <p:nvPr>
            <p:ph idx="1"/>
          </p:nvPr>
        </p:nvSpPr>
        <p:spPr/>
        <p:txBody>
          <a:bodyPr>
            <a:normAutofit/>
          </a:bodyPr>
          <a:lstStyle/>
          <a:p>
            <a:r>
              <a:rPr lang="en-US" altLang="zh-TW" dirty="0"/>
              <a:t>To address the problems of high fees and difficulty in making choices associated with some MPF schemes, the Government and the MPFA propose to require each trustee to provide, in each scheme, a </a:t>
            </a:r>
            <a:r>
              <a:rPr lang="en-US" altLang="zh-TW" b="1" dirty="0"/>
              <a:t>Default Investment Strategy (DIS).</a:t>
            </a:r>
            <a:r>
              <a:rPr lang="en-US" altLang="zh-TW" dirty="0"/>
              <a:t> The Government introduced the amendment bill to the Legislative Council on 25 November 2015, and the was launched by the </a:t>
            </a:r>
            <a:r>
              <a:rPr lang="en-US" altLang="zh-TW" b="1" dirty="0"/>
              <a:t>end of 2016.</a:t>
            </a:r>
          </a:p>
          <a:p>
            <a:r>
              <a:rPr lang="en-US" altLang="zh-TW" dirty="0"/>
              <a:t>MPF members who don’t select any options will by default contribute into the DIS.</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229</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272833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banking industry</a:t>
            </a:r>
          </a:p>
        </p:txBody>
      </p:sp>
      <p:pic>
        <p:nvPicPr>
          <p:cNvPr id="4" name="Content Placeholder 3"/>
          <p:cNvPicPr>
            <a:picLocks noGrp="1" noChangeAspect="1"/>
          </p:cNvPicPr>
          <p:nvPr>
            <p:ph idx="1"/>
          </p:nvPr>
        </p:nvPicPr>
        <p:blipFill>
          <a:blip r:embed="rId3"/>
          <a:stretch>
            <a:fillRect/>
          </a:stretch>
        </p:blipFill>
        <p:spPr>
          <a:xfrm>
            <a:off x="2286000" y="1383810"/>
            <a:ext cx="7988102" cy="4701636"/>
          </a:xfrm>
          <a:prstGeom prst="rect">
            <a:avLst/>
          </a:prstGeom>
        </p:spPr>
      </p:pic>
      <p:sp>
        <p:nvSpPr>
          <p:cNvPr id="3" name="TextBox 2"/>
          <p:cNvSpPr txBox="1"/>
          <p:nvPr/>
        </p:nvSpPr>
        <p:spPr>
          <a:xfrm>
            <a:off x="1559169" y="5831530"/>
            <a:ext cx="3048000" cy="253916"/>
          </a:xfrm>
          <a:prstGeom prst="rect">
            <a:avLst/>
          </a:prstGeom>
          <a:noFill/>
        </p:spPr>
        <p:txBody>
          <a:bodyPr wrap="square" rtlCol="0">
            <a:spAutoFit/>
          </a:bodyPr>
          <a:lstStyle/>
          <a:p>
            <a:r>
              <a:rPr lang="en-US" sz="1050" i="1" dirty="0"/>
              <a:t>Source: McKinsey Global Banking report 2020 </a:t>
            </a:r>
          </a:p>
        </p:txBody>
      </p:sp>
      <p:sp>
        <p:nvSpPr>
          <p:cNvPr id="5"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23</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Tree>
    <p:extLst>
      <p:ext uri="{BB962C8B-B14F-4D97-AF65-F5344CB8AC3E}">
        <p14:creationId xmlns:p14="http://schemas.microsoft.com/office/powerpoint/2010/main" val="2337148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1" y="76200"/>
            <a:ext cx="7496175" cy="1143000"/>
          </a:xfrm>
        </p:spPr>
        <p:txBody>
          <a:bodyPr/>
          <a:lstStyle/>
          <a:p>
            <a:r>
              <a:rPr lang="en-US" altLang="zh-TW" dirty="0"/>
              <a:t>Default Investment Strategy</a:t>
            </a:r>
            <a:endParaRPr lang="zh-TW" altLang="en-US" dirty="0"/>
          </a:p>
        </p:txBody>
      </p:sp>
      <p:pic>
        <p:nvPicPr>
          <p:cNvPr id="4098" name="Picture 2"/>
          <p:cNvPicPr>
            <a:picLocks noGrp="1" noChangeAspect="1" noChangeArrowheads="1"/>
          </p:cNvPicPr>
          <p:nvPr>
            <p:ph sz="half" idx="1"/>
          </p:nvPr>
        </p:nvPicPr>
        <p:blipFill>
          <a:blip r:embed="rId3" cstate="print"/>
          <a:stretch>
            <a:fillRect/>
          </a:stretch>
        </p:blipFill>
        <p:spPr bwMode="auto">
          <a:xfrm>
            <a:off x="1828801" y="1371600"/>
            <a:ext cx="5234641" cy="1981200"/>
          </a:xfrm>
          <a:prstGeom prst="rect">
            <a:avLst/>
          </a:prstGeom>
          <a:noFill/>
          <a:ln w="9525">
            <a:noFill/>
            <a:miter lim="800000"/>
            <a:headEnd/>
            <a:tailEnd/>
          </a:ln>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230</a:t>
            </a:fld>
            <a:endParaRPr lang="en-US" altLang="en-US"/>
          </a:p>
        </p:txBody>
      </p:sp>
      <p:sp>
        <p:nvSpPr>
          <p:cNvPr id="8" name="Text Placeholder 6"/>
          <p:cNvSpPr txBox="1">
            <a:spLocks/>
          </p:cNvSpPr>
          <p:nvPr/>
        </p:nvSpPr>
        <p:spPr bwMode="auto">
          <a:xfrm>
            <a:off x="7086600" y="76200"/>
            <a:ext cx="3505200" cy="662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rgbClr val="953735"/>
              </a:buClr>
              <a:buSzPct val="100000"/>
              <a:buFont typeface="Wingdings 2" pitchFamily="18" charset="2"/>
              <a:buChar char="¡"/>
              <a:defRPr/>
            </a:pPr>
            <a:r>
              <a:rPr lang="en-US" altLang="zh-TW" sz="2000" dirty="0">
                <a:ea typeface="新細明體" charset="-120"/>
              </a:rPr>
              <a:t>2 globally diversified funds : Core accumulation Fund and Age 65 Plus Fund</a:t>
            </a:r>
          </a:p>
          <a:p>
            <a:pPr marL="342900" indent="-342900">
              <a:spcBef>
                <a:spcPct val="20000"/>
              </a:spcBef>
              <a:buClr>
                <a:srgbClr val="953735"/>
              </a:buClr>
              <a:buSzPct val="100000"/>
              <a:buFont typeface="Wingdings 2" pitchFamily="18" charset="2"/>
              <a:buChar char="¡"/>
            </a:pPr>
            <a:r>
              <a:rPr lang="en-US" altLang="zh-TW" sz="2000" dirty="0">
                <a:ea typeface="新細明體" charset="-120"/>
              </a:rPr>
              <a:t>Principle of </a:t>
            </a:r>
            <a:r>
              <a:rPr lang="en-US" altLang="zh-TW" sz="2000" b="1" dirty="0">
                <a:ea typeface="新細明體" charset="-120"/>
              </a:rPr>
              <a:t>age de-risking</a:t>
            </a:r>
            <a:r>
              <a:rPr lang="en-US" altLang="zh-TW" sz="2000" dirty="0">
                <a:ea typeface="新細明體" charset="-120"/>
              </a:rPr>
              <a:t>:</a:t>
            </a:r>
            <a:endParaRPr lang="zh-TW" altLang="en-US" sz="2000" dirty="0">
              <a:ea typeface="新細明體" charset="-120"/>
            </a:endParaRPr>
          </a:p>
          <a:p>
            <a:pPr marL="800100" lvl="1" indent="-342900">
              <a:spcBef>
                <a:spcPct val="20000"/>
              </a:spcBef>
              <a:buClr>
                <a:srgbClr val="953735"/>
              </a:buClr>
              <a:buSzPct val="100000"/>
              <a:buFont typeface="Wingdings 2" pitchFamily="18" charset="2"/>
              <a:buChar char="¡"/>
            </a:pPr>
            <a:r>
              <a:rPr lang="en-US" altLang="zh-TW" dirty="0">
                <a:ea typeface="新細明體" charset="-120"/>
              </a:rPr>
              <a:t>&lt;50: 100% invested in the Core </a:t>
            </a:r>
            <a:r>
              <a:rPr lang="fr-FR" altLang="zh-TW" dirty="0">
                <a:ea typeface="新細明體" charset="-120"/>
              </a:rPr>
              <a:t>Accumulation </a:t>
            </a:r>
            <a:r>
              <a:rPr lang="fr-FR" altLang="zh-TW" dirty="0" err="1">
                <a:ea typeface="新細明體" charset="-120"/>
              </a:rPr>
              <a:t>Fund</a:t>
            </a:r>
            <a:r>
              <a:rPr lang="fr-FR" altLang="zh-TW" dirty="0">
                <a:ea typeface="新細明體" charset="-120"/>
              </a:rPr>
              <a:t>.</a:t>
            </a:r>
          </a:p>
          <a:p>
            <a:pPr marL="800100" lvl="1" indent="-342900">
              <a:spcBef>
                <a:spcPct val="20000"/>
              </a:spcBef>
              <a:buClr>
                <a:srgbClr val="953735"/>
              </a:buClr>
              <a:buSzPct val="100000"/>
              <a:buFont typeface="Wingdings 2" pitchFamily="18" charset="2"/>
              <a:buChar char="¡"/>
            </a:pPr>
            <a:r>
              <a:rPr lang="en-US" altLang="zh-TW" dirty="0">
                <a:ea typeface="新細明體" charset="-120"/>
              </a:rPr>
              <a:t>50-64: MPF benefits in the Core Accumulation Fund gradually switched to the Age 65 Plus Fund every year, so that the ratio of higher risk investments in the investment portfolio will fall by around 2.6% every year.</a:t>
            </a:r>
          </a:p>
          <a:p>
            <a:pPr marL="800100" lvl="1" indent="-342900">
              <a:spcBef>
                <a:spcPct val="20000"/>
              </a:spcBef>
              <a:buClr>
                <a:srgbClr val="953735"/>
              </a:buClr>
              <a:buSzPct val="100000"/>
              <a:buFont typeface="Wingdings 2" pitchFamily="18" charset="2"/>
              <a:buChar char="¡"/>
            </a:pPr>
            <a:r>
              <a:rPr lang="en-US" altLang="zh-TW" dirty="0">
                <a:ea typeface="新細明體" charset="-120"/>
              </a:rPr>
              <a:t>65+: all MPF benefits will be invested in the Age 65 </a:t>
            </a:r>
            <a:r>
              <a:rPr lang="fr-FR" altLang="zh-TW" dirty="0">
                <a:ea typeface="新細明體" charset="-120"/>
              </a:rPr>
              <a:t>Plus </a:t>
            </a:r>
            <a:r>
              <a:rPr lang="fr-FR" altLang="zh-TW" dirty="0" err="1">
                <a:ea typeface="新細明體" charset="-120"/>
              </a:rPr>
              <a:t>Fund</a:t>
            </a:r>
            <a:r>
              <a:rPr lang="fr-FR" altLang="zh-TW" sz="2000" dirty="0">
                <a:ea typeface="新細明體" charset="-120"/>
              </a:rPr>
              <a:t>.</a:t>
            </a:r>
          </a:p>
          <a:p>
            <a:pPr marL="342900" indent="-342900">
              <a:spcBef>
                <a:spcPct val="20000"/>
              </a:spcBef>
              <a:buClr>
                <a:srgbClr val="953735"/>
              </a:buClr>
              <a:buSzPct val="100000"/>
              <a:buFont typeface="Wingdings 2" pitchFamily="18" charset="2"/>
              <a:buChar char="¡"/>
            </a:pPr>
            <a:r>
              <a:rPr lang="fr-FR" altLang="zh-TW" sz="2000" b="1" dirty="0" err="1">
                <a:ea typeface="新細明體" charset="-120"/>
              </a:rPr>
              <a:t>Fee</a:t>
            </a:r>
            <a:r>
              <a:rPr lang="fr-FR" altLang="zh-TW" sz="2000" b="1" dirty="0">
                <a:ea typeface="新細明體" charset="-120"/>
              </a:rPr>
              <a:t> </a:t>
            </a:r>
            <a:r>
              <a:rPr lang="fr-FR" altLang="zh-TW" sz="2000" b="1" dirty="0" err="1">
                <a:ea typeface="新細明體" charset="-120"/>
              </a:rPr>
              <a:t>controls</a:t>
            </a:r>
            <a:r>
              <a:rPr lang="fr-FR" altLang="zh-TW" sz="2000" dirty="0">
                <a:ea typeface="新細明體" charset="-120"/>
              </a:rPr>
              <a:t>: management </a:t>
            </a:r>
            <a:r>
              <a:rPr lang="fr-FR" altLang="zh-TW" sz="2000" dirty="0" err="1">
                <a:ea typeface="新細明體" charset="-120"/>
              </a:rPr>
              <a:t>fees</a:t>
            </a:r>
            <a:r>
              <a:rPr lang="fr-FR" altLang="zh-TW" sz="2000" dirty="0">
                <a:ea typeface="新細明體" charset="-120"/>
              </a:rPr>
              <a:t> </a:t>
            </a:r>
            <a:r>
              <a:rPr lang="fr-FR" altLang="zh-TW" sz="2000" dirty="0" err="1">
                <a:ea typeface="新細明體" charset="-120"/>
              </a:rPr>
              <a:t>capped</a:t>
            </a:r>
            <a:r>
              <a:rPr lang="fr-FR" altLang="zh-TW" sz="2000" dirty="0">
                <a:ea typeface="新細明體" charset="-120"/>
              </a:rPr>
              <a:t> </a:t>
            </a:r>
            <a:r>
              <a:rPr lang="fr-FR" altLang="zh-TW" sz="2000" dirty="0" err="1">
                <a:ea typeface="新細明體" charset="-120"/>
              </a:rPr>
              <a:t>at</a:t>
            </a:r>
            <a:r>
              <a:rPr lang="fr-FR" altLang="zh-TW" sz="2000" dirty="0">
                <a:ea typeface="新細明體" charset="-120"/>
              </a:rPr>
              <a:t> </a:t>
            </a:r>
            <a:r>
              <a:rPr lang="fr-FR" altLang="zh-TW" sz="2000" b="1" dirty="0">
                <a:ea typeface="新細明體" charset="-120"/>
              </a:rPr>
              <a:t>0.75%</a:t>
            </a:r>
            <a:r>
              <a:rPr lang="fr-FR" altLang="zh-TW" sz="2000" dirty="0">
                <a:ea typeface="新細明體" charset="-120"/>
              </a:rPr>
              <a:t> </a:t>
            </a:r>
            <a:r>
              <a:rPr lang="fr-FR" altLang="zh-TW" sz="2000" dirty="0" err="1">
                <a:ea typeface="新細明體" charset="-120"/>
              </a:rPr>
              <a:t>p.a</a:t>
            </a:r>
            <a:r>
              <a:rPr lang="fr-FR" altLang="zh-TW" sz="2000" dirty="0">
                <a:ea typeface="新細明體" charset="-120"/>
              </a:rPr>
              <a:t>.</a:t>
            </a:r>
          </a:p>
        </p:txBody>
      </p:sp>
      <p:pic>
        <p:nvPicPr>
          <p:cNvPr id="10" name="Picture 3"/>
          <p:cNvPicPr>
            <a:picLocks noChangeAspect="1" noChangeArrowheads="1"/>
          </p:cNvPicPr>
          <p:nvPr/>
        </p:nvPicPr>
        <p:blipFill>
          <a:blip r:embed="rId4" cstate="print"/>
          <a:srcRect/>
          <a:stretch>
            <a:fillRect/>
          </a:stretch>
        </p:blipFill>
        <p:spPr bwMode="auto">
          <a:xfrm>
            <a:off x="1752601" y="3505200"/>
            <a:ext cx="5334001" cy="2619696"/>
          </a:xfrm>
          <a:prstGeom prst="rect">
            <a:avLst/>
          </a:prstGeom>
          <a:noFill/>
          <a:ln w="9525">
            <a:noFill/>
            <a:miter lim="800000"/>
            <a:headEnd/>
            <a:tailEnd/>
          </a:ln>
        </p:spPr>
      </p:pic>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41578350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Launch of Tax Deductions for Annuity Premiums and MPF Voluntary Contributions</a:t>
            </a:r>
          </a:p>
        </p:txBody>
      </p:sp>
      <p:sp>
        <p:nvSpPr>
          <p:cNvPr id="8" name="Content Placeholder 7"/>
          <p:cNvSpPr>
            <a:spLocks noGrp="1"/>
          </p:cNvSpPr>
          <p:nvPr>
            <p:ph idx="1"/>
          </p:nvPr>
        </p:nvSpPr>
        <p:spPr>
          <a:xfrm>
            <a:off x="1981200" y="1600202"/>
            <a:ext cx="8229600" cy="1676399"/>
          </a:xfrm>
        </p:spPr>
        <p:txBody>
          <a:bodyPr>
            <a:normAutofit fontScale="70000" lnSpcReduction="20000"/>
          </a:bodyPr>
          <a:lstStyle/>
          <a:p>
            <a:pPr>
              <a:lnSpc>
                <a:spcPct val="100000"/>
              </a:lnSpc>
            </a:pPr>
            <a:r>
              <a:rPr lang="en-US" dirty="0"/>
              <a:t> The amendment ordinance (2019)  provides </a:t>
            </a:r>
            <a:r>
              <a:rPr lang="en-US" b="1" dirty="0"/>
              <a:t>tax deductions </a:t>
            </a:r>
            <a:r>
              <a:rPr lang="en-US" dirty="0"/>
              <a:t>for </a:t>
            </a:r>
            <a:r>
              <a:rPr lang="en-US" b="1" dirty="0"/>
              <a:t>qualifying</a:t>
            </a:r>
            <a:r>
              <a:rPr lang="en-US" dirty="0"/>
              <a:t> deferred </a:t>
            </a:r>
            <a:r>
              <a:rPr lang="en-US" b="1" dirty="0"/>
              <a:t>annuity</a:t>
            </a:r>
            <a:r>
              <a:rPr lang="en-US" dirty="0"/>
              <a:t> premiums (</a:t>
            </a:r>
            <a:r>
              <a:rPr lang="en-US" b="1" dirty="0"/>
              <a:t>QDAP</a:t>
            </a:r>
            <a:r>
              <a:rPr lang="en-US" dirty="0"/>
              <a:t>) and tax deductible MPF </a:t>
            </a:r>
            <a:r>
              <a:rPr lang="en-US" b="1" dirty="0"/>
              <a:t>voluntary contributions </a:t>
            </a:r>
            <a:r>
              <a:rPr lang="en-US" dirty="0"/>
              <a:t>(</a:t>
            </a:r>
            <a:r>
              <a:rPr lang="en-US" b="1" dirty="0"/>
              <a:t>TVC</a:t>
            </a:r>
            <a:r>
              <a:rPr lang="en-US" dirty="0"/>
              <a:t>) under salaries tax and personal assessment. </a:t>
            </a:r>
          </a:p>
          <a:p>
            <a:pPr>
              <a:lnSpc>
                <a:spcPct val="100000"/>
              </a:lnSpc>
            </a:pPr>
            <a:r>
              <a:rPr lang="en-US" dirty="0"/>
              <a:t>The deduction cap is </a:t>
            </a:r>
            <a:r>
              <a:rPr lang="en-US" b="1" dirty="0"/>
              <a:t>$60,000 per year</a:t>
            </a:r>
            <a:r>
              <a:rPr lang="en-US" dirty="0"/>
              <a:t>, which is an </a:t>
            </a:r>
            <a:r>
              <a:rPr lang="en-US" b="1" dirty="0"/>
              <a:t>aggregate limit </a:t>
            </a:r>
            <a:r>
              <a:rPr lang="en-US" dirty="0"/>
              <a:t>for both qualifying deferred annuity premiums and TVC</a:t>
            </a:r>
          </a:p>
        </p:txBody>
      </p:sp>
      <p:sp>
        <p:nvSpPr>
          <p:cNvPr id="5" name="Slide Number Placeholder 4"/>
          <p:cNvSpPr>
            <a:spLocks noGrp="1"/>
          </p:cNvSpPr>
          <p:nvPr>
            <p:ph type="sldNum" sz="quarter" idx="10"/>
          </p:nvPr>
        </p:nvSpPr>
        <p:spPr/>
        <p:txBody>
          <a:bodyPr/>
          <a:lstStyle/>
          <a:p>
            <a:pPr>
              <a:defRPr/>
            </a:pPr>
            <a:fld id="{256EFFAB-3B23-4602-835C-C960048013E1}" type="slidenum">
              <a:rPr lang="en-US" altLang="en-US" smtClean="0"/>
              <a:pPr>
                <a:defRPr/>
              </a:pPr>
              <a:t>231</a:t>
            </a:fld>
            <a:endParaRPr lang="en-US" altLang="en-US"/>
          </a:p>
        </p:txBody>
      </p:sp>
      <p:sp>
        <p:nvSpPr>
          <p:cNvPr id="6" name="Footer Placeholder 5"/>
          <p:cNvSpPr>
            <a:spLocks noGrp="1"/>
          </p:cNvSpPr>
          <p:nvPr>
            <p:ph type="ftr" sz="quarter" idx="11"/>
          </p:nvPr>
        </p:nvSpPr>
        <p:spPr/>
        <p:txBody>
          <a:bodyPr/>
          <a:lstStyle/>
          <a:p>
            <a:pPr>
              <a:defRPr/>
            </a:pPr>
            <a:r>
              <a:rPr lang="en-US" altLang="zh-TW" dirty="0"/>
              <a:t>Pension Funds and Retirement Schemes</a:t>
            </a:r>
          </a:p>
        </p:txBody>
      </p:sp>
      <p:pic>
        <p:nvPicPr>
          <p:cNvPr id="1026" name="Picture 2" descr="https://www.ifec.org.hk/web/common/images/managing-your-money/qdap-tvc/what-is-qdap-middlebanner-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486" y="3035286"/>
            <a:ext cx="5930315" cy="308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868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Qualifying Deferred Annuity Policy (“QDAP”)</a:t>
            </a:r>
            <a:endParaRPr lang="en-US" dirty="0"/>
          </a:p>
        </p:txBody>
      </p:sp>
      <p:sp>
        <p:nvSpPr>
          <p:cNvPr id="3" name="Content Placeholder 2"/>
          <p:cNvSpPr>
            <a:spLocks noGrp="1"/>
          </p:cNvSpPr>
          <p:nvPr>
            <p:ph idx="1"/>
          </p:nvPr>
        </p:nvSpPr>
        <p:spPr/>
        <p:txBody>
          <a:bodyPr>
            <a:normAutofit lnSpcReduction="10000"/>
          </a:bodyPr>
          <a:lstStyle/>
          <a:p>
            <a:r>
              <a:rPr lang="en-US" dirty="0"/>
              <a:t>For relevant premiums to qualify for tax deductions, a </a:t>
            </a:r>
            <a:r>
              <a:rPr lang="en-US" b="1" dirty="0"/>
              <a:t>deferred annuity </a:t>
            </a:r>
            <a:r>
              <a:rPr lang="en-US" dirty="0"/>
              <a:t>product must comply with the guideline issued by the Insurance Authority, including:</a:t>
            </a:r>
          </a:p>
          <a:p>
            <a:pPr lvl="1"/>
            <a:r>
              <a:rPr lang="en-US" dirty="0"/>
              <a:t>Minimum total premiums of $180,000 and minimum payment period of 5 years</a:t>
            </a:r>
          </a:p>
          <a:p>
            <a:pPr lvl="1"/>
            <a:r>
              <a:rPr lang="en-US" dirty="0"/>
              <a:t>Minimum annuity period of 10 years</a:t>
            </a:r>
          </a:p>
          <a:p>
            <a:pPr lvl="1"/>
            <a:r>
              <a:rPr lang="en-US" dirty="0" err="1"/>
              <a:t>Annuitization</a:t>
            </a:r>
            <a:r>
              <a:rPr lang="en-US" dirty="0"/>
              <a:t> at the age of 50 or beyond</a:t>
            </a:r>
          </a:p>
          <a:p>
            <a:pPr lvl="1"/>
            <a:r>
              <a:rPr lang="en-US" dirty="0"/>
              <a:t>Disclosure of the internal rate of return of the product to facilitate evaluation and comparison</a:t>
            </a:r>
          </a:p>
          <a:p>
            <a:pPr lvl="1"/>
            <a:r>
              <a:rPr lang="en-US" dirty="0"/>
              <a:t>Clear presentation of the guaranteed and non-guaranteed annuity payouts</a:t>
            </a:r>
          </a:p>
          <a:p>
            <a:pPr lvl="1"/>
            <a:r>
              <a:rPr lang="en-US" dirty="0"/>
              <a:t>Clear separation of premiums of all riders (e.g. critical illness, </a:t>
            </a:r>
            <a:r>
              <a:rPr lang="en-US" dirty="0" err="1"/>
              <a:t>hospitalisation</a:t>
            </a:r>
            <a:r>
              <a:rPr lang="en-US" dirty="0"/>
              <a:t> cash, etc.) from the qualifying deferred annuity premiums</a:t>
            </a:r>
          </a:p>
          <a:p>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232</a:t>
            </a:fld>
            <a:endParaRPr lang="en-US" altLang="en-US"/>
          </a:p>
        </p:txBody>
      </p:sp>
      <p:sp>
        <p:nvSpPr>
          <p:cNvPr id="5" name="Footer Placeholder 4"/>
          <p:cNvSpPr>
            <a:spLocks noGrp="1"/>
          </p:cNvSpPr>
          <p:nvPr>
            <p:ph type="ftr" sz="quarter" idx="11"/>
          </p:nvPr>
        </p:nvSpPr>
        <p:spPr/>
        <p:txBody>
          <a:bodyPr/>
          <a:lstStyle/>
          <a:p>
            <a:pPr>
              <a:defRPr/>
            </a:pPr>
            <a:r>
              <a:rPr lang="en-US" altLang="zh-TW" dirty="0"/>
              <a:t>Pension Funds and Retirement Schemes</a:t>
            </a:r>
          </a:p>
        </p:txBody>
      </p:sp>
    </p:spTree>
    <p:extLst>
      <p:ext uri="{BB962C8B-B14F-4D97-AF65-F5344CB8AC3E}">
        <p14:creationId xmlns:p14="http://schemas.microsoft.com/office/powerpoint/2010/main" val="1954297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20EF-6288-48B9-B9C9-610017F566A8}"/>
              </a:ext>
            </a:extLst>
          </p:cNvPr>
          <p:cNvSpPr>
            <a:spLocks noGrp="1"/>
          </p:cNvSpPr>
          <p:nvPr>
            <p:ph type="title"/>
          </p:nvPr>
        </p:nvSpPr>
        <p:spPr/>
        <p:txBody>
          <a:bodyPr/>
          <a:lstStyle/>
          <a:p>
            <a:r>
              <a:rPr lang="en-US"/>
              <a:t>Summary </a:t>
            </a:r>
            <a:endParaRPr lang="en-US" dirty="0"/>
          </a:p>
        </p:txBody>
      </p:sp>
      <p:sp>
        <p:nvSpPr>
          <p:cNvPr id="3" name="Content Placeholder 2">
            <a:extLst>
              <a:ext uri="{FF2B5EF4-FFF2-40B4-BE49-F238E27FC236}">
                <a16:creationId xmlns:a16="http://schemas.microsoft.com/office/drawing/2014/main" id="{02866226-25E4-49F8-BDBB-D6365A802DC7}"/>
              </a:ext>
            </a:extLst>
          </p:cNvPr>
          <p:cNvSpPr>
            <a:spLocks noGrp="1"/>
          </p:cNvSpPr>
          <p:nvPr>
            <p:ph idx="1"/>
          </p:nvPr>
        </p:nvSpPr>
        <p:spPr/>
        <p:txBody>
          <a:bodyPr/>
          <a:lstStyle/>
          <a:p>
            <a:r>
              <a:rPr lang="en-US" dirty="0"/>
              <a:t>HK’s Mandatory Provident Fund</a:t>
            </a:r>
          </a:p>
          <a:p>
            <a:pPr lvl="1"/>
            <a:r>
              <a:rPr lang="en-US" dirty="0"/>
              <a:t>Characteristics</a:t>
            </a:r>
          </a:p>
          <a:p>
            <a:pPr lvl="1"/>
            <a:r>
              <a:rPr lang="en-US" dirty="0"/>
              <a:t>regulatory structure</a:t>
            </a:r>
          </a:p>
          <a:p>
            <a:pPr lvl="1"/>
            <a:r>
              <a:rPr lang="en-US" dirty="0"/>
              <a:t>constituent funds</a:t>
            </a:r>
          </a:p>
          <a:p>
            <a:pPr lvl="1"/>
            <a:r>
              <a:rPr lang="en-US" dirty="0"/>
              <a:t>ECA</a:t>
            </a:r>
          </a:p>
          <a:p>
            <a:pPr lvl="1"/>
            <a:r>
              <a:rPr lang="en-US" dirty="0"/>
              <a:t>DIS</a:t>
            </a:r>
          </a:p>
          <a:p>
            <a:pPr lvl="1"/>
            <a:r>
              <a:rPr lang="en-US" dirty="0"/>
              <a:t>WCA</a:t>
            </a:r>
          </a:p>
          <a:p>
            <a:pPr lvl="1"/>
            <a:r>
              <a:rPr lang="en-US" dirty="0"/>
              <a:t>tax deductions</a:t>
            </a:r>
          </a:p>
          <a:p>
            <a:pPr lvl="1"/>
            <a:r>
              <a:rPr lang="en-US" dirty="0"/>
              <a:t>QDAP</a:t>
            </a:r>
          </a:p>
        </p:txBody>
      </p:sp>
      <p:sp>
        <p:nvSpPr>
          <p:cNvPr id="5" name="Slide Number Placeholder 4">
            <a:extLst>
              <a:ext uri="{FF2B5EF4-FFF2-40B4-BE49-F238E27FC236}">
                <a16:creationId xmlns:a16="http://schemas.microsoft.com/office/drawing/2014/main" id="{5AD706AC-8A04-4AAA-B2DB-78CD2FBB174C}"/>
              </a:ext>
            </a:extLst>
          </p:cNvPr>
          <p:cNvSpPr>
            <a:spLocks noGrp="1"/>
          </p:cNvSpPr>
          <p:nvPr>
            <p:ph type="sldNum" sz="quarter" idx="10"/>
          </p:nvPr>
        </p:nvSpPr>
        <p:spPr/>
        <p:txBody>
          <a:bodyPr/>
          <a:lstStyle/>
          <a:p>
            <a:fld id="{0E85575E-6D9D-4118-86C0-D3E7A16D5047}" type="slidenum">
              <a:rPr lang="en-US" altLang="en-US" smtClean="0"/>
              <a:pPr/>
              <a:t>233</a:t>
            </a:fld>
            <a:endParaRPr lang="en-US" altLang="en-US"/>
          </a:p>
        </p:txBody>
      </p:sp>
      <p:sp>
        <p:nvSpPr>
          <p:cNvPr id="6" name="Footer Placeholder 5">
            <a:extLst>
              <a:ext uri="{FF2B5EF4-FFF2-40B4-BE49-F238E27FC236}">
                <a16:creationId xmlns:a16="http://schemas.microsoft.com/office/drawing/2014/main" id="{C8D744BC-AE09-4A9A-B5F5-096A910144B9}"/>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8791188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r"/>
            <a:r>
              <a:rPr lang="en-US" altLang="zh-TW" dirty="0"/>
              <a:t>Test Your Understanding</a:t>
            </a:r>
            <a:endParaRPr lang="zh-TW" altLang="en-US" dirty="0"/>
          </a:p>
        </p:txBody>
      </p:sp>
      <p:sp>
        <p:nvSpPr>
          <p:cNvPr id="7" name="Content Placeholder 6"/>
          <p:cNvSpPr>
            <a:spLocks noGrp="1"/>
          </p:cNvSpPr>
          <p:nvPr>
            <p:ph sz="half" idx="1"/>
          </p:nvPr>
        </p:nvSpPr>
        <p:spPr>
          <a:xfrm>
            <a:off x="1676400" y="892176"/>
            <a:ext cx="5715000" cy="5235574"/>
          </a:xfrm>
        </p:spPr>
        <p:txBody>
          <a:bodyPr>
            <a:normAutofit fontScale="85000" lnSpcReduction="20000"/>
          </a:bodyPr>
          <a:lstStyle/>
          <a:p>
            <a:pPr lvl="0">
              <a:lnSpc>
                <a:spcPct val="100000"/>
              </a:lnSpc>
            </a:pPr>
            <a:r>
              <a:rPr lang="en-US" altLang="zh-TW" dirty="0"/>
              <a:t>The MPF is a</a:t>
            </a:r>
          </a:p>
          <a:p>
            <a:pPr lvl="1">
              <a:lnSpc>
                <a:spcPct val="100000"/>
              </a:lnSpc>
            </a:pPr>
            <a:r>
              <a:rPr lang="en-US" altLang="zh-TW" dirty="0"/>
              <a:t>Defined benefits plan</a:t>
            </a:r>
          </a:p>
          <a:p>
            <a:pPr lvl="1">
              <a:lnSpc>
                <a:spcPct val="100000"/>
              </a:lnSpc>
            </a:pPr>
            <a:r>
              <a:rPr lang="en-US" altLang="zh-TW" dirty="0"/>
              <a:t>Defined contributions plan</a:t>
            </a:r>
          </a:p>
          <a:p>
            <a:pPr lvl="0">
              <a:lnSpc>
                <a:spcPct val="100000"/>
              </a:lnSpc>
            </a:pPr>
            <a:r>
              <a:rPr lang="en-US" altLang="zh-TW" dirty="0"/>
              <a:t>Under the Employee Choice Arrangement (ECA), employees can:</a:t>
            </a:r>
          </a:p>
          <a:p>
            <a:pPr lvl="1">
              <a:lnSpc>
                <a:spcPct val="100000"/>
              </a:lnSpc>
            </a:pPr>
            <a:r>
              <a:rPr lang="en-US" altLang="zh-TW" dirty="0"/>
              <a:t>Change their allocation choices within the employer plan</a:t>
            </a:r>
          </a:p>
          <a:p>
            <a:pPr lvl="1">
              <a:lnSpc>
                <a:spcPct val="100000"/>
              </a:lnSpc>
            </a:pPr>
            <a:r>
              <a:rPr lang="en-US" altLang="zh-TW" dirty="0"/>
              <a:t>Transfer their contributions to another MPF plan of their choice</a:t>
            </a:r>
          </a:p>
          <a:p>
            <a:pPr lvl="1">
              <a:lnSpc>
                <a:spcPct val="100000"/>
              </a:lnSpc>
            </a:pPr>
            <a:r>
              <a:rPr lang="en-US" altLang="zh-TW" dirty="0"/>
              <a:t>Transfer both their employers and their own contributions to another MPF plan</a:t>
            </a:r>
          </a:p>
          <a:p>
            <a:pPr lvl="0">
              <a:lnSpc>
                <a:spcPct val="100000"/>
              </a:lnSpc>
            </a:pPr>
            <a:r>
              <a:rPr lang="en-US" altLang="zh-TW" dirty="0"/>
              <a:t>The Withdrawal Choice Arrangement allows employees to</a:t>
            </a:r>
          </a:p>
          <a:p>
            <a:pPr lvl="1">
              <a:lnSpc>
                <a:spcPct val="100000"/>
              </a:lnSpc>
            </a:pPr>
            <a:r>
              <a:rPr lang="en-US" altLang="zh-TW" dirty="0"/>
              <a:t>Take their contributions in cash at any time</a:t>
            </a:r>
          </a:p>
          <a:p>
            <a:pPr lvl="1">
              <a:lnSpc>
                <a:spcPct val="100000"/>
              </a:lnSpc>
            </a:pPr>
            <a:r>
              <a:rPr lang="en-US" altLang="zh-TW" dirty="0"/>
              <a:t>At retirement, choose to get a lump sum or an annuity or keep the money in the MPF longer</a:t>
            </a:r>
          </a:p>
          <a:p>
            <a:pPr lvl="1">
              <a:lnSpc>
                <a:spcPct val="100000"/>
              </a:lnSpc>
            </a:pPr>
            <a:endParaRPr lang="en-US" altLang="zh-TW" dirty="0"/>
          </a:p>
          <a:p>
            <a:pPr lvl="0">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234</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391400" y="2123257"/>
            <a:ext cx="3122012" cy="29005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823269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Current issues: MPF</a:t>
            </a:r>
            <a:endParaRPr lang="zh-TW" altLang="en-US" dirty="0"/>
          </a:p>
        </p:txBody>
      </p:sp>
      <p:sp>
        <p:nvSpPr>
          <p:cNvPr id="8" name="Content Placeholder 7"/>
          <p:cNvSpPr>
            <a:spLocks noGrp="1"/>
          </p:cNvSpPr>
          <p:nvPr>
            <p:ph idx="1"/>
          </p:nvPr>
        </p:nvSpPr>
        <p:spPr/>
        <p:txBody>
          <a:bodyPr/>
          <a:lstStyle/>
          <a:p>
            <a:pPr marL="0" indent="0">
              <a:buNone/>
            </a:pPr>
            <a:r>
              <a:rPr lang="en-US" altLang="zh-TW" dirty="0"/>
              <a:t>MPF in HK: what are the issues? What are the possible solutions?(Group 15)</a:t>
            </a:r>
          </a:p>
          <a:p>
            <a:r>
              <a:rPr lang="en-US" altLang="zh-TW" dirty="0"/>
              <a:t>Video</a:t>
            </a:r>
          </a:p>
          <a:p>
            <a:r>
              <a:rPr lang="en-US" altLang="zh-TW" dirty="0">
                <a:hlinkClick r:id="rId2"/>
              </a:rPr>
              <a:t>http://cdhkdata.chinadailyhk.com/retirement-system-upgraded</a:t>
            </a:r>
            <a:endParaRPr lang="en-US" altLang="zh-TW" dirty="0"/>
          </a:p>
          <a:p>
            <a:r>
              <a:rPr lang="en-US" altLang="zh-TW"/>
              <a:t>Article</a:t>
            </a:r>
            <a:endParaRPr lang="en-US" altLang="zh-TW" dirty="0"/>
          </a:p>
          <a:p>
            <a:r>
              <a:rPr lang="en-US" altLang="zh-TW" dirty="0">
                <a:hlinkClick r:id="rId2"/>
              </a:rPr>
              <a:t>http://cdhkdata.chinadailyhk.com/retirement-system-upgraded</a:t>
            </a:r>
            <a:endParaRPr lang="en-US" altLang="zh-TW" dirty="0"/>
          </a:p>
          <a:p>
            <a:endParaRPr lang="en-US" altLang="zh-TW" dirty="0"/>
          </a:p>
          <a:p>
            <a:endParaRPr lang="en-US" altLang="zh-TW" dirty="0"/>
          </a:p>
        </p:txBody>
      </p:sp>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235</a:t>
            </a:fld>
            <a:endParaRPr lang="en-US" altLang="en-US"/>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8417907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6400" y="274638"/>
            <a:ext cx="1828800" cy="3078162"/>
          </a:xfrm>
        </p:spPr>
        <p:txBody>
          <a:bodyPr>
            <a:normAutofit fontScale="90000"/>
          </a:bodyPr>
          <a:lstStyle/>
          <a:p>
            <a:r>
              <a:rPr lang="en-US" altLang="zh-TW" dirty="0"/>
              <a:t>Current Issue: Proposals for pension plan in HK</a:t>
            </a:r>
            <a:endParaRPr lang="zh-TW" altLang="en-US" dirty="0"/>
          </a:p>
        </p:txBody>
      </p:sp>
      <p:pic>
        <p:nvPicPr>
          <p:cNvPr id="7" name="Picture 2" descr="https://www.scmp.com/sites/default/files/2014/08/20/pension-table_0.jpg"/>
          <p:cNvPicPr>
            <a:picLocks noGrp="1" noChangeAspect="1" noChangeArrowheads="1"/>
          </p:cNvPicPr>
          <p:nvPr>
            <p:ph idx="1"/>
          </p:nvPr>
        </p:nvPicPr>
        <p:blipFill>
          <a:blip r:embed="rId3" cstate="print"/>
          <a:srcRect/>
          <a:stretch>
            <a:fillRect/>
          </a:stretch>
        </p:blipFill>
        <p:spPr bwMode="auto">
          <a:xfrm>
            <a:off x="3458028" y="228600"/>
            <a:ext cx="7209972" cy="5823438"/>
          </a:xfrm>
          <a:prstGeom prst="rect">
            <a:avLst/>
          </a:prstGeom>
          <a:noFill/>
        </p:spPr>
      </p:pic>
      <p:sp>
        <p:nvSpPr>
          <p:cNvPr id="5" name="TextBox 4"/>
          <p:cNvSpPr txBox="1"/>
          <p:nvPr/>
        </p:nvSpPr>
        <p:spPr>
          <a:xfrm>
            <a:off x="1524000" y="5638800"/>
            <a:ext cx="1981200" cy="457200"/>
          </a:xfrm>
          <a:prstGeom prst="rect">
            <a:avLst/>
          </a:prstGeom>
          <a:noFill/>
        </p:spPr>
        <p:txBody>
          <a:bodyPr vert="horz" wrap="square" lIns="91440" tIns="45720" rIns="91440" bIns="45720" rtlCol="0" anchor="ctr">
            <a:normAutofit fontScale="32500" lnSpcReduction="20000"/>
          </a:bodyPr>
          <a:lstStyle/>
          <a:p>
            <a:r>
              <a:rPr lang="en-US" altLang="zh-TW" sz="4400" i="1" dirty="0"/>
              <a:t>Source: SCMP 20 August 2014 </a:t>
            </a:r>
            <a:endParaRPr lang="zh-TW" altLang="en-US" sz="4400" i="1" dirty="0">
              <a:ea typeface="+mj-ea"/>
              <a:cs typeface="+mj-cs"/>
            </a:endParaRP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
        <p:nvSpPr>
          <p:cNvPr id="8"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93A6F97A-ED98-47CA-A86A-D91DBF401C6F}" type="slidenum">
              <a:rPr lang="en-US" altLang="en-US" sz="1400"/>
              <a:pPr/>
              <a:t>236</a:t>
            </a:fld>
            <a:endParaRPr lang="en-US" altLang="en-US" sz="1400"/>
          </a:p>
        </p:txBody>
      </p:sp>
    </p:spTree>
    <p:extLst>
      <p:ext uri="{BB962C8B-B14F-4D97-AF65-F5344CB8AC3E}">
        <p14:creationId xmlns:p14="http://schemas.microsoft.com/office/powerpoint/2010/main" val="20489849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74638"/>
            <a:ext cx="3962400" cy="1143000"/>
          </a:xfrm>
        </p:spPr>
        <p:txBody>
          <a:bodyPr>
            <a:normAutofit fontScale="90000"/>
          </a:bodyPr>
          <a:lstStyle/>
          <a:p>
            <a:r>
              <a:rPr lang="en-US" dirty="0"/>
              <a:t>Current Issue: MPF fees &amp; performance</a:t>
            </a:r>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pic>
        <p:nvPicPr>
          <p:cNvPr id="3" name="Picture 2"/>
          <p:cNvPicPr>
            <a:picLocks noChangeAspect="1"/>
          </p:cNvPicPr>
          <p:nvPr/>
        </p:nvPicPr>
        <p:blipFill>
          <a:blip r:embed="rId3"/>
          <a:stretch>
            <a:fillRect/>
          </a:stretch>
        </p:blipFill>
        <p:spPr>
          <a:xfrm>
            <a:off x="1828800" y="1905000"/>
            <a:ext cx="3557676" cy="3994150"/>
          </a:xfrm>
          <a:prstGeom prst="rect">
            <a:avLst/>
          </a:prstGeom>
        </p:spPr>
      </p:pic>
      <p:sp>
        <p:nvSpPr>
          <p:cNvPr id="7" name="TextBox 6"/>
          <p:cNvSpPr txBox="1"/>
          <p:nvPr/>
        </p:nvSpPr>
        <p:spPr>
          <a:xfrm>
            <a:off x="1828800" y="1417638"/>
            <a:ext cx="3557676" cy="563562"/>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pPr>
              <a:spcBef>
                <a:spcPct val="0"/>
              </a:spcBef>
            </a:pPr>
            <a:r>
              <a:rPr lang="en-US" sz="4400" dirty="0">
                <a:latin typeface="+mj-lt"/>
                <a:ea typeface="+mj-ea"/>
                <a:cs typeface="+mj-cs"/>
              </a:rPr>
              <a:t>Comparison of fees across different pensions systems</a:t>
            </a:r>
          </a:p>
        </p:txBody>
      </p:sp>
      <p:pic>
        <p:nvPicPr>
          <p:cNvPr id="9" name="Picture 8"/>
          <p:cNvPicPr>
            <a:picLocks noChangeAspect="1"/>
          </p:cNvPicPr>
          <p:nvPr/>
        </p:nvPicPr>
        <p:blipFill>
          <a:blip r:embed="rId4"/>
          <a:stretch>
            <a:fillRect/>
          </a:stretch>
        </p:blipFill>
        <p:spPr>
          <a:xfrm>
            <a:off x="6975829" y="54835"/>
            <a:ext cx="3409723" cy="6088791"/>
          </a:xfrm>
          <a:prstGeom prst="rect">
            <a:avLst/>
          </a:prstGeom>
        </p:spPr>
      </p:pic>
    </p:spTree>
    <p:extLst>
      <p:ext uri="{BB962C8B-B14F-4D97-AF65-F5344CB8AC3E}">
        <p14:creationId xmlns:p14="http://schemas.microsoft.com/office/powerpoint/2010/main" val="15356642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Pension and Retirement System</a:t>
            </a:r>
          </a:p>
        </p:txBody>
      </p:sp>
      <p:pic>
        <p:nvPicPr>
          <p:cNvPr id="6" name="Content Placeholder 5"/>
          <p:cNvPicPr>
            <a:picLocks noGrp="1" noChangeAspect="1"/>
          </p:cNvPicPr>
          <p:nvPr>
            <p:ph idx="1"/>
          </p:nvPr>
        </p:nvPicPr>
        <p:blipFill>
          <a:blip r:embed="rId2"/>
          <a:stretch>
            <a:fillRect/>
          </a:stretch>
        </p:blipFill>
        <p:spPr>
          <a:xfrm>
            <a:off x="2655070" y="1600201"/>
            <a:ext cx="6881861"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238</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7018163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Pension and Retirement System</a:t>
            </a:r>
          </a:p>
        </p:txBody>
      </p:sp>
      <p:pic>
        <p:nvPicPr>
          <p:cNvPr id="6" name="Content Placeholder 5"/>
          <p:cNvPicPr>
            <a:picLocks noGrp="1" noChangeAspect="1"/>
          </p:cNvPicPr>
          <p:nvPr>
            <p:ph idx="1"/>
          </p:nvPr>
        </p:nvPicPr>
        <p:blipFill>
          <a:blip r:embed="rId2"/>
          <a:stretch>
            <a:fillRect/>
          </a:stretch>
        </p:blipFill>
        <p:spPr>
          <a:xfrm>
            <a:off x="2253340" y="1600201"/>
            <a:ext cx="7685320"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239</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69883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increasingly turning to digital banking</a:t>
            </a:r>
          </a:p>
        </p:txBody>
      </p:sp>
      <p:pic>
        <p:nvPicPr>
          <p:cNvPr id="4" name="Content Placeholder 3"/>
          <p:cNvPicPr>
            <a:picLocks noGrp="1" noChangeAspect="1"/>
          </p:cNvPicPr>
          <p:nvPr>
            <p:ph idx="1"/>
          </p:nvPr>
        </p:nvPicPr>
        <p:blipFill>
          <a:blip r:embed="rId3"/>
          <a:stretch>
            <a:fillRect/>
          </a:stretch>
        </p:blipFill>
        <p:spPr>
          <a:xfrm>
            <a:off x="2089420" y="1433514"/>
            <a:ext cx="8452539" cy="4342339"/>
          </a:xfrm>
          <a:prstGeom prst="rect">
            <a:avLst/>
          </a:prstGeom>
        </p:spPr>
      </p:pic>
      <p:sp>
        <p:nvSpPr>
          <p:cNvPr id="3" name="TextBox 2"/>
          <p:cNvSpPr txBox="1"/>
          <p:nvPr/>
        </p:nvSpPr>
        <p:spPr>
          <a:xfrm>
            <a:off x="1524000" y="5791727"/>
            <a:ext cx="1885950" cy="253916"/>
          </a:xfrm>
          <a:prstGeom prst="rect">
            <a:avLst/>
          </a:prstGeom>
          <a:noFill/>
        </p:spPr>
        <p:txBody>
          <a:bodyPr wrap="square" rtlCol="0">
            <a:spAutoFit/>
          </a:bodyPr>
          <a:lstStyle/>
          <a:p>
            <a:r>
              <a:rPr lang="en-US" sz="1050" i="1" dirty="0"/>
              <a:t>Source: BCG Dec 2020 </a:t>
            </a:r>
          </a:p>
        </p:txBody>
      </p:sp>
      <p:sp>
        <p:nvSpPr>
          <p:cNvPr id="5"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24</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Tree>
    <p:extLst>
      <p:ext uri="{BB962C8B-B14F-4D97-AF65-F5344CB8AC3E}">
        <p14:creationId xmlns:p14="http://schemas.microsoft.com/office/powerpoint/2010/main" val="31137558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1143000"/>
          </a:xfrm>
        </p:spPr>
        <p:txBody>
          <a:bodyPr>
            <a:normAutofit fontScale="90000"/>
          </a:bodyPr>
          <a:lstStyle/>
          <a:p>
            <a:r>
              <a:rPr lang="en-US" altLang="zh-TW" dirty="0"/>
              <a:t>Current issues: Retirement funds and pension funds in Asia: which country has the most advanced system? What is the situation in China? Implications? (Group 14)</a:t>
            </a:r>
            <a:endParaRPr lang="zh-TW" altLang="en-US" dirty="0"/>
          </a:p>
        </p:txBody>
      </p:sp>
      <p:sp>
        <p:nvSpPr>
          <p:cNvPr id="3" name="Content Placeholder 2"/>
          <p:cNvSpPr>
            <a:spLocks noGrp="1"/>
          </p:cNvSpPr>
          <p:nvPr>
            <p:ph idx="1"/>
          </p:nvPr>
        </p:nvSpPr>
        <p:spPr>
          <a:xfrm>
            <a:off x="1981200" y="2179638"/>
            <a:ext cx="8229600" cy="3230563"/>
          </a:xfrm>
        </p:spPr>
        <p:txBody>
          <a:bodyPr>
            <a:normAutofit/>
          </a:bodyPr>
          <a:lstStyle/>
          <a:p>
            <a:r>
              <a:rPr lang="en-US" altLang="zh-TW" dirty="0"/>
              <a:t>Video Link</a:t>
            </a:r>
          </a:p>
          <a:p>
            <a:r>
              <a:rPr lang="en-US" altLang="zh-TW" dirty="0">
                <a:hlinkClick r:id="rId2"/>
              </a:rPr>
              <a:t>https://www.youtube.com/watch?v=eTzoLp5FIy0</a:t>
            </a:r>
            <a:endParaRPr lang="en-US" altLang="zh-TW" dirty="0"/>
          </a:p>
          <a:p>
            <a:r>
              <a:rPr lang="en-US" altLang="zh-TW" dirty="0"/>
              <a:t>Article</a:t>
            </a:r>
          </a:p>
          <a:p>
            <a:r>
              <a:rPr lang="en-US" altLang="zh-TW" dirty="0">
                <a:hlinkClick r:id="rId3"/>
              </a:rPr>
              <a:t>https://www.pensionfundsonline.co.uk/content/country-profiles/singapore</a:t>
            </a:r>
            <a:endParaRPr lang="en-US" altLang="zh-TW" dirty="0"/>
          </a:p>
          <a:p>
            <a:endParaRPr lang="en-US" altLang="zh-TW" dirty="0"/>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240</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13874249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8"/>
          <p:cNvSpPr>
            <a:spLocks noGrp="1" noChangeArrowheads="1"/>
          </p:cNvSpPr>
          <p:nvPr>
            <p:ph type="title"/>
          </p:nvPr>
        </p:nvSpPr>
        <p:spPr/>
        <p:txBody>
          <a:bodyPr/>
          <a:lstStyle/>
          <a:p>
            <a:r>
              <a:rPr lang="en-US" altLang="zh-TW" dirty="0"/>
              <a:t>Current Issues for Pension Funds and Retirement Plans</a:t>
            </a:r>
          </a:p>
        </p:txBody>
      </p:sp>
      <p:sp>
        <p:nvSpPr>
          <p:cNvPr id="110601" name="Rectangle 9"/>
          <p:cNvSpPr>
            <a:spLocks noGrp="1" noChangeArrowheads="1"/>
          </p:cNvSpPr>
          <p:nvPr>
            <p:ph idx="1"/>
          </p:nvPr>
        </p:nvSpPr>
        <p:spPr>
          <a:xfrm>
            <a:off x="4800600" y="1600201"/>
            <a:ext cx="5410200" cy="4525963"/>
          </a:xfrm>
        </p:spPr>
        <p:txBody>
          <a:bodyPr>
            <a:normAutofit fontScale="92500" lnSpcReduction="20000"/>
          </a:bodyPr>
          <a:lstStyle/>
          <a:p>
            <a:r>
              <a:rPr lang="en-US" altLang="zh-TW" dirty="0"/>
              <a:t>Impact of crisis</a:t>
            </a:r>
          </a:p>
          <a:p>
            <a:r>
              <a:rPr lang="en-US" altLang="zh-TW" dirty="0"/>
              <a:t>Ageing of population presents critical issues for public pension funds – particularly Social Security plans</a:t>
            </a:r>
          </a:p>
          <a:p>
            <a:r>
              <a:rPr lang="en-US" altLang="zh-TW" dirty="0"/>
              <a:t>Longevity risk: Increase in life expectancy raises the question of retirement age</a:t>
            </a:r>
          </a:p>
          <a:p>
            <a:r>
              <a:rPr lang="en-US" altLang="zh-TW" dirty="0"/>
              <a:t>Changes in accounting for pensions driving a change in asset allocations</a:t>
            </a:r>
          </a:p>
          <a:p>
            <a:r>
              <a:rPr lang="en-US" altLang="zh-TW" dirty="0"/>
              <a:t>Rising trend of quest for yield driving increased participation of pension and retirement funds in alternative investments, raising issues of risk</a:t>
            </a:r>
            <a:endParaRPr lang="zh-TW" altLang="en-US" dirty="0"/>
          </a:p>
        </p:txBody>
      </p:sp>
      <p:sp>
        <p:nvSpPr>
          <p:cNvPr id="7987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93A6F97A-ED98-47CA-A86A-D91DBF401C6F}" type="slidenum">
              <a:rPr lang="en-US" altLang="en-US" sz="1400"/>
              <a:pPr/>
              <a:t>241</a:t>
            </a:fld>
            <a:endParaRPr lang="en-US" altLang="en-US" sz="1400"/>
          </a:p>
        </p:txBody>
      </p:sp>
      <p:sp>
        <p:nvSpPr>
          <p:cNvPr id="79879" name="Text Box 11"/>
          <p:cNvSpPr txBox="1">
            <a:spLocks noChangeArrowheads="1"/>
          </p:cNvSpPr>
          <p:nvPr/>
        </p:nvSpPr>
        <p:spPr bwMode="auto">
          <a:xfrm>
            <a:off x="1752600" y="1772484"/>
            <a:ext cx="2895600" cy="4247317"/>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eaLnBrk="0" hangingPunct="0">
              <a:spcBef>
                <a:spcPct val="50000"/>
              </a:spcBef>
            </a:pPr>
            <a:r>
              <a:rPr lang="zh-TW" altLang="en-US">
                <a:ea typeface="PMingLiU" pitchFamily="18" charset="-120"/>
              </a:rPr>
              <a:t>“</a:t>
            </a:r>
            <a:r>
              <a:rPr lang="en-US" altLang="zh-TW">
                <a:ea typeface="PMingLiU" pitchFamily="18" charset="-120"/>
              </a:rPr>
              <a:t>If I were a DB plan sponsor, I’d certainly be concerned about </a:t>
            </a:r>
            <a:r>
              <a:rPr lang="en-US" altLang="zh-TW" b="1">
                <a:ea typeface="PMingLiU" pitchFamily="18" charset="-120"/>
              </a:rPr>
              <a:t>longevity risks</a:t>
            </a:r>
            <a:r>
              <a:rPr lang="en-US" altLang="zh-TW">
                <a:ea typeface="PMingLiU" pitchFamily="18" charset="-120"/>
              </a:rPr>
              <a:t>. In the recent 20 years or so, we haven’t projected as rapid improvements (in lifespans) as what was actually happening. That is having huge repercussions on the actual cost of providing pensions.” </a:t>
            </a:r>
            <a:r>
              <a:rPr lang="en-US" altLang="zh-CN" i="1">
                <a:ea typeface="SimSun" pitchFamily="2" charset="-122"/>
              </a:rPr>
              <a:t>Samuel Cox, Thomas P. Bowles Jr. chair of actuarial science at Georgia State University, Atlanta </a:t>
            </a:r>
            <a:endParaRPr lang="en-US" altLang="zh-TW" i="1">
              <a:ea typeface="PMingLiU" pitchFamily="18" charset="-120"/>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274097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6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6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6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6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1"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Total US Retirement Assets and Unfunded Defined Benefit Plan Liabilities</a:t>
            </a:r>
            <a:br>
              <a:rPr lang="en-US" dirty="0"/>
            </a:br>
            <a:r>
              <a:rPr lang="en-US" sz="2400" dirty="0"/>
              <a:t>Trillions of $, year-end</a:t>
            </a:r>
            <a:endParaRPr lang="en-US" dirty="0"/>
          </a:p>
        </p:txBody>
      </p:sp>
      <p:pic>
        <p:nvPicPr>
          <p:cNvPr id="6" name="Content Placeholder 5"/>
          <p:cNvPicPr>
            <a:picLocks noGrp="1" noChangeAspect="1"/>
          </p:cNvPicPr>
          <p:nvPr>
            <p:ph idx="1"/>
          </p:nvPr>
        </p:nvPicPr>
        <p:blipFill>
          <a:blip r:embed="rId2"/>
          <a:stretch>
            <a:fillRect/>
          </a:stretch>
        </p:blipFill>
        <p:spPr>
          <a:xfrm>
            <a:off x="2971800" y="1901031"/>
            <a:ext cx="6248400" cy="3924300"/>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242</a:t>
            </a:fld>
            <a:endParaRPr lang="en-US" altLang="en-US"/>
          </a:p>
        </p:txBody>
      </p:sp>
      <p:sp>
        <p:nvSpPr>
          <p:cNvPr id="5" name="Footer Placeholder 4"/>
          <p:cNvSpPr>
            <a:spLocks noGrp="1"/>
          </p:cNvSpPr>
          <p:nvPr>
            <p:ph type="ftr" sz="quarter" idx="11"/>
          </p:nvPr>
        </p:nvSpPr>
        <p:spPr/>
        <p:txBody>
          <a:bodyPr/>
          <a:lstStyle/>
          <a:p>
            <a:pPr>
              <a:defRPr/>
            </a:pPr>
            <a:r>
              <a:rPr lang="en-US" altLang="zh-TW" dirty="0"/>
              <a:t>Pension Funds and Retirement Schemes</a:t>
            </a:r>
          </a:p>
        </p:txBody>
      </p:sp>
      <p:sp>
        <p:nvSpPr>
          <p:cNvPr id="7" name="TextBox 6"/>
          <p:cNvSpPr txBox="1"/>
          <p:nvPr/>
        </p:nvSpPr>
        <p:spPr>
          <a:xfrm>
            <a:off x="1524000" y="5791200"/>
            <a:ext cx="3429000" cy="381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2019</a:t>
            </a:r>
            <a:endParaRPr lang="zh-TW" altLang="en-US" sz="1400" i="1" dirty="0">
              <a:ea typeface="+mj-ea"/>
              <a:cs typeface="+mj-cs"/>
            </a:endParaRPr>
          </a:p>
        </p:txBody>
      </p:sp>
    </p:spTree>
    <p:extLst>
      <p:ext uri="{BB962C8B-B14F-4D97-AF65-F5344CB8AC3E}">
        <p14:creationId xmlns:p14="http://schemas.microsoft.com/office/powerpoint/2010/main" val="3062257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Retirement Savings Gap </a:t>
            </a:r>
            <a:br>
              <a:rPr lang="en-US" dirty="0"/>
            </a:br>
            <a:r>
              <a:rPr lang="en-US" sz="2400" dirty="0"/>
              <a:t>$ trillions, 2015</a:t>
            </a:r>
          </a:p>
        </p:txBody>
      </p:sp>
      <p:pic>
        <p:nvPicPr>
          <p:cNvPr id="6" name="Content Placeholder 5"/>
          <p:cNvPicPr>
            <a:picLocks noGrp="1" noChangeAspect="1"/>
          </p:cNvPicPr>
          <p:nvPr>
            <p:ph idx="1"/>
          </p:nvPr>
        </p:nvPicPr>
        <p:blipFill>
          <a:blip r:embed="rId2"/>
          <a:stretch>
            <a:fillRect/>
          </a:stretch>
        </p:blipFill>
        <p:spPr>
          <a:xfrm>
            <a:off x="2477667" y="1600201"/>
            <a:ext cx="7236667" cy="4525963"/>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243</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zh-TW" dirty="0"/>
              <a:t>Pension Funds and Retirement Schemes</a:t>
            </a:r>
          </a:p>
        </p:txBody>
      </p:sp>
      <p:sp>
        <p:nvSpPr>
          <p:cNvPr id="8" name="TextBox 7"/>
          <p:cNvSpPr txBox="1"/>
          <p:nvPr/>
        </p:nvSpPr>
        <p:spPr>
          <a:xfrm>
            <a:off x="1676400" y="5257801"/>
            <a:ext cx="801266" cy="885825"/>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pPr>
              <a:spcBef>
                <a:spcPct val="0"/>
              </a:spcBef>
            </a:pPr>
            <a:r>
              <a:rPr lang="en-US" sz="4400" i="1" dirty="0">
                <a:latin typeface="+mj-lt"/>
                <a:ea typeface="+mj-ea"/>
                <a:cs typeface="+mj-cs"/>
              </a:rPr>
              <a:t>Source: WEF, 2019 report</a:t>
            </a:r>
          </a:p>
        </p:txBody>
      </p:sp>
    </p:spTree>
    <p:extLst>
      <p:ext uri="{BB962C8B-B14F-4D97-AF65-F5344CB8AC3E}">
        <p14:creationId xmlns:p14="http://schemas.microsoft.com/office/powerpoint/2010/main" val="41697533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2514600" cy="2011362"/>
          </a:xfrm>
        </p:spPr>
        <p:txBody>
          <a:bodyPr>
            <a:normAutofit fontScale="90000"/>
          </a:bodyPr>
          <a:lstStyle/>
          <a:p>
            <a:r>
              <a:rPr lang="en-US" altLang="zh-TW" dirty="0"/>
              <a:t>Government pension liabilities</a:t>
            </a:r>
            <a:endParaRPr lang="zh-TW" altLang="en-US" dirty="0"/>
          </a:p>
        </p:txBody>
      </p:sp>
      <p:pic>
        <p:nvPicPr>
          <p:cNvPr id="5" name="Picture 2" descr="https://next-geebee.ft.com/image/v1/images/raw/http%3A%2F%2Fcom.ft.imagepublish.prod.s3.amazonaws.com%2F428e557c-6880-11e6-a0b1-d87a9fea034f?source=next&amp;fit=scale-down&amp;width=601"/>
          <p:cNvPicPr>
            <a:picLocks noGrp="1" noChangeAspect="1" noChangeArrowheads="1"/>
          </p:cNvPicPr>
          <p:nvPr>
            <p:ph idx="1"/>
          </p:nvPr>
        </p:nvPicPr>
        <p:blipFill>
          <a:blip r:embed="rId3" cstate="print"/>
          <a:srcRect/>
          <a:stretch>
            <a:fillRect/>
          </a:stretch>
        </p:blipFill>
        <p:spPr bwMode="auto">
          <a:xfrm>
            <a:off x="4572001" y="228601"/>
            <a:ext cx="5601607" cy="5834619"/>
          </a:xfrm>
          <a:prstGeom prst="rect">
            <a:avLst/>
          </a:prstGeom>
          <a:noFill/>
        </p:spPr>
      </p:pic>
      <p:sp>
        <p:nvSpPr>
          <p:cNvPr id="4" name="TextBox 3"/>
          <p:cNvSpPr txBox="1"/>
          <p:nvPr/>
        </p:nvSpPr>
        <p:spPr>
          <a:xfrm>
            <a:off x="1524000" y="5864424"/>
            <a:ext cx="2362200" cy="307777"/>
          </a:xfrm>
          <a:prstGeom prst="rect">
            <a:avLst/>
          </a:prstGeom>
          <a:noFill/>
        </p:spPr>
        <p:txBody>
          <a:bodyPr wrap="square" rtlCol="0">
            <a:spAutoFit/>
          </a:bodyPr>
          <a:lstStyle/>
          <a:p>
            <a:r>
              <a:rPr lang="en-US" altLang="zh-TW" sz="1400" i="1" dirty="0"/>
              <a:t>Source: FT 24 August 2016 </a:t>
            </a:r>
            <a:endParaRPr lang="zh-TW" altLang="en-US" sz="1400" i="1" dirty="0"/>
          </a:p>
        </p:txBody>
      </p:sp>
      <p:sp>
        <p:nvSpPr>
          <p:cNvPr id="6" name="Slide Number Placeholder 3"/>
          <p:cNvSpPr>
            <a:spLocks noGrp="1"/>
          </p:cNvSpPr>
          <p:nvPr>
            <p:ph type="sldNum" sz="quarter" idx="10"/>
          </p:nvPr>
        </p:nvSpPr>
        <p:spPr>
          <a:xfrm>
            <a:off x="9763126" y="6586539"/>
            <a:ext cx="919163" cy="293687"/>
          </a:xfrm>
        </p:spPr>
        <p:txBody>
          <a:bodyPr/>
          <a:lstStyle/>
          <a:p>
            <a:pPr>
              <a:defRPr/>
            </a:pPr>
            <a:fld id="{809A4F01-EBEC-4878-81D8-A6152D087E2C}" type="slidenum">
              <a:rPr lang="en-US" altLang="en-US" smtClean="0"/>
              <a:pPr>
                <a:defRPr/>
              </a:pPr>
              <a:t>244</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8111825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20EF-6288-48B9-B9C9-610017F566A8}"/>
              </a:ext>
            </a:extLst>
          </p:cNvPr>
          <p:cNvSpPr>
            <a:spLocks noGrp="1"/>
          </p:cNvSpPr>
          <p:nvPr>
            <p:ph type="title"/>
          </p:nvPr>
        </p:nvSpPr>
        <p:spPr/>
        <p:txBody>
          <a:bodyPr/>
          <a:lstStyle/>
          <a:p>
            <a:r>
              <a:rPr lang="en-US"/>
              <a:t>Summary </a:t>
            </a:r>
            <a:endParaRPr lang="en-US" dirty="0"/>
          </a:p>
        </p:txBody>
      </p:sp>
      <p:sp>
        <p:nvSpPr>
          <p:cNvPr id="3" name="Content Placeholder 2">
            <a:extLst>
              <a:ext uri="{FF2B5EF4-FFF2-40B4-BE49-F238E27FC236}">
                <a16:creationId xmlns:a16="http://schemas.microsoft.com/office/drawing/2014/main" id="{02866226-25E4-49F8-BDBB-D6365A802DC7}"/>
              </a:ext>
            </a:extLst>
          </p:cNvPr>
          <p:cNvSpPr>
            <a:spLocks noGrp="1"/>
          </p:cNvSpPr>
          <p:nvPr>
            <p:ph idx="1"/>
          </p:nvPr>
        </p:nvSpPr>
        <p:spPr/>
        <p:txBody>
          <a:bodyPr/>
          <a:lstStyle/>
          <a:p>
            <a:r>
              <a:rPr lang="en-US" dirty="0"/>
              <a:t>Key issues affecting the pension and retirement industry</a:t>
            </a:r>
          </a:p>
        </p:txBody>
      </p:sp>
      <p:sp>
        <p:nvSpPr>
          <p:cNvPr id="5" name="Slide Number Placeholder 4">
            <a:extLst>
              <a:ext uri="{FF2B5EF4-FFF2-40B4-BE49-F238E27FC236}">
                <a16:creationId xmlns:a16="http://schemas.microsoft.com/office/drawing/2014/main" id="{5AD706AC-8A04-4AAA-B2DB-78CD2FBB174C}"/>
              </a:ext>
            </a:extLst>
          </p:cNvPr>
          <p:cNvSpPr>
            <a:spLocks noGrp="1"/>
          </p:cNvSpPr>
          <p:nvPr>
            <p:ph type="sldNum" sz="quarter" idx="10"/>
          </p:nvPr>
        </p:nvSpPr>
        <p:spPr/>
        <p:txBody>
          <a:bodyPr/>
          <a:lstStyle/>
          <a:p>
            <a:fld id="{0E85575E-6D9D-4118-86C0-D3E7A16D5047}" type="slidenum">
              <a:rPr lang="en-US" altLang="en-US" smtClean="0"/>
              <a:pPr/>
              <a:t>245</a:t>
            </a:fld>
            <a:endParaRPr lang="en-US" altLang="en-US"/>
          </a:p>
        </p:txBody>
      </p:sp>
      <p:sp>
        <p:nvSpPr>
          <p:cNvPr id="6" name="Footer Placeholder 5">
            <a:extLst>
              <a:ext uri="{FF2B5EF4-FFF2-40B4-BE49-F238E27FC236}">
                <a16:creationId xmlns:a16="http://schemas.microsoft.com/office/drawing/2014/main" id="{C8D744BC-AE09-4A9A-B5F5-096A910144B9}"/>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23890293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752600" y="29718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657600" y="29718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3943350" y="23812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2990850" y="23812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1981200" y="4038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1981200" y="51054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000250" y="38671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1466850" y="44005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3962400" y="4038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cxnSp>
        <p:nvCxnSpPr>
          <p:cNvPr id="513037" name="AutoShape 13"/>
          <p:cNvCxnSpPr>
            <a:cxnSpLocks noChangeShapeType="1"/>
            <a:stCxn id="513028" idx="2"/>
            <a:endCxn id="513035" idx="1"/>
          </p:cNvCxnSpPr>
          <p:nvPr/>
        </p:nvCxnSpPr>
        <p:spPr bwMode="auto">
          <a:xfrm rot="5400000">
            <a:off x="3943350" y="39052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1828800" y="12192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38862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246</a:t>
            </a:fld>
            <a:endParaRPr lang="en-US" altLang="en-US" dirty="0"/>
          </a:p>
        </p:txBody>
      </p:sp>
      <p:sp>
        <p:nvSpPr>
          <p:cNvPr id="48" name="Rectangle 47"/>
          <p:cNvSpPr/>
          <p:nvPr/>
        </p:nvSpPr>
        <p:spPr>
          <a:xfrm>
            <a:off x="5715000" y="3276600"/>
            <a:ext cx="4724400" cy="2895600"/>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Insurance Companies</a:t>
            </a:r>
          </a:p>
          <a:p>
            <a:pPr marL="636587" indent="-457200">
              <a:lnSpc>
                <a:spcPct val="200000"/>
              </a:lnSpc>
              <a:buFont typeface="+mj-lt"/>
              <a:buAutoNum type="arabicPeriod"/>
            </a:pPr>
            <a:r>
              <a:rPr lang="en-US" altLang="zh-TW" sz="2000" dirty="0">
                <a:solidFill>
                  <a:sysClr val="windowText" lastClr="000000"/>
                </a:solidFill>
              </a:rPr>
              <a:t>Pension Funds and Retirement Schemes</a:t>
            </a:r>
          </a:p>
          <a:p>
            <a:pPr marL="636587" indent="-457200">
              <a:lnSpc>
                <a:spcPct val="200000"/>
              </a:lnSpc>
              <a:buFont typeface="+mj-lt"/>
              <a:buAutoNum type="arabicPeriod"/>
            </a:pPr>
            <a:r>
              <a:rPr lang="en-US" altLang="zh-TW" sz="2000" b="1" dirty="0">
                <a:solidFill>
                  <a:srgbClr val="C00000"/>
                </a:solidFill>
              </a:rPr>
              <a:t>Mutual Funds and Fund Management</a:t>
            </a:r>
          </a:p>
        </p:txBody>
      </p:sp>
      <p:sp>
        <p:nvSpPr>
          <p:cNvPr id="1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43220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dissolv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P spid="48"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2"/>
          <p:cNvSpPr>
            <a:spLocks noGrp="1" noChangeArrowheads="1"/>
          </p:cNvSpPr>
          <p:nvPr>
            <p:ph type="title"/>
          </p:nvPr>
        </p:nvSpPr>
        <p:spPr/>
        <p:txBody>
          <a:bodyPr/>
          <a:lstStyle/>
          <a:p>
            <a:r>
              <a:rPr lang="en-US" altLang="zh-TW"/>
              <a:t>Mutual Funds &amp; Collective Investment Schemes</a:t>
            </a:r>
          </a:p>
        </p:txBody>
      </p:sp>
      <p:sp>
        <p:nvSpPr>
          <p:cNvPr id="215043" name="Rectangle 3"/>
          <p:cNvSpPr>
            <a:spLocks noGrp="1" noChangeArrowheads="1"/>
          </p:cNvSpPr>
          <p:nvPr>
            <p:ph idx="1"/>
          </p:nvPr>
        </p:nvSpPr>
        <p:spPr/>
        <p:txBody>
          <a:bodyPr>
            <a:normAutofit/>
          </a:bodyPr>
          <a:lstStyle/>
          <a:p>
            <a:r>
              <a:rPr lang="en-US" altLang="zh-TW" dirty="0"/>
              <a:t>Overview</a:t>
            </a:r>
          </a:p>
          <a:p>
            <a:pPr lvl="1"/>
            <a:r>
              <a:rPr lang="en-US" altLang="zh-TW" dirty="0"/>
              <a:t>Market</a:t>
            </a:r>
          </a:p>
          <a:p>
            <a:pPr lvl="1"/>
            <a:r>
              <a:rPr lang="en-US" altLang="zh-TW" dirty="0"/>
              <a:t>Pros &amp; Cons of Collective Investment Schemes</a:t>
            </a:r>
          </a:p>
          <a:p>
            <a:r>
              <a:rPr lang="en-US" altLang="zh-TW" dirty="0"/>
              <a:t>Mutual Funds</a:t>
            </a:r>
          </a:p>
          <a:p>
            <a:pPr lvl="1"/>
            <a:r>
              <a:rPr lang="en-US" altLang="zh-TW" dirty="0"/>
              <a:t>Growth of mutual funds</a:t>
            </a:r>
          </a:p>
          <a:p>
            <a:pPr lvl="1"/>
            <a:r>
              <a:rPr lang="en-US" altLang="zh-TW" dirty="0"/>
              <a:t>Mutual funds structure &amp; organization</a:t>
            </a:r>
          </a:p>
          <a:p>
            <a:pPr lvl="1"/>
            <a:r>
              <a:rPr lang="en-US" altLang="zh-TW" dirty="0"/>
              <a:t>Types of funds</a:t>
            </a:r>
          </a:p>
          <a:p>
            <a:pPr lvl="1"/>
            <a:r>
              <a:rPr lang="en-US" altLang="zh-TW" dirty="0"/>
              <a:t>Fee structure</a:t>
            </a:r>
          </a:p>
          <a:p>
            <a:pPr lvl="1"/>
            <a:r>
              <a:rPr lang="en-US" altLang="zh-TW" dirty="0"/>
              <a:t>Regulation</a:t>
            </a:r>
          </a:p>
          <a:p>
            <a:r>
              <a:rPr lang="en-US" altLang="zh-TW" dirty="0"/>
              <a:t>Mutual funds and asset management in HK and Asia</a:t>
            </a:r>
          </a:p>
        </p:txBody>
      </p:sp>
      <p:sp>
        <p:nvSpPr>
          <p:cNvPr id="10752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8F161A93-DE03-4BAF-A49B-FDFD7DBEC307}" type="slidenum">
              <a:rPr lang="en-US" altLang="en-US" sz="1400"/>
              <a:pPr/>
              <a:t>247</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77937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0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0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50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50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Worldwide Regulated Open-End Fund Assets - </a:t>
            </a:r>
            <a:r>
              <a:rPr lang="en-US" altLang="zh-TW" sz="2800" dirty="0"/>
              <a:t>Trillions of U.S. dollars, 2010-2019 – by assets</a:t>
            </a:r>
            <a:endParaRPr lang="zh-TW" altLang="en-US" sz="28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248</a:t>
            </a:fld>
            <a:endParaRPr lang="en-US" altLang="en-US"/>
          </a:p>
        </p:txBody>
      </p:sp>
      <p:sp>
        <p:nvSpPr>
          <p:cNvPr id="9" name="Footer Placeholder 4"/>
          <p:cNvSpPr>
            <a:spLocks noGrp="1"/>
          </p:cNvSpPr>
          <p:nvPr>
            <p:ph type="ftr" sz="quarter" idx="11"/>
          </p:nvPr>
        </p:nvSpPr>
        <p:spPr bwMode="auto">
          <a:noFill/>
          <a:ln>
            <a:miter lim="800000"/>
            <a:headEnd/>
            <a:tailEnd/>
          </a:ln>
        </p:spPr>
        <p:txBody>
          <a:bodyPr/>
          <a:lstStyle/>
          <a:p>
            <a:r>
              <a:rPr lang="en-US" altLang="zh-TW" dirty="0"/>
              <a:t>Mutual Funds and Fund Management</a:t>
            </a:r>
          </a:p>
        </p:txBody>
      </p:sp>
      <p:sp>
        <p:nvSpPr>
          <p:cNvPr id="25" name="TextBox 24"/>
          <p:cNvSpPr txBox="1"/>
          <p:nvPr/>
        </p:nvSpPr>
        <p:spPr>
          <a:xfrm>
            <a:off x="8361881" y="6197601"/>
            <a:ext cx="1905000" cy="381000"/>
          </a:xfrm>
          <a:prstGeom prst="rect">
            <a:avLst/>
          </a:prstGeom>
          <a:noFill/>
        </p:spPr>
        <p:txBody>
          <a:bodyPr vert="horz" wrap="square" lIns="91440" tIns="45720" rIns="91440" bIns="45720" rtlCol="0" anchor="ctr">
            <a:normAutofit fontScale="85000" lnSpcReduction="10000"/>
          </a:bodyPr>
          <a:lstStyle/>
          <a:p>
            <a:r>
              <a:rPr lang="en-US" altLang="zh-TW" sz="1400" i="1" dirty="0"/>
              <a:t>Source:  IC Fact Book 2020 </a:t>
            </a:r>
            <a:endParaRPr lang="zh-TW" altLang="en-US" sz="1400" i="1" dirty="0">
              <a:ea typeface="+mj-ea"/>
              <a:cs typeface="+mj-cs"/>
            </a:endParaRPr>
          </a:p>
        </p:txBody>
      </p:sp>
      <p:pic>
        <p:nvPicPr>
          <p:cNvPr id="5" name="Content Placeholder 4"/>
          <p:cNvPicPr>
            <a:picLocks noGrp="1" noChangeAspect="1"/>
          </p:cNvPicPr>
          <p:nvPr>
            <p:ph idx="1"/>
          </p:nvPr>
        </p:nvPicPr>
        <p:blipFill>
          <a:blip r:embed="rId3"/>
          <a:stretch>
            <a:fillRect/>
          </a:stretch>
        </p:blipFill>
        <p:spPr>
          <a:xfrm>
            <a:off x="2960366" y="1471615"/>
            <a:ext cx="6449439" cy="4654549"/>
          </a:xfrm>
          <a:prstGeom prst="rect">
            <a:avLst/>
          </a:prstGeom>
        </p:spPr>
      </p:pic>
    </p:spTree>
    <p:extLst>
      <p:ext uri="{BB962C8B-B14F-4D97-AF65-F5344CB8AC3E}">
        <p14:creationId xmlns:p14="http://schemas.microsoft.com/office/powerpoint/2010/main" val="58795544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Total Net Assets of Worldwide Regulated Open-End Funds – by region</a:t>
            </a:r>
            <a:br>
              <a:rPr lang="en-US" dirty="0"/>
            </a:br>
            <a:r>
              <a:rPr lang="en-US" altLang="zh-TW" sz="2800" dirty="0"/>
              <a:t>Trillions of U.S. dollars, 2010-2019</a:t>
            </a:r>
            <a:endParaRPr lang="en-US" sz="2800"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249</a:t>
            </a:fld>
            <a:endParaRPr lang="en-US" altLang="en-US"/>
          </a:p>
        </p:txBody>
      </p:sp>
      <p:sp>
        <p:nvSpPr>
          <p:cNvPr id="7" name="TextBox 6"/>
          <p:cNvSpPr txBox="1"/>
          <p:nvPr/>
        </p:nvSpPr>
        <p:spPr>
          <a:xfrm>
            <a:off x="7858125" y="6028169"/>
            <a:ext cx="1905000" cy="381000"/>
          </a:xfrm>
          <a:prstGeom prst="rect">
            <a:avLst/>
          </a:prstGeom>
          <a:noFill/>
        </p:spPr>
        <p:txBody>
          <a:bodyPr vert="horz" wrap="square" lIns="91440" tIns="45720" rIns="91440" bIns="45720" rtlCol="0" anchor="ctr">
            <a:normAutofit fontScale="85000" lnSpcReduction="10000"/>
          </a:bodyPr>
          <a:lstStyle/>
          <a:p>
            <a:r>
              <a:rPr lang="en-US" altLang="zh-TW" sz="1400" i="1" dirty="0"/>
              <a:t>Source:  IC Fact Book 2020</a:t>
            </a:r>
            <a:endParaRPr lang="zh-TW" altLang="en-US" sz="1400" i="1" dirty="0">
              <a:ea typeface="+mj-ea"/>
              <a:cs typeface="+mj-cs"/>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pic>
        <p:nvPicPr>
          <p:cNvPr id="5" name="Content Placeholder 4"/>
          <p:cNvPicPr>
            <a:picLocks noGrp="1" noChangeAspect="1"/>
          </p:cNvPicPr>
          <p:nvPr>
            <p:ph idx="1"/>
          </p:nvPr>
        </p:nvPicPr>
        <p:blipFill>
          <a:blip r:embed="rId3"/>
          <a:stretch>
            <a:fillRect/>
          </a:stretch>
        </p:blipFill>
        <p:spPr>
          <a:xfrm>
            <a:off x="1651919" y="1482149"/>
            <a:ext cx="8888163" cy="4603749"/>
          </a:xfrm>
          <a:prstGeom prst="rect">
            <a:avLst/>
          </a:prstGeom>
        </p:spPr>
      </p:pic>
    </p:spTree>
    <p:extLst>
      <p:ext uri="{BB962C8B-B14F-4D97-AF65-F5344CB8AC3E}">
        <p14:creationId xmlns:p14="http://schemas.microsoft.com/office/powerpoint/2010/main" val="3645372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Banks in China: will digital banking replace traditional banking?</a:t>
            </a:r>
            <a:r>
              <a:rPr lang="en-US" dirty="0"/>
              <a:t> </a:t>
            </a:r>
          </a:p>
        </p:txBody>
      </p:sp>
      <p:sp>
        <p:nvSpPr>
          <p:cNvPr id="3" name="Content Placeholder 2"/>
          <p:cNvSpPr>
            <a:spLocks noGrp="1"/>
          </p:cNvSpPr>
          <p:nvPr>
            <p:ph idx="1"/>
          </p:nvPr>
        </p:nvSpPr>
        <p:spPr/>
        <p:txBody>
          <a:bodyPr/>
          <a:lstStyle/>
          <a:p>
            <a:r>
              <a:rPr lang="en-US" dirty="0"/>
              <a:t>Group 3</a:t>
            </a:r>
          </a:p>
          <a:p>
            <a:r>
              <a:rPr lang="en-US" dirty="0"/>
              <a:t>Video</a:t>
            </a:r>
          </a:p>
          <a:p>
            <a:r>
              <a:rPr lang="en-US" dirty="0">
                <a:hlinkClick r:id="rId2"/>
              </a:rPr>
              <a:t>https://www.youtube.com/watch?v=s4tSP9-o7ZQ</a:t>
            </a:r>
            <a:endParaRPr lang="en-US" dirty="0"/>
          </a:p>
          <a:p>
            <a:r>
              <a:rPr lang="en-US" dirty="0"/>
              <a:t>Article</a:t>
            </a:r>
          </a:p>
          <a:p>
            <a:r>
              <a:rPr lang="en-US" dirty="0">
                <a:hlinkClick r:id="rId3"/>
              </a:rPr>
              <a:t>https://www.ft.com/content/196cfd50-46d9-11e7-8d27-59b4dd6296b8</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25</a:t>
            </a:fld>
            <a:endParaRPr lang="en-US" altLang="en-US"/>
          </a:p>
        </p:txBody>
      </p:sp>
      <p:sp>
        <p:nvSpPr>
          <p:cNvPr id="6"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Tree>
    <p:extLst>
      <p:ext uri="{BB962C8B-B14F-4D97-AF65-F5344CB8AC3E}">
        <p14:creationId xmlns:p14="http://schemas.microsoft.com/office/powerpoint/2010/main" val="56252495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Percentage of Worldwide Regulated Open-End Fund Assets – YE 2019</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250</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14" name="TextBox 13"/>
          <p:cNvSpPr txBox="1"/>
          <p:nvPr/>
        </p:nvSpPr>
        <p:spPr>
          <a:xfrm>
            <a:off x="1524000" y="5791200"/>
            <a:ext cx="1905000" cy="381000"/>
          </a:xfrm>
          <a:prstGeom prst="rect">
            <a:avLst/>
          </a:prstGeom>
          <a:noFill/>
        </p:spPr>
        <p:txBody>
          <a:bodyPr vert="horz" wrap="square" lIns="91440" tIns="45720" rIns="91440" bIns="45720" rtlCol="0" anchor="ctr">
            <a:normAutofit fontScale="85000" lnSpcReduction="10000"/>
          </a:bodyPr>
          <a:lstStyle/>
          <a:p>
            <a:r>
              <a:rPr lang="en-US" altLang="zh-TW" sz="1400" i="1" dirty="0"/>
              <a:t>Source:  IC Fact Book 20189</a:t>
            </a:r>
            <a:endParaRPr lang="zh-TW" altLang="en-US" sz="1400" i="1" dirty="0">
              <a:ea typeface="+mj-ea"/>
              <a:cs typeface="+mj-cs"/>
            </a:endParaRPr>
          </a:p>
        </p:txBody>
      </p:sp>
      <p:pic>
        <p:nvPicPr>
          <p:cNvPr id="5" name="Content Placeholder 4"/>
          <p:cNvPicPr>
            <a:picLocks noGrp="1" noChangeAspect="1"/>
          </p:cNvPicPr>
          <p:nvPr>
            <p:ph idx="1"/>
          </p:nvPr>
        </p:nvPicPr>
        <p:blipFill>
          <a:blip r:embed="rId3"/>
          <a:stretch>
            <a:fillRect/>
          </a:stretch>
        </p:blipFill>
        <p:spPr>
          <a:xfrm>
            <a:off x="2293258" y="1600201"/>
            <a:ext cx="7605484" cy="4525963"/>
          </a:xfrm>
          <a:prstGeom prst="rect">
            <a:avLst/>
          </a:prstGeom>
        </p:spPr>
      </p:pic>
    </p:spTree>
    <p:extLst>
      <p:ext uri="{BB962C8B-B14F-4D97-AF65-F5344CB8AC3E}">
        <p14:creationId xmlns:p14="http://schemas.microsoft.com/office/powerpoint/2010/main" val="31535967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Investment Company Industry Employment </a:t>
            </a:r>
            <a:r>
              <a:rPr lang="en-US" sz="2400" dirty="0"/>
              <a:t>Estimated number of employees of fund sponsors and their service providers, thousands, selected years</a:t>
            </a:r>
          </a:p>
        </p:txBody>
      </p:sp>
      <p:pic>
        <p:nvPicPr>
          <p:cNvPr id="9" name="Content Placeholder 8"/>
          <p:cNvPicPr>
            <a:picLocks noGrp="1" noChangeAspect="1"/>
          </p:cNvPicPr>
          <p:nvPr>
            <p:ph idx="1"/>
          </p:nvPr>
        </p:nvPicPr>
        <p:blipFill>
          <a:blip r:embed="rId3"/>
          <a:stretch>
            <a:fillRect/>
          </a:stretch>
        </p:blipFill>
        <p:spPr>
          <a:xfrm>
            <a:off x="1981200" y="2244396"/>
            <a:ext cx="8229600" cy="3237570"/>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251</a:t>
            </a:fld>
            <a:endParaRPr lang="en-US" altLang="en-US"/>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11" name="TextBox 10"/>
          <p:cNvSpPr txBox="1"/>
          <p:nvPr/>
        </p:nvSpPr>
        <p:spPr>
          <a:xfrm>
            <a:off x="1524000" y="5791200"/>
            <a:ext cx="1905000" cy="381000"/>
          </a:xfrm>
          <a:prstGeom prst="rect">
            <a:avLst/>
          </a:prstGeom>
          <a:noFill/>
        </p:spPr>
        <p:txBody>
          <a:bodyPr vert="horz" wrap="square" lIns="91440" tIns="45720" rIns="91440" bIns="45720" rtlCol="0" anchor="ctr">
            <a:normAutofit fontScale="85000" lnSpcReduction="10000"/>
          </a:bodyPr>
          <a:lstStyle/>
          <a:p>
            <a:r>
              <a:rPr lang="en-US" altLang="zh-TW" sz="1400" i="1" dirty="0"/>
              <a:t>Source:  IC Fact Book 2018 </a:t>
            </a:r>
            <a:endParaRPr lang="zh-TW" altLang="en-US" sz="1400" i="1" dirty="0">
              <a:ea typeface="+mj-ea"/>
              <a:cs typeface="+mj-cs"/>
            </a:endParaRPr>
          </a:p>
        </p:txBody>
      </p:sp>
    </p:spTree>
    <p:extLst>
      <p:ext uri="{BB962C8B-B14F-4D97-AF65-F5344CB8AC3E}">
        <p14:creationId xmlns:p14="http://schemas.microsoft.com/office/powerpoint/2010/main" val="333177253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524000"/>
          </a:xfrm>
        </p:spPr>
        <p:txBody>
          <a:bodyPr>
            <a:normAutofit fontScale="90000"/>
          </a:bodyPr>
          <a:lstStyle/>
          <a:p>
            <a:r>
              <a:rPr lang="en-US" altLang="zh-TW" dirty="0"/>
              <a:t>Investment Company Industry Employment by Job Function (US)</a:t>
            </a:r>
            <a:br>
              <a:rPr lang="en-US" altLang="zh-TW" dirty="0"/>
            </a:br>
            <a:r>
              <a:rPr lang="en-US" altLang="zh-TW" sz="2000" dirty="0"/>
              <a:t>% of employees of fund sponsors and their service providers, March 2017</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252</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pic>
        <p:nvPicPr>
          <p:cNvPr id="5" name="Content Placeholder 4"/>
          <p:cNvPicPr>
            <a:picLocks noGrp="1" noChangeAspect="1"/>
          </p:cNvPicPr>
          <p:nvPr>
            <p:ph idx="1"/>
          </p:nvPr>
        </p:nvPicPr>
        <p:blipFill>
          <a:blip r:embed="rId3"/>
          <a:stretch>
            <a:fillRect/>
          </a:stretch>
        </p:blipFill>
        <p:spPr>
          <a:xfrm>
            <a:off x="2558089" y="1600201"/>
            <a:ext cx="7075823" cy="4525963"/>
          </a:xfrm>
          <a:prstGeom prst="rect">
            <a:avLst/>
          </a:prstGeom>
        </p:spPr>
      </p:pic>
      <p:sp>
        <p:nvSpPr>
          <p:cNvPr id="10" name="TextBox 9"/>
          <p:cNvSpPr txBox="1"/>
          <p:nvPr/>
        </p:nvSpPr>
        <p:spPr>
          <a:xfrm>
            <a:off x="1524000" y="5791200"/>
            <a:ext cx="1905000" cy="381000"/>
          </a:xfrm>
          <a:prstGeom prst="rect">
            <a:avLst/>
          </a:prstGeom>
          <a:noFill/>
        </p:spPr>
        <p:txBody>
          <a:bodyPr vert="horz" wrap="square" lIns="91440" tIns="45720" rIns="91440" bIns="45720" rtlCol="0" anchor="ctr">
            <a:normAutofit fontScale="85000" lnSpcReduction="10000"/>
          </a:bodyPr>
          <a:lstStyle/>
          <a:p>
            <a:r>
              <a:rPr lang="en-US" altLang="zh-TW" sz="1400" i="1" dirty="0"/>
              <a:t>Source:  IC Fact Book 2018 </a:t>
            </a:r>
            <a:endParaRPr lang="zh-TW" altLang="en-US" sz="1400" i="1" dirty="0">
              <a:ea typeface="+mj-ea"/>
              <a:cs typeface="+mj-cs"/>
            </a:endParaRPr>
          </a:p>
        </p:txBody>
      </p:sp>
    </p:spTree>
    <p:extLst>
      <p:ext uri="{BB962C8B-B14F-4D97-AF65-F5344CB8AC3E}">
        <p14:creationId xmlns:p14="http://schemas.microsoft.com/office/powerpoint/2010/main" val="13501135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US" altLang="zh-TW" dirty="0"/>
              <a:t>Vanguard’s </a:t>
            </a:r>
            <a:r>
              <a:rPr lang="en-US" altLang="zh-TW" dirty="0" err="1"/>
              <a:t>AuM</a:t>
            </a:r>
            <a:endParaRPr lang="zh-TW" altLang="en-US" dirty="0"/>
          </a:p>
        </p:txBody>
      </p:sp>
      <p:pic>
        <p:nvPicPr>
          <p:cNvPr id="7" name="Picture 2" descr="https://si.wsj.net/public/resources/images/BF-AO269_VANGUA_16U_20170210160905.jpg"/>
          <p:cNvPicPr>
            <a:picLocks noGrp="1" noChangeAspect="1" noChangeArrowheads="1"/>
          </p:cNvPicPr>
          <p:nvPr>
            <p:ph sz="half" idx="1"/>
          </p:nvPr>
        </p:nvPicPr>
        <p:blipFill>
          <a:blip r:embed="rId3" cstate="print"/>
          <a:stretch>
            <a:fillRect/>
          </a:stretch>
        </p:blipFill>
        <p:spPr bwMode="auto">
          <a:xfrm>
            <a:off x="2133600" y="58739"/>
            <a:ext cx="3048000" cy="6067425"/>
          </a:xfrm>
          <a:prstGeom prst="rect">
            <a:avLst/>
          </a:prstGeom>
          <a:noFill/>
        </p:spPr>
      </p:pic>
      <p:sp>
        <p:nvSpPr>
          <p:cNvPr id="8" name="Content Placeholder 7"/>
          <p:cNvSpPr>
            <a:spLocks noGrp="1"/>
          </p:cNvSpPr>
          <p:nvPr>
            <p:ph sz="half" idx="2"/>
          </p:nvPr>
        </p:nvSpPr>
        <p:spPr/>
        <p:txBody>
          <a:bodyPr>
            <a:normAutofit fontScale="92500" lnSpcReduction="10000"/>
          </a:bodyPr>
          <a:lstStyle/>
          <a:p>
            <a:r>
              <a:rPr lang="en-US" altLang="zh-TW" dirty="0"/>
              <a:t>Vanguard, which started the first index mutual fund for individual investors 40 years ago, is No. 2 in the asset-management world behind New York-based </a:t>
            </a:r>
            <a:r>
              <a:rPr lang="en-US" altLang="zh-TW" dirty="0" err="1">
                <a:hlinkClick r:id="rId4"/>
              </a:rPr>
              <a:t>BlackRock</a:t>
            </a:r>
            <a:r>
              <a:rPr lang="en-US" altLang="zh-TW" dirty="0"/>
              <a:t> Inc., another money-management giant benefiting from shifting investor tastes.</a:t>
            </a:r>
          </a:p>
          <a:p>
            <a:r>
              <a:rPr lang="en-US" altLang="zh-TW" dirty="0" err="1"/>
              <a:t>BlackRock</a:t>
            </a:r>
            <a:r>
              <a:rPr lang="en-US" altLang="zh-TW" dirty="0"/>
              <a:t> topped </a:t>
            </a:r>
            <a:r>
              <a:rPr lang="en-US" altLang="zh-TW" b="1" dirty="0">
                <a:solidFill>
                  <a:srgbClr val="FF0000"/>
                </a:solidFill>
              </a:rPr>
              <a:t>$5 trillion </a:t>
            </a:r>
            <a:r>
              <a:rPr lang="en-US" altLang="zh-TW" dirty="0"/>
              <a:t>in assets late last year for the first time. It has a larger international business than Vanguard.</a:t>
            </a:r>
            <a:endParaRPr lang="zh-TW" altLang="en-US" dirty="0"/>
          </a:p>
        </p:txBody>
      </p:sp>
      <p:sp>
        <p:nvSpPr>
          <p:cNvPr id="9" name="TextBox 8"/>
          <p:cNvSpPr txBox="1"/>
          <p:nvPr/>
        </p:nvSpPr>
        <p:spPr>
          <a:xfrm>
            <a:off x="5791200" y="5715000"/>
            <a:ext cx="4724400" cy="523220"/>
          </a:xfrm>
          <a:prstGeom prst="rect">
            <a:avLst/>
          </a:prstGeom>
          <a:noFill/>
        </p:spPr>
        <p:txBody>
          <a:bodyPr wrap="square" rtlCol="0">
            <a:spAutoFit/>
          </a:bodyPr>
          <a:lstStyle/>
          <a:p>
            <a:r>
              <a:rPr lang="en-US" altLang="zh-TW" sz="1400" i="1" dirty="0"/>
              <a:t>Source: WSJ 10 Feb 17 “Vanguard Reaches $4Trillion for First Time”</a:t>
            </a:r>
            <a:endParaRPr lang="zh-TW" altLang="en-US" sz="1400" i="1" dirty="0"/>
          </a:p>
        </p:txBody>
      </p:sp>
    </p:spTree>
    <p:extLst>
      <p:ext uri="{BB962C8B-B14F-4D97-AF65-F5344CB8AC3E}">
        <p14:creationId xmlns:p14="http://schemas.microsoft.com/office/powerpoint/2010/main" val="24806786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5"/>
          <p:cNvSpPr>
            <a:spLocks noGrp="1" noChangeArrowheads="1"/>
          </p:cNvSpPr>
          <p:nvPr>
            <p:ph type="title"/>
          </p:nvPr>
        </p:nvSpPr>
        <p:spPr/>
        <p:txBody>
          <a:bodyPr/>
          <a:lstStyle/>
          <a:p>
            <a:r>
              <a:rPr lang="en-US" altLang="zh-TW" dirty="0"/>
              <a:t>Five principal benefits of collective investment </a:t>
            </a:r>
          </a:p>
        </p:txBody>
      </p:sp>
      <p:sp>
        <p:nvSpPr>
          <p:cNvPr id="218118" name="Rectangle 6"/>
          <p:cNvSpPr>
            <a:spLocks noGrp="1" noChangeArrowheads="1"/>
          </p:cNvSpPr>
          <p:nvPr>
            <p:ph idx="1"/>
          </p:nvPr>
        </p:nvSpPr>
        <p:spPr>
          <a:xfrm>
            <a:off x="1981200" y="1447801"/>
            <a:ext cx="8229600" cy="4525963"/>
          </a:xfrm>
        </p:spPr>
        <p:txBody>
          <a:bodyPr>
            <a:normAutofit fontScale="92500" lnSpcReduction="20000"/>
          </a:bodyPr>
          <a:lstStyle/>
          <a:p>
            <a:r>
              <a:rPr lang="en-US" altLang="zh-TW" b="1" dirty="0">
                <a:solidFill>
                  <a:schemeClr val="accent2"/>
                </a:solidFill>
              </a:rPr>
              <a:t>Liquidity intermediation</a:t>
            </a:r>
            <a:r>
              <a:rPr lang="en-US" altLang="zh-TW" dirty="0"/>
              <a:t>: investors can quickly convert investments into cash while still allowing the fund to invest for the long term.</a:t>
            </a:r>
          </a:p>
          <a:p>
            <a:r>
              <a:rPr lang="en-US" altLang="zh-TW" b="1" dirty="0">
                <a:solidFill>
                  <a:schemeClr val="accent2"/>
                </a:solidFill>
              </a:rPr>
              <a:t>Denomination intermediation</a:t>
            </a:r>
            <a:r>
              <a:rPr lang="en-US" altLang="zh-TW" dirty="0"/>
              <a:t>: investors can participate in equity and debt offerings that, individually, require more capital than they possess.</a:t>
            </a:r>
          </a:p>
          <a:p>
            <a:r>
              <a:rPr lang="en-US" altLang="zh-TW" b="1" dirty="0">
                <a:solidFill>
                  <a:schemeClr val="accent2"/>
                </a:solidFill>
              </a:rPr>
              <a:t>Diversification</a:t>
            </a:r>
            <a:r>
              <a:rPr lang="en-US" altLang="zh-TW" dirty="0"/>
              <a:t>: investors immediately realize the benefits of diversification even for small investments.</a:t>
            </a:r>
          </a:p>
          <a:p>
            <a:r>
              <a:rPr lang="en-US" altLang="zh-TW" b="1" dirty="0">
                <a:solidFill>
                  <a:schemeClr val="accent2"/>
                </a:solidFill>
              </a:rPr>
              <a:t>Cost advantages</a:t>
            </a:r>
            <a:r>
              <a:rPr lang="en-US" altLang="zh-TW" dirty="0"/>
              <a:t>: the mutual fund can negotiate lower transaction fees than would be available to the individual investor.</a:t>
            </a:r>
          </a:p>
          <a:p>
            <a:r>
              <a:rPr lang="en-US" altLang="zh-TW" b="1" dirty="0">
                <a:solidFill>
                  <a:schemeClr val="accent2"/>
                </a:solidFill>
              </a:rPr>
              <a:t>Managerial expertise</a:t>
            </a:r>
            <a:r>
              <a:rPr lang="en-US" altLang="zh-TW" dirty="0"/>
              <a:t>: many investors prefer to rely on professional money managers to select their investments.</a:t>
            </a:r>
          </a:p>
        </p:txBody>
      </p:sp>
      <p:sp>
        <p:nvSpPr>
          <p:cNvPr id="10957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8A48AF7D-039E-44EA-9709-7D457980380A}" type="slidenum">
              <a:rPr lang="en-US" altLang="en-US" sz="1400"/>
              <a:pPr/>
              <a:t>254</a:t>
            </a:fld>
            <a:endParaRPr lang="en-US" altLang="en-US" sz="1400"/>
          </a:p>
        </p:txBody>
      </p:sp>
      <p:sp>
        <p:nvSpPr>
          <p:cNvPr id="218116" name="Text Box 4"/>
          <p:cNvSpPr txBox="1">
            <a:spLocks noChangeArrowheads="1"/>
          </p:cNvSpPr>
          <p:nvPr/>
        </p:nvSpPr>
        <p:spPr bwMode="auto">
          <a:xfrm>
            <a:off x="1524000" y="5833647"/>
            <a:ext cx="2362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98130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81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81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81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81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8"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11"/>
          <p:cNvSpPr>
            <a:spLocks noGrp="1" noChangeArrowheads="1"/>
          </p:cNvSpPr>
          <p:nvPr>
            <p:ph type="title"/>
          </p:nvPr>
        </p:nvSpPr>
        <p:spPr/>
        <p:txBody>
          <a:bodyPr/>
          <a:lstStyle/>
          <a:p>
            <a:r>
              <a:rPr lang="en-US" altLang="zh-TW" dirty="0"/>
              <a:t>Disadvantages of Collective Investments</a:t>
            </a:r>
          </a:p>
        </p:txBody>
      </p:sp>
      <p:sp>
        <p:nvSpPr>
          <p:cNvPr id="544780" name="Rectangle 12"/>
          <p:cNvSpPr>
            <a:spLocks noGrp="1" noChangeArrowheads="1"/>
          </p:cNvSpPr>
          <p:nvPr>
            <p:ph idx="1"/>
          </p:nvPr>
        </p:nvSpPr>
        <p:spPr>
          <a:xfrm>
            <a:off x="1981200" y="1447801"/>
            <a:ext cx="8229600" cy="4525963"/>
          </a:xfrm>
        </p:spPr>
        <p:txBody>
          <a:bodyPr>
            <a:normAutofit fontScale="92500" lnSpcReduction="10000"/>
          </a:bodyPr>
          <a:lstStyle/>
          <a:p>
            <a:r>
              <a:rPr lang="en-US" altLang="zh-TW" b="1" dirty="0">
                <a:solidFill>
                  <a:schemeClr val="accent2"/>
                </a:solidFill>
              </a:rPr>
              <a:t>Costs Despite Negative Returns</a:t>
            </a:r>
            <a:r>
              <a:rPr lang="en-US" altLang="zh-TW" dirty="0"/>
              <a:t>: Fees and expenses are due regardless of how the fund performs. </a:t>
            </a:r>
          </a:p>
          <a:p>
            <a:r>
              <a:rPr lang="en-US" altLang="zh-TW" b="1" dirty="0">
                <a:solidFill>
                  <a:schemeClr val="accent2"/>
                </a:solidFill>
              </a:rPr>
              <a:t>Lack of Control</a:t>
            </a:r>
            <a:r>
              <a:rPr lang="en-US" altLang="zh-TW" dirty="0"/>
              <a:t>: Investors typically cannot ascertain the exact make-up of a fund's portfolio at any given time, nor can they directly influence which securities the fund manager buys and sells or the timing of those trades. </a:t>
            </a:r>
          </a:p>
          <a:p>
            <a:r>
              <a:rPr lang="en-US" altLang="zh-TW" b="1" dirty="0">
                <a:solidFill>
                  <a:schemeClr val="accent2"/>
                </a:solidFill>
              </a:rPr>
              <a:t>Price Uncertainty</a:t>
            </a:r>
            <a:r>
              <a:rPr lang="en-US" altLang="zh-TW" dirty="0"/>
              <a:t>: Unlike common stocks, the price at which you purchase or redeem shares in a mutual fund will typically depend on the fund's NAV, which the fund might not calculate until many hours after you've placed your order. In general, mutual funds must calculate their NAV at least once every business day, typically after the major U.S. exchanges close. </a:t>
            </a:r>
          </a:p>
        </p:txBody>
      </p:sp>
      <p:sp>
        <p:nvSpPr>
          <p:cNvPr id="11059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6DA879A7-94A7-4061-A468-D5736398AEC1}" type="slidenum">
              <a:rPr lang="en-US" altLang="en-US" sz="1400"/>
              <a:pPr/>
              <a:t>255</a:t>
            </a:fld>
            <a:endParaRPr lang="en-US" altLang="en-US" sz="1400"/>
          </a:p>
        </p:txBody>
      </p:sp>
      <p:sp>
        <p:nvSpPr>
          <p:cNvPr id="544778" name="Text Box 10"/>
          <p:cNvSpPr txBox="1">
            <a:spLocks noChangeArrowheads="1"/>
          </p:cNvSpPr>
          <p:nvPr/>
        </p:nvSpPr>
        <p:spPr bwMode="auto">
          <a:xfrm>
            <a:off x="1524000" y="5864424"/>
            <a:ext cx="1020664"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SEC</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36787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47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47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47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80"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3962400" cy="3687762"/>
          </a:xfrm>
        </p:spPr>
        <p:txBody>
          <a:bodyPr>
            <a:normAutofit fontScale="90000"/>
          </a:bodyPr>
          <a:lstStyle/>
          <a:p>
            <a:r>
              <a:rPr lang="en-US" dirty="0"/>
              <a:t>Investment Companies Channel Investment to securities markets</a:t>
            </a:r>
            <a:br>
              <a:rPr lang="en-US" dirty="0"/>
            </a:br>
            <a:r>
              <a:rPr lang="en-US" sz="2400" dirty="0"/>
              <a:t>% of total market securities held by investment companies, year-end 2015–2018</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256</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9" name="TextBox 8"/>
          <p:cNvSpPr txBox="1"/>
          <p:nvPr/>
        </p:nvSpPr>
        <p:spPr>
          <a:xfrm>
            <a:off x="1524000" y="5791200"/>
            <a:ext cx="3429000" cy="381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2019</a:t>
            </a:r>
            <a:endParaRPr lang="zh-TW" altLang="en-US" sz="1400" i="1" dirty="0">
              <a:ea typeface="+mj-ea"/>
              <a:cs typeface="+mj-cs"/>
            </a:endParaRPr>
          </a:p>
        </p:txBody>
      </p:sp>
      <p:pic>
        <p:nvPicPr>
          <p:cNvPr id="5" name="Content Placeholder 4"/>
          <p:cNvPicPr>
            <a:picLocks noGrp="1" noChangeAspect="1"/>
          </p:cNvPicPr>
          <p:nvPr>
            <p:ph idx="1"/>
          </p:nvPr>
        </p:nvPicPr>
        <p:blipFill>
          <a:blip r:embed="rId3"/>
          <a:stretch>
            <a:fillRect/>
          </a:stretch>
        </p:blipFill>
        <p:spPr>
          <a:xfrm>
            <a:off x="6014147" y="354677"/>
            <a:ext cx="4501454" cy="5788948"/>
          </a:xfrm>
          <a:prstGeom prst="rect">
            <a:avLst/>
          </a:prstGeom>
        </p:spPr>
      </p:pic>
    </p:spTree>
    <p:extLst>
      <p:ext uri="{BB962C8B-B14F-4D97-AF65-F5344CB8AC3E}">
        <p14:creationId xmlns:p14="http://schemas.microsoft.com/office/powerpoint/2010/main" val="21287713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5D9B-14E4-4CC2-BB2F-F017FFEB338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76FC8C10-053C-44AE-AD20-74FA8B32CBEC}"/>
              </a:ext>
            </a:extLst>
          </p:cNvPr>
          <p:cNvSpPr>
            <a:spLocks noGrp="1"/>
          </p:cNvSpPr>
          <p:nvPr>
            <p:ph idx="1"/>
          </p:nvPr>
        </p:nvSpPr>
        <p:spPr/>
        <p:txBody>
          <a:bodyPr/>
          <a:lstStyle/>
          <a:p>
            <a:pPr marL="0" indent="0">
              <a:buNone/>
            </a:pPr>
            <a:endParaRPr lang="en-US" dirty="0"/>
          </a:p>
          <a:p>
            <a:r>
              <a:rPr lang="en-US" dirty="0"/>
              <a:t>Pros and cons of collective investment</a:t>
            </a:r>
          </a:p>
        </p:txBody>
      </p:sp>
      <p:sp>
        <p:nvSpPr>
          <p:cNvPr id="4" name="Slide Number Placeholder 3">
            <a:extLst>
              <a:ext uri="{FF2B5EF4-FFF2-40B4-BE49-F238E27FC236}">
                <a16:creationId xmlns:a16="http://schemas.microsoft.com/office/drawing/2014/main" id="{3A433B11-390F-4E01-8963-F1E64720AE0C}"/>
              </a:ext>
            </a:extLst>
          </p:cNvPr>
          <p:cNvSpPr>
            <a:spLocks noGrp="1"/>
          </p:cNvSpPr>
          <p:nvPr>
            <p:ph type="sldNum" sz="quarter" idx="10"/>
          </p:nvPr>
        </p:nvSpPr>
        <p:spPr/>
        <p:txBody>
          <a:bodyPr/>
          <a:lstStyle/>
          <a:p>
            <a:pPr>
              <a:defRPr/>
            </a:pPr>
            <a:fld id="{809A4F01-EBEC-4878-81D8-A6152D087E2C}" type="slidenum">
              <a:rPr lang="en-US" altLang="en-US" smtClean="0"/>
              <a:pPr>
                <a:defRPr/>
              </a:pPr>
              <a:t>257</a:t>
            </a:fld>
            <a:endParaRPr lang="en-US" altLang="en-US"/>
          </a:p>
        </p:txBody>
      </p:sp>
      <p:sp>
        <p:nvSpPr>
          <p:cNvPr id="5" name="Footer Placeholder 4">
            <a:extLst>
              <a:ext uri="{FF2B5EF4-FFF2-40B4-BE49-F238E27FC236}">
                <a16:creationId xmlns:a16="http://schemas.microsoft.com/office/drawing/2014/main" id="{DE7D5F10-93FE-4F8B-BE4C-B945EEFC50B0}"/>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10014938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676400" y="1752600"/>
            <a:ext cx="5715000" cy="4375150"/>
          </a:xfrm>
        </p:spPr>
        <p:txBody>
          <a:bodyPr>
            <a:normAutofit fontScale="92500" lnSpcReduction="20000"/>
          </a:bodyPr>
          <a:lstStyle/>
          <a:p>
            <a:pPr lvl="0">
              <a:lnSpc>
                <a:spcPct val="100000"/>
              </a:lnSpc>
            </a:pPr>
            <a:r>
              <a:rPr lang="en-US" altLang="zh-TW" dirty="0"/>
              <a:t>Investors in mutual funds benefit most from denomination intermediation when they seek to invest in</a:t>
            </a:r>
          </a:p>
          <a:p>
            <a:pPr lvl="1">
              <a:lnSpc>
                <a:spcPct val="100000"/>
              </a:lnSpc>
            </a:pPr>
            <a:r>
              <a:rPr lang="en-US" altLang="zh-TW" dirty="0"/>
              <a:t>Small Stocks</a:t>
            </a:r>
          </a:p>
          <a:p>
            <a:pPr lvl="1">
              <a:lnSpc>
                <a:spcPct val="100000"/>
              </a:lnSpc>
            </a:pPr>
            <a:r>
              <a:rPr lang="en-US" altLang="zh-TW" dirty="0"/>
              <a:t>Bonds</a:t>
            </a:r>
          </a:p>
          <a:p>
            <a:pPr lvl="0">
              <a:lnSpc>
                <a:spcPct val="100000"/>
              </a:lnSpc>
            </a:pPr>
            <a:r>
              <a:rPr lang="en-US" altLang="zh-TW" dirty="0"/>
              <a:t>One of the disadvantages of investing through mutual funds is</a:t>
            </a:r>
          </a:p>
          <a:p>
            <a:pPr lvl="1">
              <a:lnSpc>
                <a:spcPct val="100000"/>
              </a:lnSpc>
            </a:pPr>
            <a:r>
              <a:rPr lang="en-US" altLang="zh-TW" dirty="0"/>
              <a:t>No control over investments</a:t>
            </a:r>
          </a:p>
          <a:p>
            <a:pPr lvl="1">
              <a:lnSpc>
                <a:spcPct val="100000"/>
              </a:lnSpc>
            </a:pPr>
            <a:r>
              <a:rPr lang="en-US" altLang="zh-TW" dirty="0"/>
              <a:t>Costs irrespective of performance</a:t>
            </a:r>
          </a:p>
          <a:p>
            <a:pPr lvl="1">
              <a:lnSpc>
                <a:spcPct val="100000"/>
              </a:lnSpc>
            </a:pPr>
            <a:r>
              <a:rPr lang="en-US" altLang="zh-TW" dirty="0"/>
              <a:t>Dependence on other investors behavior</a:t>
            </a:r>
          </a:p>
          <a:p>
            <a:pPr lvl="1">
              <a:lnSpc>
                <a:spcPct val="100000"/>
              </a:lnSpc>
            </a:pPr>
            <a:r>
              <a:rPr lang="en-US" altLang="zh-TW" dirty="0"/>
              <a:t>All of the above</a:t>
            </a:r>
          </a:p>
          <a:p>
            <a:pPr lvl="1">
              <a:lnSpc>
                <a:spcPct val="100000"/>
              </a:lnSpc>
            </a:pPr>
            <a:r>
              <a:rPr lang="en-US" altLang="zh-TW" dirty="0"/>
              <a:t>None of the </a:t>
            </a:r>
            <a:r>
              <a:rPr lang="en-US" altLang="zh-TW" dirty="0" err="1"/>
              <a:t>aboe</a:t>
            </a:r>
            <a:endParaRPr lang="en-US" altLang="zh-TW"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258</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145938" y="1895207"/>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Pension Funds and Retirement Schemes</a:t>
            </a:r>
          </a:p>
        </p:txBody>
      </p:sp>
    </p:spTree>
    <p:extLst>
      <p:ext uri="{BB962C8B-B14F-4D97-AF65-F5344CB8AC3E}">
        <p14:creationId xmlns:p14="http://schemas.microsoft.com/office/powerpoint/2010/main" val="15281643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5"/>
          <p:cNvSpPr>
            <a:spLocks noGrp="1" noChangeArrowheads="1"/>
          </p:cNvSpPr>
          <p:nvPr>
            <p:ph type="title"/>
          </p:nvPr>
        </p:nvSpPr>
        <p:spPr/>
        <p:txBody>
          <a:bodyPr/>
          <a:lstStyle/>
          <a:p>
            <a:r>
              <a:rPr lang="en-US" altLang="zh-TW"/>
              <a:t>Distinguishing Features of Mutual Funds</a:t>
            </a:r>
          </a:p>
        </p:txBody>
      </p:sp>
      <p:sp>
        <p:nvSpPr>
          <p:cNvPr id="542726" name="Rectangle 6"/>
          <p:cNvSpPr>
            <a:spLocks noGrp="1" noChangeArrowheads="1"/>
          </p:cNvSpPr>
          <p:nvPr>
            <p:ph idx="1"/>
          </p:nvPr>
        </p:nvSpPr>
        <p:spPr/>
        <p:txBody>
          <a:bodyPr>
            <a:normAutofit fontScale="85000" lnSpcReduction="10000"/>
          </a:bodyPr>
          <a:lstStyle/>
          <a:p>
            <a:r>
              <a:rPr lang="en-US" altLang="zh-TW" dirty="0"/>
              <a:t>Investors purchase mutual fund shares </a:t>
            </a:r>
            <a:r>
              <a:rPr lang="en-US" altLang="zh-TW" b="1" dirty="0">
                <a:solidFill>
                  <a:schemeClr val="accent2"/>
                </a:solidFill>
              </a:rPr>
              <a:t>from the fund itself </a:t>
            </a:r>
            <a:r>
              <a:rPr lang="en-US" altLang="zh-TW" dirty="0"/>
              <a:t>(or through a broker for the fund) instead of from other investors on a secondary market, such as the New York Stock Exchange or </a:t>
            </a:r>
            <a:r>
              <a:rPr lang="en-US" altLang="zh-TW" dirty="0" err="1"/>
              <a:t>Nasdaq</a:t>
            </a:r>
            <a:r>
              <a:rPr lang="en-US" altLang="zh-TW" dirty="0"/>
              <a:t> Stock Market   </a:t>
            </a:r>
          </a:p>
          <a:p>
            <a:r>
              <a:rPr lang="en-US" altLang="zh-TW" dirty="0"/>
              <a:t>The price =  the fund's per share </a:t>
            </a:r>
            <a:r>
              <a:rPr lang="en-US" altLang="zh-TW" b="1" dirty="0">
                <a:solidFill>
                  <a:schemeClr val="accent2"/>
                </a:solidFill>
              </a:rPr>
              <a:t>net asset value </a:t>
            </a:r>
            <a:r>
              <a:rPr lang="en-US" altLang="zh-TW" dirty="0"/>
              <a:t>(NAV) plus any shareholder </a:t>
            </a:r>
            <a:r>
              <a:rPr lang="en-US" altLang="zh-TW" b="1" dirty="0">
                <a:solidFill>
                  <a:schemeClr val="accent2"/>
                </a:solidFill>
              </a:rPr>
              <a:t>fees</a:t>
            </a:r>
            <a:r>
              <a:rPr lang="en-US" altLang="zh-TW" dirty="0">
                <a:solidFill>
                  <a:schemeClr val="accent2"/>
                </a:solidFill>
              </a:rPr>
              <a:t> </a:t>
            </a:r>
            <a:r>
              <a:rPr lang="en-US" altLang="zh-TW" dirty="0"/>
              <a:t>that the fund imposes at the time of purchase (such as sales loads)   </a:t>
            </a:r>
          </a:p>
          <a:p>
            <a:r>
              <a:rPr lang="en-US" altLang="zh-TW" dirty="0"/>
              <a:t>Mutual fund shares are "redeemable," meaning investors can sell their shares back to the fund (or to a broker acting for the fund)   </a:t>
            </a:r>
          </a:p>
          <a:p>
            <a:r>
              <a:rPr lang="en-US" altLang="zh-TW" dirty="0"/>
              <a:t>Mutual funds generally create and sell new shares to accommodate new investors. In other words, they sell their shares on a continuous basis, although some funds stop selling when, for example, they become too large  </a:t>
            </a:r>
          </a:p>
          <a:p>
            <a:r>
              <a:rPr lang="en-US" altLang="zh-TW" dirty="0"/>
              <a:t>The investment portfolios of mutual funds typically are managed by separate entities known as "investment advisers" that are registered with the SEC</a:t>
            </a:r>
          </a:p>
        </p:txBody>
      </p:sp>
      <p:sp>
        <p:nvSpPr>
          <p:cNvPr id="11162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CE666ED-5284-4F9D-94B8-64B44826D631}" type="slidenum">
              <a:rPr lang="en-US" altLang="en-US" sz="1400"/>
              <a:pPr/>
              <a:t>259</a:t>
            </a:fld>
            <a:endParaRPr lang="en-US" altLang="en-US" sz="1400"/>
          </a:p>
        </p:txBody>
      </p:sp>
      <p:sp>
        <p:nvSpPr>
          <p:cNvPr id="542724" name="Text Box 4"/>
          <p:cNvSpPr txBox="1">
            <a:spLocks noChangeArrowheads="1"/>
          </p:cNvSpPr>
          <p:nvPr/>
        </p:nvSpPr>
        <p:spPr bwMode="auto">
          <a:xfrm>
            <a:off x="1524000" y="5864424"/>
            <a:ext cx="1020664"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SEC</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42054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7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00200" y="1143000"/>
            <a:ext cx="2342978" cy="994172"/>
          </a:xfrm>
        </p:spPr>
        <p:txBody>
          <a:bodyPr>
            <a:normAutofit fontScale="90000"/>
          </a:bodyPr>
          <a:lstStyle/>
          <a:p>
            <a:r>
              <a:rPr lang="en-US" dirty="0"/>
              <a:t>Global Financial </a:t>
            </a:r>
            <a:r>
              <a:rPr lang="en-US" sz="2400" dirty="0"/>
              <a:t>Intermediation</a:t>
            </a:r>
          </a:p>
        </p:txBody>
      </p:sp>
      <p:pic>
        <p:nvPicPr>
          <p:cNvPr id="6" name="Content Placeholder 5"/>
          <p:cNvPicPr>
            <a:picLocks noGrp="1" noChangeAspect="1"/>
          </p:cNvPicPr>
          <p:nvPr>
            <p:ph idx="1"/>
          </p:nvPr>
        </p:nvPicPr>
        <p:blipFill>
          <a:blip r:embed="rId3"/>
          <a:stretch>
            <a:fillRect/>
          </a:stretch>
        </p:blipFill>
        <p:spPr>
          <a:xfrm>
            <a:off x="3810001" y="76201"/>
            <a:ext cx="6714267" cy="6226479"/>
          </a:xfrm>
          <a:prstGeom prst="rect">
            <a:avLst/>
          </a:prstGeom>
        </p:spPr>
      </p:pic>
      <p:sp>
        <p:nvSpPr>
          <p:cNvPr id="2" name="TextBox 1"/>
          <p:cNvSpPr txBox="1"/>
          <p:nvPr/>
        </p:nvSpPr>
        <p:spPr>
          <a:xfrm>
            <a:off x="1600200" y="5791200"/>
            <a:ext cx="1880650" cy="415498"/>
          </a:xfrm>
          <a:prstGeom prst="rect">
            <a:avLst/>
          </a:prstGeom>
          <a:noFill/>
        </p:spPr>
        <p:txBody>
          <a:bodyPr wrap="square" rtlCol="0">
            <a:spAutoFit/>
          </a:bodyPr>
          <a:lstStyle/>
          <a:p>
            <a:r>
              <a:rPr lang="en-US" sz="1050" i="1" dirty="0"/>
              <a:t>Source: McKinsey Global Banking report 2020 </a:t>
            </a:r>
          </a:p>
        </p:txBody>
      </p:sp>
      <p:sp>
        <p:nvSpPr>
          <p:cNvPr id="3" name="Oval 2"/>
          <p:cNvSpPr/>
          <p:nvPr/>
        </p:nvSpPr>
        <p:spPr>
          <a:xfrm>
            <a:off x="8763000" y="76200"/>
            <a:ext cx="838200" cy="3810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Footer Placeholder 4"/>
          <p:cNvSpPr>
            <a:spLocks noGrp="1"/>
          </p:cNvSpPr>
          <p:nvPr>
            <p:ph type="ftr" sz="quarter" idx="11"/>
          </p:nvPr>
        </p:nvSpPr>
        <p:spPr>
          <a:xfrm>
            <a:off x="3513138" y="6143625"/>
            <a:ext cx="7154862" cy="427038"/>
          </a:xfrm>
        </p:spPr>
        <p:txBody>
          <a:bodyPr/>
          <a:lstStyle/>
          <a:p>
            <a:r>
              <a:rPr lang="en-US" altLang="zh-TW" dirty="0"/>
              <a:t>What are Commercial Banks?</a:t>
            </a:r>
          </a:p>
        </p:txBody>
      </p:sp>
      <p:sp>
        <p:nvSpPr>
          <p:cNvPr id="8" name="Slide Number Placeholder 3"/>
          <p:cNvSpPr>
            <a:spLocks noGrp="1"/>
          </p:cNvSpPr>
          <p:nvPr>
            <p:ph type="sldNum" sz="quarter" idx="10"/>
          </p:nvPr>
        </p:nvSpPr>
        <p:spPr>
          <a:xfrm>
            <a:off x="9763126" y="6586539"/>
            <a:ext cx="919163" cy="293687"/>
          </a:xfrm>
        </p:spPr>
        <p:txBody>
          <a:bodyPr/>
          <a:lstStyle/>
          <a:p>
            <a:fld id="{71C1BE6E-502F-4575-97FB-50CE0D69CFE3}" type="slidenum">
              <a:rPr lang="en-US" altLang="en-US" smtClean="0"/>
              <a:pPr/>
              <a:t>26</a:t>
            </a:fld>
            <a:endParaRPr lang="en-US" altLang="en-US"/>
          </a:p>
        </p:txBody>
      </p:sp>
    </p:spTree>
    <p:extLst>
      <p:ext uri="{BB962C8B-B14F-4D97-AF65-F5344CB8AC3E}">
        <p14:creationId xmlns:p14="http://schemas.microsoft.com/office/powerpoint/2010/main" val="38118033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p:cNvSpPr>
            <a:spLocks noGrp="1" noChangeArrowheads="1"/>
          </p:cNvSpPr>
          <p:nvPr>
            <p:ph type="title"/>
          </p:nvPr>
        </p:nvSpPr>
        <p:spPr/>
        <p:txBody>
          <a:bodyPr/>
          <a:lstStyle/>
          <a:p>
            <a:r>
              <a:rPr lang="en-US" altLang="zh-TW"/>
              <a:t>Mutual Fund Structure</a:t>
            </a:r>
          </a:p>
        </p:txBody>
      </p:sp>
      <p:sp>
        <p:nvSpPr>
          <p:cNvPr id="1071107" name="Rectangle 3"/>
          <p:cNvSpPr>
            <a:spLocks noGrp="1" noChangeArrowheads="1"/>
          </p:cNvSpPr>
          <p:nvPr>
            <p:ph idx="1"/>
          </p:nvPr>
        </p:nvSpPr>
        <p:spPr/>
        <p:txBody>
          <a:bodyPr/>
          <a:lstStyle/>
          <a:p>
            <a:r>
              <a:rPr lang="en-US" altLang="zh-TW" b="1" dirty="0">
                <a:solidFill>
                  <a:schemeClr val="accent2"/>
                </a:solidFill>
              </a:rPr>
              <a:t>Closed-End Fund</a:t>
            </a:r>
            <a:r>
              <a:rPr lang="en-US" altLang="zh-TW" dirty="0"/>
              <a:t>: a fixed number of nonredeemable shares are sold through an initial offering and are then traded in the OTC market.  Price for the shares is determined by supply and demand forces.</a:t>
            </a:r>
          </a:p>
          <a:p>
            <a:r>
              <a:rPr lang="en-US" altLang="zh-TW" b="1" dirty="0">
                <a:solidFill>
                  <a:schemeClr val="accent2"/>
                </a:solidFill>
              </a:rPr>
              <a:t>Open-End Fund</a:t>
            </a:r>
            <a:r>
              <a:rPr lang="en-US" altLang="zh-TW" dirty="0"/>
              <a:t>: investors may buy or redeem shares at any point, where the price is determined by the </a:t>
            </a:r>
            <a:r>
              <a:rPr lang="en-US" altLang="zh-TW" b="1" dirty="0">
                <a:solidFill>
                  <a:schemeClr val="accent2"/>
                </a:solidFill>
              </a:rPr>
              <a:t>net asset value </a:t>
            </a:r>
            <a:r>
              <a:rPr lang="en-US" altLang="zh-TW" dirty="0"/>
              <a:t>of the fund.</a:t>
            </a:r>
          </a:p>
        </p:txBody>
      </p:sp>
      <p:sp>
        <p:nvSpPr>
          <p:cNvPr id="11674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723857B-8C0F-4BAE-B7CD-3B8E13F25022}" type="slidenum">
              <a:rPr lang="en-US" altLang="en-US" sz="1400"/>
              <a:pPr/>
              <a:t>260</a:t>
            </a:fld>
            <a:endParaRPr lang="en-US" altLang="en-US" sz="1400"/>
          </a:p>
        </p:txBody>
      </p:sp>
      <p:sp>
        <p:nvSpPr>
          <p:cNvPr id="1071108" name="Text Box 4"/>
          <p:cNvSpPr txBox="1">
            <a:spLocks noChangeArrowheads="1"/>
          </p:cNvSpPr>
          <p:nvPr/>
        </p:nvSpPr>
        <p:spPr bwMode="auto">
          <a:xfrm>
            <a:off x="1524000" y="5864424"/>
            <a:ext cx="2971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Mishkin/Eakins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26195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11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7"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TW">
                <a:ea typeface="PMingLiU" pitchFamily="18" charset="-120"/>
              </a:rPr>
              <a:t>The Organizational Structure of a Mutual Fund</a:t>
            </a:r>
          </a:p>
        </p:txBody>
      </p:sp>
      <p:pic>
        <p:nvPicPr>
          <p:cNvPr id="117767" name="Picture 6" descr="Figure A.1"/>
          <p:cNvPicPr>
            <a:picLocks noGrp="1" noChangeAspect="1" noChangeArrowheads="1"/>
          </p:cNvPicPr>
          <p:nvPr>
            <p:ph idx="1"/>
          </p:nvPr>
        </p:nvPicPr>
        <p:blipFill>
          <a:blip r:embed="rId3" cstate="print"/>
          <a:stretch>
            <a:fillRect/>
          </a:stretch>
        </p:blipFill>
        <p:spPr>
          <a:xfrm>
            <a:off x="2286000" y="1341438"/>
            <a:ext cx="7318330" cy="4525963"/>
          </a:xfrm>
          <a:noFill/>
        </p:spPr>
      </p:pic>
      <p:sp>
        <p:nvSpPr>
          <p:cNvPr id="117765"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4B70EEB4-F93A-47F3-A5F8-358A17BF0008}" type="slidenum">
              <a:rPr lang="en-US" altLang="en-US" sz="1400"/>
              <a:pPr/>
              <a:t>261</a:t>
            </a:fld>
            <a:endParaRPr lang="en-US" altLang="en-US" sz="1400"/>
          </a:p>
        </p:txBody>
      </p:sp>
      <p:sp>
        <p:nvSpPr>
          <p:cNvPr id="1072132" name="Text Box 4"/>
          <p:cNvSpPr txBox="1">
            <a:spLocks noChangeArrowheads="1"/>
          </p:cNvSpPr>
          <p:nvPr/>
        </p:nvSpPr>
        <p:spPr bwMode="auto">
          <a:xfrm>
            <a:off x="1524000" y="5864424"/>
            <a:ext cx="13716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ICI</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63062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5" name="Rectangle 2"/>
          <p:cNvSpPr>
            <a:spLocks noGrp="1" noChangeArrowheads="1"/>
          </p:cNvSpPr>
          <p:nvPr>
            <p:ph type="title"/>
          </p:nvPr>
        </p:nvSpPr>
        <p:spPr/>
        <p:txBody>
          <a:bodyPr/>
          <a:lstStyle/>
          <a:p>
            <a:pPr eaLnBrk="1" hangingPunct="1"/>
            <a:r>
              <a:rPr lang="en-US" altLang="zh-TW" dirty="0">
                <a:ea typeface="PMingLiU" pitchFamily="18" charset="-120"/>
              </a:rPr>
              <a:t>Unit Trusts vs. Mutual Funds</a:t>
            </a:r>
            <a:endParaRPr lang="zh-TW" altLang="en-US" dirty="0">
              <a:ea typeface="PMingLiU" pitchFamily="18" charset="-120"/>
            </a:endParaRPr>
          </a:p>
        </p:txBody>
      </p:sp>
      <p:sp>
        <p:nvSpPr>
          <p:cNvPr id="158724"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8CA66D90-79BA-496D-8B7F-5A47ABD8FF14}" type="slidenum">
              <a:rPr lang="en-US" altLang="en-US" sz="1400"/>
              <a:pPr/>
              <a:t>262</a:t>
            </a:fld>
            <a:endParaRPr lang="en-US" altLang="en-US" sz="1400"/>
          </a:p>
        </p:txBody>
      </p:sp>
      <p:sp>
        <p:nvSpPr>
          <p:cNvPr id="158727" name="Text Box 4"/>
          <p:cNvSpPr txBox="1">
            <a:spLocks noChangeArrowheads="1"/>
          </p:cNvSpPr>
          <p:nvPr/>
        </p:nvSpPr>
        <p:spPr bwMode="auto">
          <a:xfrm>
            <a:off x="1524000" y="5864424"/>
            <a:ext cx="7924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http://www.hkifa.org.hk/eng/download/about_publications/E_FundInv.pdf </a:t>
            </a:r>
          </a:p>
        </p:txBody>
      </p:sp>
      <p:graphicFrame>
        <p:nvGraphicFramePr>
          <p:cNvPr id="2" name="Table 1"/>
          <p:cNvGraphicFramePr>
            <a:graphicFrameLocks noGrp="1"/>
          </p:cNvGraphicFramePr>
          <p:nvPr/>
        </p:nvGraphicFramePr>
        <p:xfrm>
          <a:off x="1981200" y="1295400"/>
          <a:ext cx="8229600" cy="4287520"/>
        </p:xfrm>
        <a:graphic>
          <a:graphicData uri="http://schemas.openxmlformats.org/drawingml/2006/table">
            <a:tbl>
              <a:tblPr firstRow="1" firstCol="1" bandRow="1" bandCol="1">
                <a:tableStyleId>{69012ECD-51FC-41F1-AA8D-1B2483CD663E}</a:tableStyleId>
              </a:tblPr>
              <a:tblGrid>
                <a:gridCol w="2362200">
                  <a:extLst>
                    <a:ext uri="{9D8B030D-6E8A-4147-A177-3AD203B41FA5}">
                      <a16:colId xmlns:a16="http://schemas.microsoft.com/office/drawing/2014/main" val="20000"/>
                    </a:ext>
                  </a:extLst>
                </a:gridCol>
                <a:gridCol w="2933700">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370840">
                <a:tc>
                  <a:txBody>
                    <a:bodyPr/>
                    <a:lstStyle/>
                    <a:p>
                      <a:endParaRPr lang="de-DE" sz="1600" dirty="0"/>
                    </a:p>
                  </a:txBody>
                  <a:tcPr/>
                </a:tc>
                <a:tc>
                  <a:txBody>
                    <a:bodyPr/>
                    <a:lstStyle/>
                    <a:p>
                      <a:pPr algn="ctr"/>
                      <a:r>
                        <a:rPr lang="en-US" sz="1600" dirty="0"/>
                        <a:t>Unit Trusts</a:t>
                      </a:r>
                      <a:endParaRPr lang="de-DE" sz="1600" dirty="0"/>
                    </a:p>
                  </a:txBody>
                  <a:tcPr/>
                </a:tc>
                <a:tc>
                  <a:txBody>
                    <a:bodyPr/>
                    <a:lstStyle/>
                    <a:p>
                      <a:pPr algn="ctr"/>
                      <a:r>
                        <a:rPr lang="en-US" sz="1600" dirty="0"/>
                        <a:t>Mutual Funds</a:t>
                      </a:r>
                      <a:endParaRPr lang="de-DE" sz="1600" dirty="0"/>
                    </a:p>
                  </a:txBody>
                  <a:tcPr/>
                </a:tc>
                <a:extLst>
                  <a:ext uri="{0D108BD9-81ED-4DB2-BD59-A6C34878D82A}">
                    <a16:rowId xmlns:a16="http://schemas.microsoft.com/office/drawing/2014/main" val="10000"/>
                  </a:ext>
                </a:extLst>
              </a:tr>
              <a:tr h="370840">
                <a:tc>
                  <a:txBody>
                    <a:bodyPr/>
                    <a:lstStyle/>
                    <a:p>
                      <a:r>
                        <a:rPr lang="en-US" sz="1600" dirty="0"/>
                        <a:t>Form of establishment</a:t>
                      </a:r>
                      <a:endParaRPr lang="de-DE" sz="1600" dirty="0"/>
                    </a:p>
                  </a:txBody>
                  <a:tcPr/>
                </a:tc>
                <a:tc>
                  <a:txBody>
                    <a:bodyPr/>
                    <a:lstStyle/>
                    <a:p>
                      <a:r>
                        <a:rPr lang="en-US" sz="1600" dirty="0"/>
                        <a:t>Trust</a:t>
                      </a:r>
                      <a:endParaRPr lang="de-DE" sz="1600" dirty="0"/>
                    </a:p>
                  </a:txBody>
                  <a:tcPr/>
                </a:tc>
                <a:tc>
                  <a:txBody>
                    <a:bodyPr/>
                    <a:lstStyle/>
                    <a:p>
                      <a:r>
                        <a:rPr lang="en-US" sz="1600" dirty="0"/>
                        <a:t>Limited liability</a:t>
                      </a:r>
                      <a:r>
                        <a:rPr lang="en-US" sz="1600" baseline="0" dirty="0"/>
                        <a:t> company</a:t>
                      </a:r>
                      <a:endParaRPr lang="de-DE" sz="1600" dirty="0"/>
                    </a:p>
                  </a:txBody>
                  <a:tcPr/>
                </a:tc>
                <a:extLst>
                  <a:ext uri="{0D108BD9-81ED-4DB2-BD59-A6C34878D82A}">
                    <a16:rowId xmlns:a16="http://schemas.microsoft.com/office/drawing/2014/main" val="10001"/>
                  </a:ext>
                </a:extLst>
              </a:tr>
              <a:tr h="370840">
                <a:tc>
                  <a:txBody>
                    <a:bodyPr/>
                    <a:lstStyle/>
                    <a:p>
                      <a:r>
                        <a:rPr lang="en-US" sz="1600" dirty="0"/>
                        <a:t>Beneficiary</a:t>
                      </a:r>
                      <a:endParaRPr lang="de-DE" sz="1600" dirty="0"/>
                    </a:p>
                  </a:txBody>
                  <a:tcPr/>
                </a:tc>
                <a:tc>
                  <a:txBody>
                    <a:bodyPr/>
                    <a:lstStyle/>
                    <a:p>
                      <a:r>
                        <a:rPr lang="en-US" sz="1600" dirty="0"/>
                        <a:t>Unit holder</a:t>
                      </a:r>
                      <a:endParaRPr lang="de-DE" sz="1600" dirty="0"/>
                    </a:p>
                  </a:txBody>
                  <a:tcPr/>
                </a:tc>
                <a:tc>
                  <a:txBody>
                    <a:bodyPr/>
                    <a:lstStyle/>
                    <a:p>
                      <a:r>
                        <a:rPr lang="en-US" sz="1600" dirty="0"/>
                        <a:t>Shareholder</a:t>
                      </a:r>
                      <a:endParaRPr lang="de-DE" sz="1600" dirty="0"/>
                    </a:p>
                  </a:txBody>
                  <a:tcPr/>
                </a:tc>
                <a:extLst>
                  <a:ext uri="{0D108BD9-81ED-4DB2-BD59-A6C34878D82A}">
                    <a16:rowId xmlns:a16="http://schemas.microsoft.com/office/drawing/2014/main" val="10002"/>
                  </a:ext>
                </a:extLst>
              </a:tr>
              <a:tr h="370840">
                <a:tc>
                  <a:txBody>
                    <a:bodyPr/>
                    <a:lstStyle/>
                    <a:p>
                      <a:r>
                        <a:rPr lang="en-US" sz="1600" dirty="0"/>
                        <a:t>Governing law</a:t>
                      </a:r>
                      <a:endParaRPr lang="de-DE" sz="1600" dirty="0"/>
                    </a:p>
                  </a:txBody>
                  <a:tcPr/>
                </a:tc>
                <a:tc>
                  <a:txBody>
                    <a:bodyPr/>
                    <a:lstStyle/>
                    <a:p>
                      <a:r>
                        <a:rPr lang="en-US" sz="1600" dirty="0"/>
                        <a:t>Trust law</a:t>
                      </a:r>
                      <a:endParaRPr lang="de-DE" sz="1600" dirty="0"/>
                    </a:p>
                  </a:txBody>
                  <a:tcPr/>
                </a:tc>
                <a:tc>
                  <a:txBody>
                    <a:bodyPr/>
                    <a:lstStyle/>
                    <a:p>
                      <a:r>
                        <a:rPr lang="en-US" sz="1600" dirty="0"/>
                        <a:t>Company law</a:t>
                      </a:r>
                      <a:endParaRPr lang="de-DE" sz="1600" dirty="0"/>
                    </a:p>
                  </a:txBody>
                  <a:tcPr/>
                </a:tc>
                <a:extLst>
                  <a:ext uri="{0D108BD9-81ED-4DB2-BD59-A6C34878D82A}">
                    <a16:rowId xmlns:a16="http://schemas.microsoft.com/office/drawing/2014/main" val="10003"/>
                  </a:ext>
                </a:extLst>
              </a:tr>
              <a:tr h="370840">
                <a:tc>
                  <a:txBody>
                    <a:bodyPr/>
                    <a:lstStyle/>
                    <a:p>
                      <a:r>
                        <a:rPr lang="en-US" sz="1600" dirty="0"/>
                        <a:t>Legal document in which the rules are laid down</a:t>
                      </a:r>
                      <a:endParaRPr lang="de-DE" sz="1600" dirty="0"/>
                    </a:p>
                  </a:txBody>
                  <a:tcPr/>
                </a:tc>
                <a:tc>
                  <a:txBody>
                    <a:bodyPr/>
                    <a:lstStyle/>
                    <a:p>
                      <a:r>
                        <a:rPr lang="en-US" sz="1600" dirty="0"/>
                        <a:t>Trust deed</a:t>
                      </a:r>
                      <a:endParaRPr lang="de-DE" sz="1600" dirty="0"/>
                    </a:p>
                  </a:txBody>
                  <a:tcPr/>
                </a:tc>
                <a:tc>
                  <a:txBody>
                    <a:bodyPr/>
                    <a:lstStyle/>
                    <a:p>
                      <a:r>
                        <a:rPr lang="en-US" sz="1600" dirty="0"/>
                        <a:t>Company’s articles/bye laws &amp; custodian</a:t>
                      </a:r>
                      <a:r>
                        <a:rPr lang="en-US" sz="1600" baseline="0" dirty="0"/>
                        <a:t> agreements</a:t>
                      </a:r>
                      <a:endParaRPr lang="de-DE" sz="1600" dirty="0"/>
                    </a:p>
                  </a:txBody>
                  <a:tcPr/>
                </a:tc>
                <a:extLst>
                  <a:ext uri="{0D108BD9-81ED-4DB2-BD59-A6C34878D82A}">
                    <a16:rowId xmlns:a16="http://schemas.microsoft.com/office/drawing/2014/main" val="10004"/>
                  </a:ext>
                </a:extLst>
              </a:tr>
              <a:tr h="370840">
                <a:tc>
                  <a:txBody>
                    <a:bodyPr/>
                    <a:lstStyle/>
                    <a:p>
                      <a:r>
                        <a:rPr lang="en-US" sz="1600" dirty="0"/>
                        <a:t>Who protects investor interests</a:t>
                      </a:r>
                      <a:endParaRPr lang="de-DE" sz="1600" dirty="0"/>
                    </a:p>
                  </a:txBody>
                  <a:tcPr/>
                </a:tc>
                <a:tc>
                  <a:txBody>
                    <a:bodyPr/>
                    <a:lstStyle/>
                    <a:p>
                      <a:r>
                        <a:rPr lang="en-US" sz="1600" dirty="0"/>
                        <a:t>Trustee</a:t>
                      </a:r>
                      <a:endParaRPr lang="de-DE" sz="1600" dirty="0"/>
                    </a:p>
                  </a:txBody>
                  <a:tcPr/>
                </a:tc>
                <a:tc>
                  <a:txBody>
                    <a:bodyPr/>
                    <a:lstStyle/>
                    <a:p>
                      <a:r>
                        <a:rPr lang="en-US" sz="1600" dirty="0"/>
                        <a:t>Custodian (but according to the custodian agreement and articles/bye</a:t>
                      </a:r>
                      <a:r>
                        <a:rPr lang="en-US" sz="1600" baseline="0" dirty="0"/>
                        <a:t> laws)</a:t>
                      </a:r>
                      <a:endParaRPr lang="de-DE" sz="1600" dirty="0"/>
                    </a:p>
                  </a:txBody>
                  <a:tcPr/>
                </a:tc>
                <a:extLst>
                  <a:ext uri="{0D108BD9-81ED-4DB2-BD59-A6C34878D82A}">
                    <a16:rowId xmlns:a16="http://schemas.microsoft.com/office/drawing/2014/main" val="10005"/>
                  </a:ext>
                </a:extLst>
              </a:tr>
              <a:tr h="370840">
                <a:tc>
                  <a:txBody>
                    <a:bodyPr/>
                    <a:lstStyle/>
                    <a:p>
                      <a:r>
                        <a:rPr lang="en-US" sz="1600" dirty="0"/>
                        <a:t>Who owns or holds the fund assets</a:t>
                      </a:r>
                      <a:endParaRPr lang="de-DE" sz="1600" dirty="0"/>
                    </a:p>
                  </a:txBody>
                  <a:tcPr/>
                </a:tc>
                <a:tc>
                  <a:txBody>
                    <a:bodyPr/>
                    <a:lstStyle/>
                    <a:p>
                      <a:r>
                        <a:rPr lang="en-US" sz="1600" dirty="0"/>
                        <a:t>Trustee holds</a:t>
                      </a:r>
                      <a:r>
                        <a:rPr lang="en-US" sz="1600" baseline="0" dirty="0"/>
                        <a:t> the assets for the benefit of the investors</a:t>
                      </a:r>
                      <a:endParaRPr lang="de-DE" sz="1600" dirty="0"/>
                    </a:p>
                  </a:txBody>
                  <a:tcPr/>
                </a:tc>
                <a:tc>
                  <a:txBody>
                    <a:bodyPr/>
                    <a:lstStyle/>
                    <a:p>
                      <a:r>
                        <a:rPr lang="en-US" sz="1600" dirty="0"/>
                        <a:t>The mutual fund company owns the assets and investors are shareholders of the company</a:t>
                      </a:r>
                      <a:endParaRPr lang="de-DE" sz="1600" dirty="0"/>
                    </a:p>
                  </a:txBody>
                  <a:tcPr/>
                </a:tc>
                <a:extLst>
                  <a:ext uri="{0D108BD9-81ED-4DB2-BD59-A6C34878D82A}">
                    <a16:rowId xmlns:a16="http://schemas.microsoft.com/office/drawing/2014/main" val="10006"/>
                  </a:ext>
                </a:extLst>
              </a:tr>
              <a:tr h="370840">
                <a:tc>
                  <a:txBody>
                    <a:bodyPr/>
                    <a:lstStyle/>
                    <a:p>
                      <a:r>
                        <a:rPr lang="en-US" sz="1600" dirty="0"/>
                        <a:t>Who is</a:t>
                      </a:r>
                      <a:r>
                        <a:rPr lang="en-US" sz="1600" baseline="0" dirty="0"/>
                        <a:t> liable</a:t>
                      </a:r>
                      <a:endParaRPr lang="de-DE" sz="1600" dirty="0"/>
                    </a:p>
                  </a:txBody>
                  <a:tcPr/>
                </a:tc>
                <a:tc>
                  <a:txBody>
                    <a:bodyPr/>
                    <a:lstStyle/>
                    <a:p>
                      <a:r>
                        <a:rPr lang="en-US" sz="1600" dirty="0"/>
                        <a:t>Trustee</a:t>
                      </a:r>
                      <a:endParaRPr lang="de-DE" sz="1600" dirty="0"/>
                    </a:p>
                  </a:txBody>
                  <a:tcPr/>
                </a:tc>
                <a:tc>
                  <a:txBody>
                    <a:bodyPr/>
                    <a:lstStyle/>
                    <a:p>
                      <a:r>
                        <a:rPr lang="en-US" sz="1600" dirty="0"/>
                        <a:t>The company has limited liability</a:t>
                      </a:r>
                      <a:r>
                        <a:rPr lang="en-US" sz="1600" baseline="0" dirty="0"/>
                        <a:t>; directors can be liable</a:t>
                      </a:r>
                      <a:endParaRPr lang="de-DE" sz="1600" dirty="0"/>
                    </a:p>
                  </a:txBody>
                  <a:tcPr/>
                </a:tc>
                <a:extLst>
                  <a:ext uri="{0D108BD9-81ED-4DB2-BD59-A6C34878D82A}">
                    <a16:rowId xmlns:a16="http://schemas.microsoft.com/office/drawing/2014/main" val="10007"/>
                  </a:ext>
                </a:extLst>
              </a:tr>
            </a:tbl>
          </a:graphicData>
        </a:graphic>
      </p:graphicFrame>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4955221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Rectangle 5"/>
          <p:cNvSpPr>
            <a:spLocks noGrp="1" noChangeArrowheads="1"/>
          </p:cNvSpPr>
          <p:nvPr>
            <p:ph type="title"/>
          </p:nvPr>
        </p:nvSpPr>
        <p:spPr/>
        <p:txBody>
          <a:bodyPr/>
          <a:lstStyle/>
          <a:p>
            <a:pPr eaLnBrk="1" hangingPunct="1"/>
            <a:r>
              <a:rPr lang="en-US" altLang="zh-TW">
                <a:ea typeface="PMingLiU" pitchFamily="18" charset="-120"/>
              </a:rPr>
              <a:t>Types of Mutual Funds</a:t>
            </a:r>
          </a:p>
        </p:txBody>
      </p:sp>
      <p:graphicFrame>
        <p:nvGraphicFramePr>
          <p:cNvPr id="2" name="Diagram 1"/>
          <p:cNvGraphicFramePr/>
          <p:nvPr/>
        </p:nvGraphicFramePr>
        <p:xfrm>
          <a:off x="1981200" y="14478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9"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FA21828-86B3-4926-8B1C-1FF33A98EBA0}" type="slidenum">
              <a:rPr lang="en-US" altLang="en-US" sz="1400"/>
              <a:pPr/>
              <a:t>263</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6467159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the US, Equity Mutual Funds Held More Than Half of Mutual Fund and ETFs Total Net Assets </a:t>
            </a:r>
            <a:br>
              <a:rPr lang="en-US" dirty="0"/>
            </a:br>
            <a:r>
              <a:rPr lang="en-US" sz="2800" dirty="0"/>
              <a:t>Percentage of total net assets, year-end 2019</a:t>
            </a:r>
          </a:p>
        </p:txBody>
      </p:sp>
      <p:pic>
        <p:nvPicPr>
          <p:cNvPr id="5" name="Content Placeholder 4"/>
          <p:cNvPicPr>
            <a:picLocks noGrp="1" noChangeAspect="1"/>
          </p:cNvPicPr>
          <p:nvPr>
            <p:ph sz="half" idx="1"/>
          </p:nvPr>
        </p:nvPicPr>
        <p:blipFill>
          <a:blip r:embed="rId3"/>
          <a:stretch>
            <a:fillRect/>
          </a:stretch>
        </p:blipFill>
        <p:spPr>
          <a:xfrm>
            <a:off x="1624828" y="2286000"/>
            <a:ext cx="4705909" cy="3124200"/>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264</a:t>
            </a:fld>
            <a:endParaRPr lang="en-US" altLang="en-US"/>
          </a:p>
        </p:txBody>
      </p:sp>
      <p:sp>
        <p:nvSpPr>
          <p:cNvPr id="7" name="Footer Placeholder 4"/>
          <p:cNvSpPr>
            <a:spLocks noGrp="1"/>
          </p:cNvSpPr>
          <p:nvPr>
            <p:ph type="ftr" sz="quarter" idx="11"/>
          </p:nvPr>
        </p:nvSpPr>
        <p:spPr bwMode="auto">
          <a:noFill/>
          <a:ln>
            <a:miter lim="800000"/>
            <a:headEnd/>
            <a:tailEnd/>
          </a:ln>
        </p:spPr>
        <p:txBody>
          <a:bodyPr/>
          <a:lstStyle/>
          <a:p>
            <a:r>
              <a:rPr lang="en-US" altLang="zh-TW" dirty="0"/>
              <a:t>Mutual Funds and Fund Management</a:t>
            </a:r>
          </a:p>
        </p:txBody>
      </p:sp>
      <p:sp>
        <p:nvSpPr>
          <p:cNvPr id="8" name="TextBox 7"/>
          <p:cNvSpPr txBox="1"/>
          <p:nvPr/>
        </p:nvSpPr>
        <p:spPr>
          <a:xfrm>
            <a:off x="1524000" y="5819775"/>
            <a:ext cx="3429000" cy="381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pic>
        <p:nvPicPr>
          <p:cNvPr id="6" name="Content Placeholder 5"/>
          <p:cNvPicPr>
            <a:picLocks noGrp="1" noChangeAspect="1"/>
          </p:cNvPicPr>
          <p:nvPr>
            <p:ph sz="half" idx="2"/>
          </p:nvPr>
        </p:nvPicPr>
        <p:blipFill>
          <a:blip r:embed="rId4"/>
          <a:stretch>
            <a:fillRect/>
          </a:stretch>
        </p:blipFill>
        <p:spPr>
          <a:xfrm>
            <a:off x="6172200" y="2477488"/>
            <a:ext cx="4038600" cy="2771386"/>
          </a:xfrm>
          <a:prstGeom prst="rect">
            <a:avLst/>
          </a:prstGeom>
        </p:spPr>
      </p:pic>
    </p:spTree>
    <p:extLst>
      <p:ext uri="{BB962C8B-B14F-4D97-AF65-F5344CB8AC3E}">
        <p14:creationId xmlns:p14="http://schemas.microsoft.com/office/powerpoint/2010/main" val="6568451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Rectangle 10"/>
          <p:cNvSpPr>
            <a:spLocks noGrp="1" noChangeArrowheads="1"/>
          </p:cNvSpPr>
          <p:nvPr>
            <p:ph type="title"/>
          </p:nvPr>
        </p:nvSpPr>
        <p:spPr/>
        <p:txBody>
          <a:bodyPr/>
          <a:lstStyle/>
          <a:p>
            <a:r>
              <a:rPr lang="en-US" altLang="zh-TW"/>
              <a:t>Money Market Mutual Funds</a:t>
            </a:r>
            <a:endParaRPr lang="en-US" altLang="zh-TW" dirty="0"/>
          </a:p>
        </p:txBody>
      </p:sp>
      <p:sp>
        <p:nvSpPr>
          <p:cNvPr id="238603" name="Rectangle 11"/>
          <p:cNvSpPr>
            <a:spLocks noGrp="1" noChangeArrowheads="1"/>
          </p:cNvSpPr>
          <p:nvPr>
            <p:ph idx="1"/>
          </p:nvPr>
        </p:nvSpPr>
        <p:spPr/>
        <p:txBody>
          <a:bodyPr>
            <a:normAutofit fontScale="92500" lnSpcReduction="20000"/>
          </a:bodyPr>
          <a:lstStyle/>
          <a:p>
            <a:r>
              <a:rPr lang="en-US" altLang="zh-TW" b="1" dirty="0"/>
              <a:t>Money market funds </a:t>
            </a:r>
            <a:r>
              <a:rPr lang="en-US" altLang="zh-TW" dirty="0"/>
              <a:t>are </a:t>
            </a:r>
            <a:r>
              <a:rPr lang="en-US" altLang="zh-TW" b="1" dirty="0"/>
              <a:t>a type of mutual fund </a:t>
            </a:r>
            <a:r>
              <a:rPr lang="en-US" altLang="zh-TW" dirty="0"/>
              <a:t>registered under the Investment Company Act of 1940 and regulated under rule 2a-7 of the Act. </a:t>
            </a:r>
          </a:p>
          <a:p>
            <a:r>
              <a:rPr lang="en-US" altLang="zh-TW" dirty="0"/>
              <a:t> Money market funds pay dividends that reflect prevailing short-term interest rates, are redeemable on demand, and, unlike other investment companies, </a:t>
            </a:r>
            <a:r>
              <a:rPr lang="en-US" altLang="zh-TW" b="1" dirty="0"/>
              <a:t>seek to maintain a stable NAV, typically $1.00.</a:t>
            </a:r>
            <a:r>
              <a:rPr lang="en-US" altLang="zh-TW" dirty="0"/>
              <a:t>  This combination of principal stability, liquidity and payment of short-term yields has made money market funds popular cash management vehicles for both retail and institutional investors.</a:t>
            </a:r>
          </a:p>
          <a:p>
            <a:r>
              <a:rPr lang="en-US" altLang="zh-TW" dirty="0"/>
              <a:t>There are many kinds of money market funds, including ones that invest primarily in government securities, tax-exempt municipal securities, or corporate debt securities. </a:t>
            </a:r>
          </a:p>
          <a:p>
            <a:pPr lvl="1"/>
            <a:r>
              <a:rPr lang="en-US" altLang="zh-TW" dirty="0"/>
              <a:t>Money market funds that primarily invest in corporate debt securities are referred to as </a:t>
            </a:r>
            <a:r>
              <a:rPr lang="en-US" altLang="zh-TW" b="1" dirty="0"/>
              <a:t>prime funds</a:t>
            </a:r>
            <a:r>
              <a:rPr lang="en-US" altLang="zh-TW" dirty="0"/>
              <a:t>. </a:t>
            </a:r>
          </a:p>
        </p:txBody>
      </p:sp>
      <p:sp>
        <p:nvSpPr>
          <p:cNvPr id="122884" name="Slide Number Placeholder 6"/>
          <p:cNvSpPr>
            <a:spLocks noGrp="1"/>
          </p:cNvSpPr>
          <p:nvPr>
            <p:ph type="sldNum" sz="quarter" idx="10"/>
          </p:nvPr>
        </p:nvSpPr>
        <p:spPr/>
        <p:txBody>
          <a:bodyPr/>
          <a:lstStyle/>
          <a:p>
            <a:fld id="{4B69350B-0980-42CC-8B19-F03128701527}" type="slidenum">
              <a:rPr lang="en-US" altLang="en-US" smtClean="0"/>
              <a:pPr/>
              <a:t>265</a:t>
            </a:fld>
            <a:endParaRPr lang="en-US" altLang="en-US"/>
          </a:p>
        </p:txBody>
      </p:sp>
      <p:sp>
        <p:nvSpPr>
          <p:cNvPr id="7" name="Footer Placeholder 4"/>
          <p:cNvSpPr>
            <a:spLocks noGrp="1"/>
          </p:cNvSpPr>
          <p:nvPr>
            <p:ph type="ftr" sz="quarter" idx="11"/>
          </p:nvPr>
        </p:nvSpPr>
        <p:spPr/>
        <p:txBody>
          <a:bodyPr/>
          <a:lstStyle/>
          <a:p>
            <a:r>
              <a:rPr lang="en-US" altLang="zh-TW"/>
              <a:t>Mutual Funds and Fund Management</a:t>
            </a:r>
            <a:endParaRPr lang="en-US" altLang="zh-TW" dirty="0"/>
          </a:p>
        </p:txBody>
      </p:sp>
      <p:sp>
        <p:nvSpPr>
          <p:cNvPr id="13" name="TextBox 12"/>
          <p:cNvSpPr txBox="1"/>
          <p:nvPr/>
        </p:nvSpPr>
        <p:spPr>
          <a:xfrm>
            <a:off x="1526788" y="5864424"/>
            <a:ext cx="1447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ICI</a:t>
            </a:r>
            <a:endParaRPr lang="zh-TW" altLang="en-US" dirty="0"/>
          </a:p>
        </p:txBody>
      </p:sp>
    </p:spTree>
    <p:extLst>
      <p:ext uri="{BB962C8B-B14F-4D97-AF65-F5344CB8AC3E}">
        <p14:creationId xmlns:p14="http://schemas.microsoft.com/office/powerpoint/2010/main" val="41844184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1CB1D-045F-40A1-AA43-E7A4F112FDB2}"/>
              </a:ext>
            </a:extLst>
          </p:cNvPr>
          <p:cNvSpPr>
            <a:spLocks noGrp="1"/>
          </p:cNvSpPr>
          <p:nvPr>
            <p:ph type="title"/>
          </p:nvPr>
        </p:nvSpPr>
        <p:spPr/>
        <p:txBody>
          <a:bodyPr/>
          <a:lstStyle/>
          <a:p>
            <a:r>
              <a:rPr lang="en-US" dirty="0"/>
              <a:t>Assets in MMF</a:t>
            </a:r>
          </a:p>
        </p:txBody>
      </p:sp>
      <p:pic>
        <p:nvPicPr>
          <p:cNvPr id="7" name="Content Placeholder 6" descr="A screenshot of a cell phone&#10;&#10;Description automatically generated">
            <a:extLst>
              <a:ext uri="{FF2B5EF4-FFF2-40B4-BE49-F238E27FC236}">
                <a16:creationId xmlns:a16="http://schemas.microsoft.com/office/drawing/2014/main" id="{3E27631E-1952-47BA-8B80-C1F8D50FB4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8401" y="159307"/>
            <a:ext cx="4114799" cy="6023608"/>
          </a:xfrm>
        </p:spPr>
      </p:pic>
      <p:sp>
        <p:nvSpPr>
          <p:cNvPr id="8" name="TextBox 7">
            <a:extLst>
              <a:ext uri="{FF2B5EF4-FFF2-40B4-BE49-F238E27FC236}">
                <a16:creationId xmlns:a16="http://schemas.microsoft.com/office/drawing/2014/main" id="{236C532D-4D1C-4713-BEEC-13F15AB23044}"/>
              </a:ext>
            </a:extLst>
          </p:cNvPr>
          <p:cNvSpPr txBox="1"/>
          <p:nvPr/>
        </p:nvSpPr>
        <p:spPr>
          <a:xfrm>
            <a:off x="2209801" y="1498758"/>
            <a:ext cx="2971799" cy="3693319"/>
          </a:xfrm>
          <a:prstGeom prst="rect">
            <a:avLst/>
          </a:prstGeom>
          <a:noFill/>
        </p:spPr>
        <p:txBody>
          <a:bodyPr wrap="square" rtlCol="0">
            <a:spAutoFit/>
          </a:bodyPr>
          <a:lstStyle/>
          <a:p>
            <a:r>
              <a:rPr lang="en-US" dirty="0">
                <a:solidFill>
                  <a:srgbClr val="333333"/>
                </a:solidFill>
                <a:latin typeface="Exchange"/>
              </a:rPr>
              <a:t>Assets in MM funds recently swelled to about $4.6 trillion, the highest level on record, according to data from Refinitiv Lipper going back to 1992.</a:t>
            </a:r>
          </a:p>
          <a:p>
            <a:r>
              <a:rPr lang="en-US" dirty="0">
                <a:solidFill>
                  <a:srgbClr val="333333"/>
                </a:solidFill>
                <a:latin typeface="Exchange"/>
              </a:rPr>
              <a:t>Assets in money-market funds have grown by about $1 trillion this year, pushing assets in these funds above the prior high of roughly $3.8 trillion reached during the last financial crisis.</a:t>
            </a:r>
            <a:endParaRPr lang="en-US" dirty="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0444079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r>
              <a:rPr lang="en-US" altLang="zh-TW" dirty="0"/>
              <a:t>MMF vs. MMDA</a:t>
            </a:r>
          </a:p>
        </p:txBody>
      </p:sp>
      <p:sp>
        <p:nvSpPr>
          <p:cNvPr id="123910" name="Rectangle 3"/>
          <p:cNvSpPr>
            <a:spLocks noGrp="1" noChangeArrowheads="1"/>
          </p:cNvSpPr>
          <p:nvPr>
            <p:ph idx="1"/>
          </p:nvPr>
        </p:nvSpPr>
        <p:spPr/>
        <p:txBody>
          <a:bodyPr/>
          <a:lstStyle/>
          <a:p>
            <a:r>
              <a:rPr lang="en-US" altLang="zh-TW" dirty="0"/>
              <a:t>A </a:t>
            </a:r>
            <a:r>
              <a:rPr lang="en-US" altLang="zh-TW" b="1" dirty="0">
                <a:solidFill>
                  <a:schemeClr val="accent2"/>
                </a:solidFill>
              </a:rPr>
              <a:t>money market fund </a:t>
            </a:r>
            <a:r>
              <a:rPr lang="en-US" altLang="zh-TW" dirty="0"/>
              <a:t>is a type of mutual fund. It is not guaranteed or FDIC insured. When you buy shares in a money market fund, you should receive a prospectus.</a:t>
            </a:r>
          </a:p>
          <a:p>
            <a:r>
              <a:rPr lang="en-US" altLang="zh-TW" dirty="0"/>
              <a:t>A </a:t>
            </a:r>
            <a:r>
              <a:rPr lang="en-US" altLang="zh-TW" b="1" dirty="0">
                <a:solidFill>
                  <a:schemeClr val="accent2"/>
                </a:solidFill>
              </a:rPr>
              <a:t>money market deposit account </a:t>
            </a:r>
            <a:r>
              <a:rPr lang="en-US" altLang="zh-TW" dirty="0"/>
              <a:t>is a bank deposit. It is guaranteed and FDIC insured. When you deposit money in a money market deposit account, you should receive a Truth in Savings form. </a:t>
            </a:r>
          </a:p>
        </p:txBody>
      </p:sp>
      <p:sp>
        <p:nvSpPr>
          <p:cNvPr id="12390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D872EBBB-E301-4B1E-BB06-98C2FC57432C}" type="slidenum">
              <a:rPr lang="en-US" altLang="en-US" sz="1400"/>
              <a:pPr/>
              <a:t>267</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5722669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TW" dirty="0"/>
              <a:t>The Basic Functioning of a MMF in the United States</a:t>
            </a:r>
            <a:endParaRPr lang="zh-TW" alt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2590801" y="1446213"/>
            <a:ext cx="7700551" cy="4153694"/>
          </a:xfrm>
          <a:prstGeom prst="rect">
            <a:avLst/>
          </a:prstGeom>
          <a:noFill/>
          <a:ln w="9525">
            <a:noFill/>
            <a:miter lim="800000"/>
            <a:headEnd/>
            <a:tailEnd/>
          </a:ln>
        </p:spPr>
      </p:pic>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6" name="TextBox 5"/>
          <p:cNvSpPr txBox="1"/>
          <p:nvPr/>
        </p:nvSpPr>
        <p:spPr>
          <a:xfrm>
            <a:off x="1524000" y="5715000"/>
            <a:ext cx="2895600" cy="457200"/>
          </a:xfrm>
          <a:prstGeom prst="rect">
            <a:avLst/>
          </a:prstGeom>
          <a:solidFill>
            <a:schemeClr val="accent1">
              <a:lumMod val="20000"/>
              <a:lumOff val="80000"/>
            </a:schemeClr>
          </a:solidFill>
        </p:spPr>
        <p:txBody>
          <a:bodyPr vert="horz" wrap="square" lIns="91440" tIns="45720" rIns="91440" bIns="45720" rtlCol="0" anchor="ctr">
            <a:noAutofit/>
          </a:bodyPr>
          <a:lstStyle/>
          <a:p>
            <a:r>
              <a:rPr lang="en-US" altLang="zh-TW" sz="1400" i="1" dirty="0"/>
              <a:t>Source: IIF report on Shadow Banking </a:t>
            </a:r>
            <a:endParaRPr lang="zh-TW" altLang="en-US" sz="1400" i="1" dirty="0">
              <a:ea typeface="+mj-ea"/>
              <a:cs typeface="+mj-cs"/>
            </a:endParaRPr>
          </a:p>
        </p:txBody>
      </p:sp>
      <p:sp>
        <p:nvSpPr>
          <p:cNvPr id="7"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3AE80266-4BB3-425F-84C4-D9404195D3FC}" type="slidenum">
              <a:rPr lang="en-US" altLang="en-US" sz="1400" b="1"/>
              <a:pPr/>
              <a:t>268</a:t>
            </a:fld>
            <a:endParaRPr lang="en-US" altLang="en-US" sz="1400" b="1"/>
          </a:p>
        </p:txBody>
      </p:sp>
    </p:spTree>
    <p:extLst>
      <p:ext uri="{BB962C8B-B14F-4D97-AF65-F5344CB8AC3E}">
        <p14:creationId xmlns:p14="http://schemas.microsoft.com/office/powerpoint/2010/main" val="40353032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6139190"/>
            <a:ext cx="9144000" cy="718810"/>
          </a:xfrm>
          <a:prstGeom prst="rect">
            <a:avLst/>
          </a:prstGeom>
          <a:solidFill>
            <a:schemeClr val="bg1"/>
          </a:solidFill>
        </p:spPr>
        <p:txBody>
          <a:bodyPr vert="horz" wrap="square" lIns="91440" tIns="45720" rIns="91440" bIns="45720" numCol="1" anchor="ctr" anchorCtr="0" compatLnSpc="1">
            <a:prstTxWarp prst="textNoShape">
              <a:avLst/>
            </a:prstTxWarp>
          </a:bodyPr>
          <a:lstStyle/>
          <a:p>
            <a:pPr algn="r" eaLnBrk="0" hangingPunct="0"/>
            <a:endParaRPr lang="de-DE" sz="1400" b="1">
              <a:solidFill>
                <a:srgbClr val="002060"/>
              </a:solidFill>
              <a:latin typeface="Calibri" pitchFamily="34" charset="0"/>
            </a:endParaRPr>
          </a:p>
        </p:txBody>
      </p:sp>
      <p:sp>
        <p:nvSpPr>
          <p:cNvPr id="124934" name="Rectangle 3"/>
          <p:cNvSpPr>
            <a:spLocks noGrp="1" noChangeArrowheads="1"/>
          </p:cNvSpPr>
          <p:nvPr>
            <p:ph type="title"/>
          </p:nvPr>
        </p:nvSpPr>
        <p:spPr>
          <a:xfrm>
            <a:off x="1752601" y="274638"/>
            <a:ext cx="4125913" cy="1143000"/>
          </a:xfrm>
        </p:spPr>
        <p:txBody>
          <a:bodyPr>
            <a:normAutofit fontScale="90000"/>
          </a:bodyPr>
          <a:lstStyle/>
          <a:p>
            <a:pPr eaLnBrk="1" hangingPunct="1"/>
            <a:r>
              <a:rPr lang="en-US" altLang="zh-TW" dirty="0">
                <a:ea typeface="PMingLiU" pitchFamily="18" charset="-120"/>
              </a:rPr>
              <a:t>Breaking the buck – what is safe?</a:t>
            </a:r>
          </a:p>
        </p:txBody>
      </p:sp>
      <p:sp>
        <p:nvSpPr>
          <p:cNvPr id="124932"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C5068C31-62FA-4D8E-95DC-6C0F48944F36}" type="slidenum">
              <a:rPr lang="en-US" altLang="en-US" sz="1400"/>
              <a:pPr/>
              <a:t>269</a:t>
            </a:fld>
            <a:endParaRPr lang="en-US" altLang="en-US" sz="1400"/>
          </a:p>
        </p:txBody>
      </p:sp>
      <p:pic>
        <p:nvPicPr>
          <p:cNvPr id="124933" name="Picture 2" descr="Fallout at a Money Market Fund"/>
          <p:cNvPicPr>
            <a:picLocks noChangeAspect="1" noChangeArrowheads="1"/>
          </p:cNvPicPr>
          <p:nvPr/>
        </p:nvPicPr>
        <p:blipFill>
          <a:blip r:embed="rId3" cstate="print"/>
          <a:srcRect/>
          <a:stretch>
            <a:fillRect/>
          </a:stretch>
        </p:blipFill>
        <p:spPr bwMode="auto">
          <a:xfrm>
            <a:off x="5638800" y="76200"/>
            <a:ext cx="4578350" cy="6705600"/>
          </a:xfrm>
          <a:prstGeom prst="rect">
            <a:avLst/>
          </a:prstGeom>
          <a:noFill/>
          <a:ln w="9525">
            <a:noFill/>
            <a:miter lim="800000"/>
            <a:headEnd/>
            <a:tailEnd/>
          </a:ln>
        </p:spPr>
      </p:pic>
      <p:sp>
        <p:nvSpPr>
          <p:cNvPr id="124935" name="Text Box 4"/>
          <p:cNvSpPr txBox="1">
            <a:spLocks noChangeArrowheads="1"/>
          </p:cNvSpPr>
          <p:nvPr/>
        </p:nvSpPr>
        <p:spPr bwMode="auto">
          <a:xfrm>
            <a:off x="1524000" y="6334780"/>
            <a:ext cx="3886200" cy="523220"/>
          </a:xfrm>
          <a:prstGeom prst="rect">
            <a:avLst/>
          </a:prstGeom>
          <a:noFill/>
          <a:ln w="9525">
            <a:noFill/>
            <a:miter lim="800000"/>
            <a:headEnd/>
            <a:tailEnd/>
          </a:ln>
        </p:spPr>
        <p:txBody>
          <a:bodyPr wrap="square">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New York Times 17 September 2008: “Money Market Funds Enter a World of Risk “</a:t>
            </a:r>
          </a:p>
        </p:txBody>
      </p:sp>
      <p:sp>
        <p:nvSpPr>
          <p:cNvPr id="124936" name="Text Box 5"/>
          <p:cNvSpPr txBox="1">
            <a:spLocks noChangeArrowheads="1"/>
          </p:cNvSpPr>
          <p:nvPr/>
        </p:nvSpPr>
        <p:spPr bwMode="auto">
          <a:xfrm>
            <a:off x="1752600" y="1371601"/>
            <a:ext cx="3429000" cy="3139321"/>
          </a:xfrm>
          <a:prstGeom prst="rect">
            <a:avLst/>
          </a:prstGeom>
          <a:noFill/>
          <a:ln w="9525">
            <a:noFill/>
            <a:miter lim="800000"/>
            <a:headEnd/>
            <a:tailEnd/>
          </a:ln>
        </p:spPr>
        <p:txBody>
          <a:bodyPr>
            <a:spAutoFit/>
          </a:bodyPr>
          <a:lstStyle/>
          <a:p>
            <a:pPr>
              <a:spcBef>
                <a:spcPct val="50000"/>
              </a:spcBef>
            </a:pPr>
            <a:r>
              <a:rPr lang="en-US" altLang="zh-TW" dirty="0">
                <a:ea typeface="PMingLiU" pitchFamily="18" charset="-120"/>
              </a:rPr>
              <a:t>“It used to be O.K. to have money in a CD, but now you have to worry, ‘Is my bank going to go under?’ ” he added. “You used to be able to buy a guaranteed annuity from an insurance company, but now you have to worry, ‘Is my insurance company going to go under?’ Or, you can have auction-rate preferred securities, but now there is no market.”</a:t>
            </a:r>
          </a:p>
        </p:txBody>
      </p:sp>
    </p:spTree>
    <p:extLst>
      <p:ext uri="{BB962C8B-B14F-4D97-AF65-F5344CB8AC3E}">
        <p14:creationId xmlns:p14="http://schemas.microsoft.com/office/powerpoint/2010/main" val="50549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(KLOs)</a:t>
            </a:r>
          </a:p>
        </p:txBody>
      </p:sp>
      <p:sp>
        <p:nvSpPr>
          <p:cNvPr id="3" name="Content Placeholder 2"/>
          <p:cNvSpPr>
            <a:spLocks noGrp="1"/>
          </p:cNvSpPr>
          <p:nvPr>
            <p:ph idx="1"/>
          </p:nvPr>
        </p:nvSpPr>
        <p:spPr/>
        <p:txBody>
          <a:bodyPr/>
          <a:lstStyle/>
          <a:p>
            <a:r>
              <a:rPr lang="en-US" dirty="0"/>
              <a:t>What are commercial banks</a:t>
            </a:r>
          </a:p>
          <a:p>
            <a:r>
              <a:rPr lang="en-US" dirty="0"/>
              <a:t>What they do (basic business models)</a:t>
            </a:r>
          </a:p>
          <a:p>
            <a:r>
              <a:rPr lang="en-US" dirty="0"/>
              <a:t>Competitors</a:t>
            </a:r>
          </a:p>
          <a:p>
            <a:r>
              <a:rPr lang="en-US" dirty="0"/>
              <a:t>Money creation</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27</a:t>
            </a:fld>
            <a:endParaRPr lang="en-US" altLang="en-US"/>
          </a:p>
        </p:txBody>
      </p:sp>
      <p:sp>
        <p:nvSpPr>
          <p:cNvPr id="5" name="Footer Placeholder 4"/>
          <p:cNvSpPr>
            <a:spLocks noGrp="1"/>
          </p:cNvSpPr>
          <p:nvPr>
            <p:ph type="ftr" sz="quarter" idx="11"/>
          </p:nvPr>
        </p:nvSpPr>
        <p:spPr/>
        <p:txBody>
          <a:bodyPr/>
          <a:lstStyle/>
          <a:p>
            <a:r>
              <a:rPr lang="en-US" altLang="en-US" dirty="0"/>
              <a:t>Summary: Commercial Banks</a:t>
            </a:r>
          </a:p>
        </p:txBody>
      </p:sp>
    </p:spTree>
    <p:extLst>
      <p:ext uri="{BB962C8B-B14F-4D97-AF65-F5344CB8AC3E}">
        <p14:creationId xmlns:p14="http://schemas.microsoft.com/office/powerpoint/2010/main" val="175935354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pPr eaLnBrk="1" hangingPunct="1"/>
            <a:r>
              <a:rPr lang="en-US" altLang="zh-TW" dirty="0">
                <a:ea typeface="PMingLiU" pitchFamily="18" charset="-120"/>
              </a:rPr>
              <a:t>MMF Regulations - 2010</a:t>
            </a:r>
            <a:endParaRPr lang="zh-TW" altLang="en-US" dirty="0">
              <a:ea typeface="PMingLiU" pitchFamily="18" charset="-120"/>
            </a:endParaRPr>
          </a:p>
        </p:txBody>
      </p:sp>
      <p:sp>
        <p:nvSpPr>
          <p:cNvPr id="125958" name="Content Placeholder 6"/>
          <p:cNvSpPr>
            <a:spLocks noGrp="1"/>
          </p:cNvSpPr>
          <p:nvPr>
            <p:ph idx="1"/>
          </p:nvPr>
        </p:nvSpPr>
        <p:spPr/>
        <p:txBody>
          <a:bodyPr>
            <a:normAutofit fontScale="85000" lnSpcReduction="20000"/>
          </a:bodyPr>
          <a:lstStyle/>
          <a:p>
            <a:pPr>
              <a:buClr>
                <a:schemeClr val="accent2">
                  <a:lumMod val="75000"/>
                </a:schemeClr>
              </a:buClr>
              <a:buSzPct val="70000"/>
              <a:buFont typeface="Wingdings" pitchFamily="2" charset="2"/>
              <a:buChar char="n"/>
            </a:pPr>
            <a:r>
              <a:rPr lang="en-US" altLang="zh-TW" dirty="0">
                <a:ea typeface="PMingLiU" pitchFamily="18" charset="-120"/>
              </a:rPr>
              <a:t>Money market funds are strictly regulated by the </a:t>
            </a:r>
            <a:r>
              <a:rPr lang="en-US" altLang="zh-TW" b="1" dirty="0">
                <a:solidFill>
                  <a:schemeClr val="accent2"/>
                </a:solidFill>
                <a:ea typeface="PMingLiU" pitchFamily="18" charset="-120"/>
              </a:rPr>
              <a:t>SEC</a:t>
            </a:r>
            <a:r>
              <a:rPr lang="en-US" altLang="zh-TW" dirty="0">
                <a:ea typeface="PMingLiU" pitchFamily="18" charset="-120"/>
              </a:rPr>
              <a:t>, both as mutual funds generally and pursuant to </a:t>
            </a:r>
            <a:r>
              <a:rPr lang="en-US" altLang="zh-TW" b="1" dirty="0">
                <a:solidFill>
                  <a:schemeClr val="accent2"/>
                </a:solidFill>
                <a:ea typeface="PMingLiU" pitchFamily="18" charset="-120"/>
              </a:rPr>
              <a:t>Rule 2a-7 under the Investment Company Act of 1940. </a:t>
            </a:r>
          </a:p>
          <a:p>
            <a:pPr>
              <a:buClr>
                <a:schemeClr val="accent2">
                  <a:lumMod val="75000"/>
                </a:schemeClr>
              </a:buClr>
              <a:buSzPct val="70000"/>
              <a:buFont typeface="Wingdings" pitchFamily="2" charset="2"/>
              <a:buChar char="n"/>
            </a:pPr>
            <a:r>
              <a:rPr lang="en-US" altLang="zh-TW" b="1" dirty="0">
                <a:solidFill>
                  <a:schemeClr val="accent2"/>
                </a:solidFill>
                <a:ea typeface="PMingLiU" pitchFamily="18" charset="-120"/>
              </a:rPr>
              <a:t>Rule 2a-7 </a:t>
            </a:r>
            <a:r>
              <a:rPr lang="en-US" altLang="zh-TW" dirty="0">
                <a:ea typeface="PMingLiU" pitchFamily="18" charset="-120"/>
              </a:rPr>
              <a:t>includes several conditions that limit risk in a money market fund’s portfolio by governing the credit quality, liquidity, diversification, and maturity of money market fund investments. </a:t>
            </a:r>
          </a:p>
          <a:p>
            <a:pPr>
              <a:buClr>
                <a:schemeClr val="accent2">
                  <a:lumMod val="75000"/>
                </a:schemeClr>
              </a:buClr>
              <a:buSzPct val="70000"/>
              <a:buFont typeface="Wingdings" pitchFamily="2" charset="2"/>
              <a:buChar char="n"/>
            </a:pPr>
            <a:r>
              <a:rPr lang="en-US" altLang="zh-TW" dirty="0">
                <a:ea typeface="PMingLiU" pitchFamily="18" charset="-120"/>
              </a:rPr>
              <a:t>The Securities and Exchange Commission (SEC)  in </a:t>
            </a:r>
            <a:r>
              <a:rPr lang="en-US" altLang="zh-TW" b="1" dirty="0">
                <a:solidFill>
                  <a:schemeClr val="accent2"/>
                </a:solidFill>
                <a:ea typeface="PMingLiU" pitchFamily="18" charset="-120"/>
              </a:rPr>
              <a:t>January 2010 </a:t>
            </a:r>
            <a:r>
              <a:rPr lang="en-US" altLang="zh-TW" dirty="0">
                <a:ea typeface="PMingLiU" pitchFamily="18" charset="-120"/>
              </a:rPr>
              <a:t>approved </a:t>
            </a:r>
            <a:r>
              <a:rPr lang="en-US" altLang="zh-TW" b="1" dirty="0">
                <a:solidFill>
                  <a:schemeClr val="accent2"/>
                </a:solidFill>
                <a:ea typeface="PMingLiU" pitchFamily="18" charset="-120"/>
              </a:rPr>
              <a:t>amendments to Rule 2a-7 </a:t>
            </a:r>
            <a:r>
              <a:rPr lang="en-US" altLang="zh-TW" dirty="0">
                <a:ea typeface="PMingLiU" pitchFamily="18" charset="-120"/>
              </a:rPr>
              <a:t>under the Investment Company Act of 1940. The amendments tighten fund liquidity requirements, impose stricter quality requirements, address reliance on rating agencies, impose stricter maturity limits, require enhanced disclosure of portfolio holdings and address issues that arise when a money market fund experiences market challenges. </a:t>
            </a:r>
          </a:p>
          <a:p>
            <a:pPr>
              <a:buClr>
                <a:schemeClr val="accent2">
                  <a:lumMod val="75000"/>
                </a:schemeClr>
              </a:buClr>
              <a:buSzPct val="70000"/>
              <a:buFont typeface="Wingdings" pitchFamily="2" charset="2"/>
              <a:buChar char="n"/>
            </a:pPr>
            <a:r>
              <a:rPr lang="en-US" altLang="zh-TW" dirty="0">
                <a:ea typeface="PMingLiU" pitchFamily="18" charset="-120"/>
              </a:rPr>
              <a:t>Funds that meet Rule 2a-7's risk-limiting provisions are allowed to value their securities at </a:t>
            </a:r>
            <a:r>
              <a:rPr lang="en-US" altLang="zh-TW" b="1" dirty="0">
                <a:solidFill>
                  <a:schemeClr val="accent2"/>
                </a:solidFill>
                <a:ea typeface="PMingLiU" pitchFamily="18" charset="-120"/>
              </a:rPr>
              <a:t>amortized cost</a:t>
            </a:r>
            <a:r>
              <a:rPr lang="en-US" altLang="zh-TW" dirty="0">
                <a:ea typeface="PMingLiU" pitchFamily="18" charset="-120"/>
              </a:rPr>
              <a:t>, rather than at market value. This allows the fund to value its shares </a:t>
            </a:r>
            <a:r>
              <a:rPr lang="en-US" altLang="zh-TW" b="1" dirty="0">
                <a:solidFill>
                  <a:schemeClr val="accent2"/>
                </a:solidFill>
                <a:ea typeface="PMingLiU" pitchFamily="18" charset="-120"/>
              </a:rPr>
              <a:t>at a fixed price (usually $1.00) </a:t>
            </a:r>
            <a:r>
              <a:rPr lang="en-US" altLang="zh-TW" dirty="0">
                <a:ea typeface="PMingLiU" pitchFamily="18" charset="-120"/>
              </a:rPr>
              <a:t>under a wide range of market conditions.</a:t>
            </a:r>
          </a:p>
        </p:txBody>
      </p:sp>
      <p:sp>
        <p:nvSpPr>
          <p:cNvPr id="125957"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91165CF6-58A5-48B3-B6E9-02C518ED0FD5}" type="slidenum">
              <a:rPr lang="en-US" altLang="en-US" sz="1400"/>
              <a:pPr/>
              <a:t>270</a:t>
            </a:fld>
            <a:endParaRPr lang="en-US" altLang="en-US" sz="1400"/>
          </a:p>
        </p:txBody>
      </p:sp>
      <p:sp>
        <p:nvSpPr>
          <p:cNvPr id="9" name="TextBox 8"/>
          <p:cNvSpPr txBox="1"/>
          <p:nvPr/>
        </p:nvSpPr>
        <p:spPr>
          <a:xfrm>
            <a:off x="1524000" y="5867401"/>
            <a:ext cx="1447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ICI</a:t>
            </a:r>
            <a:endParaRPr lang="zh-TW"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9859568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6"/>
          <p:cNvSpPr>
            <a:spLocks noGrp="1"/>
          </p:cNvSpPr>
          <p:nvPr>
            <p:ph type="title"/>
          </p:nvPr>
        </p:nvSpPr>
        <p:spPr>
          <a:xfrm>
            <a:off x="1981200" y="0"/>
            <a:ext cx="8229600" cy="990600"/>
          </a:xfrm>
        </p:spPr>
        <p:txBody>
          <a:bodyPr/>
          <a:lstStyle/>
          <a:p>
            <a:pPr eaLnBrk="1" hangingPunct="1"/>
            <a:r>
              <a:rPr lang="en-US" altLang="zh-TW" dirty="0">
                <a:ea typeface="PMingLiU" pitchFamily="18" charset="-120"/>
              </a:rPr>
              <a:t>Regulation of MMMF</a:t>
            </a:r>
            <a:endParaRPr lang="zh-TW" altLang="en-US" dirty="0">
              <a:ea typeface="PMingLiU" pitchFamily="18" charset="-120"/>
            </a:endParaRPr>
          </a:p>
        </p:txBody>
      </p:sp>
      <p:sp>
        <p:nvSpPr>
          <p:cNvPr id="126979" name="Content Placeholder 7"/>
          <p:cNvSpPr>
            <a:spLocks noGrp="1"/>
          </p:cNvSpPr>
          <p:nvPr>
            <p:ph sz="half" idx="1"/>
          </p:nvPr>
        </p:nvSpPr>
        <p:spPr>
          <a:xfrm>
            <a:off x="1676400" y="792163"/>
            <a:ext cx="4343400" cy="5072261"/>
          </a:xfrm>
        </p:spPr>
        <p:txBody>
          <a:bodyPr/>
          <a:lstStyle/>
          <a:p>
            <a:pPr eaLnBrk="1" hangingPunct="1">
              <a:lnSpc>
                <a:spcPct val="120000"/>
              </a:lnSpc>
            </a:pPr>
            <a:r>
              <a:rPr lang="en-US" altLang="zh-TW" sz="1600" b="1" dirty="0">
                <a:solidFill>
                  <a:schemeClr val="accent2"/>
                </a:solidFill>
                <a:ea typeface="PMingLiU" pitchFamily="18" charset="-120"/>
              </a:rPr>
              <a:t>Credit Quality</a:t>
            </a:r>
            <a:r>
              <a:rPr lang="en-US" altLang="zh-TW" sz="1600" b="1" dirty="0">
                <a:ea typeface="PMingLiU" pitchFamily="18" charset="-120"/>
              </a:rPr>
              <a:t>:</a:t>
            </a:r>
            <a:r>
              <a:rPr lang="en-US" altLang="zh-TW" sz="1600" dirty="0">
                <a:ea typeface="PMingLiU" pitchFamily="18" charset="-120"/>
              </a:rPr>
              <a:t> At least 97 % of a money market fund’s assets must be invested in securities that receive the highest short-term rating or securities of comparable quality (known as “First Tier Securities”).</a:t>
            </a:r>
          </a:p>
          <a:p>
            <a:pPr eaLnBrk="1" hangingPunct="1">
              <a:lnSpc>
                <a:spcPct val="120000"/>
              </a:lnSpc>
            </a:pPr>
            <a:r>
              <a:rPr lang="en-US" altLang="zh-TW" sz="1600" b="1" dirty="0">
                <a:solidFill>
                  <a:schemeClr val="accent2"/>
                </a:solidFill>
                <a:ea typeface="PMingLiU" pitchFamily="18" charset="-120"/>
              </a:rPr>
              <a:t>Liquidity</a:t>
            </a:r>
            <a:r>
              <a:rPr lang="en-US" altLang="zh-TW" sz="1600" b="1" dirty="0">
                <a:ea typeface="PMingLiU" pitchFamily="18" charset="-120"/>
              </a:rPr>
              <a:t>:</a:t>
            </a:r>
            <a:r>
              <a:rPr lang="en-US" altLang="zh-TW" sz="1600" dirty="0">
                <a:ea typeface="PMingLiU" pitchFamily="18" charset="-120"/>
              </a:rPr>
              <a:t> all taxable funds must maintain 10 % of assets in “daily liquid assets,” which means cash, U.S. Treasuries, or securities that mature or are subject to a demand feature within one business day. All funds also must have 30 % of assets in “weekly liquid assets,” which means cash, U.S. Treasuries, other government securities with remaining maturities of 60 days or less, or securities that mature or are subject to a demand feature within five business days.</a:t>
            </a:r>
          </a:p>
        </p:txBody>
      </p:sp>
      <p:sp>
        <p:nvSpPr>
          <p:cNvPr id="126980" name="Content Placeholder 8"/>
          <p:cNvSpPr>
            <a:spLocks noGrp="1"/>
          </p:cNvSpPr>
          <p:nvPr>
            <p:ph sz="half" idx="2"/>
          </p:nvPr>
        </p:nvSpPr>
        <p:spPr>
          <a:xfrm>
            <a:off x="6172200" y="792163"/>
            <a:ext cx="4343400" cy="5151437"/>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a:lnSpc>
                <a:spcPct val="120000"/>
              </a:lnSpc>
            </a:pPr>
            <a:r>
              <a:rPr lang="en-US" altLang="zh-TW" sz="1600" b="1" dirty="0">
                <a:solidFill>
                  <a:schemeClr val="accent2"/>
                </a:solidFill>
                <a:ea typeface="PMingLiU" pitchFamily="18" charset="-120"/>
              </a:rPr>
              <a:t>Diversification: </a:t>
            </a:r>
            <a:r>
              <a:rPr lang="en-US" altLang="zh-TW" sz="1600" dirty="0">
                <a:ea typeface="PMingLiU" pitchFamily="18" charset="-120"/>
              </a:rPr>
              <a:t>money market funds may not invest more than 5 % of assets in the securities of any single issuer. The limit is set at 0.5 % if the issuer has received ratings in the second highest short-term rating category .</a:t>
            </a:r>
          </a:p>
          <a:p>
            <a:pPr>
              <a:lnSpc>
                <a:spcPct val="120000"/>
              </a:lnSpc>
            </a:pPr>
            <a:r>
              <a:rPr lang="en-US" altLang="zh-TW" sz="1600" b="1" dirty="0">
                <a:solidFill>
                  <a:schemeClr val="accent2"/>
                </a:solidFill>
                <a:ea typeface="PMingLiU" pitchFamily="18" charset="-120"/>
              </a:rPr>
              <a:t>Maturity: </a:t>
            </a:r>
            <a:r>
              <a:rPr lang="en-US" altLang="zh-TW" sz="1600" dirty="0">
                <a:ea typeface="PMingLiU" pitchFamily="18" charset="-120"/>
              </a:rPr>
              <a:t>Money market funds cannot acquire a portfolio security with a remaining maturity of greater than 397 days . </a:t>
            </a:r>
            <a:r>
              <a:rPr lang="en-US" sz="1600" dirty="0">
                <a:ea typeface="PMingLiU" pitchFamily="18" charset="-120"/>
              </a:rPr>
              <a:t>Money market funds are required to maintain a dollar-weighted average maturity of 60 days or less and a weighted average life maturity of 120 days or less without consideration of interest rate reset dates on variable-or floating-rate securities.</a:t>
            </a:r>
            <a:endParaRPr lang="en-US" altLang="zh-TW" sz="1600" dirty="0">
              <a:ea typeface="PMingLiU" pitchFamily="18" charset="-120"/>
            </a:endParaRPr>
          </a:p>
          <a:p>
            <a:pPr>
              <a:lnSpc>
                <a:spcPct val="120000"/>
              </a:lnSpc>
            </a:pPr>
            <a:endParaRPr lang="zh-TW" altLang="en-US" sz="1600" dirty="0">
              <a:ea typeface="PMingLiU" pitchFamily="18" charset="-120"/>
            </a:endParaRPr>
          </a:p>
          <a:p>
            <a:pPr>
              <a:lnSpc>
                <a:spcPct val="120000"/>
              </a:lnSpc>
            </a:pPr>
            <a:endParaRPr lang="zh-TW" altLang="en-US" sz="1600" b="1" dirty="0">
              <a:solidFill>
                <a:schemeClr val="accent2"/>
              </a:solidFill>
              <a:ea typeface="PMingLiU" pitchFamily="18" charset="-120"/>
            </a:endParaRPr>
          </a:p>
        </p:txBody>
      </p:sp>
      <p:sp>
        <p:nvSpPr>
          <p:cNvPr id="126983"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22CC88C5-865F-4AF8-A5DD-51D6083E8B13}" type="slidenum">
              <a:rPr lang="en-US" altLang="en-US" sz="1400"/>
              <a:pPr/>
              <a:t>271</a:t>
            </a:fld>
            <a:endParaRPr lang="en-US" altLang="en-US" sz="1400"/>
          </a:p>
        </p:txBody>
      </p:sp>
      <p:sp>
        <p:nvSpPr>
          <p:cNvPr id="10" name="TextBox 9"/>
          <p:cNvSpPr txBox="1"/>
          <p:nvPr/>
        </p:nvSpPr>
        <p:spPr>
          <a:xfrm>
            <a:off x="1524000" y="5864424"/>
            <a:ext cx="1447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ICI</a:t>
            </a:r>
            <a:endParaRPr lang="zh-TW"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0530027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2014 amendments (effective 2016)</a:t>
            </a:r>
            <a:endParaRPr lang="zh-TW" altLang="en-US" dirty="0"/>
          </a:p>
        </p:txBody>
      </p:sp>
      <p:sp>
        <p:nvSpPr>
          <p:cNvPr id="8" name="Content Placeholder 7"/>
          <p:cNvSpPr>
            <a:spLocks noGrp="1"/>
          </p:cNvSpPr>
          <p:nvPr>
            <p:ph idx="1"/>
          </p:nvPr>
        </p:nvSpPr>
        <p:spPr/>
        <p:txBody>
          <a:bodyPr>
            <a:normAutofit/>
          </a:bodyPr>
          <a:lstStyle/>
          <a:p>
            <a:r>
              <a:rPr lang="en-US" altLang="zh-TW" dirty="0"/>
              <a:t>The new rules :</a:t>
            </a:r>
          </a:p>
          <a:p>
            <a:pPr lvl="1"/>
            <a:r>
              <a:rPr lang="en-US" altLang="zh-TW" sz="2000" dirty="0"/>
              <a:t>require a </a:t>
            </a:r>
            <a:r>
              <a:rPr lang="en-US" altLang="zh-TW" sz="2000" b="1" dirty="0"/>
              <a:t>floating net asset value (NAV) </a:t>
            </a:r>
            <a:r>
              <a:rPr lang="en-US" altLang="zh-TW" sz="2000" dirty="0"/>
              <a:t>for </a:t>
            </a:r>
            <a:r>
              <a:rPr lang="en-US" altLang="zh-TW" sz="2000" b="1" dirty="0"/>
              <a:t>institutional prime money market funds</a:t>
            </a:r>
            <a:r>
              <a:rPr lang="en-US" altLang="zh-TW" sz="2000" dirty="0"/>
              <a:t>, which allows the daily share prices of these funds to fluctuate along with changes in the market-based value of fund assets  These funds no longer will be allowed to use the special pricing and valuation conventions that used to permit them to maintain a constant share price of $1.00.</a:t>
            </a:r>
          </a:p>
          <a:p>
            <a:pPr lvl="1"/>
            <a:r>
              <a:rPr lang="en-US" altLang="zh-TW" sz="2000" dirty="0"/>
              <a:t>provide non-government money market fund boards new tools </a:t>
            </a:r>
            <a:r>
              <a:rPr lang="en-US" altLang="zh-TW" sz="2000" b="1" dirty="0"/>
              <a:t>– liquidity fees and redemption gates </a:t>
            </a:r>
            <a:r>
              <a:rPr lang="en-US" altLang="zh-TW" sz="2000" dirty="0"/>
              <a:t>– to address runs.</a:t>
            </a:r>
            <a:endParaRPr lang="zh-TW" altLang="en-US" sz="2000" dirty="0"/>
          </a:p>
        </p:txBody>
      </p:sp>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272</a:t>
            </a:fld>
            <a:endParaRPr lang="en-US" altLang="en-US"/>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3515144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Current issues about money market funds</a:t>
            </a:r>
            <a:endParaRPr lang="zh-TW" altLang="en-US" dirty="0"/>
          </a:p>
        </p:txBody>
      </p:sp>
      <p:sp>
        <p:nvSpPr>
          <p:cNvPr id="3" name="Content Placeholder 2"/>
          <p:cNvSpPr>
            <a:spLocks noGrp="1"/>
          </p:cNvSpPr>
          <p:nvPr>
            <p:ph idx="1"/>
          </p:nvPr>
        </p:nvSpPr>
        <p:spPr/>
        <p:txBody>
          <a:bodyPr/>
          <a:lstStyle/>
          <a:p>
            <a:r>
              <a:rPr lang="en-US" altLang="zh-TW" dirty="0"/>
              <a:t>Regulators worry about the impact of MMF in the financial system particularly whether the funds present systemic risk</a:t>
            </a:r>
            <a:endParaRPr lang="zh-TW" altLang="en-US" dirty="0"/>
          </a:p>
          <a:p>
            <a:r>
              <a:rPr lang="en-US" altLang="zh-TW" dirty="0"/>
              <a:t>The European crisis has caused many funds to pull out of the European market, severely impacting </a:t>
            </a:r>
            <a:r>
              <a:rPr lang="en-US" altLang="zh-TW" dirty="0" err="1"/>
              <a:t>Eurozone</a:t>
            </a:r>
            <a:r>
              <a:rPr lang="en-US" altLang="zh-TW" dirty="0"/>
              <a:t> banks funding capacity</a:t>
            </a:r>
          </a:p>
          <a:p>
            <a:r>
              <a:rPr lang="en-US" altLang="zh-TW" dirty="0"/>
              <a:t>Funds have suffered from low interest rate environment with investors pulling money out of the funds; </a:t>
            </a:r>
          </a:p>
          <a:p>
            <a:r>
              <a:rPr lang="en-US" altLang="zh-TW" dirty="0"/>
              <a:t>NIRP is affecting the business model</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273</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7619410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5D9B-14E4-4CC2-BB2F-F017FFEB3382}"/>
              </a:ext>
            </a:extLst>
          </p:cNvPr>
          <p:cNvSpPr>
            <a:spLocks noGrp="1"/>
          </p:cNvSpPr>
          <p:nvPr>
            <p:ph type="title"/>
          </p:nvPr>
        </p:nvSpPr>
        <p:spPr/>
        <p:txBody>
          <a:bodyPr/>
          <a:lstStyle/>
          <a:p>
            <a:r>
              <a:rPr lang="en-US"/>
              <a:t>Summary </a:t>
            </a:r>
            <a:endParaRPr lang="en-US" dirty="0"/>
          </a:p>
        </p:txBody>
      </p:sp>
      <p:sp>
        <p:nvSpPr>
          <p:cNvPr id="3" name="Content Placeholder 2">
            <a:extLst>
              <a:ext uri="{FF2B5EF4-FFF2-40B4-BE49-F238E27FC236}">
                <a16:creationId xmlns:a16="http://schemas.microsoft.com/office/drawing/2014/main" id="{76FC8C10-053C-44AE-AD20-74FA8B32CBEC}"/>
              </a:ext>
            </a:extLst>
          </p:cNvPr>
          <p:cNvSpPr>
            <a:spLocks noGrp="1"/>
          </p:cNvSpPr>
          <p:nvPr>
            <p:ph idx="1"/>
          </p:nvPr>
        </p:nvSpPr>
        <p:spPr/>
        <p:txBody>
          <a:bodyPr/>
          <a:lstStyle/>
          <a:p>
            <a:r>
              <a:rPr lang="en-US" dirty="0"/>
              <a:t>Mutual Funds</a:t>
            </a:r>
          </a:p>
          <a:p>
            <a:pPr lvl="1"/>
            <a:r>
              <a:rPr lang="en-US" dirty="0"/>
              <a:t>Features</a:t>
            </a:r>
          </a:p>
          <a:p>
            <a:pPr lvl="1"/>
            <a:r>
              <a:rPr lang="en-US" dirty="0"/>
              <a:t>Structure</a:t>
            </a:r>
          </a:p>
          <a:p>
            <a:pPr lvl="1"/>
            <a:r>
              <a:rPr lang="en-US" dirty="0" err="1"/>
              <a:t>Organisation</a:t>
            </a:r>
            <a:endParaRPr lang="en-US" dirty="0"/>
          </a:p>
          <a:p>
            <a:r>
              <a:rPr lang="en-US" dirty="0"/>
              <a:t>Money Market Funds</a:t>
            </a:r>
          </a:p>
          <a:p>
            <a:pPr lvl="1"/>
            <a:r>
              <a:rPr lang="en-US" dirty="0"/>
              <a:t>Definitions</a:t>
            </a:r>
          </a:p>
          <a:p>
            <a:pPr lvl="1"/>
            <a:r>
              <a:rPr lang="en-US" dirty="0"/>
              <a:t>Regulations</a:t>
            </a:r>
          </a:p>
          <a:p>
            <a:pPr lvl="1"/>
            <a:r>
              <a:rPr lang="en-US" dirty="0"/>
              <a:t>Understanding the Reserve Fund crisis and consequences</a:t>
            </a:r>
          </a:p>
        </p:txBody>
      </p:sp>
      <p:sp>
        <p:nvSpPr>
          <p:cNvPr id="4" name="Slide Number Placeholder 3">
            <a:extLst>
              <a:ext uri="{FF2B5EF4-FFF2-40B4-BE49-F238E27FC236}">
                <a16:creationId xmlns:a16="http://schemas.microsoft.com/office/drawing/2014/main" id="{3A433B11-390F-4E01-8963-F1E64720AE0C}"/>
              </a:ext>
            </a:extLst>
          </p:cNvPr>
          <p:cNvSpPr>
            <a:spLocks noGrp="1"/>
          </p:cNvSpPr>
          <p:nvPr>
            <p:ph type="sldNum" sz="quarter" idx="10"/>
          </p:nvPr>
        </p:nvSpPr>
        <p:spPr/>
        <p:txBody>
          <a:bodyPr/>
          <a:lstStyle/>
          <a:p>
            <a:fld id="{809A4F01-EBEC-4878-81D8-A6152D087E2C}" type="slidenum">
              <a:rPr lang="en-US" altLang="en-US" smtClean="0"/>
              <a:pPr/>
              <a:t>274</a:t>
            </a:fld>
            <a:endParaRPr lang="en-US" altLang="en-US"/>
          </a:p>
        </p:txBody>
      </p:sp>
      <p:sp>
        <p:nvSpPr>
          <p:cNvPr id="5" name="Footer Placeholder 4">
            <a:extLst>
              <a:ext uri="{FF2B5EF4-FFF2-40B4-BE49-F238E27FC236}">
                <a16:creationId xmlns:a16="http://schemas.microsoft.com/office/drawing/2014/main" id="{DE7D5F10-93FE-4F8B-BE4C-B945EEFC50B0}"/>
              </a:ext>
            </a:extLst>
          </p:cNvPr>
          <p:cNvSpPr>
            <a:spLocks noGrp="1"/>
          </p:cNvSpPr>
          <p:nvPr>
            <p:ph type="ftr" sz="quarter" idx="11"/>
          </p:nvPr>
        </p:nvSpPr>
        <p:spPr/>
        <p:txBody>
          <a:bodyPr/>
          <a:lstStyle/>
          <a:p>
            <a:r>
              <a:rPr lang="en-US" altLang="en-US"/>
              <a:t>Summary</a:t>
            </a:r>
            <a:endParaRPr lang="en-US" altLang="en-US" dirty="0"/>
          </a:p>
        </p:txBody>
      </p:sp>
    </p:spTree>
    <p:extLst>
      <p:ext uri="{BB962C8B-B14F-4D97-AF65-F5344CB8AC3E}">
        <p14:creationId xmlns:p14="http://schemas.microsoft.com/office/powerpoint/2010/main" val="28086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Rectangle 2"/>
          <p:cNvSpPr>
            <a:spLocks noGrp="1" noChangeArrowheads="1"/>
          </p:cNvSpPr>
          <p:nvPr>
            <p:ph type="title"/>
          </p:nvPr>
        </p:nvSpPr>
        <p:spPr/>
        <p:txBody>
          <a:bodyPr/>
          <a:lstStyle/>
          <a:p>
            <a:r>
              <a:rPr lang="en-US" altLang="zh-TW" dirty="0"/>
              <a:t>Index Funds and the shift to passive investing</a:t>
            </a:r>
          </a:p>
        </p:txBody>
      </p:sp>
      <p:sp>
        <p:nvSpPr>
          <p:cNvPr id="236547" name="Rectangle 3"/>
          <p:cNvSpPr>
            <a:spLocks noGrp="1" noChangeArrowheads="1"/>
          </p:cNvSpPr>
          <p:nvPr>
            <p:ph idx="1"/>
          </p:nvPr>
        </p:nvSpPr>
        <p:spPr/>
        <p:txBody>
          <a:bodyPr/>
          <a:lstStyle/>
          <a:p>
            <a:r>
              <a:rPr lang="en-US" altLang="zh-TW" dirty="0"/>
              <a:t>Index Funds</a:t>
            </a:r>
          </a:p>
          <a:p>
            <a:pPr lvl="1"/>
            <a:r>
              <a:rPr lang="en-US" altLang="zh-TW" dirty="0"/>
              <a:t>Seek to replicate the performance of a given benchmark (index).  For example, an S&amp;P 500 index fund would hold the equities comprising the S&amp;P 500.</a:t>
            </a:r>
          </a:p>
          <a:p>
            <a:pPr lvl="1"/>
            <a:r>
              <a:rPr lang="en-US" altLang="zh-TW" dirty="0"/>
              <a:t>Offers benefits of traditional mutual funds without the fees of the professional money manager.</a:t>
            </a:r>
          </a:p>
        </p:txBody>
      </p:sp>
      <p:sp>
        <p:nvSpPr>
          <p:cNvPr id="13414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D0553173-0FD1-4316-A8B3-3EF4BEAB7924}" type="slidenum">
              <a:rPr lang="en-US" altLang="en-US" sz="1400"/>
              <a:pPr/>
              <a:t>275</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5344689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Index Funds</a:t>
            </a:r>
          </a:p>
        </p:txBody>
      </p:sp>
      <p:pic>
        <p:nvPicPr>
          <p:cNvPr id="6" name="Content Placeholder 5"/>
          <p:cNvPicPr>
            <a:picLocks noGrp="1" noChangeAspect="1"/>
          </p:cNvPicPr>
          <p:nvPr>
            <p:ph idx="1"/>
          </p:nvPr>
        </p:nvPicPr>
        <p:blipFill>
          <a:blip r:embed="rId3"/>
          <a:stretch>
            <a:fillRect/>
          </a:stretch>
        </p:blipFill>
        <p:spPr>
          <a:xfrm>
            <a:off x="2784632" y="1334968"/>
            <a:ext cx="7045168" cy="4761032"/>
          </a:xfrm>
          <a:prstGeom prst="rect">
            <a:avLst/>
          </a:prstGeom>
        </p:spPr>
      </p:pic>
      <p:sp>
        <p:nvSpPr>
          <p:cNvPr id="2" name="TextBox 1"/>
          <p:cNvSpPr txBox="1"/>
          <p:nvPr/>
        </p:nvSpPr>
        <p:spPr>
          <a:xfrm>
            <a:off x="1676400" y="5791200"/>
            <a:ext cx="1295400" cy="381000"/>
          </a:xfrm>
          <a:prstGeom prst="rect">
            <a:avLst/>
          </a:prstGeom>
          <a:noFill/>
        </p:spPr>
        <p:txBody>
          <a:bodyPr vert="horz" wrap="square" lIns="91440" tIns="45720" rIns="91440" bIns="45720" rtlCol="0" anchor="ctr">
            <a:noAutofit/>
          </a:bodyPr>
          <a:lstStyle/>
          <a:p>
            <a:r>
              <a:rPr lang="en-US" sz="1400" i="1" dirty="0"/>
              <a:t>Source: FT 28 Dec 2020 </a:t>
            </a:r>
            <a:endParaRPr lang="en-US" sz="1400" i="1" dirty="0">
              <a:ea typeface="+mj-ea"/>
              <a:cs typeface="+mj-cs"/>
            </a:endParaRPr>
          </a:p>
        </p:txBody>
      </p:sp>
      <p:sp>
        <p:nvSpPr>
          <p:cNvPr id="5"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D0553173-0FD1-4316-A8B3-3EF4BEAB7924}" type="slidenum">
              <a:rPr lang="en-US" altLang="en-US" sz="1400"/>
              <a:pPr/>
              <a:t>276</a:t>
            </a:fld>
            <a:endParaRPr lang="en-US" altLang="en-US" sz="1400"/>
          </a:p>
        </p:txBody>
      </p:sp>
    </p:spTree>
    <p:extLst>
      <p:ext uri="{BB962C8B-B14F-4D97-AF65-F5344CB8AC3E}">
        <p14:creationId xmlns:p14="http://schemas.microsoft.com/office/powerpoint/2010/main" val="15618082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v. Active</a:t>
            </a:r>
          </a:p>
        </p:txBody>
      </p:sp>
      <p:pic>
        <p:nvPicPr>
          <p:cNvPr id="4" name="Content Placeholder 3"/>
          <p:cNvPicPr>
            <a:picLocks noGrp="1" noChangeAspect="1"/>
          </p:cNvPicPr>
          <p:nvPr>
            <p:ph idx="1"/>
          </p:nvPr>
        </p:nvPicPr>
        <p:blipFill>
          <a:blip r:embed="rId3"/>
          <a:stretch>
            <a:fillRect/>
          </a:stretch>
        </p:blipFill>
        <p:spPr>
          <a:xfrm>
            <a:off x="2960189" y="1219200"/>
            <a:ext cx="6964249" cy="4800600"/>
          </a:xfrm>
          <a:prstGeom prst="rect">
            <a:avLst/>
          </a:prstGeom>
        </p:spPr>
      </p:pic>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6"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D0553173-0FD1-4316-A8B3-3EF4BEAB7924}" type="slidenum">
              <a:rPr lang="en-US" altLang="en-US" sz="1400"/>
              <a:pPr/>
              <a:t>277</a:t>
            </a:fld>
            <a:endParaRPr lang="en-US" altLang="en-US" sz="1400"/>
          </a:p>
        </p:txBody>
      </p:sp>
      <p:sp>
        <p:nvSpPr>
          <p:cNvPr id="7" name="TextBox 6"/>
          <p:cNvSpPr txBox="1"/>
          <p:nvPr/>
        </p:nvSpPr>
        <p:spPr>
          <a:xfrm>
            <a:off x="1676400" y="5791200"/>
            <a:ext cx="1295400" cy="381000"/>
          </a:xfrm>
          <a:prstGeom prst="rect">
            <a:avLst/>
          </a:prstGeom>
          <a:noFill/>
        </p:spPr>
        <p:txBody>
          <a:bodyPr vert="horz" wrap="square" lIns="91440" tIns="45720" rIns="91440" bIns="45720" rtlCol="0" anchor="ctr">
            <a:noAutofit/>
          </a:bodyPr>
          <a:lstStyle/>
          <a:p>
            <a:r>
              <a:rPr lang="en-US" sz="1400" i="1" dirty="0"/>
              <a:t>Source: FT 28 Dec 2020 </a:t>
            </a:r>
            <a:endParaRPr lang="en-US" sz="1400" i="1" dirty="0">
              <a:ea typeface="+mj-ea"/>
              <a:cs typeface="+mj-cs"/>
            </a:endParaRPr>
          </a:p>
        </p:txBody>
      </p:sp>
    </p:spTree>
    <p:extLst>
      <p:ext uri="{BB962C8B-B14F-4D97-AF65-F5344CB8AC3E}">
        <p14:creationId xmlns:p14="http://schemas.microsoft.com/office/powerpoint/2010/main" val="12037307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Index Funds Have Grown as a Share of the Fund Market Percent, year-end 2009 and 2019</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278</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1524000" y="5791200"/>
            <a:ext cx="2133600" cy="381000"/>
          </a:xfrm>
          <a:prstGeom prst="rect">
            <a:avLst/>
          </a:prstGeom>
          <a:noFill/>
        </p:spPr>
        <p:txBody>
          <a:bodyPr vert="horz" wrap="square" lIns="91440" tIns="45720" rIns="91440" bIns="45720" rtlCol="0" anchor="ctr">
            <a:normAutofit fontScale="77500" lnSpcReduction="20000"/>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pic>
        <p:nvPicPr>
          <p:cNvPr id="6" name="Content Placeholder 5"/>
          <p:cNvPicPr>
            <a:picLocks noGrp="1" noChangeAspect="1"/>
          </p:cNvPicPr>
          <p:nvPr>
            <p:ph idx="1"/>
          </p:nvPr>
        </p:nvPicPr>
        <p:blipFill>
          <a:blip r:embed="rId3"/>
          <a:stretch>
            <a:fillRect/>
          </a:stretch>
        </p:blipFill>
        <p:spPr>
          <a:xfrm>
            <a:off x="4153825" y="1600201"/>
            <a:ext cx="3884351" cy="4525963"/>
          </a:xfrm>
          <a:prstGeom prst="rect">
            <a:avLst/>
          </a:prstGeom>
        </p:spPr>
      </p:pic>
    </p:spTree>
    <p:extLst>
      <p:ext uri="{BB962C8B-B14F-4D97-AF65-F5344CB8AC3E}">
        <p14:creationId xmlns:p14="http://schemas.microsoft.com/office/powerpoint/2010/main" val="37314282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Total Net Assets and Number of Index Mutual Funds Have Increased in Recent Years</a:t>
            </a:r>
            <a:br>
              <a:rPr lang="en-US" dirty="0"/>
            </a:br>
            <a:r>
              <a:rPr lang="en-US" sz="2800" dirty="0"/>
              <a:t>Billions of dollars; year-end, 2009–2019</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279</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1552938" y="5739376"/>
            <a:ext cx="1480527" cy="381000"/>
          </a:xfrm>
          <a:prstGeom prst="rect">
            <a:avLst/>
          </a:prstGeom>
          <a:noFill/>
        </p:spPr>
        <p:txBody>
          <a:bodyPr vert="horz" wrap="square" lIns="91440" tIns="45720" rIns="91440" bIns="45720" rtlCol="0" anchor="ctr">
            <a:normAutofit fontScale="70000" lnSpcReduction="20000"/>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pic>
        <p:nvPicPr>
          <p:cNvPr id="5" name="Content Placeholder 4"/>
          <p:cNvPicPr>
            <a:picLocks noGrp="1" noChangeAspect="1"/>
          </p:cNvPicPr>
          <p:nvPr>
            <p:ph idx="1"/>
          </p:nvPr>
        </p:nvPicPr>
        <p:blipFill>
          <a:blip r:embed="rId2"/>
          <a:stretch>
            <a:fillRect/>
          </a:stretch>
        </p:blipFill>
        <p:spPr>
          <a:xfrm>
            <a:off x="3033465" y="1600201"/>
            <a:ext cx="6125071" cy="4525963"/>
          </a:xfrm>
          <a:prstGeom prst="rect">
            <a:avLst/>
          </a:prstGeom>
        </p:spPr>
      </p:pic>
    </p:spTree>
    <p:extLst>
      <p:ext uri="{BB962C8B-B14F-4D97-AF65-F5344CB8AC3E}">
        <p14:creationId xmlns:p14="http://schemas.microsoft.com/office/powerpoint/2010/main" val="1121196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28</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b="1" dirty="0">
                <a:solidFill>
                  <a:srgbClr val="C00000"/>
                </a:solidFill>
              </a:rPr>
              <a:t>Bank Management</a:t>
            </a:r>
          </a:p>
          <a:p>
            <a:pPr marL="636587" indent="-457200">
              <a:lnSpc>
                <a:spcPct val="200000"/>
              </a:lnSpc>
              <a:buFont typeface="+mj-lt"/>
              <a:buAutoNum type="arabicPeriod"/>
            </a:pPr>
            <a:r>
              <a:rPr lang="en-US" altLang="zh-TW" sz="2000" dirty="0">
                <a:solidFill>
                  <a:sysClr val="windowText" lastClr="000000"/>
                </a:solidFill>
              </a:rPr>
              <a:t>Types of Risk in Banking</a:t>
            </a:r>
          </a:p>
          <a:p>
            <a:pPr marL="636587" indent="-457200">
              <a:lnSpc>
                <a:spcPct val="200000"/>
              </a:lnSpc>
              <a:buFont typeface="+mj-lt"/>
              <a:buAutoNum type="arabicPeriod"/>
            </a:pPr>
            <a:r>
              <a:rPr lang="en-US" altLang="zh-TW" sz="2000" dirty="0">
                <a:solidFill>
                  <a:sysClr val="windowText" lastClr="0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50506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p:cNvSpPr>
            <a:spLocks noGrp="1" noChangeArrowheads="1"/>
          </p:cNvSpPr>
          <p:nvPr>
            <p:ph type="title"/>
          </p:nvPr>
        </p:nvSpPr>
        <p:spPr/>
        <p:txBody>
          <a:bodyPr/>
          <a:lstStyle/>
          <a:p>
            <a:r>
              <a:rPr lang="en-US" altLang="zh-TW" dirty="0"/>
              <a:t>Exchange Traded Funds (ETFs)</a:t>
            </a:r>
          </a:p>
        </p:txBody>
      </p:sp>
      <p:sp>
        <p:nvSpPr>
          <p:cNvPr id="543747" name="Rectangle 3"/>
          <p:cNvSpPr>
            <a:spLocks noGrp="1" noChangeArrowheads="1"/>
          </p:cNvSpPr>
          <p:nvPr>
            <p:ph idx="1"/>
          </p:nvPr>
        </p:nvSpPr>
        <p:spPr>
          <a:xfrm>
            <a:off x="1981200" y="838201"/>
            <a:ext cx="6400800" cy="5029200"/>
          </a:xfrm>
        </p:spPr>
        <p:txBody>
          <a:bodyPr>
            <a:normAutofit fontScale="92500" lnSpcReduction="20000"/>
          </a:bodyPr>
          <a:lstStyle/>
          <a:p>
            <a:r>
              <a:rPr lang="en-US" altLang="zh-TW" dirty="0"/>
              <a:t>ETFs are investment funds generally designed to track a particular index (generally stock index e.g. </a:t>
            </a:r>
            <a:r>
              <a:rPr lang="en-US" altLang="zh-TW" dirty="0" err="1"/>
              <a:t>Footsie</a:t>
            </a:r>
            <a:r>
              <a:rPr lang="en-US" altLang="zh-TW" dirty="0"/>
              <a:t>)</a:t>
            </a:r>
          </a:p>
          <a:p>
            <a:r>
              <a:rPr lang="en-US" altLang="zh-TW" dirty="0"/>
              <a:t>Investors buy shares in the ETF </a:t>
            </a:r>
          </a:p>
          <a:p>
            <a:pPr lvl="1"/>
            <a:r>
              <a:rPr lang="en-US" altLang="zh-TW" dirty="0"/>
              <a:t>Open-ended </a:t>
            </a:r>
            <a:r>
              <a:rPr lang="en-US" altLang="zh-TW" dirty="0">
                <a:latin typeface="Calibri"/>
                <a:cs typeface="Calibri"/>
              </a:rPr>
              <a:t>→</a:t>
            </a:r>
            <a:r>
              <a:rPr lang="en-US" altLang="zh-TW" dirty="0"/>
              <a:t> fund grows and shrinks with purchase/sale</a:t>
            </a:r>
          </a:p>
          <a:p>
            <a:pPr lvl="1"/>
            <a:r>
              <a:rPr lang="en-US" altLang="zh-TW" dirty="0"/>
              <a:t>ETF shares are traded on the stock exchange</a:t>
            </a:r>
          </a:p>
          <a:p>
            <a:pPr lvl="2"/>
            <a:r>
              <a:rPr lang="en-US" altLang="zh-TW" dirty="0"/>
              <a:t>shares bought/sold through brokers – investors pay commissions on the trades</a:t>
            </a:r>
          </a:p>
          <a:p>
            <a:pPr lvl="1"/>
            <a:r>
              <a:rPr lang="en-US" altLang="zh-TW" dirty="0"/>
              <a:t>No premium/discount </a:t>
            </a:r>
          </a:p>
          <a:p>
            <a:pPr lvl="2"/>
            <a:r>
              <a:rPr lang="en-US" altLang="zh-TW" dirty="0"/>
              <a:t>shares reflect the value of the investment in the fund </a:t>
            </a:r>
          </a:p>
          <a:p>
            <a:pPr lvl="2"/>
            <a:r>
              <a:rPr lang="en-US" altLang="zh-TW" dirty="0"/>
              <a:t>there is a small spread (bid/offer prices) </a:t>
            </a:r>
          </a:p>
          <a:p>
            <a:pPr lvl="2"/>
            <a:r>
              <a:rPr lang="en-US" altLang="zh-TW" dirty="0"/>
              <a:t>an annual management charge is deducted from the fund</a:t>
            </a:r>
          </a:p>
          <a:p>
            <a:pPr lvl="1"/>
            <a:r>
              <a:rPr lang="en-US" altLang="zh-TW" dirty="0"/>
              <a:t>No stamp duty on purchases (unlike other shares)</a:t>
            </a:r>
          </a:p>
        </p:txBody>
      </p:sp>
      <p:sp>
        <p:nvSpPr>
          <p:cNvPr id="13619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3EFAC19-1FB8-4C6E-B4BC-9292462B0C4C}" type="slidenum">
              <a:rPr lang="en-US" altLang="en-US" sz="1400"/>
              <a:pPr/>
              <a:t>280</a:t>
            </a:fld>
            <a:endParaRPr lang="en-US" altLang="en-US" sz="1400"/>
          </a:p>
        </p:txBody>
      </p:sp>
      <p:sp>
        <p:nvSpPr>
          <p:cNvPr id="136199" name="Text Box 4"/>
          <p:cNvSpPr txBox="1">
            <a:spLocks noChangeArrowheads="1"/>
          </p:cNvSpPr>
          <p:nvPr/>
        </p:nvSpPr>
        <p:spPr bwMode="auto">
          <a:xfrm>
            <a:off x="1524000" y="5867401"/>
            <a:ext cx="11430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SIIUK</a:t>
            </a:r>
          </a:p>
        </p:txBody>
      </p:sp>
      <p:sp>
        <p:nvSpPr>
          <p:cNvPr id="543749" name="Text Box 5"/>
          <p:cNvSpPr txBox="1">
            <a:spLocks noChangeArrowheads="1"/>
          </p:cNvSpPr>
          <p:nvPr/>
        </p:nvSpPr>
        <p:spPr bwMode="auto">
          <a:xfrm>
            <a:off x="8534400" y="865304"/>
            <a:ext cx="1981200" cy="4801314"/>
          </a:xfrm>
          <a:prstGeom prst="rect">
            <a:avLst/>
          </a:prstGeom>
          <a:solidFill>
            <a:schemeClr val="accent1">
              <a:lumMod val="40000"/>
              <a:lumOff val="60000"/>
            </a:schemeClr>
          </a:solidFill>
          <a:ln>
            <a:noFill/>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eaLnBrk="0" hangingPunct="0">
              <a:spcBef>
                <a:spcPct val="50000"/>
              </a:spcBef>
            </a:pPr>
            <a:r>
              <a:rPr lang="en-US" altLang="zh-TW" dirty="0">
                <a:ea typeface="PMingLiU" pitchFamily="18" charset="-120"/>
              </a:rPr>
              <a:t>ETFs in the US: "Exchange-traded funds" (ETFs) are a type of investment company that aims to achieve the same return as a particular market index. They can be either open-end companies or UITs. But </a:t>
            </a:r>
            <a:r>
              <a:rPr lang="en-US" altLang="zh-TW" dirty="0">
                <a:solidFill>
                  <a:schemeClr val="accent2"/>
                </a:solidFill>
                <a:ea typeface="PMingLiU" pitchFamily="18" charset="-120"/>
              </a:rPr>
              <a:t>ETFs </a:t>
            </a:r>
            <a:r>
              <a:rPr lang="en-US" altLang="zh-TW" b="1" dirty="0">
                <a:solidFill>
                  <a:schemeClr val="accent2"/>
                </a:solidFill>
                <a:ea typeface="PMingLiU" pitchFamily="18" charset="-120"/>
              </a:rPr>
              <a:t>are not</a:t>
            </a:r>
            <a:r>
              <a:rPr lang="en-US" altLang="zh-TW" dirty="0">
                <a:solidFill>
                  <a:schemeClr val="accent2"/>
                </a:solidFill>
                <a:ea typeface="PMingLiU" pitchFamily="18" charset="-120"/>
              </a:rPr>
              <a:t> considered to be, and are not permitted to call themselves, </a:t>
            </a:r>
            <a:r>
              <a:rPr lang="en-US" altLang="zh-TW" b="1" dirty="0">
                <a:solidFill>
                  <a:schemeClr val="accent2"/>
                </a:solidFill>
                <a:ea typeface="PMingLiU" pitchFamily="18" charset="-120"/>
              </a:rPr>
              <a:t>mutual funds.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565851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1" y="1066800"/>
            <a:ext cx="1153545" cy="994172"/>
          </a:xfrm>
        </p:spPr>
        <p:txBody>
          <a:bodyPr/>
          <a:lstStyle/>
          <a:p>
            <a:r>
              <a:rPr lang="en-US" dirty="0"/>
              <a:t>ETF</a:t>
            </a:r>
          </a:p>
        </p:txBody>
      </p:sp>
      <p:pic>
        <p:nvPicPr>
          <p:cNvPr id="1026" name="Picture 2" descr="The creation/redemptio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304800"/>
            <a:ext cx="7207363" cy="560115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856659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ETF – creation-redemption process</a:t>
            </a:r>
          </a:p>
        </p:txBody>
      </p:sp>
      <p:pic>
        <p:nvPicPr>
          <p:cNvPr id="2050" name="Picture 2" descr="ETF price below basket valu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24200" y="1374688"/>
            <a:ext cx="6477000" cy="462642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9863825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ETFs v. MFs </a:t>
            </a:r>
            <a:br>
              <a:rPr lang="en-US" dirty="0"/>
            </a:br>
            <a:r>
              <a:rPr lang="en-US" sz="2400" dirty="0"/>
              <a:t>1996-2017</a:t>
            </a:r>
          </a:p>
        </p:txBody>
      </p:sp>
      <p:pic>
        <p:nvPicPr>
          <p:cNvPr id="6" name="Content Placeholder 5"/>
          <p:cNvPicPr>
            <a:picLocks noGrp="1" noChangeAspect="1"/>
          </p:cNvPicPr>
          <p:nvPr>
            <p:ph idx="1"/>
          </p:nvPr>
        </p:nvPicPr>
        <p:blipFill>
          <a:blip r:embed="rId3"/>
          <a:stretch>
            <a:fillRect/>
          </a:stretch>
        </p:blipFill>
        <p:spPr>
          <a:xfrm>
            <a:off x="1997771" y="1548100"/>
            <a:ext cx="8229600" cy="4319300"/>
          </a:xfrm>
          <a:prstGeom prst="rect">
            <a:avLst/>
          </a:prstGeom>
        </p:spPr>
      </p:pic>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283</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1676400" y="5867401"/>
            <a:ext cx="2133600" cy="276225"/>
          </a:xfrm>
          <a:prstGeom prst="rect">
            <a:avLst/>
          </a:prstGeom>
          <a:noFill/>
        </p:spPr>
        <p:txBody>
          <a:bodyPr vert="horz" wrap="square" lIns="91440" tIns="45720" rIns="91440" bIns="45720" rtlCol="0" anchor="ctr">
            <a:noAutofit/>
          </a:bodyPr>
          <a:lstStyle/>
          <a:p>
            <a:r>
              <a:rPr lang="en-US" sz="1400" i="1" dirty="0"/>
              <a:t>Source: SIFMA and ICI</a:t>
            </a:r>
          </a:p>
        </p:txBody>
      </p:sp>
    </p:spTree>
    <p:extLst>
      <p:ext uri="{BB962C8B-B14F-4D97-AF65-F5344CB8AC3E}">
        <p14:creationId xmlns:p14="http://schemas.microsoft.com/office/powerpoint/2010/main" val="3289279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United States Has the Largest ETF Market </a:t>
            </a:r>
            <a:r>
              <a:rPr lang="en-US" sz="2800" dirty="0"/>
              <a:t>Percentage of total net assets, year-end 2019</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284</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8" name="TextBox 7"/>
          <p:cNvSpPr txBox="1"/>
          <p:nvPr/>
        </p:nvSpPr>
        <p:spPr>
          <a:xfrm>
            <a:off x="1524000" y="5791200"/>
            <a:ext cx="3429000" cy="381000"/>
          </a:xfrm>
          <a:prstGeom prst="rect">
            <a:avLst/>
          </a:prstGeom>
          <a:noFill/>
        </p:spPr>
        <p:txBody>
          <a:bodyPr vert="horz" wrap="square" lIns="91440" tIns="45720" rIns="91440" bIns="45720" rtlCol="0" anchor="ctr">
            <a:normAutofit/>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pic>
        <p:nvPicPr>
          <p:cNvPr id="6" name="Content Placeholder 5"/>
          <p:cNvPicPr>
            <a:picLocks noGrp="1" noChangeAspect="1"/>
          </p:cNvPicPr>
          <p:nvPr>
            <p:ph idx="1"/>
          </p:nvPr>
        </p:nvPicPr>
        <p:blipFill>
          <a:blip r:embed="rId3"/>
          <a:stretch>
            <a:fillRect/>
          </a:stretch>
        </p:blipFill>
        <p:spPr>
          <a:xfrm>
            <a:off x="3530600" y="2237581"/>
            <a:ext cx="5130800" cy="3251200"/>
          </a:xfrm>
          <a:prstGeom prst="rect">
            <a:avLst/>
          </a:prstGeom>
        </p:spPr>
      </p:pic>
    </p:spTree>
    <p:extLst>
      <p:ext uri="{BB962C8B-B14F-4D97-AF65-F5344CB8AC3E}">
        <p14:creationId xmlns:p14="http://schemas.microsoft.com/office/powerpoint/2010/main" val="5777029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Net Assets and Number of ETFs</a:t>
            </a:r>
            <a:br>
              <a:rPr lang="en-US" dirty="0"/>
            </a:br>
            <a:r>
              <a:rPr lang="en-US" sz="2400" dirty="0"/>
              <a:t>Billions of $, year end</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285</a:t>
            </a:fld>
            <a:endParaRPr lang="en-US" altLang="en-US" dirty="0"/>
          </a:p>
        </p:txBody>
      </p:sp>
      <p:sp>
        <p:nvSpPr>
          <p:cNvPr id="5" name="Footer Placeholder 4"/>
          <p:cNvSpPr>
            <a:spLocks noGrp="1"/>
          </p:cNvSpPr>
          <p:nvPr>
            <p:ph type="ftr" sz="quarter" idx="11"/>
          </p:nvPr>
        </p:nvSpPr>
        <p:spPr/>
        <p:txBody>
          <a:bodyPr/>
          <a:lstStyle/>
          <a:p>
            <a:pPr>
              <a:defRPr/>
            </a:pPr>
            <a:r>
              <a:rPr lang="en-US" altLang="zh-TW" dirty="0"/>
              <a:t>Mutual Funds and Fund Management</a:t>
            </a:r>
          </a:p>
        </p:txBody>
      </p:sp>
      <p:sp>
        <p:nvSpPr>
          <p:cNvPr id="7" name="TextBox 6"/>
          <p:cNvSpPr txBox="1"/>
          <p:nvPr/>
        </p:nvSpPr>
        <p:spPr>
          <a:xfrm>
            <a:off x="1524000" y="5791200"/>
            <a:ext cx="1910054" cy="381000"/>
          </a:xfrm>
          <a:prstGeom prst="rect">
            <a:avLst/>
          </a:prstGeom>
          <a:noFill/>
        </p:spPr>
        <p:txBody>
          <a:bodyPr vert="horz" wrap="square" lIns="91440" tIns="45720" rIns="91440" bIns="45720" rtlCol="0" anchor="ctr">
            <a:normAutofit fontScale="77500" lnSpcReduction="20000"/>
          </a:bodyPr>
          <a:lstStyle/>
          <a:p>
            <a:r>
              <a:rPr lang="en-US" altLang="zh-TW" sz="1400" i="1" dirty="0"/>
              <a:t>Source: Investment Company </a:t>
            </a:r>
            <a:r>
              <a:rPr lang="en-US" altLang="zh-TW" sz="1400" i="1" dirty="0" err="1"/>
              <a:t>Factbook</a:t>
            </a:r>
            <a:r>
              <a:rPr lang="en-US" altLang="zh-TW" sz="1400" i="1" dirty="0"/>
              <a:t> 2020</a:t>
            </a:r>
            <a:endParaRPr lang="zh-TW" altLang="en-US" sz="1400" i="1" dirty="0">
              <a:ea typeface="+mj-ea"/>
              <a:cs typeface="+mj-cs"/>
            </a:endParaRPr>
          </a:p>
        </p:txBody>
      </p:sp>
      <p:pic>
        <p:nvPicPr>
          <p:cNvPr id="8" name="Content Placeholder 7"/>
          <p:cNvPicPr>
            <a:picLocks noGrp="1" noChangeAspect="1"/>
          </p:cNvPicPr>
          <p:nvPr>
            <p:ph idx="1"/>
          </p:nvPr>
        </p:nvPicPr>
        <p:blipFill>
          <a:blip r:embed="rId3"/>
          <a:stretch>
            <a:fillRect/>
          </a:stretch>
        </p:blipFill>
        <p:spPr>
          <a:xfrm>
            <a:off x="3695459" y="1192134"/>
            <a:ext cx="6067666" cy="4980066"/>
          </a:xfrm>
          <a:prstGeom prst="rect">
            <a:avLst/>
          </a:prstGeom>
        </p:spPr>
      </p:pic>
    </p:spTree>
    <p:extLst>
      <p:ext uri="{BB962C8B-B14F-4D97-AF65-F5344CB8AC3E}">
        <p14:creationId xmlns:p14="http://schemas.microsoft.com/office/powerpoint/2010/main" val="9629186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 10  ETF Managers</a:t>
            </a:r>
          </a:p>
        </p:txBody>
      </p:sp>
      <p:sp>
        <p:nvSpPr>
          <p:cNvPr id="5" name="Footer Placeholder 4"/>
          <p:cNvSpPr>
            <a:spLocks noGrp="1"/>
          </p:cNvSpPr>
          <p:nvPr>
            <p:ph type="ftr" sz="quarter" idx="11"/>
          </p:nvPr>
        </p:nvSpPr>
        <p:spPr bwMode="auto">
          <a:xfrm>
            <a:off x="3513138" y="6126163"/>
            <a:ext cx="7154862" cy="427038"/>
          </a:xfrm>
          <a:noFill/>
          <a:ln>
            <a:miter lim="800000"/>
            <a:headEnd/>
            <a:tailEnd/>
          </a:ln>
        </p:spPr>
        <p:txBody>
          <a:bodyPr/>
          <a:lstStyle/>
          <a:p>
            <a:r>
              <a:rPr lang="en-US" altLang="zh-TW" dirty="0"/>
              <a:t>Mutual Funds and Fund Management</a:t>
            </a:r>
          </a:p>
        </p:txBody>
      </p:sp>
      <p:pic>
        <p:nvPicPr>
          <p:cNvPr id="7" name="Content Placeholder 6"/>
          <p:cNvPicPr>
            <a:picLocks noGrp="1" noChangeAspect="1"/>
          </p:cNvPicPr>
          <p:nvPr>
            <p:ph idx="1"/>
          </p:nvPr>
        </p:nvPicPr>
        <p:blipFill>
          <a:blip r:embed="rId3"/>
          <a:stretch>
            <a:fillRect/>
          </a:stretch>
        </p:blipFill>
        <p:spPr>
          <a:xfrm>
            <a:off x="3784870" y="1600201"/>
            <a:ext cx="4622260" cy="4525963"/>
          </a:xfrm>
          <a:prstGeom prst="rect">
            <a:avLst/>
          </a:prstGeom>
        </p:spPr>
      </p:pic>
      <p:sp>
        <p:nvSpPr>
          <p:cNvPr id="6" name="Slide Number Placeholder 3"/>
          <p:cNvSpPr>
            <a:spLocks noGrp="1"/>
          </p:cNvSpPr>
          <p:nvPr>
            <p:ph type="sldNum" sz="quarter" idx="10"/>
          </p:nvPr>
        </p:nvSpPr>
        <p:spPr>
          <a:xfrm>
            <a:off x="9763126" y="6586539"/>
            <a:ext cx="919163" cy="293687"/>
          </a:xfrm>
        </p:spPr>
        <p:txBody>
          <a:bodyPr/>
          <a:lstStyle/>
          <a:p>
            <a:pPr>
              <a:defRPr/>
            </a:pPr>
            <a:fld id="{809A4F01-EBEC-4878-81D8-A6152D087E2C}" type="slidenum">
              <a:rPr lang="en-US" altLang="en-US" smtClean="0"/>
              <a:pPr>
                <a:defRPr/>
              </a:pPr>
              <a:t>286</a:t>
            </a:fld>
            <a:endParaRPr lang="en-US" altLang="en-US" dirty="0"/>
          </a:p>
        </p:txBody>
      </p:sp>
    </p:spTree>
    <p:extLst>
      <p:ext uri="{BB962C8B-B14F-4D97-AF65-F5344CB8AC3E}">
        <p14:creationId xmlns:p14="http://schemas.microsoft.com/office/powerpoint/2010/main" val="256825693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Growth of ETFs and ETPs</a:t>
            </a:r>
          </a:p>
        </p:txBody>
      </p:sp>
      <p:pic>
        <p:nvPicPr>
          <p:cNvPr id="1026" name="Picture 2" descr="https://etfgi.com/sites/default/files/222_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30890" y="1828801"/>
            <a:ext cx="8794487" cy="35480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00200" y="5867400"/>
            <a:ext cx="1981200" cy="304800"/>
          </a:xfrm>
          <a:prstGeom prst="rect">
            <a:avLst/>
          </a:prstGeom>
          <a:noFill/>
        </p:spPr>
        <p:txBody>
          <a:bodyPr vert="horz" wrap="square" lIns="91440" tIns="45720" rIns="91440" bIns="45720" rtlCol="0" anchor="ctr">
            <a:noAutofit/>
          </a:bodyPr>
          <a:lstStyle/>
          <a:p>
            <a:r>
              <a:rPr lang="en-US" sz="1400" i="1" dirty="0"/>
              <a:t>Source: ETFGI Dec 2020 </a:t>
            </a:r>
            <a:endParaRPr lang="en-US" sz="1400" i="1" dirty="0">
              <a:ea typeface="+mj-ea"/>
              <a:cs typeface="+mj-cs"/>
            </a:endParaRPr>
          </a:p>
        </p:txBody>
      </p:sp>
      <p:sp>
        <p:nvSpPr>
          <p:cNvPr id="5" name="Footer Placeholder 4"/>
          <p:cNvSpPr>
            <a:spLocks noGrp="1"/>
          </p:cNvSpPr>
          <p:nvPr>
            <p:ph type="ftr" sz="quarter" idx="11"/>
          </p:nvPr>
        </p:nvSpPr>
        <p:spPr bwMode="auto">
          <a:xfrm>
            <a:off x="3513138" y="6126163"/>
            <a:ext cx="7154862" cy="427038"/>
          </a:xfrm>
          <a:noFill/>
          <a:ln>
            <a:miter lim="800000"/>
            <a:headEnd/>
            <a:tailEnd/>
          </a:ln>
        </p:spPr>
        <p:txBody>
          <a:bodyPr/>
          <a:lstStyle/>
          <a:p>
            <a:r>
              <a:rPr lang="en-US" altLang="zh-TW" dirty="0"/>
              <a:t>Mutual Funds and Fund Management</a:t>
            </a:r>
          </a:p>
        </p:txBody>
      </p:sp>
      <p:sp>
        <p:nvSpPr>
          <p:cNvPr id="6" name="Slide Number Placeholder 3"/>
          <p:cNvSpPr>
            <a:spLocks noGrp="1"/>
          </p:cNvSpPr>
          <p:nvPr>
            <p:ph type="sldNum" sz="quarter" idx="10"/>
          </p:nvPr>
        </p:nvSpPr>
        <p:spPr>
          <a:xfrm>
            <a:off x="9763126" y="6586539"/>
            <a:ext cx="919163" cy="293687"/>
          </a:xfrm>
        </p:spPr>
        <p:txBody>
          <a:bodyPr/>
          <a:lstStyle/>
          <a:p>
            <a:pPr>
              <a:defRPr/>
            </a:pPr>
            <a:fld id="{809A4F01-EBEC-4878-81D8-A6152D087E2C}" type="slidenum">
              <a:rPr lang="en-US" altLang="en-US" smtClean="0"/>
              <a:pPr>
                <a:defRPr/>
              </a:pPr>
              <a:t>287</a:t>
            </a:fld>
            <a:endParaRPr lang="en-US" altLang="en-US" dirty="0"/>
          </a:p>
        </p:txBody>
      </p:sp>
    </p:spTree>
    <p:extLst>
      <p:ext uri="{BB962C8B-B14F-4D97-AF65-F5344CB8AC3E}">
        <p14:creationId xmlns:p14="http://schemas.microsoft.com/office/powerpoint/2010/main" val="366191740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p:cNvSpPr>
            <a:spLocks noGrp="1" noChangeArrowheads="1"/>
          </p:cNvSpPr>
          <p:nvPr>
            <p:ph type="title"/>
          </p:nvPr>
        </p:nvSpPr>
        <p:spPr/>
        <p:txBody>
          <a:bodyPr/>
          <a:lstStyle/>
          <a:p>
            <a:r>
              <a:rPr lang="en-US" altLang="zh-TW" dirty="0"/>
              <a:t>Key Issues with ETFs</a:t>
            </a:r>
          </a:p>
        </p:txBody>
      </p:sp>
      <p:sp>
        <p:nvSpPr>
          <p:cNvPr id="605187" name="Rectangle 3"/>
          <p:cNvSpPr>
            <a:spLocks noGrp="1" noChangeArrowheads="1"/>
          </p:cNvSpPr>
          <p:nvPr>
            <p:ph idx="1"/>
          </p:nvPr>
        </p:nvSpPr>
        <p:spPr/>
        <p:txBody>
          <a:bodyPr/>
          <a:lstStyle/>
          <a:p>
            <a:r>
              <a:rPr lang="en-US" altLang="zh-TW" dirty="0"/>
              <a:t>Because shares in ETFs are traded like stocks, the prices reflect supply/demand not just the underlying value of the funds assets</a:t>
            </a:r>
          </a:p>
          <a:p>
            <a:r>
              <a:rPr lang="en-US" altLang="zh-TW" dirty="0"/>
              <a:t>Just like stocks, it is possible to buy options on ETFs or go short ETFs</a:t>
            </a:r>
          </a:p>
          <a:p>
            <a:r>
              <a:rPr lang="en-US" altLang="zh-TW" dirty="0"/>
              <a:t>As a result, in days of volatile trading, the share price of an ETF can diverge from the price of the assets it is tracking</a:t>
            </a:r>
          </a:p>
          <a:p>
            <a:r>
              <a:rPr lang="en-US" altLang="zh-TW" dirty="0"/>
              <a:t>ETF investors who sell in volatile markets may get significantly less than the assets are worth</a:t>
            </a:r>
          </a:p>
          <a:p>
            <a:r>
              <a:rPr lang="en-US" altLang="zh-TW" dirty="0"/>
              <a:t>Problems with synthetic ETFs where investors take risk on the ETF provider</a:t>
            </a:r>
          </a:p>
        </p:txBody>
      </p:sp>
      <p:sp>
        <p:nvSpPr>
          <p:cNvPr id="13722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8AE07666-0C18-49D7-A06C-209CA8E28319}" type="slidenum">
              <a:rPr lang="en-US" altLang="en-US" sz="1400"/>
              <a:pPr/>
              <a:t>288</a:t>
            </a:fld>
            <a:endParaRPr lang="en-US" altLang="en-US" sz="1400"/>
          </a:p>
        </p:txBody>
      </p:sp>
      <p:sp>
        <p:nvSpPr>
          <p:cNvPr id="605188" name="Text Box 4"/>
          <p:cNvSpPr txBox="1">
            <a:spLocks noChangeArrowheads="1"/>
          </p:cNvSpPr>
          <p:nvPr/>
        </p:nvSpPr>
        <p:spPr bwMode="auto">
          <a:xfrm>
            <a:off x="1524000" y="5864424"/>
            <a:ext cx="83820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AWSJ, 19 March 2007 “Fast money folks embrace ETFs adding risk for smaller investors”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12352768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Leveraged ETNs</a:t>
            </a:r>
          </a:p>
        </p:txBody>
      </p:sp>
      <p:pic>
        <p:nvPicPr>
          <p:cNvPr id="1026" name="Picture 2" descr="https://si.wsj.net/public/resources/images/B3-GU361_YIELFI_700PX_20200529101717.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450208" y="1914976"/>
            <a:ext cx="3782206"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64337" y="1145968"/>
            <a:ext cx="5039029" cy="646331"/>
          </a:xfrm>
          <a:prstGeom prst="rect">
            <a:avLst/>
          </a:prstGeom>
        </p:spPr>
        <p:txBody>
          <a:bodyPr wrap="square">
            <a:spAutoFit/>
          </a:bodyPr>
          <a:lstStyle/>
          <a:p>
            <a:pPr fontAlgn="base"/>
            <a:r>
              <a:rPr lang="en-US" sz="1200" dirty="0">
                <a:solidFill>
                  <a:srgbClr val="333333"/>
                </a:solidFill>
                <a:latin typeface="Retina"/>
              </a:rPr>
              <a:t>Investing on Steroids</a:t>
            </a:r>
          </a:p>
          <a:p>
            <a:pPr fontAlgn="base"/>
            <a:r>
              <a:rPr lang="en-US" sz="1200" dirty="0">
                <a:solidFill>
                  <a:srgbClr val="333333"/>
                </a:solidFill>
                <a:latin typeface="Retina"/>
              </a:rPr>
              <a:t>Leveraged exchange-traded notes are complex financial instruments that use debt to amplify returns, which also increases risk.</a:t>
            </a:r>
          </a:p>
        </p:txBody>
      </p:sp>
      <p:sp>
        <p:nvSpPr>
          <p:cNvPr id="7" name="Rectangle 6"/>
          <p:cNvSpPr/>
          <p:nvPr/>
        </p:nvSpPr>
        <p:spPr>
          <a:xfrm>
            <a:off x="2152651" y="2053849"/>
            <a:ext cx="2052247" cy="1384995"/>
          </a:xfrm>
          <a:prstGeom prst="rect">
            <a:avLst/>
          </a:prstGeom>
        </p:spPr>
        <p:txBody>
          <a:bodyPr wrap="square">
            <a:spAutoFit/>
          </a:bodyPr>
          <a:lstStyle/>
          <a:p>
            <a:r>
              <a:rPr lang="en-US" sz="1200" dirty="0">
                <a:solidFill>
                  <a:srgbClr val="333333"/>
                </a:solidFill>
                <a:latin typeface="Retina"/>
              </a:rPr>
              <a:t>When a bank issues a typical ETN, the security tracks the value of an underlying asset, such as crude oil or the S&amp;P 500. As markets move, the value of the ETN changes in tandem.</a:t>
            </a:r>
            <a:endParaRPr lang="en-US" sz="1200" dirty="0"/>
          </a:p>
        </p:txBody>
      </p:sp>
      <p:sp>
        <p:nvSpPr>
          <p:cNvPr id="9" name="Rectangle 8"/>
          <p:cNvSpPr/>
          <p:nvPr/>
        </p:nvSpPr>
        <p:spPr>
          <a:xfrm>
            <a:off x="2375928" y="3766480"/>
            <a:ext cx="2024277" cy="1754326"/>
          </a:xfrm>
          <a:prstGeom prst="rect">
            <a:avLst/>
          </a:prstGeom>
        </p:spPr>
        <p:txBody>
          <a:bodyPr wrap="square">
            <a:spAutoFit/>
          </a:bodyPr>
          <a:lstStyle/>
          <a:p>
            <a:pPr fontAlgn="base"/>
            <a:r>
              <a:rPr lang="en-US" sz="1200" dirty="0">
                <a:solidFill>
                  <a:srgbClr val="333333"/>
                </a:solidFill>
                <a:latin typeface="Retina"/>
              </a:rPr>
              <a:t>With a leveraged ETN,</a:t>
            </a:r>
          </a:p>
          <a:p>
            <a:pPr fontAlgn="base"/>
            <a:r>
              <a:rPr lang="en-US" sz="1200" dirty="0">
                <a:solidFill>
                  <a:srgbClr val="333333"/>
                </a:solidFill>
                <a:latin typeface="Retina"/>
              </a:rPr>
              <a:t>the bank purchases</a:t>
            </a:r>
          </a:p>
          <a:p>
            <a:pPr fontAlgn="base"/>
            <a:r>
              <a:rPr lang="en-US" sz="1200" dirty="0">
                <a:solidFill>
                  <a:srgbClr val="333333"/>
                </a:solidFill>
                <a:latin typeface="Retina"/>
              </a:rPr>
              <a:t>derivatives, often options,</a:t>
            </a:r>
          </a:p>
          <a:p>
            <a:pPr fontAlgn="base"/>
            <a:r>
              <a:rPr lang="en-US" sz="1200" dirty="0">
                <a:solidFill>
                  <a:srgbClr val="333333"/>
                </a:solidFill>
                <a:latin typeface="Retina"/>
              </a:rPr>
              <a:t>with borrowed money to</a:t>
            </a:r>
          </a:p>
          <a:p>
            <a:pPr fontAlgn="base"/>
            <a:r>
              <a:rPr lang="en-US" sz="1200" dirty="0">
                <a:solidFill>
                  <a:srgbClr val="333333"/>
                </a:solidFill>
                <a:latin typeface="Retina"/>
              </a:rPr>
              <a:t>increase the ETN’s</a:t>
            </a:r>
          </a:p>
          <a:p>
            <a:pPr fontAlgn="base"/>
            <a:r>
              <a:rPr lang="en-US" sz="1200" dirty="0">
                <a:solidFill>
                  <a:srgbClr val="333333"/>
                </a:solidFill>
                <a:latin typeface="Retina"/>
              </a:rPr>
              <a:t>returns. An ETN with</a:t>
            </a:r>
          </a:p>
          <a:p>
            <a:pPr fontAlgn="base"/>
            <a:r>
              <a:rPr lang="en-US" sz="1200" dirty="0">
                <a:solidFill>
                  <a:srgbClr val="333333"/>
                </a:solidFill>
                <a:latin typeface="Retina"/>
              </a:rPr>
              <a:t>three-times leverage</a:t>
            </a:r>
          </a:p>
          <a:p>
            <a:pPr fontAlgn="base"/>
            <a:r>
              <a:rPr lang="en-US" sz="1200" dirty="0">
                <a:solidFill>
                  <a:srgbClr val="333333"/>
                </a:solidFill>
                <a:latin typeface="Retina"/>
              </a:rPr>
              <a:t>would triple any gains—</a:t>
            </a:r>
          </a:p>
          <a:p>
            <a:pPr fontAlgn="base"/>
            <a:r>
              <a:rPr lang="en-US" sz="1200" dirty="0">
                <a:solidFill>
                  <a:srgbClr val="333333"/>
                </a:solidFill>
                <a:latin typeface="Retina"/>
              </a:rPr>
              <a:t>but also triple losses.</a:t>
            </a:r>
          </a:p>
        </p:txBody>
      </p:sp>
      <p:sp>
        <p:nvSpPr>
          <p:cNvPr id="10" name="Rectangle 9"/>
          <p:cNvSpPr/>
          <p:nvPr/>
        </p:nvSpPr>
        <p:spPr>
          <a:xfrm>
            <a:off x="4169507" y="3766480"/>
            <a:ext cx="1476007" cy="1569660"/>
          </a:xfrm>
          <a:prstGeom prst="rect">
            <a:avLst/>
          </a:prstGeom>
        </p:spPr>
        <p:txBody>
          <a:bodyPr wrap="square">
            <a:spAutoFit/>
          </a:bodyPr>
          <a:lstStyle/>
          <a:p>
            <a:pPr fontAlgn="base"/>
            <a:r>
              <a:rPr lang="en-US" sz="1200" dirty="0">
                <a:solidFill>
                  <a:srgbClr val="333333"/>
                </a:solidFill>
                <a:latin typeface="Retina"/>
              </a:rPr>
              <a:t>ETN holders can collect dividend payments if</a:t>
            </a:r>
          </a:p>
          <a:p>
            <a:pPr fontAlgn="base"/>
            <a:r>
              <a:rPr lang="en-US" sz="1200" dirty="0">
                <a:solidFill>
                  <a:srgbClr val="333333"/>
                </a:solidFill>
                <a:latin typeface="Retina"/>
              </a:rPr>
              <a:t>the underlying assets increase in value, and they can buy or sell the notes on an exchange</a:t>
            </a:r>
          </a:p>
        </p:txBody>
      </p:sp>
      <p:sp>
        <p:nvSpPr>
          <p:cNvPr id="11" name="Rectangle 10"/>
          <p:cNvSpPr/>
          <p:nvPr/>
        </p:nvSpPr>
        <p:spPr>
          <a:xfrm>
            <a:off x="5645513" y="3766481"/>
            <a:ext cx="1639686" cy="1384995"/>
          </a:xfrm>
          <a:prstGeom prst="rect">
            <a:avLst/>
          </a:prstGeom>
        </p:spPr>
        <p:txBody>
          <a:bodyPr wrap="square">
            <a:spAutoFit/>
          </a:bodyPr>
          <a:lstStyle/>
          <a:p>
            <a:r>
              <a:rPr lang="en-US" sz="1200" dirty="0">
                <a:solidFill>
                  <a:srgbClr val="333333"/>
                </a:solidFill>
                <a:latin typeface="Retina"/>
              </a:rPr>
              <a:t>If an ETN falls below a certain price, the bank has the option to redeem the note, often paying investors just a fraction of what they originally paid</a:t>
            </a:r>
            <a:endParaRPr lang="en-US" sz="1200" dirty="0"/>
          </a:p>
        </p:txBody>
      </p:sp>
      <p:sp>
        <p:nvSpPr>
          <p:cNvPr id="12" name="Rectangle 11"/>
          <p:cNvSpPr/>
          <p:nvPr/>
        </p:nvSpPr>
        <p:spPr>
          <a:xfrm>
            <a:off x="6840928" y="2112245"/>
            <a:ext cx="1795235" cy="369332"/>
          </a:xfrm>
          <a:prstGeom prst="rect">
            <a:avLst/>
          </a:prstGeom>
        </p:spPr>
        <p:txBody>
          <a:bodyPr wrap="none">
            <a:spAutoFit/>
          </a:bodyPr>
          <a:lstStyle/>
          <a:p>
            <a:r>
              <a:rPr lang="en-US" dirty="0">
                <a:solidFill>
                  <a:srgbClr val="CE3139"/>
                </a:solidFill>
                <a:latin typeface="Retina"/>
              </a:rPr>
              <a:t>3x leveraged ETN</a:t>
            </a:r>
            <a:endParaRPr lang="en-US" dirty="0"/>
          </a:p>
        </p:txBody>
      </p:sp>
      <p:sp>
        <p:nvSpPr>
          <p:cNvPr id="13" name="Rectangle 12"/>
          <p:cNvSpPr/>
          <p:nvPr/>
        </p:nvSpPr>
        <p:spPr>
          <a:xfrm>
            <a:off x="6175359" y="3268161"/>
            <a:ext cx="1746376" cy="369332"/>
          </a:xfrm>
          <a:prstGeom prst="rect">
            <a:avLst/>
          </a:prstGeom>
        </p:spPr>
        <p:txBody>
          <a:bodyPr wrap="none">
            <a:spAutoFit/>
          </a:bodyPr>
          <a:lstStyle/>
          <a:p>
            <a:r>
              <a:rPr lang="en-US" dirty="0">
                <a:solidFill>
                  <a:srgbClr val="000000"/>
                </a:solidFill>
                <a:latin typeface="Retina"/>
              </a:rPr>
              <a:t>Underlying asset</a:t>
            </a:r>
            <a:endParaRPr lang="en-US" dirty="0"/>
          </a:p>
        </p:txBody>
      </p:sp>
      <p:sp>
        <p:nvSpPr>
          <p:cNvPr id="14" name="TextBox 13"/>
          <p:cNvSpPr txBox="1"/>
          <p:nvPr/>
        </p:nvSpPr>
        <p:spPr>
          <a:xfrm>
            <a:off x="2203566" y="5551863"/>
            <a:ext cx="1889068" cy="253916"/>
          </a:xfrm>
          <a:prstGeom prst="rect">
            <a:avLst/>
          </a:prstGeom>
          <a:noFill/>
        </p:spPr>
        <p:txBody>
          <a:bodyPr wrap="square" rtlCol="0">
            <a:spAutoFit/>
          </a:bodyPr>
          <a:lstStyle/>
          <a:p>
            <a:r>
              <a:rPr lang="en-US" sz="1050" i="1" dirty="0"/>
              <a:t>Source: WSJ June 2020</a:t>
            </a:r>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141685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Class discussion</a:t>
            </a:r>
            <a:endParaRPr lang="zh-TW" altLang="en-US" dirty="0"/>
          </a:p>
        </p:txBody>
      </p:sp>
      <p:sp>
        <p:nvSpPr>
          <p:cNvPr id="8" name="Content Placeholder 7"/>
          <p:cNvSpPr>
            <a:spLocks noGrp="1"/>
          </p:cNvSpPr>
          <p:nvPr>
            <p:ph idx="1"/>
          </p:nvPr>
        </p:nvSpPr>
        <p:spPr/>
        <p:txBody>
          <a:bodyPr/>
          <a:lstStyle/>
          <a:p>
            <a:r>
              <a:rPr lang="en-US" altLang="zh-TW" dirty="0"/>
              <a:t>Imagine that you are the CEO of a large bank </a:t>
            </a:r>
          </a:p>
          <a:p>
            <a:pPr lvl="1"/>
            <a:r>
              <a:rPr lang="en-US" altLang="zh-TW" dirty="0"/>
              <a:t>(pick one and name it)</a:t>
            </a:r>
          </a:p>
          <a:p>
            <a:r>
              <a:rPr lang="en-US" altLang="zh-TW" dirty="0"/>
              <a:t>What keeps you awake at night and why?</a:t>
            </a:r>
            <a:endParaRPr lang="zh-TW" altLang="en-US" dirty="0"/>
          </a:p>
        </p:txBody>
      </p:sp>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29</a:t>
            </a:fld>
            <a:endParaRPr lang="en-US" altLang="en-US"/>
          </a:p>
        </p:txBody>
      </p:sp>
      <p:sp>
        <p:nvSpPr>
          <p:cNvPr id="9" name="Footer Placeholder 4"/>
          <p:cNvSpPr>
            <a:spLocks noGrp="1"/>
          </p:cNvSpPr>
          <p:nvPr>
            <p:ph type="ftr" sz="quarter" idx="11"/>
          </p:nvPr>
        </p:nvSpPr>
        <p:spPr>
          <a:xfrm>
            <a:off x="3513138" y="6143625"/>
            <a:ext cx="7154862" cy="427038"/>
          </a:xfrm>
        </p:spPr>
        <p:txBody>
          <a:bodyPr/>
          <a:lstStyle/>
          <a:p>
            <a:r>
              <a:rPr lang="en-US" altLang="en-US" dirty="0"/>
              <a:t>Commercial Banks – Class discussion</a:t>
            </a:r>
          </a:p>
        </p:txBody>
      </p:sp>
      <p:pic>
        <p:nvPicPr>
          <p:cNvPr id="10" name="Picture 3" descr="C:\Users\Wolfgang\Documents\EdPres\04_Business Development\HKUST Business School\Purchasing Process\Trial Project\istockphoto\ist2_4854654-group.jpg"/>
          <p:cNvPicPr>
            <a:picLocks noChangeAspect="1" noChangeArrowheads="1"/>
          </p:cNvPicPr>
          <p:nvPr/>
        </p:nvPicPr>
        <p:blipFill>
          <a:blip r:embed="rId2" cstate="print"/>
          <a:stretch>
            <a:fillRect/>
          </a:stretch>
        </p:blipFill>
        <p:spPr bwMode="auto">
          <a:xfrm>
            <a:off x="8382000" y="304800"/>
            <a:ext cx="1801888" cy="2699648"/>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4293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5D9B-14E4-4CC2-BB2F-F017FFEB3382}"/>
              </a:ext>
            </a:extLst>
          </p:cNvPr>
          <p:cNvSpPr>
            <a:spLocks noGrp="1"/>
          </p:cNvSpPr>
          <p:nvPr>
            <p:ph type="title"/>
          </p:nvPr>
        </p:nvSpPr>
        <p:spPr/>
        <p:txBody>
          <a:bodyPr/>
          <a:lstStyle/>
          <a:p>
            <a:r>
              <a:rPr lang="en-US"/>
              <a:t>Summary </a:t>
            </a:r>
            <a:endParaRPr lang="en-US" dirty="0"/>
          </a:p>
        </p:txBody>
      </p:sp>
      <p:sp>
        <p:nvSpPr>
          <p:cNvPr id="3" name="Content Placeholder 2">
            <a:extLst>
              <a:ext uri="{FF2B5EF4-FFF2-40B4-BE49-F238E27FC236}">
                <a16:creationId xmlns:a16="http://schemas.microsoft.com/office/drawing/2014/main" id="{76FC8C10-053C-44AE-AD20-74FA8B32CBEC}"/>
              </a:ext>
            </a:extLst>
          </p:cNvPr>
          <p:cNvSpPr>
            <a:spLocks noGrp="1"/>
          </p:cNvSpPr>
          <p:nvPr>
            <p:ph idx="1"/>
          </p:nvPr>
        </p:nvSpPr>
        <p:spPr/>
        <p:txBody>
          <a:bodyPr/>
          <a:lstStyle/>
          <a:p>
            <a:r>
              <a:rPr lang="en-US" dirty="0"/>
              <a:t>Index Funds</a:t>
            </a:r>
          </a:p>
          <a:p>
            <a:r>
              <a:rPr lang="en-US" dirty="0"/>
              <a:t>ETFs</a:t>
            </a:r>
          </a:p>
          <a:p>
            <a:pPr lvl="1"/>
            <a:r>
              <a:rPr lang="en-US" dirty="0"/>
              <a:t>Understanding key issues</a:t>
            </a:r>
          </a:p>
        </p:txBody>
      </p:sp>
      <p:sp>
        <p:nvSpPr>
          <p:cNvPr id="4" name="Slide Number Placeholder 3">
            <a:extLst>
              <a:ext uri="{FF2B5EF4-FFF2-40B4-BE49-F238E27FC236}">
                <a16:creationId xmlns:a16="http://schemas.microsoft.com/office/drawing/2014/main" id="{3A433B11-390F-4E01-8963-F1E64720AE0C}"/>
              </a:ext>
            </a:extLst>
          </p:cNvPr>
          <p:cNvSpPr>
            <a:spLocks noGrp="1"/>
          </p:cNvSpPr>
          <p:nvPr>
            <p:ph type="sldNum" sz="quarter" idx="10"/>
          </p:nvPr>
        </p:nvSpPr>
        <p:spPr/>
        <p:txBody>
          <a:bodyPr/>
          <a:lstStyle/>
          <a:p>
            <a:fld id="{809A4F01-EBEC-4878-81D8-A6152D087E2C}" type="slidenum">
              <a:rPr lang="en-US" altLang="en-US" smtClean="0"/>
              <a:pPr/>
              <a:t>290</a:t>
            </a:fld>
            <a:endParaRPr lang="en-US" altLang="en-US"/>
          </a:p>
        </p:txBody>
      </p:sp>
      <p:sp>
        <p:nvSpPr>
          <p:cNvPr id="5" name="Footer Placeholder 4">
            <a:extLst>
              <a:ext uri="{FF2B5EF4-FFF2-40B4-BE49-F238E27FC236}">
                <a16:creationId xmlns:a16="http://schemas.microsoft.com/office/drawing/2014/main" id="{DE7D5F10-93FE-4F8B-BE4C-B945EEFC50B0}"/>
              </a:ext>
            </a:extLst>
          </p:cNvPr>
          <p:cNvSpPr>
            <a:spLocks noGrp="1"/>
          </p:cNvSpPr>
          <p:nvPr>
            <p:ph type="ftr" sz="quarter" idx="11"/>
          </p:nvPr>
        </p:nvSpPr>
        <p:spPr/>
        <p:txBody>
          <a:bodyPr/>
          <a:lstStyle/>
          <a:p>
            <a:r>
              <a:rPr lang="en-US" altLang="en-US"/>
              <a:t>Summary</a:t>
            </a:r>
            <a:endParaRPr lang="en-US" altLang="en-US" dirty="0"/>
          </a:p>
        </p:txBody>
      </p:sp>
    </p:spTree>
    <p:extLst>
      <p:ext uri="{BB962C8B-B14F-4D97-AF65-F5344CB8AC3E}">
        <p14:creationId xmlns:p14="http://schemas.microsoft.com/office/powerpoint/2010/main" val="19151126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issues: ETF (Exchange Traded Funds) development in HK - why so few? (Group 12)</a:t>
            </a:r>
          </a:p>
        </p:txBody>
      </p:sp>
      <p:sp>
        <p:nvSpPr>
          <p:cNvPr id="3" name="Content Placeholder 2"/>
          <p:cNvSpPr>
            <a:spLocks noGrp="1"/>
          </p:cNvSpPr>
          <p:nvPr>
            <p:ph idx="1"/>
          </p:nvPr>
        </p:nvSpPr>
        <p:spPr/>
        <p:txBody>
          <a:bodyPr>
            <a:normAutofit/>
          </a:bodyPr>
          <a:lstStyle/>
          <a:p>
            <a:r>
              <a:rPr lang="en-US" dirty="0"/>
              <a:t>Video ( 00:35-04:43)</a:t>
            </a:r>
          </a:p>
          <a:p>
            <a:r>
              <a:rPr lang="en-US" dirty="0">
                <a:hlinkClick r:id="rId2"/>
              </a:rPr>
              <a:t>https://www.etftv.net/hong-kong-stock-exchange-has-enhanced-market-making-in-etps-to-boost-liquidity/</a:t>
            </a:r>
            <a:endParaRPr lang="en-US" dirty="0"/>
          </a:p>
          <a:p>
            <a:r>
              <a:rPr lang="en-US" dirty="0"/>
              <a:t>Article</a:t>
            </a:r>
          </a:p>
          <a:p>
            <a:r>
              <a:rPr lang="en-US" dirty="0">
                <a:hlinkClick r:id="rId3"/>
              </a:rPr>
              <a:t>https://fundselectorasia.com/what-hong-kongs-etf-market-lacks/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291</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7451522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4"/>
          <p:cNvSpPr>
            <a:spLocks noGrp="1" noChangeArrowheads="1"/>
          </p:cNvSpPr>
          <p:nvPr>
            <p:ph type="title"/>
          </p:nvPr>
        </p:nvSpPr>
        <p:spPr/>
        <p:txBody>
          <a:bodyPr/>
          <a:lstStyle/>
          <a:p>
            <a:r>
              <a:rPr lang="en-US" altLang="zh-TW">
                <a:ea typeface="PMingLiU" pitchFamily="18" charset="-120"/>
              </a:rPr>
              <a:t>Mutual Fund Prospectuses and Objectives</a:t>
            </a:r>
          </a:p>
        </p:txBody>
      </p:sp>
      <p:sp>
        <p:nvSpPr>
          <p:cNvPr id="264197" name="Rectangle 5"/>
          <p:cNvSpPr>
            <a:spLocks noGrp="1" noChangeArrowheads="1"/>
          </p:cNvSpPr>
          <p:nvPr>
            <p:ph idx="1"/>
          </p:nvPr>
        </p:nvSpPr>
        <p:spPr/>
        <p:txBody>
          <a:bodyPr>
            <a:normAutofit/>
          </a:bodyPr>
          <a:lstStyle/>
          <a:p>
            <a:r>
              <a:rPr lang="en-US" altLang="zh-TW" sz="2000" dirty="0">
                <a:ea typeface="PMingLiU" pitchFamily="18" charset="-120"/>
              </a:rPr>
              <a:t>In the US, SEC regulations require mutual fund managers to specify the investment objectives of their funds in a prospectus</a:t>
            </a:r>
          </a:p>
          <a:p>
            <a:r>
              <a:rPr lang="en-US" altLang="zh-TW" sz="2000" dirty="0">
                <a:ea typeface="PMingLiU" pitchFamily="18" charset="-120"/>
              </a:rPr>
              <a:t>A mutual fund’s </a:t>
            </a:r>
            <a:r>
              <a:rPr lang="en-US" altLang="zh-TW" sz="2000" b="1" dirty="0">
                <a:solidFill>
                  <a:schemeClr val="accent2"/>
                </a:solidFill>
                <a:ea typeface="PMingLiU" pitchFamily="18" charset="-120"/>
              </a:rPr>
              <a:t>statutory prospectus </a:t>
            </a:r>
            <a:r>
              <a:rPr lang="en-US" altLang="zh-TW" sz="2000" dirty="0">
                <a:ea typeface="PMingLiU" pitchFamily="18" charset="-120"/>
              </a:rPr>
              <a:t>describes the fund’s investment goals and objectives, fees and expenses, investment strategies and risks, and informs investors how to buy and sell shares.</a:t>
            </a:r>
          </a:p>
          <a:p>
            <a:r>
              <a:rPr lang="en-US" altLang="zh-TW" sz="2000" dirty="0">
                <a:ea typeface="PMingLiU" pitchFamily="18" charset="-120"/>
              </a:rPr>
              <a:t>mutual funds and ETFs may elect to provide investors with a short “</a:t>
            </a:r>
            <a:r>
              <a:rPr lang="en-US" altLang="zh-TW" sz="2000" b="1" dirty="0">
                <a:solidFill>
                  <a:schemeClr val="accent2"/>
                </a:solidFill>
                <a:ea typeface="PMingLiU" pitchFamily="18" charset="-120"/>
              </a:rPr>
              <a:t>summary prospectus</a:t>
            </a:r>
            <a:r>
              <a:rPr lang="en-US" altLang="zh-TW" sz="2000" dirty="0">
                <a:ea typeface="PMingLiU" pitchFamily="18" charset="-120"/>
              </a:rPr>
              <a:t>” containing certain key information instead of the full statutory prospectus. If funds use a summary prospectus, the full statutory prospectus and additional information must be available on the Internet and in paper upon request.</a:t>
            </a:r>
          </a:p>
          <a:p>
            <a:r>
              <a:rPr lang="en-US" altLang="zh-TW" sz="2000" dirty="0">
                <a:ea typeface="PMingLiU" pitchFamily="18" charset="-120"/>
              </a:rPr>
              <a:t>As of 1998, SEC requires key sections of a fund prospectus to be written in ‘plain’ English</a:t>
            </a:r>
          </a:p>
        </p:txBody>
      </p:sp>
      <p:sp>
        <p:nvSpPr>
          <p:cNvPr id="15155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6CD625DB-6141-40A1-9277-9241CDA2D499}" type="slidenum">
              <a:rPr lang="en-US" altLang="en-US" sz="1400"/>
              <a:pPr/>
              <a:t>292</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0405092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Rectangle 4"/>
          <p:cNvSpPr>
            <a:spLocks noGrp="1" noChangeArrowheads="1"/>
          </p:cNvSpPr>
          <p:nvPr>
            <p:ph type="title"/>
          </p:nvPr>
        </p:nvSpPr>
        <p:spPr/>
        <p:txBody>
          <a:bodyPr/>
          <a:lstStyle/>
          <a:p>
            <a:r>
              <a:rPr lang="en-US" altLang="zh-TW"/>
              <a:t>Performance of Mutual Funds</a:t>
            </a:r>
          </a:p>
        </p:txBody>
      </p:sp>
      <p:sp>
        <p:nvSpPr>
          <p:cNvPr id="626693" name="Rectangle 5"/>
          <p:cNvSpPr>
            <a:spLocks noGrp="1" noChangeArrowheads="1"/>
          </p:cNvSpPr>
          <p:nvPr>
            <p:ph idx="1"/>
          </p:nvPr>
        </p:nvSpPr>
        <p:spPr/>
        <p:txBody>
          <a:bodyPr/>
          <a:lstStyle/>
          <a:p>
            <a:r>
              <a:rPr lang="en-US" altLang="zh-TW" dirty="0"/>
              <a:t>The definition of risk is different for a mutual fund manager than it is for investors</a:t>
            </a:r>
          </a:p>
          <a:p>
            <a:pPr lvl="1"/>
            <a:r>
              <a:rPr lang="en-US" altLang="zh-TW" dirty="0"/>
              <a:t>For a fund manager, risk is defined as deviation from the index</a:t>
            </a:r>
          </a:p>
          <a:p>
            <a:pPr lvl="1"/>
            <a:r>
              <a:rPr lang="en-US" altLang="zh-TW" dirty="0"/>
              <a:t>For an investor, risk is defined as losing money</a:t>
            </a:r>
          </a:p>
          <a:p>
            <a:r>
              <a:rPr lang="en-US" altLang="zh-TW" dirty="0"/>
              <a:t>Problem arises from diverging interests:</a:t>
            </a:r>
          </a:p>
          <a:p>
            <a:pPr lvl="1"/>
            <a:r>
              <a:rPr lang="en-US" altLang="zh-TW" dirty="0"/>
              <a:t>There is no incentive for a fund manager to deviate from the herd</a:t>
            </a:r>
          </a:p>
          <a:p>
            <a:pPr lvl="2"/>
            <a:r>
              <a:rPr lang="en-US" altLang="zh-TW" sz="1800" dirty="0"/>
              <a:t>Chances of winning vs. losing their job</a:t>
            </a:r>
          </a:p>
          <a:p>
            <a:pPr lvl="1"/>
            <a:r>
              <a:rPr lang="en-US" altLang="zh-TW" dirty="0"/>
              <a:t>Performance is measured against an index not in absolute returns</a:t>
            </a:r>
          </a:p>
        </p:txBody>
      </p:sp>
      <p:sp>
        <p:nvSpPr>
          <p:cNvPr id="14234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D45F5F28-8560-4C23-ABF0-B982AE40A074}" type="slidenum">
              <a:rPr lang="en-US" altLang="en-US" sz="1400"/>
              <a:pPr/>
              <a:t>293</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84966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66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66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66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66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66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66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66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3"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ltLang="zh-TW" dirty="0"/>
              <a:t>Active fails</a:t>
            </a:r>
            <a:endParaRPr lang="zh-TW" altLang="en-US" dirty="0"/>
          </a:p>
        </p:txBody>
      </p:sp>
      <p:pic>
        <p:nvPicPr>
          <p:cNvPr id="5" name="Picture 2" descr="https://next-geebee.ft.com/image/v1/images/raw/http%3A%2F%2Fcom.ft.imagepublish.prod.s3.amazonaws.com%2F3810fb2e-4c1d-11e6-8172-e39ecd3b86fc?source=next&amp;fit=scale-down&amp;width=600"/>
          <p:cNvPicPr>
            <a:picLocks noGrp="1" noChangeAspect="1" noChangeArrowheads="1"/>
          </p:cNvPicPr>
          <p:nvPr>
            <p:ph idx="1"/>
          </p:nvPr>
        </p:nvPicPr>
        <p:blipFill>
          <a:blip r:embed="rId3" cstate="print"/>
          <a:srcRect/>
          <a:stretch>
            <a:fillRect/>
          </a:stretch>
        </p:blipFill>
        <p:spPr bwMode="auto">
          <a:xfrm>
            <a:off x="2438400" y="1219200"/>
            <a:ext cx="7517304" cy="4648200"/>
          </a:xfrm>
          <a:prstGeom prst="rect">
            <a:avLst/>
          </a:prstGeom>
          <a:noFill/>
        </p:spPr>
      </p:pic>
      <p:sp>
        <p:nvSpPr>
          <p:cNvPr id="6" name="TextBox 5"/>
          <p:cNvSpPr txBox="1"/>
          <p:nvPr/>
        </p:nvSpPr>
        <p:spPr>
          <a:xfrm>
            <a:off x="1524000" y="5867401"/>
            <a:ext cx="4038600" cy="307777"/>
          </a:xfrm>
          <a:prstGeom prst="rect">
            <a:avLst/>
          </a:prstGeom>
          <a:noFill/>
        </p:spPr>
        <p:txBody>
          <a:bodyPr wrap="square" rtlCol="0">
            <a:spAutoFit/>
          </a:bodyPr>
          <a:lstStyle/>
          <a:p>
            <a:r>
              <a:rPr lang="en-US" altLang="zh-TW" sz="1400" i="1" dirty="0"/>
              <a:t>Source: FT 17 July 2016 “Actively failing” </a:t>
            </a:r>
            <a:endParaRPr lang="zh-TW" altLang="en-US" sz="1400" i="1" dirty="0"/>
          </a:p>
        </p:txBody>
      </p:sp>
      <p:sp>
        <p:nvSpPr>
          <p:cNvPr id="7"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D45F5F28-8560-4C23-ABF0-B982AE40A074}" type="slidenum">
              <a:rPr lang="en-US" altLang="en-US" sz="1400"/>
              <a:pPr/>
              <a:t>294</a:t>
            </a:fld>
            <a:endParaRPr lang="en-US" altLang="en-US" sz="1400" dirty="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5259386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Index outperformance is hard to maintain</a:t>
            </a:r>
          </a:p>
        </p:txBody>
      </p:sp>
      <p:pic>
        <p:nvPicPr>
          <p:cNvPr id="6" name="Content Placeholder 5"/>
          <p:cNvPicPr>
            <a:picLocks noGrp="1" noChangeAspect="1"/>
          </p:cNvPicPr>
          <p:nvPr>
            <p:ph idx="1"/>
          </p:nvPr>
        </p:nvPicPr>
        <p:blipFill>
          <a:blip r:embed="rId3"/>
          <a:stretch>
            <a:fillRect/>
          </a:stretch>
        </p:blipFill>
        <p:spPr>
          <a:xfrm>
            <a:off x="3276601" y="1380985"/>
            <a:ext cx="6602277" cy="4632848"/>
          </a:xfrm>
          <a:prstGeom prst="rect">
            <a:avLst/>
          </a:prstGeom>
        </p:spPr>
      </p:pic>
      <p:sp>
        <p:nvSpPr>
          <p:cNvPr id="2" name="TextBox 1"/>
          <p:cNvSpPr txBox="1"/>
          <p:nvPr/>
        </p:nvSpPr>
        <p:spPr>
          <a:xfrm>
            <a:off x="1524000" y="5791200"/>
            <a:ext cx="1752600" cy="304800"/>
          </a:xfrm>
          <a:prstGeom prst="rect">
            <a:avLst/>
          </a:prstGeom>
          <a:noFill/>
        </p:spPr>
        <p:txBody>
          <a:bodyPr vert="horz" wrap="square" lIns="91440" tIns="45720" rIns="91440" bIns="45720" rtlCol="0" anchor="ctr">
            <a:noAutofit/>
          </a:bodyPr>
          <a:lstStyle/>
          <a:p>
            <a:r>
              <a:rPr lang="en-US" sz="1400" i="1" dirty="0"/>
              <a:t>Source: FT 11 November 2020 </a:t>
            </a:r>
            <a:endParaRPr lang="en-US" sz="1400" i="1" dirty="0">
              <a:ea typeface="+mj-ea"/>
              <a:cs typeface="+mj-cs"/>
            </a:endParaRPr>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7"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D45F5F28-8560-4C23-ABF0-B982AE40A074}" type="slidenum">
              <a:rPr lang="en-US" altLang="en-US" sz="1400"/>
              <a:pPr/>
              <a:t>295</a:t>
            </a:fld>
            <a:endParaRPr lang="en-US" altLang="en-US" sz="1400" dirty="0"/>
          </a:p>
        </p:txBody>
      </p:sp>
    </p:spTree>
    <p:extLst>
      <p:ext uri="{BB962C8B-B14F-4D97-AF65-F5344CB8AC3E}">
        <p14:creationId xmlns:p14="http://schemas.microsoft.com/office/powerpoint/2010/main" val="38017000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7F418-6376-4090-BD6A-B7A6CD04EC21}"/>
              </a:ext>
            </a:extLst>
          </p:cNvPr>
          <p:cNvSpPr>
            <a:spLocks noGrp="1"/>
          </p:cNvSpPr>
          <p:nvPr>
            <p:ph type="title"/>
          </p:nvPr>
        </p:nvSpPr>
        <p:spPr/>
        <p:txBody>
          <a:bodyPr/>
          <a:lstStyle/>
          <a:p>
            <a:r>
              <a:rPr lang="en-US" dirty="0"/>
              <a:t>Performance of US stock mutual funds</a:t>
            </a:r>
          </a:p>
        </p:txBody>
      </p:sp>
      <p:pic>
        <p:nvPicPr>
          <p:cNvPr id="7" name="Content Placeholder 6" descr="A screenshot of a cell phone&#10;&#10;Description automatically generated">
            <a:extLst>
              <a:ext uri="{FF2B5EF4-FFF2-40B4-BE49-F238E27FC236}">
                <a16:creationId xmlns:a16="http://schemas.microsoft.com/office/drawing/2014/main" id="{12784A04-E5C0-4BD5-A043-654F346B99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554" y="2267379"/>
            <a:ext cx="5329807" cy="2984691"/>
          </a:xfrm>
        </p:spPr>
      </p:pic>
      <p:sp>
        <p:nvSpPr>
          <p:cNvPr id="8" name="TextBox 7">
            <a:extLst>
              <a:ext uri="{FF2B5EF4-FFF2-40B4-BE49-F238E27FC236}">
                <a16:creationId xmlns:a16="http://schemas.microsoft.com/office/drawing/2014/main" id="{CFD13BCC-C9AC-42D0-8304-BEA976F173D4}"/>
              </a:ext>
            </a:extLst>
          </p:cNvPr>
          <p:cNvSpPr txBox="1"/>
          <p:nvPr/>
        </p:nvSpPr>
        <p:spPr>
          <a:xfrm>
            <a:off x="7585687" y="1408347"/>
            <a:ext cx="2807690" cy="4801314"/>
          </a:xfrm>
          <a:prstGeom prst="rect">
            <a:avLst/>
          </a:prstGeom>
          <a:noFill/>
        </p:spPr>
        <p:txBody>
          <a:bodyPr wrap="square" rtlCol="0">
            <a:spAutoFit/>
          </a:bodyPr>
          <a:lstStyle/>
          <a:p>
            <a:r>
              <a:rPr lang="en-US" dirty="0">
                <a:solidFill>
                  <a:srgbClr val="666666"/>
                </a:solidFill>
                <a:latin typeface="book antiqua" panose="02040602050305030304" pitchFamily="18" charset="0"/>
              </a:rPr>
              <a:t>Surprisingly, the vast majority of active managers did not even survive!  They performed so poorly they went out of business or merged with other funds.  Only 41% of stock mutual funds and 42% of bond mutual funds were still around after 20 years.  Of the survivors, only 22% of stock funds and 10% of bond funds beat their index.  The vast majority -- 78% and 90%, respectively, did worse</a:t>
            </a:r>
            <a:endParaRPr lang="en-US" dirty="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6"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D45F5F28-8560-4C23-ABF0-B982AE40A074}" type="slidenum">
              <a:rPr lang="en-US" altLang="en-US" sz="1400"/>
              <a:pPr/>
              <a:t>296</a:t>
            </a:fld>
            <a:endParaRPr lang="en-US" altLang="en-US" sz="1400" dirty="0"/>
          </a:p>
        </p:txBody>
      </p:sp>
    </p:spTree>
    <p:extLst>
      <p:ext uri="{BB962C8B-B14F-4D97-AF65-F5344CB8AC3E}">
        <p14:creationId xmlns:p14="http://schemas.microsoft.com/office/powerpoint/2010/main" val="754542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2B45-2797-482A-BD02-AEF297263949}"/>
              </a:ext>
            </a:extLst>
          </p:cNvPr>
          <p:cNvSpPr>
            <a:spLocks noGrp="1"/>
          </p:cNvSpPr>
          <p:nvPr>
            <p:ph type="title"/>
          </p:nvPr>
        </p:nvSpPr>
        <p:spPr/>
        <p:txBody>
          <a:bodyPr/>
          <a:lstStyle/>
          <a:p>
            <a:r>
              <a:rPr lang="en-US" dirty="0"/>
              <a:t>Performance of US stock mutual funds</a:t>
            </a:r>
          </a:p>
        </p:txBody>
      </p:sp>
      <p:pic>
        <p:nvPicPr>
          <p:cNvPr id="5" name="Content Placeholder 4" descr="A screenshot of a cell phone&#10;&#10;Description automatically generated">
            <a:extLst>
              <a:ext uri="{FF2B5EF4-FFF2-40B4-BE49-F238E27FC236}">
                <a16:creationId xmlns:a16="http://schemas.microsoft.com/office/drawing/2014/main" id="{2EC4DC4F-68B9-4BC3-9A25-DD22074224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8985" y="1974805"/>
            <a:ext cx="6604874" cy="3836448"/>
          </a:xfrm>
        </p:spPr>
      </p:pic>
      <p:sp>
        <p:nvSpPr>
          <p:cNvPr id="6" name="TextBox 5">
            <a:extLst>
              <a:ext uri="{FF2B5EF4-FFF2-40B4-BE49-F238E27FC236}">
                <a16:creationId xmlns:a16="http://schemas.microsoft.com/office/drawing/2014/main" id="{7BA04325-9C74-4D0C-B63E-9D6A60A441AA}"/>
              </a:ext>
            </a:extLst>
          </p:cNvPr>
          <p:cNvSpPr txBox="1"/>
          <p:nvPr/>
        </p:nvSpPr>
        <p:spPr>
          <a:xfrm>
            <a:off x="1905000" y="1628437"/>
            <a:ext cx="1760538" cy="3970318"/>
          </a:xfrm>
          <a:prstGeom prst="rect">
            <a:avLst/>
          </a:prstGeom>
          <a:noFill/>
        </p:spPr>
        <p:txBody>
          <a:bodyPr wrap="square" rtlCol="0">
            <a:spAutoFit/>
          </a:bodyPr>
          <a:lstStyle/>
          <a:p>
            <a:r>
              <a:rPr lang="en-US" dirty="0">
                <a:solidFill>
                  <a:srgbClr val="666666"/>
                </a:solidFill>
                <a:latin typeface="book antiqua" panose="02040602050305030304" pitchFamily="18" charset="0"/>
              </a:rPr>
              <a:t>Only 21% and 29% of stock and bond funds who out-performed managed to stay on top during the following five years.  You'd expect similar results if you picked funds out of a hat</a:t>
            </a:r>
            <a:endParaRPr lang="en-US" dirty="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8"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D45F5F28-8560-4C23-ABF0-B982AE40A074}" type="slidenum">
              <a:rPr lang="en-US" altLang="en-US" sz="1400"/>
              <a:pPr/>
              <a:t>297</a:t>
            </a:fld>
            <a:endParaRPr lang="en-US" altLang="en-US" sz="1400" dirty="0"/>
          </a:p>
        </p:txBody>
      </p:sp>
    </p:spTree>
    <p:extLst>
      <p:ext uri="{BB962C8B-B14F-4D97-AF65-F5344CB8AC3E}">
        <p14:creationId xmlns:p14="http://schemas.microsoft.com/office/powerpoint/2010/main" val="19366059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7"/>
          <p:cNvSpPr>
            <a:spLocks noGrp="1" noChangeArrowheads="1"/>
          </p:cNvSpPr>
          <p:nvPr>
            <p:ph type="title"/>
          </p:nvPr>
        </p:nvSpPr>
        <p:spPr/>
        <p:txBody>
          <a:bodyPr/>
          <a:lstStyle/>
          <a:p>
            <a:r>
              <a:rPr lang="en-US" altLang="zh-TW"/>
              <a:t>Mutual Fund Costs</a:t>
            </a:r>
          </a:p>
        </p:txBody>
      </p:sp>
      <p:sp>
        <p:nvSpPr>
          <p:cNvPr id="270344" name="Rectangle 8"/>
          <p:cNvSpPr>
            <a:spLocks noGrp="1" noChangeArrowheads="1"/>
          </p:cNvSpPr>
          <p:nvPr>
            <p:ph idx="1"/>
          </p:nvPr>
        </p:nvSpPr>
        <p:spPr/>
        <p:txBody>
          <a:bodyPr>
            <a:normAutofit fontScale="92500" lnSpcReduction="20000"/>
          </a:bodyPr>
          <a:lstStyle/>
          <a:p>
            <a:r>
              <a:rPr lang="en-US" altLang="zh-TW" dirty="0"/>
              <a:t>When you buy shares, you pay the current NAV per share plus any fee the fund assesses at the time of purchase, such as a purchase sales load or other type of purchase fee</a:t>
            </a:r>
          </a:p>
          <a:p>
            <a:r>
              <a:rPr lang="en-US" altLang="zh-TW" dirty="0"/>
              <a:t>When you sell your shares, the fund will pay you the NAV minus any fee the fund assesses at the time of redemption, such as a deferred (or back-end) sales load or redemption fee</a:t>
            </a:r>
          </a:p>
          <a:p>
            <a:r>
              <a:rPr lang="en-US" altLang="zh-TW" dirty="0"/>
              <a:t>Investors incur fees and/or expenses</a:t>
            </a:r>
          </a:p>
          <a:p>
            <a:pPr lvl="1"/>
            <a:r>
              <a:rPr lang="en-US" altLang="zh-TW" dirty="0"/>
              <a:t>Upfront and back-end fees</a:t>
            </a:r>
          </a:p>
          <a:p>
            <a:pPr lvl="2"/>
            <a:r>
              <a:rPr lang="en-US" altLang="zh-TW" dirty="0"/>
              <a:t>Load funds (class A shares) charge an upfront fee for buying the shares</a:t>
            </a:r>
          </a:p>
          <a:p>
            <a:pPr lvl="2"/>
            <a:r>
              <a:rPr lang="en-US" altLang="zh-TW" dirty="0"/>
              <a:t>No-load funds do not charge this fee</a:t>
            </a:r>
          </a:p>
          <a:p>
            <a:pPr lvl="2"/>
            <a:r>
              <a:rPr lang="en-US" altLang="zh-TW" dirty="0"/>
              <a:t>Deferred load (class B shares) funds charge a fee when the shares are redeemed</a:t>
            </a:r>
          </a:p>
          <a:p>
            <a:pPr lvl="2"/>
            <a:r>
              <a:rPr lang="en-US" altLang="zh-TW" dirty="0"/>
              <a:t>If the particular fund charges no front or back end fees, it is referred to as class C shares</a:t>
            </a:r>
          </a:p>
          <a:p>
            <a:pPr lvl="1"/>
            <a:r>
              <a:rPr lang="en-US" altLang="zh-TW" dirty="0"/>
              <a:t>Fund Operating Expenses</a:t>
            </a:r>
          </a:p>
        </p:txBody>
      </p:sp>
      <p:sp>
        <p:nvSpPr>
          <p:cNvPr id="14336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05F888D4-104F-46BD-AE1C-59319793FFD9}" type="slidenum">
              <a:rPr lang="en-US" altLang="en-US" sz="1400"/>
              <a:pPr/>
              <a:t>298</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15759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4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034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034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34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034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03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4" grpId="0" uiExpand="1"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3"/>
          <p:cNvSpPr>
            <a:spLocks noGrp="1" noChangeArrowheads="1"/>
          </p:cNvSpPr>
          <p:nvPr>
            <p:ph type="title"/>
          </p:nvPr>
        </p:nvSpPr>
        <p:spPr/>
        <p:txBody>
          <a:bodyPr/>
          <a:lstStyle/>
          <a:p>
            <a:r>
              <a:rPr lang="en-US" altLang="zh-TW"/>
              <a:t>Calculating a Mutual Fund’s </a:t>
            </a:r>
            <a:br>
              <a:rPr lang="en-US" altLang="zh-TW"/>
            </a:br>
            <a:r>
              <a:rPr lang="en-US" altLang="zh-TW"/>
              <a:t>Net Asset Value (NAV)</a:t>
            </a:r>
          </a:p>
        </p:txBody>
      </p:sp>
      <p:sp>
        <p:nvSpPr>
          <p:cNvPr id="227332" name="Rectangle 4"/>
          <p:cNvSpPr>
            <a:spLocks noGrp="1" noChangeArrowheads="1"/>
          </p:cNvSpPr>
          <p:nvPr>
            <p:ph idx="1"/>
          </p:nvPr>
        </p:nvSpPr>
        <p:spPr/>
        <p:txBody>
          <a:bodyPr/>
          <a:lstStyle/>
          <a:p>
            <a:pPr marL="0" indent="0">
              <a:buNone/>
            </a:pPr>
            <a:r>
              <a:rPr lang="en-US" altLang="zh-TW" dirty="0"/>
              <a:t>NAV is the current market value of all the fund’s assets, minus liabilities (e.g., fund expenses), divided by the total number of outstanding shares</a:t>
            </a:r>
          </a:p>
        </p:txBody>
      </p:sp>
      <p:sp>
        <p:nvSpPr>
          <p:cNvPr id="14746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EC23493A-523C-4F95-B662-73C1A493D7F6}" type="slidenum">
              <a:rPr lang="en-US" altLang="en-US" sz="1400"/>
              <a:pPr/>
              <a:t>299</a:t>
            </a:fld>
            <a:endParaRPr lang="en-US" altLang="en-US" sz="1400"/>
          </a:p>
        </p:txBody>
      </p:sp>
      <mc:AlternateContent xmlns:mc="http://schemas.openxmlformats.org/markup-compatibility/2006" xmlns:a14="http://schemas.microsoft.com/office/drawing/2010/main">
        <mc:Choice Requires="a14">
          <p:sp>
            <p:nvSpPr>
              <p:cNvPr id="227334" name="Text Box 6"/>
              <p:cNvSpPr txBox="1">
                <a:spLocks noChangeArrowheads="1"/>
              </p:cNvSpPr>
              <p:nvPr/>
            </p:nvSpPr>
            <p:spPr bwMode="auto">
              <a:xfrm>
                <a:off x="2057400" y="3429000"/>
                <a:ext cx="8229600" cy="1654748"/>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eaLnBrk="0" hangingPunct="0"/>
                <a:r>
                  <a:rPr lang="en-US" altLang="zh-TW" sz="2000" b="1" dirty="0">
                    <a:ea typeface="PMingLiU" pitchFamily="18" charset="-120"/>
                  </a:rPr>
                  <a:t>Calculation of NAV on an Open-End Mutual Fund</a:t>
                </a:r>
              </a:p>
              <a:p>
                <a:pPr eaLnBrk="0" hangingPunct="0"/>
                <a:endParaRPr lang="en-US" altLang="zh-TW" sz="2000" b="1" dirty="0">
                  <a:ea typeface="PMingLiU" pitchFamily="18" charset="-120"/>
                </a:endParaRPr>
              </a:p>
              <a:p>
                <a:pPr eaLnBrk="0" hangingPunct="0"/>
                <a14:m>
                  <m:oMathPara xmlns:m="http://schemas.openxmlformats.org/officeDocument/2006/math">
                    <m:oMathParaPr>
                      <m:jc m:val="centerGroup"/>
                    </m:oMathParaPr>
                    <m:oMath xmlns:m="http://schemas.openxmlformats.org/officeDocument/2006/math">
                      <m:r>
                        <a:rPr lang="en-US" altLang="zh-TW" sz="2000" i="1">
                          <a:latin typeface="Cambria Math"/>
                          <a:ea typeface="PMingLiU" pitchFamily="18" charset="-120"/>
                        </a:rPr>
                        <m:t>𝑁𝐴𝑉</m:t>
                      </m:r>
                      <m:r>
                        <a:rPr lang="en-US" altLang="zh-TW" sz="2000" i="1">
                          <a:latin typeface="Cambria Math"/>
                          <a:ea typeface="PMingLiU" pitchFamily="18" charset="-120"/>
                        </a:rPr>
                        <m:t>=</m:t>
                      </m:r>
                      <m:f>
                        <m:fPr>
                          <m:ctrlPr>
                            <a:rPr lang="en-US" altLang="zh-TW" sz="2000" i="1">
                              <a:latin typeface="Cambria Math" panose="02040503050406030204" pitchFamily="18" charset="0"/>
                              <a:ea typeface="PMingLiU" pitchFamily="18" charset="-120"/>
                            </a:rPr>
                          </m:ctrlPr>
                        </m:fPr>
                        <m:num>
                          <m:r>
                            <a:rPr lang="en-US" altLang="zh-TW" sz="2000" i="1">
                              <a:latin typeface="Cambria Math"/>
                              <a:ea typeface="PMingLiU" pitchFamily="18" charset="-120"/>
                            </a:rPr>
                            <m:t>𝑇𝑜𝑡𝑎𝑙</m:t>
                          </m:r>
                          <m:r>
                            <a:rPr lang="en-US" altLang="zh-TW" sz="2000" i="1">
                              <a:latin typeface="Cambria Math"/>
                              <a:ea typeface="PMingLiU" pitchFamily="18" charset="-120"/>
                            </a:rPr>
                            <m:t> </m:t>
                          </m:r>
                          <m:r>
                            <a:rPr lang="en-US" altLang="zh-TW" sz="2000" i="1">
                              <a:latin typeface="Cambria Math"/>
                              <a:ea typeface="PMingLiU" pitchFamily="18" charset="-120"/>
                            </a:rPr>
                            <m:t>𝑚𝑎𝑟𝑘𝑒𝑡</m:t>
                          </m:r>
                          <m:r>
                            <a:rPr lang="en-US" altLang="zh-TW" sz="2000" i="1">
                              <a:latin typeface="Cambria Math"/>
                              <a:ea typeface="PMingLiU" pitchFamily="18" charset="-120"/>
                            </a:rPr>
                            <m:t> </m:t>
                          </m:r>
                          <m:r>
                            <a:rPr lang="en-US" altLang="zh-TW" sz="2000" i="1">
                              <a:latin typeface="Cambria Math"/>
                              <a:ea typeface="PMingLiU" pitchFamily="18" charset="-120"/>
                            </a:rPr>
                            <m:t>𝑣𝑎𝑙𝑢𝑒</m:t>
                          </m:r>
                          <m:r>
                            <a:rPr lang="en-US" altLang="zh-TW" sz="2000" i="1">
                              <a:latin typeface="Cambria Math"/>
                              <a:ea typeface="PMingLiU" pitchFamily="18" charset="-120"/>
                            </a:rPr>
                            <m:t> </m:t>
                          </m:r>
                          <m:r>
                            <a:rPr lang="en-US" altLang="zh-TW" sz="2000" i="1">
                              <a:latin typeface="Cambria Math"/>
                              <a:ea typeface="PMingLiU" pitchFamily="18" charset="-120"/>
                            </a:rPr>
                            <m:t>𝑜𝑓</m:t>
                          </m:r>
                          <m:r>
                            <a:rPr lang="en-US" altLang="zh-TW" sz="2000" i="1">
                              <a:latin typeface="Cambria Math"/>
                              <a:ea typeface="PMingLiU" pitchFamily="18" charset="-120"/>
                            </a:rPr>
                            <m:t> </m:t>
                          </m:r>
                          <m:r>
                            <a:rPr lang="en-US" altLang="zh-TW" sz="2000" i="1">
                              <a:latin typeface="Cambria Math"/>
                              <a:ea typeface="PMingLiU" pitchFamily="18" charset="-120"/>
                            </a:rPr>
                            <m:t>𝑎𝑠𝑠𝑒𝑡𝑠</m:t>
                          </m:r>
                          <m:r>
                            <a:rPr lang="en-US" altLang="zh-TW" sz="2000" i="1">
                              <a:latin typeface="Cambria Math"/>
                              <a:ea typeface="PMingLiU" pitchFamily="18" charset="-120"/>
                            </a:rPr>
                            <m:t> −</m:t>
                          </m:r>
                          <m:r>
                            <a:rPr lang="en-US" altLang="zh-TW" sz="2000" i="1">
                              <a:latin typeface="Cambria Math"/>
                              <a:ea typeface="PMingLiU" pitchFamily="18" charset="-120"/>
                            </a:rPr>
                            <m:t>𝑙𝑖𝑎𝑏𝑖𝑙𝑖𝑡𝑖𝑒𝑠</m:t>
                          </m:r>
                        </m:num>
                        <m:den>
                          <m:r>
                            <a:rPr lang="en-US" altLang="zh-TW" sz="2000" i="1">
                              <a:latin typeface="Cambria Math"/>
                              <a:ea typeface="PMingLiU" pitchFamily="18" charset="-120"/>
                            </a:rPr>
                            <m:t>𝑁𝑢𝑚𝑏𝑒𝑟</m:t>
                          </m:r>
                          <m:r>
                            <a:rPr lang="en-US" altLang="zh-TW" sz="2000" i="1">
                              <a:latin typeface="Cambria Math"/>
                              <a:ea typeface="PMingLiU" pitchFamily="18" charset="-120"/>
                            </a:rPr>
                            <m:t> </m:t>
                          </m:r>
                          <m:r>
                            <a:rPr lang="en-US" altLang="zh-TW" sz="2000" i="1">
                              <a:latin typeface="Cambria Math"/>
                              <a:ea typeface="PMingLiU" pitchFamily="18" charset="-120"/>
                            </a:rPr>
                            <m:t>𝑜𝑓</m:t>
                          </m:r>
                          <m:r>
                            <a:rPr lang="en-US" altLang="zh-TW" sz="2000" i="1">
                              <a:latin typeface="Cambria Math"/>
                              <a:ea typeface="PMingLiU" pitchFamily="18" charset="-120"/>
                            </a:rPr>
                            <m:t> </m:t>
                          </m:r>
                          <m:r>
                            <a:rPr lang="en-US" altLang="zh-TW" sz="2000" i="1">
                              <a:latin typeface="Cambria Math"/>
                              <a:ea typeface="PMingLiU" pitchFamily="18" charset="-120"/>
                            </a:rPr>
                            <m:t>𝑚𝑢𝑡𝑢𝑎𝑙</m:t>
                          </m:r>
                          <m:r>
                            <a:rPr lang="en-US" altLang="zh-TW" sz="2000" i="1">
                              <a:latin typeface="Cambria Math"/>
                              <a:ea typeface="PMingLiU" pitchFamily="18" charset="-120"/>
                            </a:rPr>
                            <m:t> </m:t>
                          </m:r>
                          <m:r>
                            <a:rPr lang="en-US" altLang="zh-TW" sz="2000" i="1">
                              <a:latin typeface="Cambria Math"/>
                              <a:ea typeface="PMingLiU" pitchFamily="18" charset="-120"/>
                            </a:rPr>
                            <m:t>𝑓𝑢𝑛𝑑</m:t>
                          </m:r>
                          <m:r>
                            <a:rPr lang="en-US" altLang="zh-TW" sz="2000" i="1">
                              <a:latin typeface="Cambria Math"/>
                              <a:ea typeface="PMingLiU" pitchFamily="18" charset="-120"/>
                            </a:rPr>
                            <m:t> </m:t>
                          </m:r>
                          <m:r>
                            <a:rPr lang="en-US" altLang="zh-TW" sz="2000" i="1">
                              <a:latin typeface="Cambria Math"/>
                              <a:ea typeface="PMingLiU" pitchFamily="18" charset="-120"/>
                            </a:rPr>
                            <m:t>𝑠h𝑎𝑟𝑒𝑠</m:t>
                          </m:r>
                          <m:r>
                            <a:rPr lang="en-US" altLang="zh-TW" sz="2000" i="1">
                              <a:latin typeface="Cambria Math"/>
                              <a:ea typeface="PMingLiU" pitchFamily="18" charset="-120"/>
                            </a:rPr>
                            <m:t> </m:t>
                          </m:r>
                          <m:r>
                            <a:rPr lang="en-US" altLang="zh-TW" sz="2000" i="1">
                              <a:latin typeface="Cambria Math"/>
                              <a:ea typeface="PMingLiU" pitchFamily="18" charset="-120"/>
                            </a:rPr>
                            <m:t>𝑜𝑢𝑡𝑠𝑡𝑎𝑛𝑑𝑖𝑛𝑔</m:t>
                          </m:r>
                        </m:den>
                      </m:f>
                    </m:oMath>
                  </m:oMathPara>
                </a14:m>
                <a:endParaRPr lang="en-US" altLang="zh-TW" sz="2000" dirty="0">
                  <a:ea typeface="PMingLiU" pitchFamily="18" charset="-120"/>
                </a:endParaRPr>
              </a:p>
              <a:p>
                <a:pPr eaLnBrk="0" hangingPunct="0"/>
                <a:endParaRPr lang="zh-TW" altLang="en-US" sz="2000" b="1" dirty="0">
                  <a:ea typeface="PMingLiU" pitchFamily="18" charset="-120"/>
                </a:endParaRPr>
              </a:p>
            </p:txBody>
          </p:sp>
        </mc:Choice>
        <mc:Fallback xmlns="">
          <p:sp>
            <p:nvSpPr>
              <p:cNvPr id="227334" name="Text Box 6"/>
              <p:cNvSpPr txBox="1">
                <a:spLocks noRot="1" noChangeAspect="1" noMove="1" noResize="1" noEditPoints="1" noAdjustHandles="1" noChangeArrowheads="1" noChangeShapeType="1" noTextEdit="1"/>
              </p:cNvSpPr>
              <p:nvPr/>
            </p:nvSpPr>
            <p:spPr bwMode="auto">
              <a:xfrm>
                <a:off x="2057400" y="3429000"/>
                <a:ext cx="8229600" cy="1654748"/>
              </a:xfrm>
              <a:prstGeom prst="rect">
                <a:avLst/>
              </a:prstGeom>
              <a:blipFill>
                <a:blip r:embed="rId3"/>
                <a:stretch>
                  <a:fillRect l="-924" t="-2290"/>
                </a:stretch>
              </a:blipFill>
              <a:ln>
                <a:noFill/>
                <a:headEnd/>
                <a:tailEnd/>
              </a:ln>
            </p:spPr>
            <p:txBody>
              <a:bodyPr/>
              <a:lstStyle/>
              <a:p>
                <a:r>
                  <a:rPr lang="en-US">
                    <a:noFill/>
                  </a:rPr>
                  <a:t> </a:t>
                </a:r>
              </a:p>
            </p:txBody>
          </p:sp>
        </mc:Fallback>
      </mc:AlternateContent>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02485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7334"/>
                                        </p:tgtEl>
                                        <p:attrNameLst>
                                          <p:attrName>style.visibility</p:attrName>
                                        </p:attrNameLst>
                                      </p:cBhvr>
                                      <p:to>
                                        <p:strVal val="visible"/>
                                      </p:to>
                                    </p:set>
                                    <p:animEffect transition="in" filter="fade">
                                      <p:cBhvr>
                                        <p:cTn id="7"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3</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chemeClr val="accent2">
                    <a:lumMod val="75000"/>
                  </a:schemeClr>
                </a:solidFill>
              </a:rPr>
              <a:t>What are Commercial Banks?</a:t>
            </a:r>
          </a:p>
          <a:p>
            <a:pPr marL="636587" indent="-457200">
              <a:lnSpc>
                <a:spcPct val="200000"/>
              </a:lnSpc>
              <a:buFont typeface="+mj-lt"/>
              <a:buAutoNum type="arabicPeriod"/>
            </a:pPr>
            <a:r>
              <a:rPr lang="en-US" altLang="zh-TW" sz="2000" dirty="0">
                <a:solidFill>
                  <a:sysClr val="windowText" lastClr="000000"/>
                </a:solidFill>
              </a:rPr>
              <a:t>Bank Management</a:t>
            </a:r>
          </a:p>
          <a:p>
            <a:pPr marL="636587" indent="-457200">
              <a:lnSpc>
                <a:spcPct val="200000"/>
              </a:lnSpc>
              <a:buFont typeface="+mj-lt"/>
              <a:buAutoNum type="arabicPeriod"/>
            </a:pPr>
            <a:r>
              <a:rPr lang="en-US" altLang="zh-TW" sz="2000" dirty="0">
                <a:solidFill>
                  <a:sysClr val="windowText" lastClr="000000"/>
                </a:solidFill>
              </a:rPr>
              <a:t>Types of Risk in Banking</a:t>
            </a:r>
          </a:p>
          <a:p>
            <a:pPr marL="636587" indent="-457200">
              <a:lnSpc>
                <a:spcPct val="200000"/>
              </a:lnSpc>
              <a:buFont typeface="+mj-lt"/>
              <a:buAutoNum type="arabicPeriod"/>
            </a:pPr>
            <a:r>
              <a:rPr lang="en-US" altLang="zh-TW" sz="2000" dirty="0">
                <a:solidFill>
                  <a:sysClr val="windowText" lastClr="0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Tree>
    <p:extLst>
      <p:ext uri="{BB962C8B-B14F-4D97-AF65-F5344CB8AC3E}">
        <p14:creationId xmlns:p14="http://schemas.microsoft.com/office/powerpoint/2010/main" val="207805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57400" y="1671320"/>
          <a:ext cx="7543800" cy="3484880"/>
        </p:xfrm>
        <a:graphic>
          <a:graphicData uri="http://schemas.openxmlformats.org/drawingml/2006/table">
            <a:tbl>
              <a:tblPr firstRow="1" bandRow="1" bandCol="1">
                <a:tableStyleId>{69012ECD-51FC-41F1-AA8D-1B2483CD663E}</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4 primary concerns of bank managers: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Aspects of bank management:</a:t>
                      </a:r>
                    </a:p>
                  </a:txBody>
                  <a:tcPr/>
                </a:tc>
                <a:extLst>
                  <a:ext uri="{0D108BD9-81ED-4DB2-BD59-A6C34878D82A}">
                    <a16:rowId xmlns:a16="http://schemas.microsoft.com/office/drawing/2014/main" val="10000"/>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Make sure bank has enough cash to pay deposit outflows </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Liquidity management</a:t>
                      </a:r>
                    </a:p>
                  </a:txBody>
                  <a:tcPr anchor="ctr"/>
                </a:tc>
                <a:extLst>
                  <a:ext uri="{0D108BD9-81ED-4DB2-BD59-A6C34878D82A}">
                    <a16:rowId xmlns:a16="http://schemas.microsoft.com/office/drawing/2014/main" val="10001"/>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Pursue an acceptably low level of risk by acquiring assets with low default rate and diversifying asset holdings</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Asset management</a:t>
                      </a:r>
                    </a:p>
                  </a:txBody>
                  <a:tcPr anchor="ctr"/>
                </a:tc>
                <a:extLst>
                  <a:ext uri="{0D108BD9-81ED-4DB2-BD59-A6C34878D82A}">
                    <a16:rowId xmlns:a16="http://schemas.microsoft.com/office/drawing/2014/main" val="10002"/>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Acquire funds at low cost</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Liability management</a:t>
                      </a:r>
                    </a:p>
                  </a:txBody>
                  <a:tcPr anchor="ctr"/>
                </a:tc>
                <a:extLst>
                  <a:ext uri="{0D108BD9-81ED-4DB2-BD59-A6C34878D82A}">
                    <a16:rowId xmlns:a16="http://schemas.microsoft.com/office/drawing/2014/main" val="10003"/>
                  </a:ext>
                </a:extLst>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Decide the amount of capital the bank should maintain and acquire this capital</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800" dirty="0"/>
                        <a:t>Capital management</a:t>
                      </a:r>
                    </a:p>
                  </a:txBody>
                  <a:tcPr anchor="ctr"/>
                </a:tc>
                <a:extLst>
                  <a:ext uri="{0D108BD9-81ED-4DB2-BD59-A6C34878D82A}">
                    <a16:rowId xmlns:a16="http://schemas.microsoft.com/office/drawing/2014/main" val="10004"/>
                  </a:ext>
                </a:extLst>
              </a:tr>
            </a:tbl>
          </a:graphicData>
        </a:graphic>
      </p:graphicFrame>
      <p:sp>
        <p:nvSpPr>
          <p:cNvPr id="180226" name="Rectangle 2"/>
          <p:cNvSpPr>
            <a:spLocks noGrp="1" noChangeArrowheads="1"/>
          </p:cNvSpPr>
          <p:nvPr>
            <p:ph type="title"/>
          </p:nvPr>
        </p:nvSpPr>
        <p:spPr/>
        <p:txBody>
          <a:bodyPr/>
          <a:lstStyle/>
          <a:p>
            <a:r>
              <a:rPr lang="en-US" altLang="zh-TW"/>
              <a:t>Bank Management</a:t>
            </a:r>
          </a:p>
        </p:txBody>
      </p:sp>
      <p:sp>
        <p:nvSpPr>
          <p:cNvPr id="13"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8E315FF-E152-4F47-A1EC-7CBAA15CA04C}" type="slidenum">
              <a:rPr lang="en-US" altLang="en-US" sz="1400"/>
              <a:pPr/>
              <a:t>30</a:t>
            </a:fld>
            <a:endParaRPr lang="en-US" altLang="en-US" sz="1400"/>
          </a:p>
        </p:txBody>
      </p:sp>
      <p:sp>
        <p:nvSpPr>
          <p:cNvPr id="20" name="Footer Placeholder 4"/>
          <p:cNvSpPr>
            <a:spLocks noGrp="1"/>
          </p:cNvSpPr>
          <p:nvPr>
            <p:ph type="ftr" sz="quarter" idx="11"/>
          </p:nvPr>
        </p:nvSpPr>
        <p:spPr bwMode="auto">
          <a:noFill/>
          <a:ln>
            <a:miter lim="800000"/>
            <a:headEnd/>
            <a:tailEnd/>
          </a:ln>
        </p:spPr>
        <p:txBody>
          <a:bodyPr/>
          <a:lstStyle/>
          <a:p>
            <a:r>
              <a:rPr lang="en-US" altLang="zh-TW" dirty="0"/>
              <a:t>Bank Management</a:t>
            </a:r>
          </a:p>
        </p:txBody>
      </p:sp>
      <p:sp>
        <p:nvSpPr>
          <p:cNvPr id="180235" name="AutoShape 11"/>
          <p:cNvSpPr>
            <a:spLocks/>
          </p:cNvSpPr>
          <p:nvPr/>
        </p:nvSpPr>
        <p:spPr bwMode="auto">
          <a:xfrm>
            <a:off x="9601200" y="2667001"/>
            <a:ext cx="228600" cy="1600200"/>
          </a:xfrm>
          <a:prstGeom prst="rightBrace">
            <a:avLst>
              <a:gd name="adj1" fmla="val 22619"/>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sp>
        <p:nvSpPr>
          <p:cNvPr id="180236" name="Text Box 12"/>
          <p:cNvSpPr txBox="1">
            <a:spLocks noChangeArrowheads="1"/>
          </p:cNvSpPr>
          <p:nvPr/>
        </p:nvSpPr>
        <p:spPr bwMode="auto">
          <a:xfrm>
            <a:off x="9953626" y="3200400"/>
            <a:ext cx="714375" cy="369332"/>
          </a:xfrm>
          <a:prstGeom prst="rect">
            <a:avLst/>
          </a:prstGeom>
          <a:noFill/>
          <a:ln w="9525">
            <a:noFill/>
            <a:miter lim="800000"/>
            <a:headEnd/>
            <a:tailEnd/>
          </a:ln>
          <a:effectLst/>
        </p:spPr>
        <p:txBody>
          <a:bodyPr wrap="square">
            <a:spAutoFit/>
          </a:bodyPr>
          <a:lstStyle/>
          <a:p>
            <a:pPr algn="ctr">
              <a:spcBef>
                <a:spcPct val="50000"/>
              </a:spcBef>
            </a:pPr>
            <a:r>
              <a:rPr lang="en-US" altLang="zh-TW" b="1" dirty="0">
                <a:ea typeface="PMingLiU" pitchFamily="18" charset="-120"/>
              </a:rPr>
              <a:t>ALM</a:t>
            </a:r>
            <a:endParaRPr lang="en-US" altLang="zh-TW" sz="2400" b="1" dirty="0">
              <a:ea typeface="PMingLiU" pitchFamily="18" charset="-120"/>
            </a:endParaRPr>
          </a:p>
        </p:txBody>
      </p:sp>
    </p:spTree>
    <p:extLst>
      <p:ext uri="{BB962C8B-B14F-4D97-AF65-F5344CB8AC3E}">
        <p14:creationId xmlns:p14="http://schemas.microsoft.com/office/powerpoint/2010/main" val="127252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5" grpId="0" animBg="1"/>
      <p:bldP spid="180236"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Rectangle 7"/>
          <p:cNvSpPr>
            <a:spLocks noGrp="1" noChangeArrowheads="1"/>
          </p:cNvSpPr>
          <p:nvPr>
            <p:ph type="title"/>
          </p:nvPr>
        </p:nvSpPr>
        <p:spPr/>
        <p:txBody>
          <a:bodyPr/>
          <a:lstStyle/>
          <a:p>
            <a:r>
              <a:rPr lang="en-US" altLang="zh-TW"/>
              <a:t>Fee Structure of Investment Funds</a:t>
            </a:r>
          </a:p>
        </p:txBody>
      </p:sp>
      <p:sp>
        <p:nvSpPr>
          <p:cNvPr id="243720" name="Rectangle 8"/>
          <p:cNvSpPr>
            <a:spLocks noGrp="1" noChangeArrowheads="1"/>
          </p:cNvSpPr>
          <p:nvPr>
            <p:ph idx="1"/>
          </p:nvPr>
        </p:nvSpPr>
        <p:spPr>
          <a:xfrm>
            <a:off x="1981200" y="1447801"/>
            <a:ext cx="8229600" cy="4525963"/>
          </a:xfrm>
        </p:spPr>
        <p:txBody>
          <a:bodyPr>
            <a:normAutofit lnSpcReduction="10000"/>
          </a:bodyPr>
          <a:lstStyle/>
          <a:p>
            <a:pPr marL="0" indent="0">
              <a:buNone/>
            </a:pPr>
            <a:r>
              <a:rPr lang="en-US" altLang="zh-TW" b="1" dirty="0"/>
              <a:t>Other fees charges by mutual funds include:</a:t>
            </a:r>
          </a:p>
          <a:p>
            <a:r>
              <a:rPr lang="en-US" altLang="zh-TW" dirty="0"/>
              <a:t>Contingent deferred sales charge</a:t>
            </a:r>
            <a:r>
              <a:rPr lang="en-US" altLang="zh-TW"/>
              <a:t>: A </a:t>
            </a:r>
            <a:r>
              <a:rPr lang="en-US" altLang="zh-TW" dirty="0"/>
              <a:t>back end fee that may disappear altogether after a specific period</a:t>
            </a:r>
          </a:p>
          <a:p>
            <a:r>
              <a:rPr lang="en-US" altLang="zh-TW" dirty="0"/>
              <a:t>Redemption fee: Another name for a back end load</a:t>
            </a:r>
          </a:p>
          <a:p>
            <a:r>
              <a:rPr lang="en-US" altLang="zh-TW" dirty="0"/>
              <a:t>Exchange fee: A fee (usually low) for transferring money between funds in the same family</a:t>
            </a:r>
          </a:p>
          <a:p>
            <a:r>
              <a:rPr lang="en-US" altLang="zh-TW" dirty="0"/>
              <a:t>Account maintenance fee: Charges if the account balance is too low.</a:t>
            </a:r>
          </a:p>
          <a:p>
            <a:r>
              <a:rPr lang="en-US" altLang="zh-TW" dirty="0"/>
              <a:t>12b-1 fee: Fee to pay marketing, advertising, </a:t>
            </a:r>
            <a:br>
              <a:rPr lang="en-US" altLang="zh-TW" dirty="0"/>
            </a:br>
            <a:r>
              <a:rPr lang="en-US" altLang="zh-TW" dirty="0"/>
              <a:t>and commissions</a:t>
            </a:r>
          </a:p>
        </p:txBody>
      </p:sp>
      <p:sp>
        <p:nvSpPr>
          <p:cNvPr id="14438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D70F5E8C-5FD6-4086-BD7D-A78BB0107085}" type="slidenum">
              <a:rPr lang="en-US" altLang="en-US" sz="1400"/>
              <a:pPr/>
              <a:t>300</a:t>
            </a:fld>
            <a:endParaRPr lang="en-US" altLang="en-US" sz="1400"/>
          </a:p>
        </p:txBody>
      </p:sp>
      <p:sp>
        <p:nvSpPr>
          <p:cNvPr id="243716" name="Text Box 4"/>
          <p:cNvSpPr txBox="1">
            <a:spLocks noChangeArrowheads="1"/>
          </p:cNvSpPr>
          <p:nvPr/>
        </p:nvSpPr>
        <p:spPr bwMode="auto">
          <a:xfrm>
            <a:off x="1524000" y="5864424"/>
            <a:ext cx="2590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35254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7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7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37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37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37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0"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Rectangle 2"/>
          <p:cNvSpPr>
            <a:spLocks noGrp="1" noChangeArrowheads="1"/>
          </p:cNvSpPr>
          <p:nvPr>
            <p:ph type="title"/>
          </p:nvPr>
        </p:nvSpPr>
        <p:spPr>
          <a:xfrm>
            <a:off x="1981200" y="122239"/>
            <a:ext cx="7543800" cy="725487"/>
          </a:xfrm>
        </p:spPr>
        <p:txBody>
          <a:bodyPr/>
          <a:lstStyle/>
          <a:p>
            <a:pPr eaLnBrk="1" hangingPunct="1"/>
            <a:r>
              <a:rPr lang="en-US" altLang="zh-TW" sz="3500">
                <a:ea typeface="PMingLiU" pitchFamily="18" charset="-120"/>
              </a:rPr>
              <a:t>Funds Total Expense Ratio (TER)</a:t>
            </a:r>
          </a:p>
        </p:txBody>
      </p:sp>
      <p:sp>
        <p:nvSpPr>
          <p:cNvPr id="145412"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2B5BB243-2CFC-4F12-A065-00295D2CC878}" type="slidenum">
              <a:rPr lang="en-US" altLang="en-US" sz="1400"/>
              <a:pPr/>
              <a:t>301</a:t>
            </a:fld>
            <a:endParaRPr lang="en-US" altLang="en-US" sz="1400"/>
          </a:p>
        </p:txBody>
      </p:sp>
      <p:pic>
        <p:nvPicPr>
          <p:cNvPr id="145414" name="Picture 3" descr="ad9c4b20-c563-11de-8193-00144feab49a"/>
          <p:cNvPicPr>
            <a:picLocks noChangeAspect="1" noChangeArrowheads="1"/>
          </p:cNvPicPr>
          <p:nvPr/>
        </p:nvPicPr>
        <p:blipFill rotWithShape="1">
          <a:blip r:embed="rId3" cstate="print"/>
          <a:srcRect t="9458" b="3630"/>
          <a:stretch/>
        </p:blipFill>
        <p:spPr bwMode="auto">
          <a:xfrm>
            <a:off x="1676400" y="970156"/>
            <a:ext cx="8839200" cy="4884235"/>
          </a:xfrm>
          <a:prstGeom prst="rect">
            <a:avLst/>
          </a:prstGeom>
          <a:noFill/>
          <a:ln w="9525">
            <a:noFill/>
            <a:miter lim="800000"/>
            <a:headEnd/>
            <a:tailEnd/>
          </a:ln>
        </p:spPr>
      </p:pic>
      <p:sp>
        <p:nvSpPr>
          <p:cNvPr id="145415" name="Text Box 4"/>
          <p:cNvSpPr txBox="1">
            <a:spLocks noChangeArrowheads="1"/>
          </p:cNvSpPr>
          <p:nvPr/>
        </p:nvSpPr>
        <p:spPr bwMode="auto">
          <a:xfrm>
            <a:off x="1524000" y="5867401"/>
            <a:ext cx="7391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zh-TW" altLang="zh-TW" dirty="0"/>
              <a:t>Source:</a:t>
            </a:r>
            <a:r>
              <a:rPr lang="en-US" altLang="zh-TW" dirty="0"/>
              <a:t> “</a:t>
            </a:r>
            <a:r>
              <a:rPr lang="zh-TW" altLang="zh-TW" dirty="0"/>
              <a:t>Call to reveal true fund costs to investors</a:t>
            </a:r>
            <a:r>
              <a:rPr lang="en-US" altLang="zh-TW" dirty="0"/>
              <a:t>’”, </a:t>
            </a:r>
            <a:r>
              <a:rPr lang="zh-TW" altLang="ja-JP" dirty="0"/>
              <a:t>FT </a:t>
            </a:r>
            <a:r>
              <a:rPr lang="en-US" altLang="zh-TW" dirty="0"/>
              <a:t>01.</a:t>
            </a:r>
            <a:r>
              <a:rPr lang="zh-TW" altLang="ja-JP" dirty="0"/>
              <a:t>1</a:t>
            </a:r>
            <a:r>
              <a:rPr lang="en-US" altLang="zh-TW" dirty="0"/>
              <a:t>1.</a:t>
            </a:r>
            <a:r>
              <a:rPr lang="zh-TW" altLang="ja-JP" dirty="0"/>
              <a:t>2009</a:t>
            </a:r>
            <a:endParaRPr lang="en-US" altLang="zh-TW" dirty="0"/>
          </a:p>
        </p:txBody>
      </p:sp>
      <p:sp>
        <p:nvSpPr>
          <p:cNvPr id="145416" name="Text Box 5"/>
          <p:cNvSpPr txBox="1">
            <a:spLocks noChangeArrowheads="1"/>
          </p:cNvSpPr>
          <p:nvPr/>
        </p:nvSpPr>
        <p:spPr bwMode="auto">
          <a:xfrm>
            <a:off x="7086600" y="838201"/>
            <a:ext cx="3429000" cy="3170099"/>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zh-TW" altLang="zh-TW" sz="2000" dirty="0">
                <a:ea typeface="PMingLiU" pitchFamily="18" charset="-120"/>
              </a:rPr>
              <a:t>“The established metric is the </a:t>
            </a:r>
            <a:r>
              <a:rPr lang="zh-TW" altLang="zh-TW" sz="2000" b="1" dirty="0">
                <a:solidFill>
                  <a:schemeClr val="accent2"/>
                </a:solidFill>
                <a:ea typeface="PMingLiU" pitchFamily="18" charset="-120"/>
              </a:rPr>
              <a:t>total expense ratio</a:t>
            </a:r>
            <a:r>
              <a:rPr lang="zh-TW" altLang="zh-TW" sz="2000" dirty="0">
                <a:solidFill>
                  <a:schemeClr val="accent2"/>
                </a:solidFill>
                <a:ea typeface="PMingLiU" pitchFamily="18" charset="-120"/>
              </a:rPr>
              <a:t> </a:t>
            </a:r>
            <a:r>
              <a:rPr lang="zh-TW" altLang="zh-TW" sz="2000" dirty="0">
                <a:ea typeface="PMingLiU" pitchFamily="18" charset="-120"/>
              </a:rPr>
              <a:t>(TER), which includes charges such as the annual management fee, administration and legal fees and distribution fees. It does </a:t>
            </a:r>
            <a:r>
              <a:rPr lang="zh-TW" altLang="zh-TW" sz="2000" b="1" dirty="0">
                <a:ea typeface="PMingLiU" pitchFamily="18" charset="-120"/>
              </a:rPr>
              <a:t>not </a:t>
            </a:r>
            <a:r>
              <a:rPr lang="zh-TW" altLang="zh-TW" sz="2000" dirty="0">
                <a:ea typeface="PMingLiU" pitchFamily="18" charset="-120"/>
              </a:rPr>
              <a:t>include dealing costs, entry or exit fees (front-end and back-end loads) or performance fees.”</a:t>
            </a:r>
            <a:endParaRPr lang="en-US" altLang="zh-TW" sz="2000" dirty="0">
              <a:ea typeface="PMingLiU" pitchFamily="18" charset="-120"/>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2249890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BB5F28B0-7856-4976-9185-CB21AAFD98ED}" type="slidenum">
              <a:rPr lang="en-US" altLang="en-US" smtClean="0"/>
              <a:pPr>
                <a:defRPr/>
              </a:pPr>
              <a:t>302</a:t>
            </a:fld>
            <a:endParaRPr lang="en-US" altLang="en-US"/>
          </a:p>
        </p:txBody>
      </p:sp>
      <p:sp>
        <p:nvSpPr>
          <p:cNvPr id="10" name="Title 4"/>
          <p:cNvSpPr>
            <a:spLocks noGrp="1"/>
          </p:cNvSpPr>
          <p:nvPr>
            <p:ph type="title"/>
          </p:nvPr>
        </p:nvSpPr>
        <p:spPr>
          <a:xfrm>
            <a:off x="1981200" y="274638"/>
            <a:ext cx="8229600" cy="1096962"/>
          </a:xfrm>
        </p:spPr>
        <p:txBody>
          <a:bodyPr>
            <a:normAutofit fontScale="90000"/>
          </a:bodyPr>
          <a:lstStyle/>
          <a:p>
            <a:r>
              <a:rPr lang="en-US" dirty="0"/>
              <a:t>Mutual Fund Expense Ratios Tend to Fall as Fund Assets Rise </a:t>
            </a:r>
            <a:br>
              <a:rPr lang="en-US" dirty="0"/>
            </a:br>
            <a:r>
              <a:rPr lang="en-US" sz="2400" dirty="0"/>
              <a:t>Share classes of actively managed domestic equity mutual funds continuously in existence since 2000</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pic>
        <p:nvPicPr>
          <p:cNvPr id="5" name="Content Placeholder 4"/>
          <p:cNvPicPr>
            <a:picLocks noGrp="1" noChangeAspect="1"/>
          </p:cNvPicPr>
          <p:nvPr>
            <p:ph idx="1"/>
          </p:nvPr>
        </p:nvPicPr>
        <p:blipFill>
          <a:blip r:embed="rId2"/>
          <a:stretch>
            <a:fillRect/>
          </a:stretch>
        </p:blipFill>
        <p:spPr>
          <a:xfrm>
            <a:off x="2971801" y="1617663"/>
            <a:ext cx="6613279" cy="4525963"/>
          </a:xfrm>
          <a:prstGeom prst="rect">
            <a:avLst/>
          </a:prstGeom>
        </p:spPr>
      </p:pic>
      <p:sp>
        <p:nvSpPr>
          <p:cNvPr id="6" name="TextBox 5"/>
          <p:cNvSpPr txBox="1"/>
          <p:nvPr/>
        </p:nvSpPr>
        <p:spPr>
          <a:xfrm>
            <a:off x="1752600" y="5715001"/>
            <a:ext cx="914400" cy="428625"/>
          </a:xfrm>
          <a:prstGeom prst="rect">
            <a:avLst/>
          </a:prstGeom>
          <a:noFill/>
        </p:spPr>
        <p:txBody>
          <a:bodyPr vert="horz" wrap="square" lIns="91440" tIns="45720" rIns="91440" bIns="45720" rtlCol="0" anchor="ctr">
            <a:normAutofit fontScale="25000" lnSpcReduction="20000"/>
          </a:bodyPr>
          <a:lstStyle/>
          <a:p>
            <a:r>
              <a:rPr lang="en-US" sz="4400" i="1" dirty="0"/>
              <a:t>ICI Fact Book 2020</a:t>
            </a:r>
          </a:p>
        </p:txBody>
      </p:sp>
    </p:spTree>
    <p:extLst>
      <p:ext uri="{BB962C8B-B14F-4D97-AF65-F5344CB8AC3E}">
        <p14:creationId xmlns:p14="http://schemas.microsoft.com/office/powerpoint/2010/main" val="41159266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Expense Ratio of Actively Managed and Index Mutual Funds Have Fallen</a:t>
            </a:r>
            <a:br>
              <a:rPr lang="en-US" dirty="0"/>
            </a:br>
            <a:r>
              <a:rPr lang="en-US" sz="2400" dirty="0"/>
              <a:t>Percent, 2000-2019</a:t>
            </a:r>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303</a:t>
            </a:fld>
            <a:endParaRPr lang="en-US" altLang="en-US"/>
          </a:p>
        </p:txBody>
      </p:sp>
      <p:sp>
        <p:nvSpPr>
          <p:cNvPr id="5" name="Footer Placeholder 4"/>
          <p:cNvSpPr>
            <a:spLocks noGrp="1"/>
          </p:cNvSpPr>
          <p:nvPr>
            <p:ph type="ftr" sz="quarter" idx="11"/>
          </p:nvPr>
        </p:nvSpPr>
        <p:spPr/>
        <p:txBody>
          <a:bodyPr/>
          <a:lstStyle/>
          <a:p>
            <a:pPr>
              <a:defRPr/>
            </a:pPr>
            <a:r>
              <a:rPr lang="en-US" altLang="zh-TW" dirty="0"/>
              <a:t>Mutual Funds and Fund Management</a:t>
            </a:r>
          </a:p>
        </p:txBody>
      </p:sp>
      <p:pic>
        <p:nvPicPr>
          <p:cNvPr id="7" name="Content Placeholder 6"/>
          <p:cNvPicPr>
            <a:picLocks noGrp="1" noChangeAspect="1"/>
          </p:cNvPicPr>
          <p:nvPr>
            <p:ph idx="1"/>
          </p:nvPr>
        </p:nvPicPr>
        <p:blipFill>
          <a:blip r:embed="rId3"/>
          <a:stretch>
            <a:fillRect/>
          </a:stretch>
        </p:blipFill>
        <p:spPr>
          <a:xfrm>
            <a:off x="2741091" y="1600201"/>
            <a:ext cx="6709819" cy="4525963"/>
          </a:xfrm>
          <a:prstGeom prst="rect">
            <a:avLst/>
          </a:prstGeom>
        </p:spPr>
      </p:pic>
      <p:sp>
        <p:nvSpPr>
          <p:cNvPr id="8" name="TextBox 7"/>
          <p:cNvSpPr txBox="1"/>
          <p:nvPr/>
        </p:nvSpPr>
        <p:spPr>
          <a:xfrm>
            <a:off x="1752600" y="5715001"/>
            <a:ext cx="914400" cy="428625"/>
          </a:xfrm>
          <a:prstGeom prst="rect">
            <a:avLst/>
          </a:prstGeom>
          <a:noFill/>
        </p:spPr>
        <p:txBody>
          <a:bodyPr vert="horz" wrap="square" lIns="91440" tIns="45720" rIns="91440" bIns="45720" rtlCol="0" anchor="ctr">
            <a:normAutofit fontScale="25000" lnSpcReduction="20000"/>
          </a:bodyPr>
          <a:lstStyle/>
          <a:p>
            <a:r>
              <a:rPr lang="en-US" sz="4400" i="1" dirty="0"/>
              <a:t>ICI Fact Book 2020</a:t>
            </a:r>
          </a:p>
        </p:txBody>
      </p:sp>
    </p:spTree>
    <p:extLst>
      <p:ext uri="{BB962C8B-B14F-4D97-AF65-F5344CB8AC3E}">
        <p14:creationId xmlns:p14="http://schemas.microsoft.com/office/powerpoint/2010/main" val="8132933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Fund fees in decline</a:t>
            </a:r>
          </a:p>
        </p:txBody>
      </p:sp>
      <p:pic>
        <p:nvPicPr>
          <p:cNvPr id="6" name="Content Placeholder 5"/>
          <p:cNvPicPr>
            <a:picLocks noGrp="1" noChangeAspect="1"/>
          </p:cNvPicPr>
          <p:nvPr>
            <p:ph idx="1"/>
          </p:nvPr>
        </p:nvPicPr>
        <p:blipFill>
          <a:blip r:embed="rId3"/>
          <a:stretch>
            <a:fillRect/>
          </a:stretch>
        </p:blipFill>
        <p:spPr>
          <a:xfrm>
            <a:off x="3248838" y="1417639"/>
            <a:ext cx="6749678" cy="4221161"/>
          </a:xfrm>
          <a:prstGeom prst="rect">
            <a:avLst/>
          </a:prstGeom>
        </p:spPr>
      </p:pic>
      <p:sp>
        <p:nvSpPr>
          <p:cNvPr id="2" name="TextBox 1"/>
          <p:cNvSpPr txBox="1"/>
          <p:nvPr/>
        </p:nvSpPr>
        <p:spPr>
          <a:xfrm>
            <a:off x="1752600" y="5791200"/>
            <a:ext cx="1524000" cy="304800"/>
          </a:xfrm>
          <a:prstGeom prst="rect">
            <a:avLst/>
          </a:prstGeom>
          <a:noFill/>
        </p:spPr>
        <p:txBody>
          <a:bodyPr vert="horz" wrap="square" lIns="91440" tIns="45720" rIns="91440" bIns="45720" rtlCol="0" anchor="ctr">
            <a:noAutofit/>
          </a:bodyPr>
          <a:lstStyle/>
          <a:p>
            <a:r>
              <a:rPr lang="en-US" sz="1400" i="1" dirty="0"/>
              <a:t>Source: Bloomberg </a:t>
            </a:r>
            <a:endParaRPr lang="en-US" sz="1400" i="1" dirty="0">
              <a:ea typeface="+mj-ea"/>
              <a:cs typeface="+mj-cs"/>
            </a:endParaRPr>
          </a:p>
        </p:txBody>
      </p:sp>
      <p:sp>
        <p:nvSpPr>
          <p:cNvPr id="5" name="Slide Number Placeholder 3"/>
          <p:cNvSpPr>
            <a:spLocks noGrp="1"/>
          </p:cNvSpPr>
          <p:nvPr>
            <p:ph type="sldNum" sz="quarter" idx="10"/>
          </p:nvPr>
        </p:nvSpPr>
        <p:spPr>
          <a:xfrm>
            <a:off x="9763126" y="6586539"/>
            <a:ext cx="919163" cy="293687"/>
          </a:xfrm>
        </p:spPr>
        <p:txBody>
          <a:bodyPr/>
          <a:lstStyle/>
          <a:p>
            <a:pPr>
              <a:defRPr/>
            </a:pPr>
            <a:fld id="{809A4F01-EBEC-4878-81D8-A6152D087E2C}" type="slidenum">
              <a:rPr lang="en-US" altLang="en-US" smtClean="0"/>
              <a:pPr>
                <a:defRPr/>
              </a:pPr>
              <a:t>304</a:t>
            </a:fld>
            <a:endParaRPr lang="en-US" altLang="en-US"/>
          </a:p>
        </p:txBody>
      </p:sp>
      <p:sp>
        <p:nvSpPr>
          <p:cNvPr id="7" name="Footer Placeholder 4"/>
          <p:cNvSpPr>
            <a:spLocks noGrp="1"/>
          </p:cNvSpPr>
          <p:nvPr>
            <p:ph type="ftr" sz="quarter" idx="11"/>
          </p:nvPr>
        </p:nvSpPr>
        <p:spPr>
          <a:xfrm>
            <a:off x="3513138" y="6143625"/>
            <a:ext cx="7154862" cy="427038"/>
          </a:xfrm>
        </p:spPr>
        <p:txBody>
          <a:bodyPr/>
          <a:lstStyle/>
          <a:p>
            <a:pPr>
              <a:defRPr/>
            </a:pPr>
            <a:r>
              <a:rPr lang="en-US" altLang="zh-TW" dirty="0"/>
              <a:t>Mutual Funds and Fund Management</a:t>
            </a:r>
          </a:p>
        </p:txBody>
      </p:sp>
    </p:spTree>
    <p:extLst>
      <p:ext uri="{BB962C8B-B14F-4D97-AF65-F5344CB8AC3E}">
        <p14:creationId xmlns:p14="http://schemas.microsoft.com/office/powerpoint/2010/main" val="11936529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5"/>
          <p:cNvSpPr>
            <a:spLocks noGrp="1" noChangeArrowheads="1"/>
          </p:cNvSpPr>
          <p:nvPr>
            <p:ph type="title"/>
          </p:nvPr>
        </p:nvSpPr>
        <p:spPr/>
        <p:txBody>
          <a:bodyPr/>
          <a:lstStyle/>
          <a:p>
            <a:r>
              <a:rPr lang="en-US" altLang="zh-TW"/>
              <a:t>Returns from Mutual Funds</a:t>
            </a:r>
          </a:p>
        </p:txBody>
      </p:sp>
      <p:sp>
        <p:nvSpPr>
          <p:cNvPr id="556038" name="Rectangle 6"/>
          <p:cNvSpPr>
            <a:spLocks noGrp="1" noChangeArrowheads="1"/>
          </p:cNvSpPr>
          <p:nvPr>
            <p:ph idx="1"/>
          </p:nvPr>
        </p:nvSpPr>
        <p:spPr>
          <a:xfrm>
            <a:off x="1828800" y="1371601"/>
            <a:ext cx="8382000" cy="4754563"/>
          </a:xfrm>
        </p:spPr>
        <p:txBody>
          <a:bodyPr>
            <a:normAutofit fontScale="85000" lnSpcReduction="20000"/>
          </a:bodyPr>
          <a:lstStyle/>
          <a:p>
            <a:r>
              <a:rPr lang="en-US" altLang="zh-TW" dirty="0"/>
              <a:t>You can earn money from your investment in three ways:</a:t>
            </a:r>
          </a:p>
          <a:p>
            <a:pPr lvl="1"/>
            <a:r>
              <a:rPr lang="en-US" altLang="zh-TW" b="1" dirty="0">
                <a:solidFill>
                  <a:schemeClr val="accent2"/>
                </a:solidFill>
              </a:rPr>
              <a:t>Dividend Payments </a:t>
            </a:r>
            <a:r>
              <a:rPr lang="en-US" altLang="zh-TW" dirty="0"/>
              <a:t>— A fund may earn income in the form of dividends and interest on the securities in its portfolio. The fund then pays its shareholders nearly all of the income (minus disclosed expenses) it has earned in the form of dividends.</a:t>
            </a:r>
          </a:p>
          <a:p>
            <a:pPr lvl="1"/>
            <a:r>
              <a:rPr lang="en-US" altLang="zh-TW" b="1" dirty="0">
                <a:solidFill>
                  <a:schemeClr val="accent2"/>
                </a:solidFill>
              </a:rPr>
              <a:t>Capital Gains Distributions </a:t>
            </a:r>
            <a:r>
              <a:rPr lang="en-US" altLang="zh-TW" dirty="0"/>
              <a:t>— The price of the securities a fund owns may increase. When a fund sells a security that has increased in price, the fund has a capital gain. At the end of the year, most funds distribute these capital gains (minus any capital losses) to investors</a:t>
            </a:r>
          </a:p>
          <a:p>
            <a:pPr lvl="1"/>
            <a:r>
              <a:rPr lang="en-US" altLang="zh-TW" b="1" dirty="0">
                <a:solidFill>
                  <a:schemeClr val="accent2"/>
                </a:solidFill>
              </a:rPr>
              <a:t>Increased NAV </a:t>
            </a:r>
            <a:r>
              <a:rPr lang="en-US" altLang="zh-TW" dirty="0"/>
              <a:t>— If the market value of a fund's portfolio increases after deduction of expenses and liabilities, then the value (NAV) of the fund and its shares increases. The higher NAV reflects the higher value of your investment. </a:t>
            </a:r>
          </a:p>
          <a:p>
            <a:r>
              <a:rPr lang="en-US" altLang="zh-TW" dirty="0"/>
              <a:t>With respect to dividend payments and capital gains distributions, funds usually will give you a choice: the fund can send you a check or other form of payment, or you can have your dividends or distributions reinvested in the fund to buy more shares (often without paying an additional sales load).</a:t>
            </a:r>
          </a:p>
        </p:txBody>
      </p:sp>
      <p:sp>
        <p:nvSpPr>
          <p:cNvPr id="14643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48D44604-074B-46A1-B79C-A8C2044975B1}" type="slidenum">
              <a:rPr lang="en-US" altLang="en-US" sz="1400"/>
              <a:pPr/>
              <a:t>305</a:t>
            </a:fld>
            <a:endParaRPr lang="en-US" altLang="en-US" sz="1400"/>
          </a:p>
        </p:txBody>
      </p:sp>
      <p:sp>
        <p:nvSpPr>
          <p:cNvPr id="556036" name="Text Box 4"/>
          <p:cNvSpPr txBox="1">
            <a:spLocks noChangeArrowheads="1"/>
          </p:cNvSpPr>
          <p:nvPr/>
        </p:nvSpPr>
        <p:spPr bwMode="auto">
          <a:xfrm>
            <a:off x="1524000" y="5864424"/>
            <a:ext cx="1828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a:t>Source: SEC</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6566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60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60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60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8"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BD3D-E53C-40DF-8FA4-37D6C0E01F3B}"/>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AA1D3EC1-E323-47CC-87BA-2E42BD96E7D1}"/>
              </a:ext>
            </a:extLst>
          </p:cNvPr>
          <p:cNvSpPr>
            <a:spLocks noGrp="1"/>
          </p:cNvSpPr>
          <p:nvPr>
            <p:ph idx="1"/>
          </p:nvPr>
        </p:nvSpPr>
        <p:spPr/>
        <p:txBody>
          <a:bodyPr>
            <a:normAutofit/>
          </a:bodyPr>
          <a:lstStyle/>
          <a:p>
            <a:r>
              <a:rPr lang="en-US" dirty="0"/>
              <a:t>Mutual Funds (</a:t>
            </a:r>
            <a:r>
              <a:rPr lang="en-US" dirty="0" err="1"/>
              <a:t>ct’d</a:t>
            </a:r>
            <a:r>
              <a:rPr lang="en-US" dirty="0"/>
              <a:t>):</a:t>
            </a:r>
          </a:p>
          <a:p>
            <a:pPr lvl="1"/>
            <a:r>
              <a:rPr lang="en-US" dirty="0"/>
              <a:t>Disclosure requirements</a:t>
            </a:r>
          </a:p>
          <a:p>
            <a:pPr lvl="1"/>
            <a:r>
              <a:rPr lang="en-US" dirty="0"/>
              <a:t>Performance (absolute v. relative returns)</a:t>
            </a:r>
          </a:p>
          <a:p>
            <a:pPr lvl="1"/>
            <a:r>
              <a:rPr lang="en-US" dirty="0"/>
              <a:t>Costs , expenses and TER</a:t>
            </a:r>
          </a:p>
          <a:p>
            <a:pPr lvl="1"/>
            <a:r>
              <a:rPr lang="en-US" dirty="0"/>
              <a:t>NAV</a:t>
            </a:r>
          </a:p>
          <a:p>
            <a:pPr lvl="1"/>
            <a:r>
              <a:rPr lang="en-US" dirty="0"/>
              <a:t>returns</a:t>
            </a:r>
          </a:p>
        </p:txBody>
      </p:sp>
      <p:sp>
        <p:nvSpPr>
          <p:cNvPr id="4" name="Slide Number Placeholder 3">
            <a:extLst>
              <a:ext uri="{FF2B5EF4-FFF2-40B4-BE49-F238E27FC236}">
                <a16:creationId xmlns:a16="http://schemas.microsoft.com/office/drawing/2014/main" id="{BA6CA22F-3237-467C-BDC1-44ADA505487E}"/>
              </a:ext>
            </a:extLst>
          </p:cNvPr>
          <p:cNvSpPr>
            <a:spLocks noGrp="1"/>
          </p:cNvSpPr>
          <p:nvPr>
            <p:ph type="sldNum" sz="quarter" idx="10"/>
          </p:nvPr>
        </p:nvSpPr>
        <p:spPr/>
        <p:txBody>
          <a:bodyPr/>
          <a:lstStyle/>
          <a:p>
            <a:pPr>
              <a:defRPr/>
            </a:pPr>
            <a:fld id="{809A4F01-EBEC-4878-81D8-A6152D087E2C}" type="slidenum">
              <a:rPr lang="en-US" altLang="en-US" smtClean="0"/>
              <a:pPr>
                <a:defRPr/>
              </a:pPr>
              <a:t>306</a:t>
            </a:fld>
            <a:endParaRPr lang="en-US" altLang="en-US"/>
          </a:p>
        </p:txBody>
      </p:sp>
      <p:sp>
        <p:nvSpPr>
          <p:cNvPr id="5" name="Footer Placeholder 4">
            <a:extLst>
              <a:ext uri="{FF2B5EF4-FFF2-40B4-BE49-F238E27FC236}">
                <a16:creationId xmlns:a16="http://schemas.microsoft.com/office/drawing/2014/main" id="{19FF7E04-71D9-4996-B544-3BA00BB19864}"/>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18916598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676400" y="1295400"/>
            <a:ext cx="5562600" cy="4876800"/>
          </a:xfrm>
        </p:spPr>
        <p:txBody>
          <a:bodyPr>
            <a:normAutofit fontScale="77500" lnSpcReduction="20000"/>
          </a:bodyPr>
          <a:lstStyle/>
          <a:p>
            <a:pPr lvl="0">
              <a:lnSpc>
                <a:spcPct val="100000"/>
              </a:lnSpc>
            </a:pPr>
            <a:r>
              <a:rPr lang="en-US" altLang="zh-TW" dirty="0"/>
              <a:t>One key issue for investors in collective investment funds is the costs involved. One of the metrics used to compare funds is the TER (Total Expense Ratio). Which of the following costs is </a:t>
            </a:r>
            <a:r>
              <a:rPr lang="en-US" altLang="zh-TW" u="sng" dirty="0"/>
              <a:t>not</a:t>
            </a:r>
            <a:r>
              <a:rPr lang="en-US" altLang="zh-TW" dirty="0"/>
              <a:t> included in the TER?</a:t>
            </a:r>
            <a:endParaRPr lang="zh-TW" altLang="zh-TW" dirty="0"/>
          </a:p>
          <a:p>
            <a:pPr lvl="1">
              <a:lnSpc>
                <a:spcPct val="100000"/>
              </a:lnSpc>
            </a:pPr>
            <a:r>
              <a:rPr lang="en-US" altLang="zh-TW" dirty="0"/>
              <a:t>Annual management fee</a:t>
            </a:r>
            <a:endParaRPr lang="zh-TW" altLang="zh-TW" dirty="0"/>
          </a:p>
          <a:p>
            <a:pPr lvl="1">
              <a:lnSpc>
                <a:spcPct val="100000"/>
              </a:lnSpc>
            </a:pPr>
            <a:r>
              <a:rPr lang="en-US" altLang="zh-TW" dirty="0"/>
              <a:t>Dealing costs</a:t>
            </a:r>
            <a:endParaRPr lang="zh-TW" altLang="zh-TW" dirty="0"/>
          </a:p>
          <a:p>
            <a:pPr lvl="1">
              <a:lnSpc>
                <a:spcPct val="100000"/>
              </a:lnSpc>
            </a:pPr>
            <a:r>
              <a:rPr lang="en-US" altLang="zh-TW" dirty="0"/>
              <a:t>Administration and legal fees</a:t>
            </a:r>
            <a:endParaRPr lang="zh-TW" altLang="zh-TW" dirty="0"/>
          </a:p>
          <a:p>
            <a:pPr lvl="1">
              <a:lnSpc>
                <a:spcPct val="100000"/>
              </a:lnSpc>
            </a:pPr>
            <a:r>
              <a:rPr lang="en-US" altLang="zh-TW" dirty="0"/>
              <a:t>Distribution fees</a:t>
            </a:r>
            <a:endParaRPr lang="zh-TW" altLang="zh-TW" dirty="0"/>
          </a:p>
          <a:p>
            <a:pPr lvl="0">
              <a:lnSpc>
                <a:spcPct val="100000"/>
              </a:lnSpc>
            </a:pPr>
            <a:r>
              <a:rPr lang="en-US" altLang="zh-TW" dirty="0"/>
              <a:t>In the US “breaking the buck” refers to a situation where:</a:t>
            </a:r>
            <a:endParaRPr lang="zh-TW" altLang="zh-TW" dirty="0"/>
          </a:p>
          <a:p>
            <a:pPr lvl="1">
              <a:lnSpc>
                <a:spcPct val="100000"/>
              </a:lnSpc>
            </a:pPr>
            <a:r>
              <a:rPr lang="en-US" altLang="zh-TW" dirty="0"/>
              <a:t>the Euro spot price (EUR/USD) falls below 1 USD</a:t>
            </a:r>
            <a:endParaRPr lang="zh-TW" altLang="zh-TW" dirty="0"/>
          </a:p>
          <a:p>
            <a:pPr lvl="1">
              <a:lnSpc>
                <a:spcPct val="100000"/>
              </a:lnSpc>
            </a:pPr>
            <a:r>
              <a:rPr lang="en-US" altLang="zh-TW" dirty="0"/>
              <a:t>a Money Market Mutual Fund (MMMF)’s NAV (Net Asset Value) goes below $1</a:t>
            </a:r>
            <a:endParaRPr lang="zh-TW" altLang="zh-TW" dirty="0"/>
          </a:p>
          <a:p>
            <a:pPr lvl="1">
              <a:lnSpc>
                <a:spcPct val="100000"/>
              </a:lnSpc>
            </a:pPr>
            <a:r>
              <a:rPr lang="en-US" altLang="zh-TW" dirty="0"/>
              <a:t>the NAV of a mutual fund exceeds $1 per share</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307</a:t>
            </a:fld>
            <a:endParaRPr lang="en-US" altLang="en-US"/>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2438401"/>
            <a:ext cx="3449492" cy="320481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28220781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9" name="Rectangle 6"/>
          <p:cNvSpPr>
            <a:spLocks noGrp="1" noChangeArrowheads="1"/>
          </p:cNvSpPr>
          <p:nvPr>
            <p:ph type="title"/>
          </p:nvPr>
        </p:nvSpPr>
        <p:spPr/>
        <p:txBody>
          <a:bodyPr/>
          <a:lstStyle/>
          <a:p>
            <a:r>
              <a:rPr lang="en-US" altLang="zh-TW"/>
              <a:t>Collective Investments Schemes in Hong Kong</a:t>
            </a:r>
          </a:p>
        </p:txBody>
      </p:sp>
      <p:sp>
        <p:nvSpPr>
          <p:cNvPr id="509959" name="Rectangle 7"/>
          <p:cNvSpPr>
            <a:spLocks noGrp="1" noChangeArrowheads="1"/>
          </p:cNvSpPr>
          <p:nvPr>
            <p:ph idx="1"/>
          </p:nvPr>
        </p:nvSpPr>
        <p:spPr/>
        <p:txBody>
          <a:bodyPr>
            <a:normAutofit fontScale="92500" lnSpcReduction="10000"/>
          </a:bodyPr>
          <a:lstStyle/>
          <a:p>
            <a:r>
              <a:rPr lang="en-US" altLang="zh-TW" b="1" dirty="0">
                <a:solidFill>
                  <a:schemeClr val="accent2"/>
                </a:solidFill>
              </a:rPr>
              <a:t>Regulation</a:t>
            </a:r>
            <a:r>
              <a:rPr lang="en-US" altLang="zh-TW" dirty="0"/>
              <a:t>: Protection of Investors Ordinance; Regulator: the </a:t>
            </a:r>
            <a:r>
              <a:rPr lang="en-US" altLang="zh-TW" b="1" dirty="0">
                <a:solidFill>
                  <a:schemeClr val="accent2"/>
                </a:solidFill>
              </a:rPr>
              <a:t>SFC</a:t>
            </a:r>
            <a:r>
              <a:rPr lang="en-US" altLang="zh-TW" dirty="0"/>
              <a:t>; SFC’s Code on Unit Trusts &amp; Mutual Funds details the requirements applicable to such schemes in Hong Kong</a:t>
            </a:r>
          </a:p>
          <a:p>
            <a:r>
              <a:rPr lang="en-US" altLang="zh-TW" b="1" dirty="0">
                <a:solidFill>
                  <a:schemeClr val="accent2"/>
                </a:solidFill>
              </a:rPr>
              <a:t>Licensing and registration</a:t>
            </a:r>
            <a:r>
              <a:rPr lang="en-US" altLang="zh-TW" dirty="0"/>
              <a:t>: only entities registered with the SFC can distribute mutual funds and unit trusts in HK ; licenses are required to distribute funds (registered dealer or advisor)</a:t>
            </a:r>
          </a:p>
          <a:p>
            <a:r>
              <a:rPr lang="en-US" altLang="zh-TW" dirty="0"/>
              <a:t>The SFC reviews and authorizes offering documents of retail investment products, pursuant to the SFO or the Companies Ordinance. </a:t>
            </a:r>
          </a:p>
          <a:p>
            <a:r>
              <a:rPr lang="en-US" altLang="zh-TW" dirty="0"/>
              <a:t>Information requirements include: prospectus, audited annual report, unaudited semi-annual report and other pertinent information; after investments, regular statements (monthly/quarterly) have to be provided to investors including valuation as well as number of units</a:t>
            </a:r>
          </a:p>
        </p:txBody>
      </p:sp>
      <p:sp>
        <p:nvSpPr>
          <p:cNvPr id="15462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30EA3573-0FAA-4F84-BC32-ABC2E0498361}" type="slidenum">
              <a:rPr lang="en-US" altLang="en-US" sz="1400"/>
              <a:pPr/>
              <a:t>308</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21779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99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99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99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99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9" grpId="0" build="p" autoUpdateAnimBg="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zh-TW"/>
              <a:t>Collective Investments Schemes in Hong Kong</a:t>
            </a:r>
            <a:endParaRPr lang="zh-TW" altLang="en-US"/>
          </a:p>
        </p:txBody>
      </p:sp>
      <p:sp>
        <p:nvSpPr>
          <p:cNvPr id="155651" name="Content Placeholder 2"/>
          <p:cNvSpPr>
            <a:spLocks noGrp="1"/>
          </p:cNvSpPr>
          <p:nvPr>
            <p:ph idx="1"/>
          </p:nvPr>
        </p:nvSpPr>
        <p:spPr/>
        <p:txBody>
          <a:bodyPr/>
          <a:lstStyle/>
          <a:p>
            <a:r>
              <a:rPr lang="en-US" altLang="zh-TW" dirty="0"/>
              <a:t>The SFC does </a:t>
            </a:r>
            <a:r>
              <a:rPr lang="en-US" altLang="zh-TW" b="1" dirty="0">
                <a:solidFill>
                  <a:schemeClr val="accent2"/>
                </a:solidFill>
              </a:rPr>
              <a:t>not approve</a:t>
            </a:r>
            <a:r>
              <a:rPr lang="en-US" altLang="zh-TW" dirty="0"/>
              <a:t> retail investment products: it reviews and </a:t>
            </a:r>
            <a:r>
              <a:rPr lang="en-US" altLang="zh-TW" b="1" dirty="0">
                <a:solidFill>
                  <a:schemeClr val="accent2"/>
                </a:solidFill>
              </a:rPr>
              <a:t>authorizes offering documents </a:t>
            </a:r>
            <a:r>
              <a:rPr lang="en-US" altLang="zh-TW" dirty="0"/>
              <a:t>of retail investment products</a:t>
            </a:r>
          </a:p>
          <a:p>
            <a:r>
              <a:rPr lang="en-US" altLang="zh-TW" dirty="0"/>
              <a:t>Assessment of whether a recommendation is </a:t>
            </a:r>
            <a:r>
              <a:rPr lang="en-US" altLang="zh-TW" b="1" dirty="0">
                <a:solidFill>
                  <a:schemeClr val="accent2"/>
                </a:solidFill>
              </a:rPr>
              <a:t>suitable</a:t>
            </a:r>
            <a:r>
              <a:rPr lang="en-US" altLang="zh-TW" dirty="0">
                <a:solidFill>
                  <a:schemeClr val="accent2"/>
                </a:solidFill>
              </a:rPr>
              <a:t> </a:t>
            </a:r>
            <a:r>
              <a:rPr lang="en-US" altLang="zh-TW" dirty="0"/>
              <a:t>for an individual investor must be done by the selling intermediary at the </a:t>
            </a:r>
            <a:r>
              <a:rPr lang="en-US" altLang="zh-TW" b="1" dirty="0">
                <a:solidFill>
                  <a:schemeClr val="accent2"/>
                </a:solidFill>
              </a:rPr>
              <a:t>point of sale</a:t>
            </a:r>
            <a:r>
              <a:rPr lang="en-US" altLang="zh-TW" dirty="0"/>
              <a:t>, taking into consideration the investor’s personal circumstances including his or her investment objectives and risk appetite.</a:t>
            </a:r>
          </a:p>
          <a:p>
            <a:r>
              <a:rPr lang="en-US" altLang="zh-TW" dirty="0"/>
              <a:t>SFC Authorized Retail Funds Include Unit Trusts &amp; Mutual Funds </a:t>
            </a:r>
          </a:p>
          <a:p>
            <a:endParaRPr lang="zh-TW" altLang="en-US" dirty="0"/>
          </a:p>
        </p:txBody>
      </p:sp>
      <p:sp>
        <p:nvSpPr>
          <p:cNvPr id="15565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4BF3CBA8-365B-4661-8A9B-9100B0636A33}" type="slidenum">
              <a:rPr lang="en-US" altLang="en-US" sz="1400"/>
              <a:pPr/>
              <a:t>309</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6130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zh-TW" dirty="0">
                <a:ea typeface="PMingLiU" pitchFamily="18" charset="-120"/>
              </a:rPr>
              <a:t>Liquidity Management</a:t>
            </a:r>
            <a:br>
              <a:rPr lang="en-US" altLang="zh-TW" dirty="0">
                <a:ea typeface="PMingLiU" pitchFamily="18" charset="-120"/>
              </a:rPr>
            </a:br>
            <a:r>
              <a:rPr lang="en-US" altLang="zh-TW" sz="2400" dirty="0">
                <a:ea typeface="PMingLiU" pitchFamily="18" charset="-120"/>
              </a:rPr>
              <a:t>Scenario 1</a:t>
            </a:r>
            <a:endParaRPr lang="en-US" altLang="zh-TW" b="0" dirty="0">
              <a:ea typeface="PMingLiU" pitchFamily="18" charset="-120"/>
            </a:endParaRPr>
          </a:p>
        </p:txBody>
      </p:sp>
      <p:sp>
        <p:nvSpPr>
          <p:cNvPr id="1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0694DE2E-6986-4EDB-AB75-86DE2445F66D}" type="slidenum">
              <a:rPr lang="en-US" altLang="en-US" sz="1400"/>
              <a:pPr/>
              <a:t>31</a:t>
            </a:fld>
            <a:endParaRPr lang="en-US" altLang="en-US" sz="1400"/>
          </a:p>
        </p:txBody>
      </p:sp>
      <p:sp>
        <p:nvSpPr>
          <p:cNvPr id="19" name="Footer Placeholder 4"/>
          <p:cNvSpPr>
            <a:spLocks noGrp="1"/>
          </p:cNvSpPr>
          <p:nvPr>
            <p:ph type="ftr" sz="quarter" idx="11"/>
          </p:nvPr>
        </p:nvSpPr>
        <p:spPr bwMode="auto">
          <a:noFill/>
          <a:ln>
            <a:miter lim="800000"/>
            <a:headEnd/>
            <a:tailEnd/>
          </a:ln>
        </p:spPr>
        <p:txBody>
          <a:bodyPr/>
          <a:lstStyle/>
          <a:p>
            <a:r>
              <a:rPr lang="en-US" altLang="zh-TW" dirty="0"/>
              <a:t>Bank Management</a:t>
            </a:r>
          </a:p>
        </p:txBody>
      </p:sp>
      <p:graphicFrame>
        <p:nvGraphicFramePr>
          <p:cNvPr id="20" name="Table 19"/>
          <p:cNvGraphicFramePr>
            <a:graphicFrameLocks noGrp="1"/>
          </p:cNvGraphicFramePr>
          <p:nvPr/>
        </p:nvGraphicFramePr>
        <p:xfrm>
          <a:off x="1976438" y="16002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dirty="0">
                          <a:solidFill>
                            <a:schemeClr val="accent3">
                              <a:lumMod val="75000"/>
                            </a:schemeClr>
                          </a:solidFill>
                        </a:rPr>
                        <a:t>Bank A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3"/>
                      </a:solidFill>
                      <a:prstDash val="solid"/>
                      <a:round/>
                      <a:headEnd type="none" w="med" len="med"/>
                      <a:tailEnd type="none" w="med" len="med"/>
                    </a:lnR>
                    <a:solidFill>
                      <a:schemeClr val="accent3"/>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3"/>
                      </a:solidFill>
                      <a:prstDash val="solid"/>
                      <a:round/>
                      <a:headEnd type="none" w="med" len="med"/>
                      <a:tailEnd type="none" w="med" len="med"/>
                    </a:lnL>
                    <a:solidFill>
                      <a:schemeClr val="accent3"/>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solidFill>
                            <a:schemeClr val="tx1"/>
                          </a:solidFill>
                        </a:rPr>
                        <a:t>Reserves</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$20 mil</a:t>
                      </a:r>
                      <a:endParaRPr lang="de-DE" b="1" dirty="0">
                        <a:solidFill>
                          <a:schemeClr val="tx1"/>
                        </a:solidFill>
                      </a:endParaRPr>
                    </a:p>
                  </a:txBody>
                  <a:tcPr>
                    <a:lnR w="12700" cap="flat" cmpd="sng" algn="ctr">
                      <a:solidFill>
                        <a:schemeClr val="accent3"/>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3"/>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$100 mil</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$80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T w="12700" cap="flat" cmpd="sng" algn="ctr">
                      <a:solidFill>
                        <a:schemeClr val="bg1"/>
                      </a:solidFill>
                      <a:prstDash val="solid"/>
                      <a:round/>
                      <a:headEnd type="none" w="med" len="med"/>
                      <a:tailEnd type="none" w="med" len="med"/>
                    </a:lnT>
                    <a:solidFill>
                      <a:schemeClr val="bg1"/>
                    </a:solidFill>
                  </a:tcPr>
                </a:tc>
                <a:tc>
                  <a:txBody>
                    <a:bodyPr/>
                    <a:lstStyle/>
                    <a:p>
                      <a:pPr algn="r"/>
                      <a:r>
                        <a:rPr lang="en-US" dirty="0"/>
                        <a:t>$10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a:txBody>
                    <a:bodyPr/>
                    <a:lstStyle/>
                    <a:p>
                      <a:pPr algn="r"/>
                      <a:endParaRPr lang="de-DE" dirty="0"/>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70153" y="40386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75000"/>
                            </a:schemeClr>
                          </a:solidFill>
                        </a:rPr>
                        <a:t>Bank A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3"/>
                      </a:solidFill>
                      <a:prstDash val="solid"/>
                      <a:round/>
                      <a:headEnd type="none" w="med" len="med"/>
                      <a:tailEnd type="none" w="med" len="med"/>
                    </a:lnR>
                    <a:solidFill>
                      <a:schemeClr val="accent3"/>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3"/>
                      </a:solidFill>
                      <a:prstDash val="solid"/>
                      <a:round/>
                      <a:headEnd type="none" w="med" len="med"/>
                      <a:tailEnd type="none" w="med" len="med"/>
                    </a:lnL>
                    <a:solidFill>
                      <a:schemeClr val="accent3"/>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solidFill>
                            <a:schemeClr val="tx1"/>
                          </a:solidFill>
                        </a:rPr>
                        <a:t>Reserves</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$10 mil</a:t>
                      </a:r>
                      <a:endParaRPr lang="de-DE" b="1" dirty="0">
                        <a:solidFill>
                          <a:schemeClr val="tx1"/>
                        </a:solidFill>
                      </a:endParaRPr>
                    </a:p>
                  </a:txBody>
                  <a:tcPr>
                    <a:lnR w="12700" cap="flat" cmpd="sng" algn="ctr">
                      <a:solidFill>
                        <a:schemeClr val="accent3"/>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3"/>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$80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T w="12700" cap="flat" cmpd="sng" algn="ctr">
                      <a:solidFill>
                        <a:schemeClr val="bg1"/>
                      </a:solidFill>
                      <a:prstDash val="solid"/>
                      <a:round/>
                      <a:headEnd type="none" w="med" len="med"/>
                      <a:tailEnd type="none" w="med" len="med"/>
                    </a:lnT>
                    <a:solidFill>
                      <a:schemeClr val="bg1"/>
                    </a:solidFill>
                  </a:tcPr>
                </a:tc>
                <a:tc>
                  <a:txBody>
                    <a:bodyPr/>
                    <a:lstStyle/>
                    <a:p>
                      <a:pPr algn="r"/>
                      <a:r>
                        <a:rPr lang="en-US" dirty="0"/>
                        <a:t>$10 mil</a:t>
                      </a:r>
                      <a:endParaRPr lang="de-DE" dirty="0"/>
                    </a:p>
                  </a:txBody>
                  <a:tcPr>
                    <a:lnR w="1270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L w="12700" cap="flat" cmpd="sng" algn="ctr">
                      <a:solidFill>
                        <a:schemeClr val="accent3"/>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a:txBody>
                    <a:bodyPr/>
                    <a:lstStyle/>
                    <a:p>
                      <a:pPr algn="r"/>
                      <a:endParaRPr lang="de-DE" dirty="0"/>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bl>
          </a:graphicData>
        </a:graphic>
      </p:graphicFrame>
      <p:sp>
        <p:nvSpPr>
          <p:cNvPr id="23" name="Pentagon 22"/>
          <p:cNvSpPr/>
          <p:nvPr/>
        </p:nvSpPr>
        <p:spPr>
          <a:xfrm rot="5400000">
            <a:off x="4970116" y="2307147"/>
            <a:ext cx="559891" cy="3001834"/>
          </a:xfrm>
          <a:prstGeom prst="homePlate">
            <a:avLst>
              <a:gd name="adj" fmla="val 36601"/>
            </a:avLst>
          </a:prstGeom>
          <a:solidFill>
            <a:schemeClr val="accent3">
              <a:lumMod val="40000"/>
              <a:lumOff val="60000"/>
            </a:schemeClr>
          </a:solidFill>
        </p:spPr>
        <p:txBody>
          <a:bodyPr vert="vert270" wrap="square">
            <a:spAutoFit/>
          </a:bodyPr>
          <a:lstStyle/>
          <a:p>
            <a:pPr algn="ctr"/>
            <a:r>
              <a:rPr lang="en-US" b="1" dirty="0"/>
              <a:t>Deposit outflow of $10 mil</a:t>
            </a:r>
            <a:endParaRPr lang="de-DE" b="1" dirty="0"/>
          </a:p>
        </p:txBody>
      </p:sp>
      <p:sp>
        <p:nvSpPr>
          <p:cNvPr id="24" name="Rectangle 23"/>
          <p:cNvSpPr/>
          <p:nvPr/>
        </p:nvSpPr>
        <p:spPr>
          <a:xfrm>
            <a:off x="8763001" y="2033688"/>
            <a:ext cx="1676741" cy="1354217"/>
          </a:xfrm>
          <a:prstGeom prst="rect">
            <a:avLst/>
          </a:prstGeom>
        </p:spPr>
        <p:txBody>
          <a:bodyPr wrap="none">
            <a:spAutoFit/>
          </a:bodyPr>
          <a:lstStyle/>
          <a:p>
            <a:r>
              <a:rPr lang="en-US" dirty="0"/>
              <a:t>Reserve req.</a:t>
            </a:r>
          </a:p>
          <a:p>
            <a:r>
              <a:rPr lang="en-US" b="1" dirty="0"/>
              <a:t>= $10 mil</a:t>
            </a:r>
          </a:p>
          <a:p>
            <a:pPr>
              <a:spcBef>
                <a:spcPts val="1200"/>
              </a:spcBef>
            </a:pPr>
            <a:r>
              <a:rPr lang="en-US" dirty="0"/>
              <a:t>Excess reserves </a:t>
            </a:r>
          </a:p>
          <a:p>
            <a:r>
              <a:rPr lang="en-US" dirty="0">
                <a:solidFill>
                  <a:srgbClr val="00B050"/>
                </a:solidFill>
              </a:rPr>
              <a:t>= </a:t>
            </a:r>
            <a:r>
              <a:rPr lang="en-US" b="1" dirty="0">
                <a:solidFill>
                  <a:srgbClr val="00B050"/>
                </a:solidFill>
              </a:rPr>
              <a:t>$10 mil</a:t>
            </a:r>
            <a:endParaRPr lang="de-DE" b="1" dirty="0">
              <a:solidFill>
                <a:srgbClr val="00B050"/>
              </a:solidFill>
            </a:endParaRPr>
          </a:p>
        </p:txBody>
      </p:sp>
      <p:sp>
        <p:nvSpPr>
          <p:cNvPr id="4" name="Right Brace 3"/>
          <p:cNvSpPr/>
          <p:nvPr/>
        </p:nvSpPr>
        <p:spPr>
          <a:xfrm>
            <a:off x="8458200" y="1964647"/>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7" name="Right Brace 26"/>
          <p:cNvSpPr/>
          <p:nvPr/>
        </p:nvSpPr>
        <p:spPr>
          <a:xfrm>
            <a:off x="8458200" y="4419600"/>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8" name="Rectangle 27"/>
          <p:cNvSpPr/>
          <p:nvPr/>
        </p:nvSpPr>
        <p:spPr>
          <a:xfrm>
            <a:off x="8763000" y="4495801"/>
            <a:ext cx="1623842" cy="1354217"/>
          </a:xfrm>
          <a:prstGeom prst="rect">
            <a:avLst/>
          </a:prstGeom>
        </p:spPr>
        <p:txBody>
          <a:bodyPr wrap="none">
            <a:spAutoFit/>
          </a:bodyPr>
          <a:lstStyle/>
          <a:p>
            <a:r>
              <a:rPr lang="en-US" dirty="0"/>
              <a:t>Reserve req.</a:t>
            </a:r>
          </a:p>
          <a:p>
            <a:r>
              <a:rPr lang="en-US" b="1" dirty="0"/>
              <a:t>= $9 mil</a:t>
            </a:r>
          </a:p>
          <a:p>
            <a:pPr>
              <a:spcBef>
                <a:spcPts val="1200"/>
              </a:spcBef>
            </a:pPr>
            <a:r>
              <a:rPr lang="en-US" dirty="0"/>
              <a:t>Excess reserves</a:t>
            </a:r>
          </a:p>
          <a:p>
            <a:r>
              <a:rPr lang="en-US" dirty="0">
                <a:solidFill>
                  <a:srgbClr val="00B050"/>
                </a:solidFill>
              </a:rPr>
              <a:t>= </a:t>
            </a:r>
            <a:r>
              <a:rPr lang="en-US" b="1" dirty="0">
                <a:solidFill>
                  <a:srgbClr val="00B050"/>
                </a:solidFill>
              </a:rPr>
              <a:t>$1 mil</a:t>
            </a:r>
            <a:endParaRPr lang="de-DE" b="1" dirty="0">
              <a:solidFill>
                <a:srgbClr val="00B050"/>
              </a:solidFill>
            </a:endParaRPr>
          </a:p>
        </p:txBody>
      </p:sp>
    </p:spTree>
    <p:extLst>
      <p:ext uri="{BB962C8B-B14F-4D97-AF65-F5344CB8AC3E}">
        <p14:creationId xmlns:p14="http://schemas.microsoft.com/office/powerpoint/2010/main" val="273572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4" grpId="0" animBg="1"/>
      <p:bldP spid="27" grpId="0" animBg="1"/>
      <p:bldP spid="28"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1" name="Rectangle 4"/>
          <p:cNvSpPr>
            <a:spLocks noGrp="1" noChangeArrowheads="1"/>
          </p:cNvSpPr>
          <p:nvPr>
            <p:ph type="title"/>
          </p:nvPr>
        </p:nvSpPr>
        <p:spPr>
          <a:xfrm>
            <a:off x="1981200" y="274638"/>
            <a:ext cx="8534400" cy="1143000"/>
          </a:xfrm>
        </p:spPr>
        <p:txBody>
          <a:bodyPr>
            <a:normAutofit fontScale="90000"/>
          </a:bodyPr>
          <a:lstStyle/>
          <a:p>
            <a:r>
              <a:rPr lang="en-US" altLang="zh-TW" dirty="0"/>
              <a:t>Operation of Mutual Funds and Unit Trusts in HK</a:t>
            </a:r>
          </a:p>
        </p:txBody>
      </p:sp>
      <p:sp>
        <p:nvSpPr>
          <p:cNvPr id="157700"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93CF3523-EA56-423A-BADD-7A8BA81FE409}" type="slidenum">
              <a:rPr lang="en-US" altLang="en-US" sz="1400"/>
              <a:pPr/>
              <a:t>310</a:t>
            </a:fld>
            <a:endParaRPr lang="en-US" altLang="en-US" sz="1400"/>
          </a:p>
        </p:txBody>
      </p:sp>
      <p:pic>
        <p:nvPicPr>
          <p:cNvPr id="521221" name="Picture 5"/>
          <p:cNvPicPr>
            <a:picLocks noChangeAspect="1" noChangeArrowheads="1"/>
          </p:cNvPicPr>
          <p:nvPr/>
        </p:nvPicPr>
        <p:blipFill>
          <a:blip r:embed="rId3" cstate="print"/>
          <a:srcRect/>
          <a:stretch>
            <a:fillRect/>
          </a:stretch>
        </p:blipFill>
        <p:spPr bwMode="auto">
          <a:xfrm>
            <a:off x="1828800" y="1072724"/>
            <a:ext cx="8382000" cy="4795838"/>
          </a:xfrm>
          <a:prstGeom prst="rect">
            <a:avLst/>
          </a:prstGeom>
          <a:noFill/>
          <a:ln w="9525">
            <a:noFill/>
            <a:miter lim="800000"/>
            <a:headEnd/>
            <a:tailEnd/>
          </a:ln>
        </p:spPr>
      </p:pic>
      <p:sp>
        <p:nvSpPr>
          <p:cNvPr id="521222" name="Text Box 6"/>
          <p:cNvSpPr txBox="1">
            <a:spLocks noChangeArrowheads="1"/>
          </p:cNvSpPr>
          <p:nvPr/>
        </p:nvSpPr>
        <p:spPr bwMode="auto">
          <a:xfrm>
            <a:off x="1524000" y="5868563"/>
            <a:ext cx="2057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HKIFA</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5460539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9" name="Rectangle 4"/>
          <p:cNvSpPr>
            <a:spLocks noGrp="1" noChangeArrowheads="1"/>
          </p:cNvSpPr>
          <p:nvPr>
            <p:ph type="title"/>
          </p:nvPr>
        </p:nvSpPr>
        <p:spPr/>
        <p:txBody>
          <a:bodyPr/>
          <a:lstStyle/>
          <a:p>
            <a:pPr eaLnBrk="1" hangingPunct="1"/>
            <a:r>
              <a:rPr lang="en-US" altLang="zh-TW" dirty="0">
                <a:ea typeface="PMingLiU" pitchFamily="18" charset="-120"/>
              </a:rPr>
              <a:t>Fee Structure for Funds in HK</a:t>
            </a:r>
          </a:p>
        </p:txBody>
      </p:sp>
      <p:sp>
        <p:nvSpPr>
          <p:cNvPr id="159748" name="Slide Number Placeholder 4"/>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3BF350F4-8B1F-4C0D-9A38-8D5C95ACFECC}" type="slidenum">
              <a:rPr lang="en-US" altLang="en-US" sz="1400"/>
              <a:pPr/>
              <a:t>311</a:t>
            </a:fld>
            <a:endParaRPr lang="en-US" altLang="en-US" sz="1400"/>
          </a:p>
        </p:txBody>
      </p:sp>
      <p:pic>
        <p:nvPicPr>
          <p:cNvPr id="159750" name="Picture 5"/>
          <p:cNvPicPr>
            <a:picLocks noChangeAspect="1" noChangeArrowheads="1"/>
          </p:cNvPicPr>
          <p:nvPr/>
        </p:nvPicPr>
        <p:blipFill>
          <a:blip r:embed="rId3" cstate="print"/>
          <a:srcRect/>
          <a:stretch>
            <a:fillRect/>
          </a:stretch>
        </p:blipFill>
        <p:spPr bwMode="auto">
          <a:xfrm>
            <a:off x="2514600" y="1295400"/>
            <a:ext cx="7239000" cy="4521200"/>
          </a:xfrm>
          <a:prstGeom prst="rect">
            <a:avLst/>
          </a:prstGeom>
          <a:noFill/>
          <a:ln w="9525">
            <a:noFill/>
            <a:miter lim="800000"/>
            <a:headEnd/>
            <a:tailEnd/>
          </a:ln>
        </p:spPr>
      </p:pic>
      <p:sp>
        <p:nvSpPr>
          <p:cNvPr id="159751" name="Text Box 6"/>
          <p:cNvSpPr txBox="1">
            <a:spLocks noChangeArrowheads="1"/>
          </p:cNvSpPr>
          <p:nvPr/>
        </p:nvSpPr>
        <p:spPr bwMode="auto">
          <a:xfrm>
            <a:off x="1524000" y="5867401"/>
            <a:ext cx="20574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a:latin typeface="Tahoma" pitchFamily="34" charset="0"/>
              </a:defRPr>
            </a:lvl2pPr>
            <a:lvl3pPr>
              <a:defRPr>
                <a:latin typeface="Tahoma" pitchFamily="34" charset="0"/>
              </a:defRPr>
            </a:lvl3pPr>
            <a:lvl4pPr>
              <a:defRPr>
                <a:latin typeface="Tahoma" pitchFamily="34" charset="0"/>
              </a:defRPr>
            </a:lvl4pPr>
            <a:lvl5pPr>
              <a:defRPr>
                <a:latin typeface="Tahoma" pitchFamily="34" charset="0"/>
              </a:defRPr>
            </a:lvl5pPr>
            <a:lvl6pPr>
              <a:defRPr>
                <a:latin typeface="Tahoma" pitchFamily="34" charset="0"/>
              </a:defRPr>
            </a:lvl6pPr>
            <a:lvl7pPr>
              <a:defRPr>
                <a:latin typeface="Tahoma" pitchFamily="34" charset="0"/>
              </a:defRPr>
            </a:lvl7pPr>
            <a:lvl8pPr>
              <a:defRPr>
                <a:latin typeface="Tahoma" pitchFamily="34" charset="0"/>
              </a:defRPr>
            </a:lvl8pPr>
            <a:lvl9pPr>
              <a:defRPr>
                <a:latin typeface="Tahoma" pitchFamily="34" charset="0"/>
              </a:defRPr>
            </a:lvl9pPr>
          </a:lstStyle>
          <a:p>
            <a:r>
              <a:rPr lang="en-US" altLang="zh-TW" dirty="0"/>
              <a:t>Source: HKIFA</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6793303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p:spPr>
        <p:txBody>
          <a:bodyPr>
            <a:normAutofit fontScale="90000"/>
          </a:bodyPr>
          <a:lstStyle/>
          <a:p>
            <a:r>
              <a:rPr lang="en-US" altLang="zh-TW" dirty="0"/>
              <a:t>Current </a:t>
            </a:r>
            <a:r>
              <a:rPr lang="en-US" altLang="zh-TW" dirty="0" err="1"/>
              <a:t>issues:Mutual</a:t>
            </a:r>
            <a:r>
              <a:rPr lang="en-US" altLang="zh-TW" dirty="0"/>
              <a:t> Funds in Asia: industry development and main issues. Practical examples in HK?(Group 11)</a:t>
            </a:r>
            <a:endParaRPr lang="zh-TW" altLang="en-US" dirty="0"/>
          </a:p>
        </p:txBody>
      </p:sp>
      <p:sp>
        <p:nvSpPr>
          <p:cNvPr id="3" name="Content Placeholder 2"/>
          <p:cNvSpPr>
            <a:spLocks noGrp="1"/>
          </p:cNvSpPr>
          <p:nvPr>
            <p:ph idx="1"/>
          </p:nvPr>
        </p:nvSpPr>
        <p:spPr>
          <a:xfrm>
            <a:off x="1981200" y="1874838"/>
            <a:ext cx="8229600" cy="4268788"/>
          </a:xfrm>
        </p:spPr>
        <p:txBody>
          <a:bodyPr/>
          <a:lstStyle/>
          <a:p>
            <a:r>
              <a:rPr lang="en-US" altLang="zh-TW" dirty="0"/>
              <a:t>Video</a:t>
            </a:r>
          </a:p>
          <a:p>
            <a:r>
              <a:rPr lang="en-US" altLang="zh-TW" dirty="0">
                <a:hlinkClick r:id="rId2"/>
              </a:rPr>
              <a:t>https://www.youtube.com/watch?v=nasqlcXp0no</a:t>
            </a:r>
            <a:endParaRPr lang="en-US" altLang="zh-TW" dirty="0"/>
          </a:p>
          <a:p>
            <a:r>
              <a:rPr lang="en-US" altLang="zh-TW" dirty="0"/>
              <a:t>Article</a:t>
            </a:r>
          </a:p>
          <a:p>
            <a:r>
              <a:rPr lang="en-US" altLang="zh-TW" dirty="0">
                <a:hlinkClick r:id="rId3"/>
              </a:rPr>
              <a:t>https://www.pwc.com/gx/en/industries/financial-services/asset-management/publications/asset-management-insights/set-for-growth/the-future-of-funds-distribution-in-asia.html</a:t>
            </a:r>
            <a:endParaRPr lang="en-US" altLang="zh-TW" dirty="0"/>
          </a:p>
          <a:p>
            <a:endParaRPr lang="en-US" altLang="zh-TW" dirty="0"/>
          </a:p>
          <a:p>
            <a:endParaRPr lang="en-US" altLang="zh-TW"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312</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40467354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76200"/>
            <a:ext cx="8229600" cy="1143000"/>
          </a:xfrm>
        </p:spPr>
        <p:txBody>
          <a:bodyPr/>
          <a:lstStyle/>
          <a:p>
            <a:r>
              <a:rPr lang="en-US" altLang="zh-TW" dirty="0"/>
              <a:t>China’s asset management industry</a:t>
            </a:r>
            <a:endParaRPr lang="zh-TW" altLang="en-US" dirty="0"/>
          </a:p>
        </p:txBody>
      </p:sp>
      <p:pic>
        <p:nvPicPr>
          <p:cNvPr id="7" name="Picture 2" descr="https://next-geebee.ft.com/image/v1/images/raw/http%3A%2F%2Fcom.ft.imagepublish.prod.s3.amazonaws.com%2F0b12f1b8-3ed5-11e6-8716-a4a71e8140b0?source=next&amp;fit=scale-down&amp;width=301"/>
          <p:cNvPicPr>
            <a:picLocks noGrp="1" noChangeAspect="1" noChangeArrowheads="1"/>
          </p:cNvPicPr>
          <p:nvPr>
            <p:ph sz="half" idx="1"/>
          </p:nvPr>
        </p:nvPicPr>
        <p:blipFill>
          <a:blip r:embed="rId3" cstate="print"/>
          <a:stretch>
            <a:fillRect/>
          </a:stretch>
        </p:blipFill>
        <p:spPr bwMode="auto">
          <a:xfrm>
            <a:off x="2057401" y="1325562"/>
            <a:ext cx="4089726" cy="4456578"/>
          </a:xfrm>
          <a:prstGeom prst="rect">
            <a:avLst/>
          </a:prstGeom>
          <a:noFill/>
        </p:spPr>
      </p:pic>
      <p:sp>
        <p:nvSpPr>
          <p:cNvPr id="5" name="Content Placeholder 4"/>
          <p:cNvSpPr>
            <a:spLocks noGrp="1"/>
          </p:cNvSpPr>
          <p:nvPr>
            <p:ph sz="half" idx="2"/>
          </p:nvPr>
        </p:nvSpPr>
        <p:spPr>
          <a:xfrm>
            <a:off x="6477000" y="1401763"/>
            <a:ext cx="3733800" cy="4525963"/>
          </a:xfrm>
        </p:spPr>
        <p:txBody>
          <a:bodyPr>
            <a:normAutofit lnSpcReduction="10000"/>
          </a:bodyPr>
          <a:lstStyle/>
          <a:p>
            <a:r>
              <a:rPr lang="en-US" altLang="zh-TW" dirty="0" err="1"/>
              <a:t>AuM</a:t>
            </a:r>
            <a:r>
              <a:rPr lang="en-US" altLang="zh-TW" dirty="0"/>
              <a:t> in China’s fund industry rose by 87% in 2015 to more than RMB 8Tr (US$1.2Trn), driven primarily by a 109% rise in assets of MMF to US$684BN</a:t>
            </a:r>
          </a:p>
          <a:p>
            <a:r>
              <a:rPr lang="en-US" altLang="zh-TW" dirty="0"/>
              <a:t>China now has the 2</a:t>
            </a:r>
            <a:r>
              <a:rPr lang="en-US" altLang="zh-TW" baseline="30000" dirty="0"/>
              <a:t>nd</a:t>
            </a:r>
            <a:r>
              <a:rPr lang="en-US" altLang="zh-TW" dirty="0"/>
              <a:t> largest MMF sector in the world after the US and ahead of Ireland, with 14% of </a:t>
            </a:r>
            <a:r>
              <a:rPr lang="en-US" altLang="zh-TW" dirty="0" err="1"/>
              <a:t>AuM</a:t>
            </a:r>
            <a:r>
              <a:rPr lang="en-US" altLang="zh-TW" dirty="0"/>
              <a:t>.</a:t>
            </a:r>
            <a:endParaRPr lang="zh-TW" altLang="en-US" dirty="0"/>
          </a:p>
        </p:txBody>
      </p:sp>
      <p:sp>
        <p:nvSpPr>
          <p:cNvPr id="6" name="TextBox 5"/>
          <p:cNvSpPr txBox="1"/>
          <p:nvPr/>
        </p:nvSpPr>
        <p:spPr>
          <a:xfrm>
            <a:off x="1524000" y="5867400"/>
            <a:ext cx="6705600" cy="304800"/>
          </a:xfrm>
          <a:prstGeom prst="rect">
            <a:avLst/>
          </a:prstGeom>
          <a:noFill/>
        </p:spPr>
        <p:txBody>
          <a:bodyPr vert="horz" wrap="square" lIns="91440" tIns="45720" rIns="91440" bIns="45720" rtlCol="0" anchor="ctr">
            <a:noAutofit/>
          </a:bodyPr>
          <a:lstStyle/>
          <a:p>
            <a:r>
              <a:rPr lang="en-US" altLang="zh-TW" sz="1400" i="1" dirty="0"/>
              <a:t>Source: FT “China’s fund management industry almost doubles in 2015” 1 July 2016</a:t>
            </a:r>
            <a:endParaRPr lang="zh-TW" altLang="en-US" sz="1400" i="1" dirty="0">
              <a:ea typeface="+mj-ea"/>
              <a:cs typeface="+mj-cs"/>
            </a:endParaRPr>
          </a:p>
        </p:txBody>
      </p:sp>
      <p:sp>
        <p:nvSpPr>
          <p:cNvPr id="8" name="Slide Number Placeholder 3"/>
          <p:cNvSpPr>
            <a:spLocks noGrp="1"/>
          </p:cNvSpPr>
          <p:nvPr>
            <p:ph type="sldNum" sz="quarter" idx="10"/>
          </p:nvPr>
        </p:nvSpPr>
        <p:spPr>
          <a:xfrm>
            <a:off x="9763126" y="6586539"/>
            <a:ext cx="919163" cy="293687"/>
          </a:xfrm>
        </p:spPr>
        <p:txBody>
          <a:bodyPr/>
          <a:lstStyle/>
          <a:p>
            <a:pPr>
              <a:defRPr/>
            </a:pPr>
            <a:fld id="{809A4F01-EBEC-4878-81D8-A6152D087E2C}" type="slidenum">
              <a:rPr lang="en-US" altLang="en-US" smtClean="0"/>
              <a:pPr>
                <a:defRPr/>
              </a:pPr>
              <a:t>313</a:t>
            </a:fld>
            <a:endParaRPr lang="en-US" altLang="en-US"/>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7276641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274638"/>
            <a:ext cx="8229600" cy="1554162"/>
          </a:xfrm>
        </p:spPr>
        <p:txBody>
          <a:bodyPr>
            <a:normAutofit fontScale="90000"/>
          </a:bodyPr>
          <a:lstStyle/>
          <a:p>
            <a:r>
              <a:rPr lang="en-US" dirty="0"/>
              <a:t>US Households Have More of Their Wealth in Regulated Funds; Chinese Households Have a Lower Share </a:t>
            </a:r>
            <a:br>
              <a:rPr lang="en-US" dirty="0"/>
            </a:br>
            <a:r>
              <a:rPr lang="en-US" sz="2800" dirty="0"/>
              <a:t>Percentage of households’ financial wealth, 2017</a:t>
            </a:r>
          </a:p>
        </p:txBody>
      </p:sp>
      <p:pic>
        <p:nvPicPr>
          <p:cNvPr id="9" name="Content Placeholder 8"/>
          <p:cNvPicPr>
            <a:picLocks noGrp="1" noChangeAspect="1"/>
          </p:cNvPicPr>
          <p:nvPr>
            <p:ph idx="1"/>
          </p:nvPr>
        </p:nvPicPr>
        <p:blipFill>
          <a:blip r:embed="rId2"/>
          <a:stretch>
            <a:fillRect/>
          </a:stretch>
        </p:blipFill>
        <p:spPr>
          <a:xfrm>
            <a:off x="1981200" y="2258028"/>
            <a:ext cx="8229600" cy="3210306"/>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314</a:t>
            </a:fld>
            <a:endParaRPr lang="en-US" altLang="en-US"/>
          </a:p>
        </p:txBody>
      </p:sp>
    </p:spTree>
    <p:extLst>
      <p:ext uri="{BB962C8B-B14F-4D97-AF65-F5344CB8AC3E}">
        <p14:creationId xmlns:p14="http://schemas.microsoft.com/office/powerpoint/2010/main" val="38533178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altLang="zh-TW" dirty="0"/>
              <a:t>The rise of MMF in China</a:t>
            </a:r>
            <a:endParaRPr lang="zh-TW" altLang="en-US" dirty="0"/>
          </a:p>
        </p:txBody>
      </p:sp>
      <p:pic>
        <p:nvPicPr>
          <p:cNvPr id="5" name="Picture 2" descr="https://next-geebee.ft.com/image/v1/images/raw/http%3A%2F%2Fcom.ft.imagepublish.prod.s3.amazonaws.com%2F7784cb96-3f89-11e6-9f2c-36b487ebd80a?source=next&amp;fit=scale-down&amp;width=600"/>
          <p:cNvPicPr>
            <a:picLocks noGrp="1" noChangeAspect="1" noChangeArrowheads="1"/>
          </p:cNvPicPr>
          <p:nvPr>
            <p:ph sz="half" idx="1"/>
          </p:nvPr>
        </p:nvPicPr>
        <p:blipFill>
          <a:blip r:embed="rId3" cstate="print"/>
          <a:stretch>
            <a:fillRect/>
          </a:stretch>
        </p:blipFill>
        <p:spPr bwMode="auto">
          <a:xfrm>
            <a:off x="1676400" y="1249362"/>
            <a:ext cx="5765576" cy="4343400"/>
          </a:xfrm>
          <a:prstGeom prst="rect">
            <a:avLst/>
          </a:prstGeom>
          <a:noFill/>
        </p:spPr>
      </p:pic>
      <p:sp>
        <p:nvSpPr>
          <p:cNvPr id="4" name="Content Placeholder 3"/>
          <p:cNvSpPr>
            <a:spLocks noGrp="1"/>
          </p:cNvSpPr>
          <p:nvPr>
            <p:ph sz="half" idx="2"/>
          </p:nvPr>
        </p:nvSpPr>
        <p:spPr>
          <a:xfrm>
            <a:off x="7391400" y="1325563"/>
            <a:ext cx="3124200" cy="4525963"/>
          </a:xfrm>
        </p:spPr>
        <p:txBody>
          <a:bodyPr>
            <a:normAutofit fontScale="92500" lnSpcReduction="20000"/>
          </a:bodyPr>
          <a:lstStyle/>
          <a:p>
            <a:r>
              <a:rPr lang="en-US" altLang="zh-TW" dirty="0"/>
              <a:t>Demand for MMF was driven by 6 interest rate cuts from Nov 14 to Oct 15, slashing deposit rates from 3% to 1.5%; currently savings account deposit rates quoted by large banks is 0.3 to 0.35%</a:t>
            </a:r>
          </a:p>
          <a:p>
            <a:r>
              <a:rPr lang="en-US" altLang="zh-TW" dirty="0"/>
              <a:t>By contrast </a:t>
            </a:r>
            <a:r>
              <a:rPr lang="en-US" altLang="zh-TW" dirty="0" err="1"/>
              <a:t>Yu’e</a:t>
            </a:r>
            <a:r>
              <a:rPr lang="en-US" altLang="zh-TW" dirty="0"/>
              <a:t> </a:t>
            </a:r>
            <a:r>
              <a:rPr lang="en-US" altLang="zh-TW" dirty="0" err="1"/>
              <a:t>Bao</a:t>
            </a:r>
            <a:r>
              <a:rPr lang="en-US" altLang="zh-TW" dirty="0"/>
              <a:t> yields 2.4%</a:t>
            </a:r>
            <a:endParaRPr lang="zh-TW" altLang="en-US" dirty="0"/>
          </a:p>
        </p:txBody>
      </p:sp>
      <p:sp>
        <p:nvSpPr>
          <p:cNvPr id="6" name="TextBox 5"/>
          <p:cNvSpPr txBox="1"/>
          <p:nvPr/>
        </p:nvSpPr>
        <p:spPr>
          <a:xfrm>
            <a:off x="1524000" y="5867400"/>
            <a:ext cx="6705600" cy="304800"/>
          </a:xfrm>
          <a:prstGeom prst="rect">
            <a:avLst/>
          </a:prstGeom>
          <a:noFill/>
        </p:spPr>
        <p:txBody>
          <a:bodyPr vert="horz" wrap="square" lIns="91440" tIns="45720" rIns="91440" bIns="45720" rtlCol="0" anchor="ctr">
            <a:noAutofit/>
          </a:bodyPr>
          <a:lstStyle/>
          <a:p>
            <a:r>
              <a:rPr lang="en-US" altLang="zh-TW" sz="1400" i="1" dirty="0"/>
              <a:t>Source: FT “China’s fund management industry almost doubles in 2015” 1 July 2016</a:t>
            </a:r>
            <a:endParaRPr lang="zh-TW" altLang="en-US" sz="1400" i="1" dirty="0">
              <a:ea typeface="+mj-ea"/>
              <a:cs typeface="+mj-cs"/>
            </a:endParaRPr>
          </a:p>
        </p:txBody>
      </p:sp>
      <p:sp>
        <p:nvSpPr>
          <p:cNvPr id="7" name="Slide Number Placeholder 3"/>
          <p:cNvSpPr>
            <a:spLocks noGrp="1"/>
          </p:cNvSpPr>
          <p:nvPr>
            <p:ph type="sldNum" sz="quarter" idx="10"/>
          </p:nvPr>
        </p:nvSpPr>
        <p:spPr>
          <a:xfrm>
            <a:off x="9763126" y="6586539"/>
            <a:ext cx="919163" cy="293687"/>
          </a:xfrm>
        </p:spPr>
        <p:txBody>
          <a:bodyPr/>
          <a:lstStyle/>
          <a:p>
            <a:pPr>
              <a:defRPr/>
            </a:pPr>
            <a:fld id="{809A4F01-EBEC-4878-81D8-A6152D087E2C}" type="slidenum">
              <a:rPr lang="en-US" altLang="en-US" smtClean="0"/>
              <a:pPr>
                <a:defRPr/>
              </a:pPr>
              <a:t>315</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3365998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274638"/>
            <a:ext cx="8229600" cy="1477962"/>
          </a:xfrm>
        </p:spPr>
        <p:txBody>
          <a:bodyPr>
            <a:normAutofit fontScale="90000"/>
          </a:bodyPr>
          <a:lstStyle/>
          <a:p>
            <a:r>
              <a:rPr lang="en-US" dirty="0"/>
              <a:t>Net Sales of Money Market Funds in the Asia-Pacific Region Are Related to Chinese Money Market Instrument Returns Annual, 2008–2017</a:t>
            </a:r>
          </a:p>
        </p:txBody>
      </p:sp>
      <p:pic>
        <p:nvPicPr>
          <p:cNvPr id="9" name="Content Placeholder 8"/>
          <p:cNvPicPr>
            <a:picLocks noGrp="1" noChangeAspect="1"/>
          </p:cNvPicPr>
          <p:nvPr>
            <p:ph idx="1"/>
          </p:nvPr>
        </p:nvPicPr>
        <p:blipFill>
          <a:blip r:embed="rId2"/>
          <a:stretch>
            <a:fillRect/>
          </a:stretch>
        </p:blipFill>
        <p:spPr>
          <a:xfrm>
            <a:off x="1981200" y="2142376"/>
            <a:ext cx="8229600" cy="3441613"/>
          </a:xfrm>
          <a:prstGeom prst="rect">
            <a:avLst/>
          </a:prstGeom>
        </p:spPr>
      </p:pic>
      <p:sp>
        <p:nvSpPr>
          <p:cNvPr id="5" name="Slide Number Placeholder 4"/>
          <p:cNvSpPr>
            <a:spLocks noGrp="1"/>
          </p:cNvSpPr>
          <p:nvPr>
            <p:ph type="sldNum" sz="quarter" idx="10"/>
          </p:nvPr>
        </p:nvSpPr>
        <p:spPr/>
        <p:txBody>
          <a:bodyPr/>
          <a:lstStyle/>
          <a:p>
            <a:pPr>
              <a:defRPr/>
            </a:pPr>
            <a:fld id="{0E85575E-6D9D-4118-86C0-D3E7A16D5047}" type="slidenum">
              <a:rPr lang="en-US" altLang="en-US" smtClean="0"/>
              <a:pPr>
                <a:defRPr/>
              </a:pPr>
              <a:t>316</a:t>
            </a:fld>
            <a:endParaRPr lang="en-US" altLang="en-US"/>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8397421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Mutual Fund Fees in Asia (2019)</a:t>
            </a:r>
          </a:p>
        </p:txBody>
      </p:sp>
      <p:pic>
        <p:nvPicPr>
          <p:cNvPr id="6" name="Content Placeholder 5"/>
          <p:cNvPicPr>
            <a:picLocks noGrp="1" noChangeAspect="1"/>
          </p:cNvPicPr>
          <p:nvPr>
            <p:ph idx="1"/>
          </p:nvPr>
        </p:nvPicPr>
        <p:blipFill>
          <a:blip r:embed="rId3"/>
          <a:stretch>
            <a:fillRect/>
          </a:stretch>
        </p:blipFill>
        <p:spPr>
          <a:xfrm>
            <a:off x="2895600" y="1373278"/>
            <a:ext cx="6890564" cy="4543132"/>
          </a:xfrm>
          <a:prstGeom prst="rect">
            <a:avLst/>
          </a:prstGeom>
        </p:spPr>
      </p:pic>
      <p:sp>
        <p:nvSpPr>
          <p:cNvPr id="2" name="TextBox 1"/>
          <p:cNvSpPr txBox="1"/>
          <p:nvPr/>
        </p:nvSpPr>
        <p:spPr>
          <a:xfrm>
            <a:off x="1752600" y="5791200"/>
            <a:ext cx="1676400" cy="381000"/>
          </a:xfrm>
          <a:prstGeom prst="rect">
            <a:avLst/>
          </a:prstGeom>
          <a:noFill/>
        </p:spPr>
        <p:txBody>
          <a:bodyPr vert="horz" wrap="square" lIns="91440" tIns="45720" rIns="91440" bIns="45720" rtlCol="0" anchor="ctr">
            <a:normAutofit fontScale="32500" lnSpcReduction="20000"/>
          </a:bodyPr>
          <a:lstStyle/>
          <a:p>
            <a:r>
              <a:rPr lang="en-US" sz="4400" i="1" dirty="0"/>
              <a:t>Source: Morningstar </a:t>
            </a:r>
            <a:endParaRPr lang="en-US" sz="4400" i="1" dirty="0">
              <a:ea typeface="+mj-ea"/>
              <a:cs typeface="+mj-cs"/>
            </a:endParaRPr>
          </a:p>
        </p:txBody>
      </p:sp>
      <p:sp>
        <p:nvSpPr>
          <p:cNvPr id="5" name="Slide Number Placeholder 4"/>
          <p:cNvSpPr>
            <a:spLocks noGrp="1"/>
          </p:cNvSpPr>
          <p:nvPr>
            <p:ph type="sldNum" sz="quarter" idx="10"/>
          </p:nvPr>
        </p:nvSpPr>
        <p:spPr>
          <a:xfrm>
            <a:off x="9763126" y="6586539"/>
            <a:ext cx="919163" cy="293687"/>
          </a:xfrm>
        </p:spPr>
        <p:txBody>
          <a:bodyPr/>
          <a:lstStyle/>
          <a:p>
            <a:pPr>
              <a:defRPr/>
            </a:pPr>
            <a:fld id="{0E85575E-6D9D-4118-86C0-D3E7A16D5047}" type="slidenum">
              <a:rPr lang="en-US" altLang="en-US" smtClean="0"/>
              <a:pPr>
                <a:defRPr/>
              </a:pPr>
              <a:t>317</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122396036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Current issues in mutual funds and asset management</a:t>
            </a:r>
            <a:endParaRPr lang="zh-TW" altLang="en-US" dirty="0"/>
          </a:p>
        </p:txBody>
      </p:sp>
      <p:sp>
        <p:nvSpPr>
          <p:cNvPr id="5" name="Content Placeholder 4"/>
          <p:cNvSpPr>
            <a:spLocks noGrp="1"/>
          </p:cNvSpPr>
          <p:nvPr>
            <p:ph idx="1"/>
          </p:nvPr>
        </p:nvSpPr>
        <p:spPr/>
        <p:txBody>
          <a:bodyPr/>
          <a:lstStyle/>
          <a:p>
            <a:r>
              <a:rPr lang="en-US" altLang="zh-TW" dirty="0"/>
              <a:t>Regulators focus on “shadow banking” possible systemic role </a:t>
            </a:r>
          </a:p>
          <a:p>
            <a:pPr lvl="1"/>
            <a:r>
              <a:rPr lang="en-US" altLang="zh-TW" dirty="0"/>
              <a:t>The floating v. stable NAV debate</a:t>
            </a:r>
          </a:p>
          <a:p>
            <a:pPr lvl="1"/>
            <a:r>
              <a:rPr lang="en-US" altLang="zh-TW" dirty="0"/>
              <a:t>Capital reserve requirement</a:t>
            </a:r>
          </a:p>
          <a:p>
            <a:r>
              <a:rPr lang="en-US" altLang="zh-TW" dirty="0"/>
              <a:t>Growth of ETFs</a:t>
            </a:r>
          </a:p>
          <a:p>
            <a:pPr lvl="1"/>
            <a:r>
              <a:rPr lang="en-US" altLang="zh-TW" dirty="0"/>
              <a:t>ETFs v. ETPs</a:t>
            </a:r>
            <a:r>
              <a:rPr lang="zh-TW" altLang="en-US" dirty="0"/>
              <a:t> </a:t>
            </a:r>
            <a:r>
              <a:rPr lang="en-US" altLang="zh-TW" dirty="0"/>
              <a:t>– the issue of counterparty risk</a:t>
            </a:r>
          </a:p>
          <a:p>
            <a:pPr lvl="1"/>
            <a:r>
              <a:rPr lang="en-US" altLang="zh-TW" dirty="0"/>
              <a:t>Collateral requirements</a:t>
            </a:r>
          </a:p>
          <a:p>
            <a:r>
              <a:rPr lang="en-US" altLang="zh-TW" dirty="0"/>
              <a:t>Performance and returns</a:t>
            </a:r>
          </a:p>
          <a:p>
            <a:pPr lvl="1"/>
            <a:r>
              <a:rPr lang="en-US" altLang="zh-TW" dirty="0"/>
              <a:t>The active v. passive debate</a:t>
            </a:r>
          </a:p>
          <a:p>
            <a:pPr lvl="1"/>
            <a:r>
              <a:rPr lang="en-US" altLang="zh-TW" dirty="0"/>
              <a:t>The great rebalancing?</a:t>
            </a:r>
          </a:p>
        </p:txBody>
      </p:sp>
      <p:sp>
        <p:nvSpPr>
          <p:cNvPr id="3" name="Slide Number Placeholder 2"/>
          <p:cNvSpPr>
            <a:spLocks noGrp="1"/>
          </p:cNvSpPr>
          <p:nvPr>
            <p:ph type="sldNum" sz="quarter" idx="10"/>
          </p:nvPr>
        </p:nvSpPr>
        <p:spPr/>
        <p:txBody>
          <a:bodyPr/>
          <a:lstStyle/>
          <a:p>
            <a:pPr>
              <a:defRPr/>
            </a:pPr>
            <a:fld id="{BB5F28B0-7856-4976-9185-CB21AAFD98ED}" type="slidenum">
              <a:rPr lang="en-US" altLang="en-US" smtClean="0"/>
              <a:pPr>
                <a:defRPr/>
              </a:pPr>
              <a:t>318</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9700218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altLang="zh-TW" dirty="0"/>
              <a:t>Growth in asset management</a:t>
            </a:r>
            <a:endParaRPr lang="zh-TW" altLang="en-US" dirty="0"/>
          </a:p>
        </p:txBody>
      </p:sp>
      <p:pic>
        <p:nvPicPr>
          <p:cNvPr id="5" name="Picture 2" descr="https://next-geebee.ft.com/image/v1/images/raw/http%3A%2F%2Fcom.ft.imagepublish.prod.s3.amazonaws.com%2Fda3a0572-4b36-11e6-8172-e39ecd3b86fc?source=next&amp;fit=scale-down&amp;width=600"/>
          <p:cNvPicPr>
            <a:picLocks noGrp="1" noChangeAspect="1" noChangeArrowheads="1"/>
          </p:cNvPicPr>
          <p:nvPr>
            <p:ph idx="1"/>
          </p:nvPr>
        </p:nvPicPr>
        <p:blipFill>
          <a:blip r:embed="rId3" cstate="print"/>
          <a:srcRect/>
          <a:stretch>
            <a:fillRect/>
          </a:stretch>
        </p:blipFill>
        <p:spPr bwMode="auto">
          <a:xfrm>
            <a:off x="3238500" y="955389"/>
            <a:ext cx="6896101" cy="4965193"/>
          </a:xfrm>
          <a:prstGeom prst="rect">
            <a:avLst/>
          </a:prstGeom>
          <a:noFill/>
        </p:spPr>
      </p:pic>
      <p:sp>
        <p:nvSpPr>
          <p:cNvPr id="6" name="TextBox 5"/>
          <p:cNvSpPr txBox="1"/>
          <p:nvPr/>
        </p:nvSpPr>
        <p:spPr>
          <a:xfrm>
            <a:off x="1524000" y="5867401"/>
            <a:ext cx="3810000" cy="307777"/>
          </a:xfrm>
          <a:prstGeom prst="rect">
            <a:avLst/>
          </a:prstGeom>
          <a:noFill/>
        </p:spPr>
        <p:txBody>
          <a:bodyPr wrap="square" rtlCol="0">
            <a:spAutoFit/>
          </a:bodyPr>
          <a:lstStyle/>
          <a:p>
            <a:r>
              <a:rPr lang="en-US" altLang="zh-TW" sz="1400" i="1" dirty="0"/>
              <a:t>Source: FT 17 July 2016 “Actively failing” </a:t>
            </a:r>
            <a:endParaRPr lang="zh-TW" altLang="en-US" sz="1400" i="1" dirty="0"/>
          </a:p>
        </p:txBody>
      </p:sp>
      <p:sp>
        <p:nvSpPr>
          <p:cNvPr id="7" name="Slide Number Placeholder 2"/>
          <p:cNvSpPr>
            <a:spLocks noGrp="1"/>
          </p:cNvSpPr>
          <p:nvPr>
            <p:ph type="sldNum" sz="quarter" idx="10"/>
          </p:nvPr>
        </p:nvSpPr>
        <p:spPr>
          <a:xfrm>
            <a:off x="9763126" y="6586539"/>
            <a:ext cx="919163" cy="293687"/>
          </a:xfrm>
        </p:spPr>
        <p:txBody>
          <a:bodyPr/>
          <a:lstStyle/>
          <a:p>
            <a:pPr>
              <a:defRPr/>
            </a:pPr>
            <a:fld id="{BB5F28B0-7856-4976-9185-CB21AAFD98ED}" type="slidenum">
              <a:rPr lang="en-US" altLang="en-US" smtClean="0"/>
              <a:pPr>
                <a:defRPr/>
              </a:pPr>
              <a:t>319</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
        <p:nvSpPr>
          <p:cNvPr id="3" name="Oval 2"/>
          <p:cNvSpPr/>
          <p:nvPr/>
        </p:nvSpPr>
        <p:spPr>
          <a:xfrm>
            <a:off x="3810000" y="4953000"/>
            <a:ext cx="1524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64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zh-TW" dirty="0">
                <a:ea typeface="PMingLiU" pitchFamily="18" charset="-120"/>
              </a:rPr>
              <a:t>Liquidity Management</a:t>
            </a:r>
            <a:br>
              <a:rPr lang="en-US" altLang="zh-TW" dirty="0">
                <a:ea typeface="PMingLiU" pitchFamily="18" charset="-120"/>
              </a:rPr>
            </a:br>
            <a:r>
              <a:rPr lang="en-US" altLang="zh-TW" sz="2400" dirty="0">
                <a:ea typeface="PMingLiU" pitchFamily="18" charset="-120"/>
              </a:rPr>
              <a:t>Scenario 2</a:t>
            </a:r>
            <a:endParaRPr lang="en-US" altLang="zh-TW" b="0" dirty="0">
              <a:ea typeface="PMingLiU" pitchFamily="18" charset="-120"/>
            </a:endParaRPr>
          </a:p>
        </p:txBody>
      </p:sp>
      <p:sp>
        <p:nvSpPr>
          <p:cNvPr id="1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0694DE2E-6986-4EDB-AB75-86DE2445F66D}" type="slidenum">
              <a:rPr lang="en-US" altLang="en-US" sz="1400"/>
              <a:pPr/>
              <a:t>32</a:t>
            </a:fld>
            <a:endParaRPr lang="en-US" altLang="en-US" sz="1400"/>
          </a:p>
        </p:txBody>
      </p:sp>
      <p:sp>
        <p:nvSpPr>
          <p:cNvPr id="19" name="Footer Placeholder 4"/>
          <p:cNvSpPr>
            <a:spLocks noGrp="1"/>
          </p:cNvSpPr>
          <p:nvPr>
            <p:ph type="ftr" sz="quarter" idx="11"/>
          </p:nvPr>
        </p:nvSpPr>
        <p:spPr bwMode="auto">
          <a:noFill/>
          <a:ln>
            <a:miter lim="800000"/>
            <a:headEnd/>
            <a:tailEnd/>
          </a:ln>
        </p:spPr>
        <p:txBody>
          <a:bodyPr/>
          <a:lstStyle/>
          <a:p>
            <a:r>
              <a:rPr lang="en-US" altLang="zh-TW" dirty="0"/>
              <a:t>Bank Management</a:t>
            </a:r>
          </a:p>
        </p:txBody>
      </p:sp>
      <p:graphicFrame>
        <p:nvGraphicFramePr>
          <p:cNvPr id="20" name="Table 19"/>
          <p:cNvGraphicFramePr>
            <a:graphicFrameLocks noGrp="1"/>
          </p:cNvGraphicFramePr>
          <p:nvPr/>
        </p:nvGraphicFramePr>
        <p:xfrm>
          <a:off x="1976438" y="16002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dirty="0">
                          <a:solidFill>
                            <a:schemeClr val="accent2">
                              <a:lumMod val="75000"/>
                            </a:schemeClr>
                          </a:solidFill>
                        </a:rPr>
                        <a:t>Bank B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FF0000"/>
                          </a:solidFill>
                        </a:rPr>
                        <a:t>$10 mil</a:t>
                      </a:r>
                      <a:endParaRPr lang="de-DE" b="1" dirty="0">
                        <a:solidFill>
                          <a:srgbClr val="FF000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$100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70153" y="4038600"/>
          <a:ext cx="6400801" cy="185420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Bank B </a:t>
                      </a:r>
                      <a:r>
                        <a:rPr lang="en-US" b="0" dirty="0">
                          <a:solidFill>
                            <a:schemeClr val="tx1"/>
                          </a:solidFill>
                        </a:rPr>
                        <a:t>(</a:t>
                      </a:r>
                      <a:r>
                        <a:rPr kumimoji="0" lang="en-US" sz="1800" b="0" i="0" u="none" strike="noStrike" kern="1200" cap="none" spc="0" normalizeH="0" baseline="0" noProof="0" dirty="0">
                          <a:ln>
                            <a:noFill/>
                          </a:ln>
                          <a:solidFill>
                            <a:prstClr val="black"/>
                          </a:solidFill>
                          <a:effectLst/>
                          <a:uLnTx/>
                          <a:uFillTx/>
                          <a:latin typeface="+mn-lt"/>
                          <a:ea typeface="+mn-ea"/>
                          <a:cs typeface="+mn-cs"/>
                        </a:rPr>
                        <a:t>Reserve Requirement = 10% of Deposits)</a:t>
                      </a:r>
                      <a:endParaRPr kumimoji="0" lang="de-DE"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FF0000"/>
                          </a:solidFill>
                        </a:rPr>
                        <a:t>$0 mil</a:t>
                      </a:r>
                      <a:endParaRPr lang="de-DE" b="1" dirty="0">
                        <a:solidFill>
                          <a:srgbClr val="FF000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t>Deposits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23" name="Pentagon 22"/>
          <p:cNvSpPr/>
          <p:nvPr/>
        </p:nvSpPr>
        <p:spPr>
          <a:xfrm rot="5400000">
            <a:off x="4970116" y="2307147"/>
            <a:ext cx="559891" cy="3001834"/>
          </a:xfrm>
          <a:prstGeom prst="homePlate">
            <a:avLst>
              <a:gd name="adj" fmla="val 36601"/>
            </a:avLst>
          </a:prstGeom>
          <a:solidFill>
            <a:schemeClr val="accent2">
              <a:lumMod val="40000"/>
              <a:lumOff val="60000"/>
            </a:schemeClr>
          </a:solidFill>
        </p:spPr>
        <p:txBody>
          <a:bodyPr vert="vert270" wrap="square">
            <a:spAutoFit/>
          </a:bodyPr>
          <a:lstStyle/>
          <a:p>
            <a:pPr algn="ctr"/>
            <a:r>
              <a:rPr lang="en-US" b="1" dirty="0"/>
              <a:t>Deposit outflow of $10 mil</a:t>
            </a:r>
            <a:endParaRPr lang="de-DE" b="1" dirty="0"/>
          </a:p>
        </p:txBody>
      </p:sp>
      <p:sp>
        <p:nvSpPr>
          <p:cNvPr id="24" name="Rectangle 23"/>
          <p:cNvSpPr/>
          <p:nvPr/>
        </p:nvSpPr>
        <p:spPr>
          <a:xfrm>
            <a:off x="8763001" y="2033688"/>
            <a:ext cx="1676741" cy="1354217"/>
          </a:xfrm>
          <a:prstGeom prst="rect">
            <a:avLst/>
          </a:prstGeom>
        </p:spPr>
        <p:txBody>
          <a:bodyPr wrap="none">
            <a:spAutoFit/>
          </a:bodyPr>
          <a:lstStyle/>
          <a:p>
            <a:r>
              <a:rPr lang="en-US" dirty="0"/>
              <a:t>Reserve req.</a:t>
            </a:r>
          </a:p>
          <a:p>
            <a:r>
              <a:rPr lang="en-US" b="1" dirty="0"/>
              <a:t>= $10 mil</a:t>
            </a:r>
          </a:p>
          <a:p>
            <a:pPr>
              <a:spcBef>
                <a:spcPts val="1200"/>
              </a:spcBef>
            </a:pPr>
            <a:r>
              <a:rPr lang="en-US" dirty="0"/>
              <a:t>Excess reserves </a:t>
            </a:r>
          </a:p>
          <a:p>
            <a:r>
              <a:rPr lang="en-US" dirty="0">
                <a:solidFill>
                  <a:srgbClr val="FF0000"/>
                </a:solidFill>
              </a:rPr>
              <a:t>= </a:t>
            </a:r>
            <a:r>
              <a:rPr lang="en-US" b="1" dirty="0">
                <a:solidFill>
                  <a:srgbClr val="FF0000"/>
                </a:solidFill>
              </a:rPr>
              <a:t>none</a:t>
            </a:r>
            <a:endParaRPr lang="de-DE" b="1" dirty="0">
              <a:solidFill>
                <a:srgbClr val="FF0000"/>
              </a:solidFill>
            </a:endParaRPr>
          </a:p>
        </p:txBody>
      </p:sp>
      <p:sp>
        <p:nvSpPr>
          <p:cNvPr id="4" name="Right Brace 3"/>
          <p:cNvSpPr/>
          <p:nvPr/>
        </p:nvSpPr>
        <p:spPr>
          <a:xfrm>
            <a:off x="8458200" y="1964647"/>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7" name="Right Brace 26"/>
          <p:cNvSpPr/>
          <p:nvPr/>
        </p:nvSpPr>
        <p:spPr>
          <a:xfrm>
            <a:off x="8458200" y="4419600"/>
            <a:ext cx="304800" cy="1489754"/>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de-DE"/>
          </a:p>
        </p:txBody>
      </p:sp>
      <p:sp>
        <p:nvSpPr>
          <p:cNvPr id="28" name="Rectangle 27"/>
          <p:cNvSpPr/>
          <p:nvPr/>
        </p:nvSpPr>
        <p:spPr>
          <a:xfrm>
            <a:off x="8763000" y="4495801"/>
            <a:ext cx="1611852" cy="1354217"/>
          </a:xfrm>
          <a:prstGeom prst="rect">
            <a:avLst/>
          </a:prstGeom>
        </p:spPr>
        <p:txBody>
          <a:bodyPr wrap="none">
            <a:spAutoFit/>
          </a:bodyPr>
          <a:lstStyle/>
          <a:p>
            <a:r>
              <a:rPr lang="en-US" dirty="0"/>
              <a:t>Reserve req.</a:t>
            </a:r>
          </a:p>
          <a:p>
            <a:r>
              <a:rPr lang="en-US" b="1" dirty="0"/>
              <a:t>= $9 mil</a:t>
            </a:r>
          </a:p>
          <a:p>
            <a:pPr>
              <a:spcBef>
                <a:spcPts val="1200"/>
              </a:spcBef>
            </a:pPr>
            <a:r>
              <a:rPr lang="en-US" dirty="0"/>
              <a:t>Shortfall of res.</a:t>
            </a:r>
          </a:p>
          <a:p>
            <a:r>
              <a:rPr lang="en-US" dirty="0">
                <a:solidFill>
                  <a:srgbClr val="FF0000"/>
                </a:solidFill>
              </a:rPr>
              <a:t>= </a:t>
            </a:r>
            <a:r>
              <a:rPr lang="en-US" b="1" dirty="0">
                <a:solidFill>
                  <a:srgbClr val="FF0000"/>
                </a:solidFill>
              </a:rPr>
              <a:t>$9 mil</a:t>
            </a:r>
            <a:endParaRPr lang="de-DE" b="1" dirty="0">
              <a:solidFill>
                <a:srgbClr val="FF0000"/>
              </a:solidFill>
            </a:endParaRPr>
          </a:p>
        </p:txBody>
      </p:sp>
    </p:spTree>
    <p:extLst>
      <p:ext uri="{BB962C8B-B14F-4D97-AF65-F5344CB8AC3E}">
        <p14:creationId xmlns:p14="http://schemas.microsoft.com/office/powerpoint/2010/main" val="38539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4" grpId="0" animBg="1"/>
      <p:bldP spid="27" grpId="0" animBg="1"/>
      <p:bldP spid="28"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5290-6D01-4C67-9A15-EC275A30F324}"/>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5B304BF0-D04D-4F12-B849-190EFCCD6880}"/>
              </a:ext>
            </a:extLst>
          </p:cNvPr>
          <p:cNvSpPr>
            <a:spLocks noGrp="1"/>
          </p:cNvSpPr>
          <p:nvPr>
            <p:ph idx="1"/>
          </p:nvPr>
        </p:nvSpPr>
        <p:spPr/>
        <p:txBody>
          <a:bodyPr/>
          <a:lstStyle/>
          <a:p>
            <a:r>
              <a:rPr lang="en-US" dirty="0"/>
              <a:t>collective investments schemes in HK </a:t>
            </a:r>
          </a:p>
          <a:p>
            <a:pPr lvl="1"/>
            <a:r>
              <a:rPr lang="en-US" dirty="0"/>
              <a:t>Regulation</a:t>
            </a:r>
          </a:p>
          <a:p>
            <a:pPr lvl="1"/>
            <a:r>
              <a:rPr lang="en-US" dirty="0"/>
              <a:t>Suitability standard (v. fiduciary duty)</a:t>
            </a:r>
          </a:p>
          <a:p>
            <a:r>
              <a:rPr lang="en-US" dirty="0"/>
              <a:t>Regulatory concerns in asset management</a:t>
            </a:r>
          </a:p>
        </p:txBody>
      </p:sp>
      <p:sp>
        <p:nvSpPr>
          <p:cNvPr id="4" name="Slide Number Placeholder 3">
            <a:extLst>
              <a:ext uri="{FF2B5EF4-FFF2-40B4-BE49-F238E27FC236}">
                <a16:creationId xmlns:a16="http://schemas.microsoft.com/office/drawing/2014/main" id="{3FB85654-B803-4009-9EF2-4A528A6E5F6C}"/>
              </a:ext>
            </a:extLst>
          </p:cNvPr>
          <p:cNvSpPr>
            <a:spLocks noGrp="1"/>
          </p:cNvSpPr>
          <p:nvPr>
            <p:ph type="sldNum" sz="quarter" idx="10"/>
          </p:nvPr>
        </p:nvSpPr>
        <p:spPr/>
        <p:txBody>
          <a:bodyPr/>
          <a:lstStyle/>
          <a:p>
            <a:pPr>
              <a:defRPr/>
            </a:pPr>
            <a:fld id="{809A4F01-EBEC-4878-81D8-A6152D087E2C}" type="slidenum">
              <a:rPr lang="en-US" altLang="en-US" smtClean="0"/>
              <a:pPr>
                <a:defRPr/>
              </a:pPr>
              <a:t>320</a:t>
            </a:fld>
            <a:endParaRPr lang="en-US" altLang="en-US"/>
          </a:p>
        </p:txBody>
      </p:sp>
      <p:sp>
        <p:nvSpPr>
          <p:cNvPr id="5" name="Footer Placeholder 4">
            <a:extLst>
              <a:ext uri="{FF2B5EF4-FFF2-40B4-BE49-F238E27FC236}">
                <a16:creationId xmlns:a16="http://schemas.microsoft.com/office/drawing/2014/main" id="{3EB72677-EF8A-42DB-BDD7-07EC1F4E57A8}"/>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28455198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981200" y="1600201"/>
            <a:ext cx="4876800" cy="4525963"/>
          </a:xfrm>
        </p:spPr>
        <p:txBody>
          <a:bodyPr>
            <a:normAutofit fontScale="85000" lnSpcReduction="20000"/>
          </a:bodyPr>
          <a:lstStyle/>
          <a:p>
            <a:pPr lvl="0">
              <a:lnSpc>
                <a:spcPct val="100000"/>
              </a:lnSpc>
            </a:pPr>
            <a:r>
              <a:rPr lang="zh-TW" altLang="zh-TW" dirty="0"/>
              <a:t> </a:t>
            </a:r>
            <a:r>
              <a:rPr lang="en-US" altLang="zh-TW" dirty="0"/>
              <a:t>In Hong Kong, the SFC is responsible for</a:t>
            </a:r>
            <a:endParaRPr lang="zh-TW" altLang="zh-TW" dirty="0"/>
          </a:p>
          <a:p>
            <a:pPr lvl="1">
              <a:lnSpc>
                <a:spcPct val="100000"/>
              </a:lnSpc>
            </a:pPr>
            <a:r>
              <a:rPr lang="en-US" altLang="zh-TW" dirty="0"/>
              <a:t>Approving retail investment products</a:t>
            </a:r>
            <a:endParaRPr lang="zh-TW" altLang="zh-TW" dirty="0"/>
          </a:p>
          <a:p>
            <a:pPr lvl="1">
              <a:lnSpc>
                <a:spcPct val="100000"/>
              </a:lnSpc>
            </a:pPr>
            <a:r>
              <a:rPr lang="en-US" altLang="zh-TW" dirty="0"/>
              <a:t>Authorizing offering documents of retail investment products</a:t>
            </a:r>
            <a:endParaRPr lang="zh-TW" altLang="zh-TW" dirty="0"/>
          </a:p>
          <a:p>
            <a:pPr lvl="1">
              <a:lnSpc>
                <a:spcPct val="100000"/>
              </a:lnSpc>
            </a:pPr>
            <a:r>
              <a:rPr lang="en-US" altLang="zh-TW" dirty="0"/>
              <a:t>Assessing whether a product is suitable for individual investors</a:t>
            </a:r>
            <a:endParaRPr lang="zh-TW" altLang="zh-TW" dirty="0"/>
          </a:p>
          <a:p>
            <a:pPr lvl="0">
              <a:lnSpc>
                <a:spcPct val="100000"/>
              </a:lnSpc>
            </a:pPr>
            <a:r>
              <a:rPr lang="en-US" altLang="zh-TW" dirty="0"/>
              <a:t>why does the SFC (and other regulators) worry about the rapid growth of synthetic ETFs?</a:t>
            </a:r>
            <a:endParaRPr lang="zh-TW" altLang="zh-TW" dirty="0"/>
          </a:p>
          <a:p>
            <a:pPr lvl="1">
              <a:lnSpc>
                <a:spcPct val="100000"/>
              </a:lnSpc>
            </a:pPr>
            <a:r>
              <a:rPr lang="en-US" altLang="zh-TW" dirty="0"/>
              <a:t>They don’t understand the products</a:t>
            </a:r>
          </a:p>
          <a:p>
            <a:pPr lvl="1">
              <a:lnSpc>
                <a:spcPct val="100000"/>
              </a:lnSpc>
            </a:pPr>
            <a:r>
              <a:rPr lang="en-US" altLang="zh-TW" dirty="0"/>
              <a:t>They worry that investors don’t realize they are taking counterparty exposure</a:t>
            </a:r>
          </a:p>
          <a:p>
            <a:pPr lvl="1">
              <a:lnSpc>
                <a:spcPct val="100000"/>
              </a:lnSpc>
            </a:pPr>
            <a:r>
              <a:rPr lang="en-US" altLang="zh-TW" dirty="0"/>
              <a:t>They worry about systemic risk</a:t>
            </a:r>
            <a:endParaRPr lang="zh-TW" altLang="en-US" dirty="0"/>
          </a:p>
        </p:txBody>
      </p:sp>
      <p:sp>
        <p:nvSpPr>
          <p:cNvPr id="4" name="Slide Number Placeholder 3"/>
          <p:cNvSpPr>
            <a:spLocks noGrp="1"/>
          </p:cNvSpPr>
          <p:nvPr>
            <p:ph type="sldNum" sz="quarter" idx="10"/>
          </p:nvPr>
        </p:nvSpPr>
        <p:spPr/>
        <p:txBody>
          <a:bodyPr/>
          <a:lstStyle/>
          <a:p>
            <a:pPr>
              <a:defRPr/>
            </a:pPr>
            <a:fld id="{809A4F01-EBEC-4878-81D8-A6152D087E2C}" type="slidenum">
              <a:rPr lang="en-US" altLang="en-US" smtClean="0"/>
              <a:pPr>
                <a:defRPr/>
              </a:pPr>
              <a:t>321</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095744" y="1752601"/>
            <a:ext cx="3367474" cy="312861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Mutual Funds and Fund Management</a:t>
            </a:r>
          </a:p>
        </p:txBody>
      </p:sp>
    </p:spTree>
    <p:extLst>
      <p:ext uri="{BB962C8B-B14F-4D97-AF65-F5344CB8AC3E}">
        <p14:creationId xmlns:p14="http://schemas.microsoft.com/office/powerpoint/2010/main" val="22435357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46DF-DB9C-3045-89C5-DC255D8090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52B6CD-D946-554E-BC17-06B2DA60672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29DAA64-C772-9247-A017-CC04E0A1838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056814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p:txBody>
          <a:bodyPr/>
          <a:lstStyle/>
          <a:p>
            <a:r>
              <a:rPr lang="en-US" altLang="zh-TW" b="0" dirty="0"/>
              <a:t>FINA 1303</a:t>
            </a:r>
            <a:br>
              <a:rPr lang="en-US" altLang="zh-TW" dirty="0">
                <a:ea typeface="PMingLiU" pitchFamily="18" charset="-120"/>
              </a:rPr>
            </a:br>
            <a:r>
              <a:rPr lang="en-US" altLang="zh-TW" dirty="0">
                <a:ea typeface="PMingLiU" pitchFamily="18" charset="-120"/>
              </a:rPr>
              <a:t>THE SHADOW MARKET: ALTERNATIVE INVESTMENTS</a:t>
            </a:r>
          </a:p>
        </p:txBody>
      </p:sp>
      <p:sp>
        <p:nvSpPr>
          <p:cNvPr id="3078"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
        <p:nvSpPr>
          <p:cNvPr id="3075" name="Rectangle 6"/>
          <p:cNvSpPr>
            <a:spLocks noGrp="1" noChangeArrowheads="1"/>
          </p:cNvSpPr>
          <p:nvPr>
            <p:ph type="ftr" sz="quarter" idx="15"/>
          </p:nvPr>
        </p:nvSpPr>
        <p:spPr>
          <a:noFill/>
        </p:spPr>
        <p:txBody>
          <a:bodyPr/>
          <a:lstStyle/>
          <a:p>
            <a:endParaRPr lang="en-US" altLang="en-US" dirty="0">
              <a:latin typeface="Arial" charset="0"/>
            </a:endParaRPr>
          </a:p>
        </p:txBody>
      </p:sp>
      <p:sp>
        <p:nvSpPr>
          <p:cNvPr id="3076" name="Rectangle 7"/>
          <p:cNvSpPr>
            <a:spLocks noGrp="1" noChangeArrowheads="1"/>
          </p:cNvSpPr>
          <p:nvPr>
            <p:ph type="sldNum" sz="quarter" idx="16"/>
          </p:nvPr>
        </p:nvSpPr>
        <p:spPr>
          <a:noFill/>
        </p:spPr>
        <p:txBody>
          <a:bodyPr/>
          <a:lstStyle/>
          <a:p>
            <a:fld id="{CF8BB86D-61D3-4337-8CDA-A365A86DB716}" type="slidenum">
              <a:rPr lang="en-US" altLang="en-US" sz="1400"/>
              <a:pPr/>
              <a:t>323</a:t>
            </a:fld>
            <a:endParaRPr lang="en-US" altLang="en-US" sz="1400" dirty="0"/>
          </a:p>
        </p:txBody>
      </p:sp>
    </p:spTree>
    <p:extLst>
      <p:ext uri="{BB962C8B-B14F-4D97-AF65-F5344CB8AC3E}">
        <p14:creationId xmlns:p14="http://schemas.microsoft.com/office/powerpoint/2010/main" val="40202821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324</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a:t>
            </a:r>
          </a:p>
          <a:p>
            <a:pPr algn="ctr"/>
            <a:r>
              <a:rPr lang="en-US" altLang="zh-CN" dirty="0">
                <a:ea typeface="SimSun" pitchFamily="2" charset="-122"/>
              </a:rPr>
              <a:t>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sz="2000"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sz="2000"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sz="2400" dirty="0">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sz="2000"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sz="2000"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324</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sz="2000" dirty="0">
                <a:ea typeface="SimSun" pitchFamily="2" charset="-122"/>
              </a:rPr>
              <a:t>Foundations </a:t>
            </a:r>
          </a:p>
          <a:p>
            <a:pPr algn="ctr"/>
            <a:r>
              <a:rPr lang="en-US" altLang="zh-CN" sz="2000" dirty="0">
                <a:ea typeface="SimSun" pitchFamily="2" charset="-122"/>
              </a:rPr>
              <a:t>of</a:t>
            </a:r>
          </a:p>
          <a:p>
            <a:pPr algn="ctr"/>
            <a:r>
              <a:rPr lang="en-US" altLang="zh-CN" sz="2000"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sz="2000" dirty="0">
                <a:ea typeface="SimSun" pitchFamily="2" charset="-122"/>
              </a:rPr>
              <a:t>Basics of</a:t>
            </a:r>
          </a:p>
          <a:p>
            <a:pPr algn="ctr"/>
            <a:r>
              <a:rPr lang="en-US" altLang="zh-CN" sz="2000" dirty="0">
                <a:ea typeface="SimSun" pitchFamily="2" charset="-122"/>
              </a:rPr>
              <a:t>Interest </a:t>
            </a:r>
          </a:p>
          <a:p>
            <a:pPr algn="ctr"/>
            <a:r>
              <a:rPr lang="en-US" altLang="zh-CN" sz="2000" dirty="0">
                <a:ea typeface="SimSun" pitchFamily="2" charset="-122"/>
              </a:rPr>
              <a:t>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Tree>
    <p:extLst>
      <p:ext uri="{BB962C8B-B14F-4D97-AF65-F5344CB8AC3E}">
        <p14:creationId xmlns:p14="http://schemas.microsoft.com/office/powerpoint/2010/main" val="18368609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752600" y="32004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657600" y="32004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3943350" y="26098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2990850" y="26098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1981200" y="42672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1981200" y="5257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000250" y="40957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p:cNvCxnSpPr>
          <p:nvPr/>
        </p:nvCxnSpPr>
        <p:spPr bwMode="auto">
          <a:xfrm rot="5400000">
            <a:off x="1502410" y="4514850"/>
            <a:ext cx="1600200" cy="647700"/>
          </a:xfrm>
          <a:prstGeom prst="bentConnector4">
            <a:avLst>
              <a:gd name="adj1" fmla="val 7777"/>
              <a:gd name="adj2" fmla="val 135294"/>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3962400" y="42672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3995420" y="527812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3943350" y="41338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1828800" y="14478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381000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325</a:t>
            </a:fld>
            <a:endParaRPr lang="en-US" altLang="en-US" dirty="0"/>
          </a:p>
        </p:txBody>
      </p:sp>
      <p:sp>
        <p:nvSpPr>
          <p:cNvPr id="4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Alternative Investors</a:t>
            </a:r>
          </a:p>
        </p:txBody>
      </p:sp>
      <p:sp>
        <p:nvSpPr>
          <p:cNvPr id="20" name="Rectangle 19"/>
          <p:cNvSpPr/>
          <p:nvPr/>
        </p:nvSpPr>
        <p:spPr>
          <a:xfrm>
            <a:off x="5867400" y="3124200"/>
            <a:ext cx="4419600" cy="2895600"/>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rgbClr val="C00000"/>
                </a:solidFill>
              </a:rPr>
              <a:t>Sovereign Wealth Funds</a:t>
            </a:r>
          </a:p>
          <a:p>
            <a:pPr marL="636587" indent="-457200">
              <a:lnSpc>
                <a:spcPct val="200000"/>
              </a:lnSpc>
              <a:buFont typeface="+mj-lt"/>
              <a:buAutoNum type="arabicPeriod"/>
            </a:pPr>
            <a:r>
              <a:rPr lang="en-US" altLang="zh-TW" sz="2000" dirty="0">
                <a:solidFill>
                  <a:sysClr val="windowText" lastClr="000000"/>
                </a:solidFill>
              </a:rPr>
              <a:t>Private Equity and Venture Capital</a:t>
            </a:r>
          </a:p>
          <a:p>
            <a:pPr marL="636587" indent="-457200">
              <a:lnSpc>
                <a:spcPct val="200000"/>
              </a:lnSpc>
              <a:buFont typeface="+mj-lt"/>
              <a:buAutoNum type="arabicPeriod"/>
            </a:pPr>
            <a:r>
              <a:rPr lang="en-US" altLang="zh-TW" sz="2000" dirty="0">
                <a:solidFill>
                  <a:schemeClr val="tx1"/>
                </a:solidFill>
              </a:rPr>
              <a:t>Hedge Funds</a:t>
            </a:r>
          </a:p>
        </p:txBody>
      </p:sp>
      <p:cxnSp>
        <p:nvCxnSpPr>
          <p:cNvPr id="23" name="AutoShape 10"/>
          <p:cNvCxnSpPr>
            <a:cxnSpLocks noChangeShapeType="1"/>
            <a:stCxn id="513028" idx="2"/>
            <a:endCxn id="513036" idx="1"/>
          </p:cNvCxnSpPr>
          <p:nvPr/>
        </p:nvCxnSpPr>
        <p:spPr bwMode="auto">
          <a:xfrm rot="5400000">
            <a:off x="3454400" y="4655820"/>
            <a:ext cx="1620520" cy="538480"/>
          </a:xfrm>
          <a:prstGeom prst="bentConnector4">
            <a:avLst>
              <a:gd name="adj1" fmla="val 5799"/>
              <a:gd name="adj2" fmla="val 148113"/>
            </a:avLst>
          </a:prstGeom>
          <a:noFill/>
          <a:ln w="9525">
            <a:solidFill>
              <a:schemeClr val="tx1"/>
            </a:solidFill>
            <a:miter lim="800000"/>
            <a:headEnd/>
            <a:tailEnd type="triangle" w="med" len="med"/>
          </a:ln>
        </p:spPr>
      </p:cxnSp>
    </p:spTree>
    <p:extLst>
      <p:ext uri="{BB962C8B-B14F-4D97-AF65-F5344CB8AC3E}">
        <p14:creationId xmlns:p14="http://schemas.microsoft.com/office/powerpoint/2010/main" val="339823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dissolv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lstStyle/>
          <a:p>
            <a:r>
              <a:rPr lang="en-US" altLang="zh-TW" dirty="0"/>
              <a:t>Definition of SWFs</a:t>
            </a:r>
          </a:p>
        </p:txBody>
      </p:sp>
      <p:sp>
        <p:nvSpPr>
          <p:cNvPr id="9222" name="Rectangle 3"/>
          <p:cNvSpPr>
            <a:spLocks noGrp="1" noChangeArrowheads="1"/>
          </p:cNvSpPr>
          <p:nvPr>
            <p:ph idx="1"/>
          </p:nvPr>
        </p:nvSpPr>
        <p:spPr>
          <a:xfrm>
            <a:off x="1676400" y="1524000"/>
            <a:ext cx="6172200" cy="4343400"/>
          </a:xfrm>
        </p:spPr>
        <p:txBody>
          <a:bodyPr>
            <a:normAutofit fontScale="70000" lnSpcReduction="20000"/>
          </a:bodyPr>
          <a:lstStyle/>
          <a:p>
            <a:pPr marL="0" indent="0">
              <a:buNone/>
            </a:pPr>
            <a:r>
              <a:rPr lang="en-US" altLang="zh-TW" b="1" dirty="0"/>
              <a:t>Three key elements define an SWF:</a:t>
            </a:r>
          </a:p>
          <a:p>
            <a:r>
              <a:rPr lang="en-US" altLang="zh-TW" b="1" dirty="0">
                <a:solidFill>
                  <a:schemeClr val="accent2"/>
                </a:solidFill>
              </a:rPr>
              <a:t>Ownership</a:t>
            </a:r>
            <a:r>
              <a:rPr lang="en-US" altLang="zh-TW" dirty="0"/>
              <a:t>: SWFs are owned by the general government, which includes both central government and subnational governments.</a:t>
            </a:r>
          </a:p>
          <a:p>
            <a:r>
              <a:rPr lang="en-US" altLang="zh-TW" b="1" dirty="0">
                <a:solidFill>
                  <a:schemeClr val="accent2"/>
                </a:solidFill>
              </a:rPr>
              <a:t>Investments</a:t>
            </a:r>
            <a:r>
              <a:rPr lang="en-US" altLang="zh-TW" dirty="0"/>
              <a:t>: The investment strategies include investments in foreign financial assets, so it excludes those funds that solely invest in domestic assets.</a:t>
            </a:r>
          </a:p>
          <a:p>
            <a:r>
              <a:rPr lang="en-US" altLang="zh-TW" b="1" dirty="0">
                <a:solidFill>
                  <a:schemeClr val="accent2"/>
                </a:solidFill>
              </a:rPr>
              <a:t>Purposes and Objectives</a:t>
            </a:r>
            <a:r>
              <a:rPr lang="en-US" altLang="zh-TW" dirty="0"/>
              <a:t>: Established by the general government for macroeconomic purposes, SWFs are created to invest government funds to achieve financial objectives, and (may) have liabilities that are only broadly defined, thus allowing SWFs to employ a wide range of investment strategies with a medium- to long-term timescale. SWFs are created to serve a different objective than, for example, reserve portfolios held only for traditional balance of payments purposes. While SWFs may include reserve assets, the intention is not to regard all reserve assets as SWFs.</a:t>
            </a:r>
          </a:p>
        </p:txBody>
      </p:sp>
      <p:sp>
        <p:nvSpPr>
          <p:cNvPr id="922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D97E6627-D423-414D-97EC-32D662C748F0}" type="slidenum">
              <a:rPr lang="en-US" altLang="en-US" sz="1400"/>
              <a:pPr/>
              <a:t>326</a:t>
            </a:fld>
            <a:endParaRPr lang="en-US" altLang="en-US" sz="1400"/>
          </a:p>
        </p:txBody>
      </p:sp>
      <p:sp>
        <p:nvSpPr>
          <p:cNvPr id="9223" name="Text Box 4"/>
          <p:cNvSpPr txBox="1">
            <a:spLocks noChangeArrowheads="1"/>
          </p:cNvSpPr>
          <p:nvPr/>
        </p:nvSpPr>
        <p:spPr bwMode="auto">
          <a:xfrm>
            <a:off x="1524000" y="5867401"/>
            <a:ext cx="2743200" cy="307777"/>
          </a:xfrm>
          <a:prstGeom prst="rect">
            <a:avLst/>
          </a:prstGeom>
          <a:noFill/>
          <a:ln w="9525">
            <a:noFill/>
            <a:miter lim="800000"/>
            <a:headEnd/>
            <a:tailEnd/>
          </a:ln>
        </p:spPr>
        <p:txBody>
          <a:bodyPr wrap="square">
            <a:spAutoFit/>
          </a:bodyPr>
          <a:lstStyle>
            <a:defPPr>
              <a:defRPr lang="en-US"/>
            </a:defPPr>
            <a:lvl1pPr>
              <a:spcBef>
                <a:spcPct val="50000"/>
              </a:spcBef>
              <a:defRPr sz="1400" i="1">
                <a:latin typeface="+mn-lt"/>
                <a:ea typeface="PMingLiU" pitchFamily="18" charset="-120"/>
              </a:defRPr>
            </a:lvl1pPr>
          </a:lstStyle>
          <a:p>
            <a:r>
              <a:rPr lang="en-US" altLang="zh-TW" dirty="0"/>
              <a:t>Source: IMF, Santiago Principles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Sovereign Wealth Funds</a:t>
            </a:r>
          </a:p>
        </p:txBody>
      </p:sp>
      <p:pic>
        <p:nvPicPr>
          <p:cNvPr id="9218" name="Picture 2"/>
          <p:cNvPicPr>
            <a:picLocks noChangeAspect="1" noChangeArrowheads="1"/>
          </p:cNvPicPr>
          <p:nvPr/>
        </p:nvPicPr>
        <p:blipFill>
          <a:blip r:embed="rId3" cstate="print"/>
          <a:srcRect/>
          <a:stretch>
            <a:fillRect/>
          </a:stretch>
        </p:blipFill>
        <p:spPr bwMode="auto">
          <a:xfrm>
            <a:off x="8077200" y="1828800"/>
            <a:ext cx="2338598" cy="3886200"/>
          </a:xfrm>
          <a:prstGeom prst="rect">
            <a:avLst/>
          </a:prstGeom>
          <a:noFill/>
          <a:ln w="9525">
            <a:noFill/>
            <a:miter lim="800000"/>
            <a:headEnd/>
            <a:tailEnd/>
          </a:ln>
        </p:spPr>
      </p:pic>
      <p:sp>
        <p:nvSpPr>
          <p:cNvPr id="8" name="TextBox 7"/>
          <p:cNvSpPr txBox="1"/>
          <p:nvPr/>
        </p:nvSpPr>
        <p:spPr>
          <a:xfrm>
            <a:off x="8077200" y="5867401"/>
            <a:ext cx="2438400" cy="307777"/>
          </a:xfrm>
          <a:prstGeom prst="rect">
            <a:avLst/>
          </a:prstGeom>
          <a:noFill/>
        </p:spPr>
        <p:txBody>
          <a:bodyPr wrap="square" rtlCol="0">
            <a:spAutoFit/>
          </a:bodyPr>
          <a:lstStyle/>
          <a:p>
            <a:r>
              <a:rPr lang="en-US" altLang="zh-TW" sz="1400" i="1" dirty="0"/>
              <a:t>Source: The City UK SWF 2015</a:t>
            </a:r>
            <a:endParaRPr lang="zh-TW" altLang="en-US" sz="1400" i="1" dirty="0"/>
          </a:p>
        </p:txBody>
      </p:sp>
      <p:sp>
        <p:nvSpPr>
          <p:cNvPr id="9" name="TextBox 8"/>
          <p:cNvSpPr txBox="1"/>
          <p:nvPr/>
        </p:nvSpPr>
        <p:spPr>
          <a:xfrm>
            <a:off x="6096000" y="152400"/>
            <a:ext cx="4267200" cy="45720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r>
              <a:rPr lang="fr-FR" altLang="zh-TW" sz="4400" dirty="0">
                <a:latin typeface="+mj-lt"/>
                <a:ea typeface="+mj-ea"/>
                <a:cs typeface="+mj-cs"/>
                <a:hlinkClick r:id="rId4"/>
              </a:rPr>
              <a:t>http://www.swfinstitute.org/sovereign-wealth-fund/</a:t>
            </a:r>
            <a:r>
              <a:rPr lang="fr-FR" altLang="zh-TW" sz="4400" dirty="0">
                <a:latin typeface="+mj-lt"/>
                <a:ea typeface="+mj-ea"/>
                <a:cs typeface="+mj-cs"/>
              </a:rPr>
              <a:t> </a:t>
            </a:r>
            <a:endParaRPr lang="zh-TW" altLang="en-US" sz="4400" dirty="0">
              <a:latin typeface="+mj-lt"/>
              <a:ea typeface="+mj-ea"/>
              <a:cs typeface="+mj-cs"/>
            </a:endParaRPr>
          </a:p>
        </p:txBody>
      </p:sp>
    </p:spTree>
    <p:extLst>
      <p:ext uri="{BB962C8B-B14F-4D97-AF65-F5344CB8AC3E}">
        <p14:creationId xmlns:p14="http://schemas.microsoft.com/office/powerpoint/2010/main" val="14255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build="p"/>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SWFs global presence (</a:t>
            </a:r>
            <a:r>
              <a:rPr lang="en-US" dirty="0" err="1"/>
              <a:t>AuM</a:t>
            </a:r>
            <a:r>
              <a:rPr lang="en-US" dirty="0"/>
              <a:t>)</a:t>
            </a:r>
          </a:p>
        </p:txBody>
      </p:sp>
      <p:pic>
        <p:nvPicPr>
          <p:cNvPr id="6" name="Content Placeholder 5"/>
          <p:cNvPicPr>
            <a:picLocks noGrp="1" noChangeAspect="1"/>
          </p:cNvPicPr>
          <p:nvPr>
            <p:ph idx="1"/>
          </p:nvPr>
        </p:nvPicPr>
        <p:blipFill>
          <a:blip r:embed="rId2"/>
          <a:stretch>
            <a:fillRect/>
          </a:stretch>
        </p:blipFill>
        <p:spPr>
          <a:xfrm>
            <a:off x="1819832" y="1433514"/>
            <a:ext cx="8705943" cy="4607252"/>
          </a:xfrm>
          <a:prstGeom prst="rect">
            <a:avLst/>
          </a:prstGeom>
        </p:spPr>
      </p:pic>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327</a:t>
            </a:fld>
            <a:endParaRPr lang="en-US" altLang="en-US"/>
          </a:p>
        </p:txBody>
      </p:sp>
      <p:sp>
        <p:nvSpPr>
          <p:cNvPr id="7" name="TextBox 6"/>
          <p:cNvSpPr txBox="1"/>
          <p:nvPr/>
        </p:nvSpPr>
        <p:spPr>
          <a:xfrm>
            <a:off x="1524000" y="5895181"/>
            <a:ext cx="2895600" cy="248444"/>
          </a:xfrm>
          <a:prstGeom prst="rect">
            <a:avLst/>
          </a:prstGeom>
          <a:noFill/>
        </p:spPr>
        <p:txBody>
          <a:bodyPr vert="horz" wrap="square" lIns="91440" tIns="45720" rIns="91440" bIns="45720" rtlCol="0" anchor="ctr">
            <a:noAutofit/>
          </a:bodyPr>
          <a:lstStyle/>
          <a:p>
            <a:r>
              <a:rPr lang="en-US" sz="1400" i="1" dirty="0"/>
              <a:t>Source: </a:t>
            </a:r>
            <a:r>
              <a:rPr lang="en-US" sz="1400" i="1" dirty="0" err="1"/>
              <a:t>Prequin</a:t>
            </a:r>
            <a:r>
              <a:rPr lang="en-US" sz="1400" i="1" dirty="0"/>
              <a:t> SWF 2018 report </a:t>
            </a:r>
            <a:endParaRPr lang="en-US" sz="1400" i="1" dirty="0">
              <a:ea typeface="+mj-ea"/>
              <a:cs typeface="+mj-cs"/>
            </a:endParaRPr>
          </a:p>
        </p:txBody>
      </p:sp>
      <p:sp>
        <p:nvSpPr>
          <p:cNvPr id="8" name="Footer Placeholder 4"/>
          <p:cNvSpPr>
            <a:spLocks noGrp="1"/>
          </p:cNvSpPr>
          <p:nvPr>
            <p:ph type="ftr" sz="quarter" idx="11"/>
          </p:nvPr>
        </p:nvSpPr>
        <p:spPr bwMode="auto">
          <a:noFill/>
          <a:ln>
            <a:miter lim="800000"/>
            <a:headEnd/>
            <a:tailEnd/>
          </a:ln>
        </p:spPr>
        <p:txBody>
          <a:bodyPr/>
          <a:lstStyle/>
          <a:p>
            <a:r>
              <a:rPr lang="en-US" altLang="zh-TW" dirty="0"/>
              <a:t>Sovereign Wealth Funds</a:t>
            </a:r>
          </a:p>
        </p:txBody>
      </p:sp>
    </p:spTree>
    <p:extLst>
      <p:ext uri="{BB962C8B-B14F-4D97-AF65-F5344CB8AC3E}">
        <p14:creationId xmlns:p14="http://schemas.microsoft.com/office/powerpoint/2010/main" val="69351779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2438400" cy="1630362"/>
          </a:xfrm>
        </p:spPr>
        <p:txBody>
          <a:bodyPr>
            <a:normAutofit fontScale="90000"/>
          </a:bodyPr>
          <a:lstStyle/>
          <a:p>
            <a:r>
              <a:rPr lang="en-US" dirty="0"/>
              <a:t>Top SWFs</a:t>
            </a:r>
            <a:br>
              <a:rPr lang="en-US" dirty="0"/>
            </a:br>
            <a:r>
              <a:rPr lang="en-US" dirty="0"/>
              <a:t>by </a:t>
            </a:r>
            <a:r>
              <a:rPr lang="en-US" dirty="0" err="1"/>
              <a:t>AuM</a:t>
            </a:r>
            <a:r>
              <a:rPr lang="en-US" dirty="0"/>
              <a:t> as of Aug 18</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0600" y="211817"/>
            <a:ext cx="5693770" cy="5887358"/>
          </a:xfrm>
        </p:spPr>
      </p:pic>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328</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Sovereign Wealth Funds</a:t>
            </a:r>
          </a:p>
        </p:txBody>
      </p:sp>
    </p:spTree>
    <p:extLst>
      <p:ext uri="{BB962C8B-B14F-4D97-AF65-F5344CB8AC3E}">
        <p14:creationId xmlns:p14="http://schemas.microsoft.com/office/powerpoint/2010/main" val="16608664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TW"/>
              <a:t>Concerns about SWFs</a:t>
            </a:r>
          </a:p>
        </p:txBody>
      </p:sp>
      <p:sp>
        <p:nvSpPr>
          <p:cNvPr id="270339" name="Rectangle 3"/>
          <p:cNvSpPr>
            <a:spLocks noGrp="1" noChangeArrowheads="1"/>
          </p:cNvSpPr>
          <p:nvPr>
            <p:ph idx="1"/>
          </p:nvPr>
        </p:nvSpPr>
        <p:spPr>
          <a:xfrm>
            <a:off x="1981200" y="1219201"/>
            <a:ext cx="8229600" cy="4906963"/>
          </a:xfrm>
        </p:spPr>
        <p:txBody>
          <a:bodyPr>
            <a:normAutofit fontScale="70000" lnSpcReduction="20000"/>
          </a:bodyPr>
          <a:lstStyle/>
          <a:p>
            <a:pPr>
              <a:lnSpc>
                <a:spcPct val="120000"/>
              </a:lnSpc>
            </a:pPr>
            <a:r>
              <a:rPr lang="en-US" altLang="zh-TW" b="1" dirty="0">
                <a:solidFill>
                  <a:schemeClr val="accent2"/>
                </a:solidFill>
              </a:rPr>
              <a:t>Size &amp; market impact</a:t>
            </a:r>
          </a:p>
          <a:p>
            <a:pPr>
              <a:lnSpc>
                <a:spcPct val="120000"/>
              </a:lnSpc>
            </a:pPr>
            <a:r>
              <a:rPr lang="en-US" altLang="zh-TW" b="1" dirty="0">
                <a:solidFill>
                  <a:schemeClr val="accent2"/>
                </a:solidFill>
              </a:rPr>
              <a:t>Growth of sector</a:t>
            </a:r>
          </a:p>
          <a:p>
            <a:pPr>
              <a:lnSpc>
                <a:spcPct val="120000"/>
              </a:lnSpc>
            </a:pPr>
            <a:r>
              <a:rPr lang="en-US" altLang="zh-TW" b="1" dirty="0">
                <a:solidFill>
                  <a:schemeClr val="accent2"/>
                </a:solidFill>
              </a:rPr>
              <a:t>Political issues</a:t>
            </a:r>
            <a:r>
              <a:rPr lang="en-US" altLang="zh-TW" dirty="0"/>
              <a:t>: national security concerns and protectionism</a:t>
            </a:r>
          </a:p>
          <a:p>
            <a:pPr>
              <a:lnSpc>
                <a:spcPct val="120000"/>
              </a:lnSpc>
            </a:pPr>
            <a:r>
              <a:rPr lang="en-US" altLang="zh-TW" b="1" dirty="0">
                <a:solidFill>
                  <a:schemeClr val="accent2"/>
                </a:solidFill>
              </a:rPr>
              <a:t>Disclosure &amp; transparency</a:t>
            </a:r>
            <a:r>
              <a:rPr lang="en-US" altLang="zh-TW" dirty="0"/>
              <a:t>: </a:t>
            </a:r>
          </a:p>
          <a:p>
            <a:pPr lvl="1">
              <a:lnSpc>
                <a:spcPct val="120000"/>
              </a:lnSpc>
            </a:pPr>
            <a:r>
              <a:rPr lang="en-US" altLang="zh-TW" b="1" dirty="0"/>
              <a:t>the International Working Group of Sovereign Wealth Funds (IWG) </a:t>
            </a:r>
            <a:r>
              <a:rPr lang="en-US" altLang="zh-TW" dirty="0"/>
              <a:t>was formed in May 2008, with the IMF providing support in the form of a secretariat. </a:t>
            </a:r>
          </a:p>
          <a:p>
            <a:pPr lvl="1">
              <a:lnSpc>
                <a:spcPct val="120000"/>
              </a:lnSpc>
            </a:pPr>
            <a:r>
              <a:rPr lang="en-US" altLang="zh-TW" dirty="0"/>
              <a:t>In October 2008, the Group published a set of 24 voluntary Principles, the Generally Accepted Principles and Practices for Sovereign Wealth Funds, known as </a:t>
            </a:r>
            <a:r>
              <a:rPr lang="en-US" altLang="zh-TW" b="1" dirty="0">
                <a:solidFill>
                  <a:srgbClr val="FF0000"/>
                </a:solidFill>
              </a:rPr>
              <a:t>the Santiago Principles</a:t>
            </a:r>
          </a:p>
          <a:p>
            <a:pPr lvl="1">
              <a:lnSpc>
                <a:spcPct val="120000"/>
              </a:lnSpc>
            </a:pPr>
            <a:r>
              <a:rPr lang="en-US" altLang="zh-TW" dirty="0"/>
              <a:t>The IWG reached a consensus in April 2009 on the establishment of the </a:t>
            </a:r>
            <a:r>
              <a:rPr lang="en-US" altLang="zh-TW" b="1" dirty="0"/>
              <a:t>International Forum of Sovereign Wealth Funds </a:t>
            </a:r>
            <a:r>
              <a:rPr lang="en-US" altLang="zh-TW" dirty="0"/>
              <a:t>to follow up on the work undertaken in the context of the Santiago Principles. The Forum is a </a:t>
            </a:r>
            <a:r>
              <a:rPr lang="en-US" altLang="zh-TW" b="1" dirty="0"/>
              <a:t>voluntary </a:t>
            </a:r>
            <a:r>
              <a:rPr lang="en-US" altLang="zh-TW" dirty="0"/>
              <a:t>group of SWFs which meets at least once a year to exchange views on issues of common interest, facilitate an understanding of the Santiago Principles and SWFs activities, and encourage cooperation with investment </a:t>
            </a:r>
            <a:r>
              <a:rPr lang="fr-FR" altLang="zh-TW" dirty="0" err="1"/>
              <a:t>recipient</a:t>
            </a:r>
            <a:r>
              <a:rPr lang="fr-FR" altLang="zh-TW" dirty="0"/>
              <a:t> countries.</a:t>
            </a:r>
            <a:endParaRPr lang="en-US" altLang="zh-TW" b="1" dirty="0"/>
          </a:p>
        </p:txBody>
      </p:sp>
      <p:sp>
        <p:nvSpPr>
          <p:cNvPr id="1639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06DC4F2F-538F-4CBF-8163-B8FB7DE3BB97}" type="slidenum">
              <a:rPr lang="en-US" altLang="en-US" sz="1400"/>
              <a:pPr/>
              <a:t>329</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Sovereign Wealth Funds</a:t>
            </a:r>
          </a:p>
        </p:txBody>
      </p:sp>
    </p:spTree>
    <p:extLst>
      <p:ext uri="{BB962C8B-B14F-4D97-AF65-F5344CB8AC3E}">
        <p14:creationId xmlns:p14="http://schemas.microsoft.com/office/powerpoint/2010/main" val="331113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0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0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033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03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03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lvl="1"/>
            <a:r>
              <a:rPr lang="en-US" altLang="zh-TW" sz="3600" dirty="0"/>
              <a:t>Liquidity Management</a:t>
            </a:r>
            <a:br>
              <a:rPr lang="en-US" altLang="zh-TW" dirty="0"/>
            </a:br>
            <a:r>
              <a:rPr lang="en-US" altLang="zh-TW" sz="2400" dirty="0"/>
              <a:t>4 Possible actions for </a:t>
            </a:r>
            <a:r>
              <a:rPr lang="en-US" altLang="zh-TW" sz="2400" dirty="0">
                <a:solidFill>
                  <a:schemeClr val="accent2">
                    <a:lumMod val="75000"/>
                  </a:schemeClr>
                </a:solidFill>
              </a:rPr>
              <a:t>Bank B</a:t>
            </a:r>
            <a:endParaRPr lang="en-US" altLang="zh-TW" dirty="0">
              <a:solidFill>
                <a:schemeClr val="accent2">
                  <a:lumMod val="75000"/>
                </a:schemeClr>
              </a:solidFill>
            </a:endParaRPr>
          </a:p>
        </p:txBody>
      </p:sp>
      <p:sp>
        <p:nvSpPr>
          <p:cNvPr id="187395" name="Rectangle 3"/>
          <p:cNvSpPr>
            <a:spLocks noGrp="1" noChangeArrowheads="1"/>
          </p:cNvSpPr>
          <p:nvPr>
            <p:ph idx="1"/>
          </p:nvPr>
        </p:nvSpPr>
        <p:spPr/>
        <p:txBody>
          <a:bodyPr/>
          <a:lstStyle/>
          <a:p>
            <a:pPr marL="400050">
              <a:buFont typeface="+mj-lt"/>
              <a:buAutoNum type="arabicPeriod"/>
            </a:pPr>
            <a:r>
              <a:rPr lang="en-US" altLang="zh-TW" b="1" dirty="0"/>
              <a:t>Borrow from other banks or corporations </a:t>
            </a:r>
          </a:p>
          <a:p>
            <a:pPr marL="400050">
              <a:buFont typeface="+mj-lt"/>
              <a:buAutoNum type="arabicPeriod"/>
            </a:pPr>
            <a:endParaRPr lang="en-US" altLang="zh-TW" dirty="0"/>
          </a:p>
          <a:p>
            <a:pPr marL="400050">
              <a:buFont typeface="+mj-lt"/>
              <a:buAutoNum type="arabicPeriod"/>
            </a:pPr>
            <a:endParaRPr lang="en-US" altLang="zh-TW" dirty="0"/>
          </a:p>
          <a:p>
            <a:pPr marL="400050">
              <a:buFont typeface="+mj-lt"/>
              <a:buAutoNum type="arabicPeriod"/>
            </a:pPr>
            <a:endParaRPr lang="en-US" altLang="zh-TW" dirty="0"/>
          </a:p>
          <a:p>
            <a:pPr marL="400050">
              <a:buFont typeface="+mj-lt"/>
              <a:buAutoNum type="arabicPeriod"/>
            </a:pPr>
            <a:r>
              <a:rPr lang="en-US" altLang="zh-TW" b="1" dirty="0"/>
              <a:t>Sell securities</a:t>
            </a:r>
          </a:p>
        </p:txBody>
      </p:sp>
      <p:sp>
        <p:nvSpPr>
          <p:cNvPr id="13" name="Slide Number Placeholder 5"/>
          <p:cNvSpPr>
            <a:spLocks noGrp="1"/>
          </p:cNvSpPr>
          <p:nvPr>
            <p:ph type="sldNum" sz="quarter" idx="10"/>
          </p:nvPr>
        </p:nvSpPr>
        <p:spPr/>
        <p:txBody>
          <a:bodyPr/>
          <a:lstStyle/>
          <a:p>
            <a:fld id="{27F1AD34-0654-4624-BF45-6C28E00281BF}" type="slidenum">
              <a:rPr lang="en-US" altLang="en-US" smtClean="0"/>
              <a:pPr/>
              <a:t>33</a:t>
            </a:fld>
            <a:endParaRPr lang="en-US" altLang="en-US"/>
          </a:p>
        </p:txBody>
      </p:sp>
      <p:sp>
        <p:nvSpPr>
          <p:cNvPr id="14" name="Footer Placeholder 4"/>
          <p:cNvSpPr>
            <a:spLocks noGrp="1"/>
          </p:cNvSpPr>
          <p:nvPr>
            <p:ph type="ftr" sz="quarter" idx="11"/>
          </p:nvPr>
        </p:nvSpPr>
        <p:spPr/>
        <p:txBody>
          <a:bodyPr/>
          <a:lstStyle/>
          <a:p>
            <a:r>
              <a:rPr lang="en-US" altLang="zh-TW" dirty="0"/>
              <a:t>Bank Management</a:t>
            </a:r>
          </a:p>
        </p:txBody>
      </p:sp>
      <p:sp>
        <p:nvSpPr>
          <p:cNvPr id="187402" name="Text Box 10"/>
          <p:cNvSpPr txBox="1">
            <a:spLocks noChangeArrowheads="1"/>
          </p:cNvSpPr>
          <p:nvPr/>
        </p:nvSpPr>
        <p:spPr bwMode="auto">
          <a:xfrm>
            <a:off x="1524000" y="5867401"/>
            <a:ext cx="2971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graphicFrame>
        <p:nvGraphicFramePr>
          <p:cNvPr id="15" name="Table 14"/>
          <p:cNvGraphicFramePr>
            <a:graphicFrameLocks noGrp="1"/>
          </p:cNvGraphicFramePr>
          <p:nvPr/>
        </p:nvGraphicFramePr>
        <p:xfrm>
          <a:off x="2133601" y="2133600"/>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b="1" dirty="0">
                          <a:solidFill>
                            <a:srgbClr val="00B050"/>
                          </a:solidFill>
                        </a:rPr>
                        <a:t>Borrowings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2133601" y="4185924"/>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b="1" dirty="0">
                          <a:solidFill>
                            <a:srgbClr val="00B050"/>
                          </a:solidFill>
                        </a:rPr>
                        <a:t>Securities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1" dirty="0">
                          <a:solidFill>
                            <a:srgbClr val="00B050"/>
                          </a:solidFill>
                        </a:rPr>
                        <a:t>$1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375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7395">
                                            <p:txEl>
                                              <p:pRg st="4" end="4"/>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uiExpand="1"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a:t>Current issues: Sovereign Wealth Funds in Asia: example of recent investments and controversy surrounding it(Group 18)</a:t>
            </a:r>
            <a:endParaRPr lang="zh-TW" altLang="en-US" dirty="0"/>
          </a:p>
        </p:txBody>
      </p:sp>
      <p:sp>
        <p:nvSpPr>
          <p:cNvPr id="3" name="Content Placeholder 2"/>
          <p:cNvSpPr>
            <a:spLocks noGrp="1"/>
          </p:cNvSpPr>
          <p:nvPr>
            <p:ph idx="1"/>
          </p:nvPr>
        </p:nvSpPr>
        <p:spPr/>
        <p:txBody>
          <a:bodyPr>
            <a:normAutofit/>
          </a:bodyPr>
          <a:lstStyle/>
          <a:p>
            <a:r>
              <a:rPr lang="fr-FR" altLang="zh-TW" dirty="0" err="1"/>
              <a:t>Videos</a:t>
            </a:r>
            <a:r>
              <a:rPr lang="fr-FR" altLang="zh-TW" dirty="0"/>
              <a:t>:</a:t>
            </a:r>
          </a:p>
          <a:p>
            <a:r>
              <a:rPr lang="en-US" altLang="zh-TW" dirty="0">
                <a:hlinkClick r:id="rId2"/>
              </a:rPr>
              <a:t>https://www.youtube.com/watch?v=1ePFLkf0KMw</a:t>
            </a:r>
            <a:endParaRPr lang="en-US" altLang="zh-TW" dirty="0"/>
          </a:p>
          <a:p>
            <a:r>
              <a:rPr lang="en-US" altLang="zh-TW" dirty="0"/>
              <a:t>Articles:</a:t>
            </a:r>
          </a:p>
          <a:p>
            <a:r>
              <a:rPr lang="en-US" altLang="zh-TW" dirty="0">
                <a:hlinkClick r:id="rId3"/>
              </a:rPr>
              <a:t>https://news.sky.com/story/softbank-and-abu-dhabi-fund-eye-government-tilt-at-satellite-group-oneweb-12019739</a:t>
            </a:r>
            <a:endParaRPr lang="en-US" altLang="zh-TW" dirty="0"/>
          </a:p>
          <a:p>
            <a:endParaRPr lang="en-US" altLang="zh-TW" dirty="0"/>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330</a:t>
            </a:fld>
            <a:endParaRPr lang="en-US" altLang="en-US"/>
          </a:p>
        </p:txBody>
      </p:sp>
      <p:sp>
        <p:nvSpPr>
          <p:cNvPr id="5" name="Footer Placeholder 4"/>
          <p:cNvSpPr>
            <a:spLocks noGrp="1"/>
          </p:cNvSpPr>
          <p:nvPr>
            <p:ph type="ftr" sz="quarter" idx="11"/>
          </p:nvPr>
        </p:nvSpPr>
        <p:spPr/>
        <p:txBody>
          <a:bodyPr/>
          <a:lstStyle/>
          <a:p>
            <a:pPr>
              <a:defRPr/>
            </a:pPr>
            <a:r>
              <a:rPr lang="en-US" altLang="zh-TW" dirty="0"/>
              <a:t>Sovereign Wealth Funds</a:t>
            </a:r>
          </a:p>
          <a:p>
            <a:pPr>
              <a:defRPr/>
            </a:pPr>
            <a:endParaRPr lang="en-US" altLang="en-US" dirty="0"/>
          </a:p>
        </p:txBody>
      </p:sp>
    </p:spTree>
    <p:extLst>
      <p:ext uri="{BB962C8B-B14F-4D97-AF65-F5344CB8AC3E}">
        <p14:creationId xmlns:p14="http://schemas.microsoft.com/office/powerpoint/2010/main" val="37342322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E2EE-E22B-4AB9-A95C-232A94F535B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6C1A2D9-4159-4807-8A0E-24EB3D2C7C6F}"/>
              </a:ext>
            </a:extLst>
          </p:cNvPr>
          <p:cNvSpPr>
            <a:spLocks noGrp="1"/>
          </p:cNvSpPr>
          <p:nvPr>
            <p:ph idx="1"/>
          </p:nvPr>
        </p:nvSpPr>
        <p:spPr/>
        <p:txBody>
          <a:bodyPr/>
          <a:lstStyle/>
          <a:p>
            <a:r>
              <a:rPr lang="en-US" dirty="0"/>
              <a:t>Key elements in the definition </a:t>
            </a:r>
          </a:p>
          <a:p>
            <a:r>
              <a:rPr lang="en-US" dirty="0"/>
              <a:t>Concerns</a:t>
            </a:r>
          </a:p>
          <a:p>
            <a:r>
              <a:rPr lang="en-US" dirty="0"/>
              <a:t>Santiago Principles</a:t>
            </a:r>
          </a:p>
        </p:txBody>
      </p:sp>
      <p:sp>
        <p:nvSpPr>
          <p:cNvPr id="4" name="Slide Number Placeholder 3">
            <a:extLst>
              <a:ext uri="{FF2B5EF4-FFF2-40B4-BE49-F238E27FC236}">
                <a16:creationId xmlns:a16="http://schemas.microsoft.com/office/drawing/2014/main" id="{45A0F7FD-CE6C-4A13-8A0D-6832296885D4}"/>
              </a:ext>
            </a:extLst>
          </p:cNvPr>
          <p:cNvSpPr>
            <a:spLocks noGrp="1"/>
          </p:cNvSpPr>
          <p:nvPr>
            <p:ph type="sldNum" sz="quarter" idx="10"/>
          </p:nvPr>
        </p:nvSpPr>
        <p:spPr/>
        <p:txBody>
          <a:bodyPr/>
          <a:lstStyle/>
          <a:p>
            <a:pPr>
              <a:defRPr/>
            </a:pPr>
            <a:fld id="{84C4389F-C8D5-42D8-BCAE-FBCFA453FE6F}" type="slidenum">
              <a:rPr lang="en-US" altLang="en-US" smtClean="0"/>
              <a:pPr>
                <a:defRPr/>
              </a:pPr>
              <a:t>331</a:t>
            </a:fld>
            <a:endParaRPr lang="en-US" altLang="en-US"/>
          </a:p>
        </p:txBody>
      </p:sp>
      <p:sp>
        <p:nvSpPr>
          <p:cNvPr id="5" name="Footer Placeholder 4">
            <a:extLst>
              <a:ext uri="{FF2B5EF4-FFF2-40B4-BE49-F238E27FC236}">
                <a16:creationId xmlns:a16="http://schemas.microsoft.com/office/drawing/2014/main" id="{765A9B3F-83F9-4A7F-B518-F6E0FDBC3B73}"/>
              </a:ext>
            </a:extLst>
          </p:cNvPr>
          <p:cNvSpPr>
            <a:spLocks noGrp="1"/>
          </p:cNvSpPr>
          <p:nvPr>
            <p:ph type="ftr" sz="quarter" idx="11"/>
          </p:nvPr>
        </p:nvSpPr>
        <p:spPr/>
        <p:txBody>
          <a:bodyPr/>
          <a:lstStyle/>
          <a:p>
            <a:pPr>
              <a:defRPr/>
            </a:pPr>
            <a:r>
              <a:rPr lang="en-US" altLang="en-US" dirty="0"/>
              <a:t>Summary</a:t>
            </a:r>
          </a:p>
        </p:txBody>
      </p:sp>
    </p:spTree>
    <p:extLst>
      <p:ext uri="{BB962C8B-B14F-4D97-AF65-F5344CB8AC3E}">
        <p14:creationId xmlns:p14="http://schemas.microsoft.com/office/powerpoint/2010/main" val="16731613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981200" y="1447801"/>
            <a:ext cx="4038600" cy="4525963"/>
          </a:xfrm>
        </p:spPr>
        <p:txBody>
          <a:bodyPr>
            <a:normAutofit fontScale="77500" lnSpcReduction="20000"/>
          </a:bodyPr>
          <a:lstStyle/>
          <a:p>
            <a:pPr lvl="0">
              <a:lnSpc>
                <a:spcPct val="100000"/>
              </a:lnSpc>
            </a:pPr>
            <a:r>
              <a:rPr lang="en-US" altLang="zh-TW" dirty="0"/>
              <a:t>Which of the following is NOT a key element of SWFs:</a:t>
            </a:r>
            <a:endParaRPr lang="zh-TW" altLang="zh-TW" dirty="0"/>
          </a:p>
          <a:p>
            <a:pPr lvl="1">
              <a:lnSpc>
                <a:spcPct val="100000"/>
              </a:lnSpc>
            </a:pPr>
            <a:r>
              <a:rPr lang="en-US" altLang="zh-TW" dirty="0"/>
              <a:t>Owned by the general government</a:t>
            </a:r>
            <a:endParaRPr lang="zh-TW" altLang="zh-TW" dirty="0"/>
          </a:p>
          <a:p>
            <a:pPr lvl="1">
              <a:lnSpc>
                <a:spcPct val="100000"/>
              </a:lnSpc>
            </a:pPr>
            <a:r>
              <a:rPr lang="en-US" altLang="zh-TW" dirty="0"/>
              <a:t>Invests solely in domestic assets</a:t>
            </a:r>
            <a:endParaRPr lang="zh-TW" altLang="zh-TW" dirty="0"/>
          </a:p>
          <a:p>
            <a:pPr lvl="1">
              <a:lnSpc>
                <a:spcPct val="100000"/>
              </a:lnSpc>
            </a:pPr>
            <a:r>
              <a:rPr lang="en-US" altLang="zh-TW" dirty="0"/>
              <a:t>Invests to achieve financial objectives</a:t>
            </a:r>
            <a:endParaRPr lang="zh-TW" altLang="zh-TW" dirty="0"/>
          </a:p>
          <a:p>
            <a:pPr lvl="1">
              <a:lnSpc>
                <a:spcPct val="100000"/>
              </a:lnSpc>
            </a:pPr>
            <a:r>
              <a:rPr lang="en-US" altLang="zh-TW" dirty="0"/>
              <a:t>Invests on a global basis</a:t>
            </a:r>
            <a:endParaRPr lang="zh-TW" altLang="zh-TW" dirty="0"/>
          </a:p>
          <a:p>
            <a:pPr lvl="0">
              <a:lnSpc>
                <a:spcPct val="100000"/>
              </a:lnSpc>
            </a:pPr>
            <a:r>
              <a:rPr lang="en-US" altLang="zh-TW" dirty="0"/>
              <a:t> Which voluntary code of conduct did major SWFs sign?</a:t>
            </a:r>
            <a:endParaRPr lang="zh-TW" altLang="zh-TW" dirty="0"/>
          </a:p>
          <a:p>
            <a:pPr lvl="1">
              <a:lnSpc>
                <a:spcPct val="100000"/>
              </a:lnSpc>
            </a:pPr>
            <a:r>
              <a:rPr lang="en-US" altLang="zh-TW" dirty="0"/>
              <a:t>Equator Principles</a:t>
            </a:r>
            <a:endParaRPr lang="zh-TW" altLang="zh-TW" dirty="0"/>
          </a:p>
          <a:p>
            <a:pPr lvl="1">
              <a:lnSpc>
                <a:spcPct val="100000"/>
              </a:lnSpc>
            </a:pPr>
            <a:r>
              <a:rPr lang="en-US" altLang="zh-TW" dirty="0"/>
              <a:t>Santiago Principles</a:t>
            </a:r>
            <a:endParaRPr lang="zh-TW" altLang="zh-TW" dirty="0"/>
          </a:p>
          <a:p>
            <a:pPr lvl="1">
              <a:lnSpc>
                <a:spcPct val="100000"/>
              </a:lnSpc>
            </a:pPr>
            <a:r>
              <a:rPr lang="en-US" altLang="zh-TW" dirty="0"/>
              <a:t>Basel Principles</a:t>
            </a:r>
            <a:endParaRPr lang="zh-TW" altLang="zh-TW" dirty="0"/>
          </a:p>
          <a:p>
            <a:pPr lvl="1">
              <a:lnSpc>
                <a:spcPct val="100000"/>
              </a:lnSpc>
            </a:pPr>
            <a:r>
              <a:rPr lang="en-US" altLang="zh-TW" dirty="0"/>
              <a:t>New York Principles</a:t>
            </a:r>
            <a:endParaRPr lang="zh-TW" altLang="zh-TW" dirty="0"/>
          </a:p>
          <a:p>
            <a:pPr>
              <a:lnSpc>
                <a:spcPct val="100000"/>
              </a:lnSpc>
            </a:pP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332</a:t>
            </a:fld>
            <a:endParaRPr lang="en-US" altLang="en-US"/>
          </a:p>
        </p:txBody>
      </p:sp>
      <p:sp>
        <p:nvSpPr>
          <p:cNvPr id="5" name="Footer Placeholder 4"/>
          <p:cNvSpPr>
            <a:spLocks noGrp="1"/>
          </p:cNvSpPr>
          <p:nvPr>
            <p:ph type="ftr" sz="quarter" idx="11"/>
          </p:nvPr>
        </p:nvSpPr>
        <p:spPr/>
        <p:txBody>
          <a:bodyPr/>
          <a:lstStyle/>
          <a:p>
            <a:pPr>
              <a:defRPr/>
            </a:pPr>
            <a:endParaRPr lang="en-US" altLang="en-US" dirty="0"/>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916319"/>
            <a:ext cx="3962400" cy="368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04553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752600" y="3048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657600" y="30480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3943350" y="2457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2990850" y="2457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1981200" y="4114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1981200" y="5181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000250" y="3943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1466850" y="4476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3962400" y="41148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3962400" y="51816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p:cNvCxnSpPr>
          <p:nvPr/>
        </p:nvCxnSpPr>
        <p:spPr bwMode="auto">
          <a:xfrm rot="5400000">
            <a:off x="3943350" y="39814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513040" name="Rectangle 16"/>
          <p:cNvSpPr>
            <a:spLocks noChangeArrowheads="1"/>
          </p:cNvSpPr>
          <p:nvPr/>
        </p:nvSpPr>
        <p:spPr bwMode="auto">
          <a:xfrm>
            <a:off x="1828800" y="1295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53" name="AutoShape 29"/>
          <p:cNvSpPr>
            <a:spLocks noChangeArrowheads="1"/>
          </p:cNvSpPr>
          <p:nvPr/>
        </p:nvSpPr>
        <p:spPr bwMode="auto">
          <a:xfrm>
            <a:off x="3830320" y="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333</a:t>
            </a:fld>
            <a:endParaRPr lang="en-US" altLang="en-US" dirty="0"/>
          </a:p>
        </p:txBody>
      </p:sp>
      <p:sp>
        <p:nvSpPr>
          <p:cNvPr id="20" name="Rectangle 19"/>
          <p:cNvSpPr/>
          <p:nvPr/>
        </p:nvSpPr>
        <p:spPr>
          <a:xfrm>
            <a:off x="5867400" y="3124200"/>
            <a:ext cx="4419600" cy="2895600"/>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Sovereign Wealth Funds</a:t>
            </a:r>
          </a:p>
          <a:p>
            <a:pPr marL="636587" indent="-457200">
              <a:lnSpc>
                <a:spcPct val="200000"/>
              </a:lnSpc>
              <a:buFont typeface="+mj-lt"/>
              <a:buAutoNum type="arabicPeriod"/>
            </a:pPr>
            <a:r>
              <a:rPr lang="en-US" altLang="zh-TW" sz="2000" b="1" dirty="0">
                <a:solidFill>
                  <a:srgbClr val="C00000"/>
                </a:solidFill>
              </a:rPr>
              <a:t>Private Equity and Venture Capital</a:t>
            </a:r>
          </a:p>
          <a:p>
            <a:pPr marL="636587" indent="-457200">
              <a:lnSpc>
                <a:spcPct val="200000"/>
              </a:lnSpc>
              <a:buFont typeface="+mj-lt"/>
              <a:buAutoNum type="arabicPeriod"/>
            </a:pPr>
            <a:r>
              <a:rPr lang="en-US" altLang="zh-TW" sz="2000" dirty="0">
                <a:solidFill>
                  <a:schemeClr val="tx1"/>
                </a:solidFill>
              </a:rPr>
              <a:t>Hedge Funds</a:t>
            </a:r>
          </a:p>
        </p:txBody>
      </p:sp>
      <p:cxnSp>
        <p:nvCxnSpPr>
          <p:cNvPr id="21" name="AutoShape 10"/>
          <p:cNvCxnSpPr>
            <a:cxnSpLocks noChangeShapeType="1"/>
            <a:stCxn id="513028" idx="2"/>
            <a:endCxn id="513036" idx="1"/>
          </p:cNvCxnSpPr>
          <p:nvPr/>
        </p:nvCxnSpPr>
        <p:spPr bwMode="auto">
          <a:xfrm rot="5400000">
            <a:off x="3409950" y="4514850"/>
            <a:ext cx="1676400" cy="571500"/>
          </a:xfrm>
          <a:prstGeom prst="bentConnector4">
            <a:avLst>
              <a:gd name="adj1" fmla="val 4243"/>
              <a:gd name="adj2" fmla="val 140000"/>
            </a:avLst>
          </a:prstGeom>
          <a:noFill/>
          <a:ln w="9525">
            <a:solidFill>
              <a:schemeClr val="tx1"/>
            </a:solidFill>
            <a:miter lim="800000"/>
            <a:headEnd/>
            <a:tailEnd type="triangle" w="med" len="med"/>
          </a:ln>
        </p:spPr>
      </p:cxnSp>
      <p:sp>
        <p:nvSpPr>
          <p:cNvPr id="2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Alternative Investors</a:t>
            </a:r>
          </a:p>
        </p:txBody>
      </p:sp>
    </p:spTree>
    <p:extLst>
      <p:ext uri="{BB962C8B-B14F-4D97-AF65-F5344CB8AC3E}">
        <p14:creationId xmlns:p14="http://schemas.microsoft.com/office/powerpoint/2010/main" val="13952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3053"/>
                                        </p:tgtEl>
                                        <p:attrNameLst>
                                          <p:attrName>style.visibility</p:attrName>
                                        </p:attrNameLst>
                                      </p:cBhvr>
                                      <p:to>
                                        <p:strVal val="visible"/>
                                      </p:to>
                                    </p:set>
                                    <p:animEffect transition="in" filter="dissolve">
                                      <p:cBhvr>
                                        <p:cTn id="7" dur="500"/>
                                        <p:tgtEl>
                                          <p:spTgt spid="5130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3040"/>
                                        </p:tgtEl>
                                        <p:attrNameLst>
                                          <p:attrName>style.visibility</p:attrName>
                                        </p:attrNameLst>
                                      </p:cBhvr>
                                      <p:to>
                                        <p:strVal val="visible"/>
                                      </p:to>
                                    </p:set>
                                    <p:animEffect transition="in" filter="dissolve">
                                      <p:cBhvr>
                                        <p:cTn id="12" dur="500"/>
                                        <p:tgtEl>
                                          <p:spTgt spid="5130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dissolve">
                                      <p:cBhvr>
                                        <p:cTn id="17" dur="500"/>
                                        <p:tgtEl>
                                          <p:spTgt spid="5130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3027"/>
                                        </p:tgtEl>
                                        <p:attrNameLst>
                                          <p:attrName>style.visibility</p:attrName>
                                        </p:attrNameLst>
                                      </p:cBhvr>
                                      <p:to>
                                        <p:strVal val="visible"/>
                                      </p:to>
                                    </p:set>
                                    <p:animEffect transition="in" filter="dissolve">
                                      <p:cBhvr>
                                        <p:cTn id="20" dur="500"/>
                                        <p:tgtEl>
                                          <p:spTgt spid="5130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3033"/>
                                        </p:tgtEl>
                                        <p:attrNameLst>
                                          <p:attrName>style.visibility</p:attrName>
                                        </p:attrNameLst>
                                      </p:cBhvr>
                                      <p:to>
                                        <p:strVal val="visible"/>
                                      </p:to>
                                    </p:set>
                                    <p:animEffect transition="in" filter="dissolve">
                                      <p:cBhvr>
                                        <p:cTn id="25" dur="500"/>
                                        <p:tgtEl>
                                          <p:spTgt spid="5130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13031"/>
                                        </p:tgtEl>
                                        <p:attrNameLst>
                                          <p:attrName>style.visibility</p:attrName>
                                        </p:attrNameLst>
                                      </p:cBhvr>
                                      <p:to>
                                        <p:strVal val="visible"/>
                                      </p:to>
                                    </p:set>
                                    <p:animEffect transition="in" filter="dissolve">
                                      <p:cBhvr>
                                        <p:cTn id="28" dur="500"/>
                                        <p:tgtEl>
                                          <p:spTgt spid="51303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3034"/>
                                        </p:tgtEl>
                                        <p:attrNameLst>
                                          <p:attrName>style.visibility</p:attrName>
                                        </p:attrNameLst>
                                      </p:cBhvr>
                                      <p:to>
                                        <p:strVal val="visible"/>
                                      </p:to>
                                    </p:set>
                                    <p:animEffect transition="in" filter="dissolve">
                                      <p:cBhvr>
                                        <p:cTn id="33" dur="500"/>
                                        <p:tgtEl>
                                          <p:spTgt spid="51303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13032"/>
                                        </p:tgtEl>
                                        <p:attrNameLst>
                                          <p:attrName>style.visibility</p:attrName>
                                        </p:attrNameLst>
                                      </p:cBhvr>
                                      <p:to>
                                        <p:strVal val="visible"/>
                                      </p:to>
                                    </p:set>
                                    <p:animEffect transition="in" filter="dissolve">
                                      <p:cBhvr>
                                        <p:cTn id="36" dur="500"/>
                                        <p:tgtEl>
                                          <p:spTgt spid="51303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13029"/>
                                        </p:tgtEl>
                                        <p:attrNameLst>
                                          <p:attrName>style.visibility</p:attrName>
                                        </p:attrNameLst>
                                      </p:cBhvr>
                                      <p:to>
                                        <p:strVal val="visible"/>
                                      </p:to>
                                    </p:set>
                                    <p:animEffect transition="in" filter="dissolve">
                                      <p:cBhvr>
                                        <p:cTn id="41" dur="500"/>
                                        <p:tgtEl>
                                          <p:spTgt spid="51302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13028"/>
                                        </p:tgtEl>
                                        <p:attrNameLst>
                                          <p:attrName>style.visibility</p:attrName>
                                        </p:attrNameLst>
                                      </p:cBhvr>
                                      <p:to>
                                        <p:strVal val="visible"/>
                                      </p:to>
                                    </p:set>
                                    <p:animEffect transition="in" filter="dissolve">
                                      <p:cBhvr>
                                        <p:cTn id="44" dur="500"/>
                                        <p:tgtEl>
                                          <p:spTgt spid="51302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3037"/>
                                        </p:tgtEl>
                                        <p:attrNameLst>
                                          <p:attrName>style.visibility</p:attrName>
                                        </p:attrNameLst>
                                      </p:cBhvr>
                                      <p:to>
                                        <p:strVal val="visible"/>
                                      </p:to>
                                    </p:set>
                                    <p:animEffect transition="in" filter="dissolve">
                                      <p:cBhvr>
                                        <p:cTn id="49" dur="500"/>
                                        <p:tgtEl>
                                          <p:spTgt spid="51303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13035"/>
                                        </p:tgtEl>
                                        <p:attrNameLst>
                                          <p:attrName>style.visibility</p:attrName>
                                        </p:attrNameLst>
                                      </p:cBhvr>
                                      <p:to>
                                        <p:strVal val="visible"/>
                                      </p:to>
                                    </p:set>
                                    <p:animEffect transition="in" filter="dissolve">
                                      <p:cBhvr>
                                        <p:cTn id="52" dur="500"/>
                                        <p:tgtEl>
                                          <p:spTgt spid="51303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513040" grpId="0" animBg="1"/>
      <p:bldP spid="513053"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p:cNvSpPr>
            <a:spLocks noGrp="1" noChangeArrowheads="1"/>
          </p:cNvSpPr>
          <p:nvPr>
            <p:ph type="title"/>
          </p:nvPr>
        </p:nvSpPr>
        <p:spPr/>
        <p:txBody>
          <a:bodyPr/>
          <a:lstStyle/>
          <a:p>
            <a:r>
              <a:rPr lang="en-US" altLang="zh-TW" dirty="0"/>
              <a:t>Venture Capital and Private Equity: agenda today</a:t>
            </a:r>
          </a:p>
        </p:txBody>
      </p:sp>
      <p:sp>
        <p:nvSpPr>
          <p:cNvPr id="83971" name="Rectangle 3"/>
          <p:cNvSpPr>
            <a:spLocks noGrp="1" noChangeArrowheads="1"/>
          </p:cNvSpPr>
          <p:nvPr>
            <p:ph idx="1"/>
          </p:nvPr>
        </p:nvSpPr>
        <p:spPr/>
        <p:txBody>
          <a:bodyPr/>
          <a:lstStyle/>
          <a:p>
            <a:r>
              <a:rPr lang="en-US" altLang="zh-TW" dirty="0"/>
              <a:t>Definition of VC</a:t>
            </a:r>
          </a:p>
          <a:p>
            <a:r>
              <a:rPr lang="en-US" altLang="zh-TW" dirty="0"/>
              <a:t>Definition of PE</a:t>
            </a:r>
          </a:p>
          <a:p>
            <a:r>
              <a:rPr lang="en-US" altLang="zh-TW" dirty="0"/>
              <a:t>PE vs. VC?</a:t>
            </a:r>
          </a:p>
          <a:p>
            <a:r>
              <a:rPr lang="en-US" altLang="zh-TW" dirty="0"/>
              <a:t>Investment stages</a:t>
            </a:r>
          </a:p>
          <a:p>
            <a:r>
              <a:rPr lang="en-US" altLang="zh-TW" dirty="0"/>
              <a:t>Current issues</a:t>
            </a:r>
          </a:p>
        </p:txBody>
      </p:sp>
      <p:sp>
        <p:nvSpPr>
          <p:cNvPr id="5427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2B381BC-60AC-4C79-AC8E-3DCB3B864F10}" type="slidenum">
              <a:rPr lang="en-US" altLang="en-US" sz="1400"/>
              <a:pPr/>
              <a:t>334</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393360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E7C4-F4E4-43ED-BFDE-80A8EA457C23}"/>
              </a:ext>
            </a:extLst>
          </p:cNvPr>
          <p:cNvSpPr>
            <a:spLocks noGrp="1"/>
          </p:cNvSpPr>
          <p:nvPr>
            <p:ph type="title"/>
          </p:nvPr>
        </p:nvSpPr>
        <p:spPr>
          <a:xfrm>
            <a:off x="1981200" y="152400"/>
            <a:ext cx="8229600" cy="914400"/>
          </a:xfrm>
        </p:spPr>
        <p:txBody>
          <a:bodyPr>
            <a:normAutofit/>
          </a:bodyPr>
          <a:lstStyle/>
          <a:p>
            <a:r>
              <a:rPr lang="en-US" sz="3200" dirty="0"/>
              <a:t>SOURCES OF CAPITAL FOR STARTUPS</a:t>
            </a:r>
          </a:p>
        </p:txBody>
      </p:sp>
      <p:sp>
        <p:nvSpPr>
          <p:cNvPr id="132" name="Slide Number Placeholder 131">
            <a:extLst>
              <a:ext uri="{FF2B5EF4-FFF2-40B4-BE49-F238E27FC236}">
                <a16:creationId xmlns:a16="http://schemas.microsoft.com/office/drawing/2014/main" id="{13FDDFE9-136A-436D-BE05-228A6D5786DB}"/>
              </a:ext>
            </a:extLst>
          </p:cNvPr>
          <p:cNvSpPr>
            <a:spLocks noGrp="1"/>
          </p:cNvSpPr>
          <p:nvPr>
            <p:ph type="sldNum" sz="quarter" idx="10"/>
          </p:nvPr>
        </p:nvSpPr>
        <p:spPr/>
        <p:txBody>
          <a:bodyPr/>
          <a:lstStyle/>
          <a:p>
            <a:fld id="{8AF20BD9-FDCE-4520-81EB-ADA3A73B4CC2}" type="slidenum">
              <a:rPr lang="en-US" smtClean="0"/>
              <a:t>335</a:t>
            </a:fld>
            <a:endParaRPr lang="en-US"/>
          </a:p>
        </p:txBody>
      </p:sp>
      <p:sp>
        <p:nvSpPr>
          <p:cNvPr id="3" name="Footer Placeholder 2">
            <a:extLst>
              <a:ext uri="{FF2B5EF4-FFF2-40B4-BE49-F238E27FC236}">
                <a16:creationId xmlns:a16="http://schemas.microsoft.com/office/drawing/2014/main" id="{A97F9643-4051-492E-A553-CF3B3D8FB437}"/>
              </a:ext>
            </a:extLst>
          </p:cNvPr>
          <p:cNvSpPr>
            <a:spLocks noGrp="1"/>
          </p:cNvSpPr>
          <p:nvPr>
            <p:ph type="ftr" sz="quarter" idx="11"/>
          </p:nvPr>
        </p:nvSpPr>
        <p:spPr/>
        <p:txBody>
          <a:bodyPr/>
          <a:lstStyle/>
          <a:p>
            <a:r>
              <a:rPr lang="en-US" altLang="zh-TW" dirty="0"/>
              <a:t>Private Equity and Venture Capital</a:t>
            </a:r>
          </a:p>
        </p:txBody>
      </p:sp>
      <p:graphicFrame>
        <p:nvGraphicFramePr>
          <p:cNvPr id="10" name="Diagram 9">
            <a:extLst>
              <a:ext uri="{FF2B5EF4-FFF2-40B4-BE49-F238E27FC236}">
                <a16:creationId xmlns:a16="http://schemas.microsoft.com/office/drawing/2014/main" id="{42DF67DF-195D-704C-8216-D0BC4AC97C8B}"/>
              </a:ext>
            </a:extLst>
          </p:cNvPr>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p:cNvSpPr txBox="1"/>
          <p:nvPr/>
        </p:nvSpPr>
        <p:spPr>
          <a:xfrm>
            <a:off x="4038600" y="5601711"/>
            <a:ext cx="3820162" cy="276999"/>
          </a:xfrm>
          <a:prstGeom prst="rect">
            <a:avLst/>
          </a:prstGeom>
          <a:noFill/>
        </p:spPr>
        <p:txBody>
          <a:bodyPr vert="horz" wrap="square" lIns="91440" tIns="45720" rIns="91440" bIns="45720" rtlCol="0" anchor="ctr">
            <a:normAutofit fontScale="25000" lnSpcReduction="20000"/>
          </a:bodyPr>
          <a:lstStyle/>
          <a:p>
            <a:pPr>
              <a:spcBef>
                <a:spcPct val="0"/>
              </a:spcBef>
            </a:pPr>
            <a:r>
              <a:rPr lang="en-US" sz="4400" i="1" dirty="0">
                <a:latin typeface="+mj-lt"/>
                <a:ea typeface="+mj-ea"/>
                <a:cs typeface="+mj-cs"/>
              </a:rPr>
              <a:t>Source: courtesy of Nick Adams and Differential Ventures</a:t>
            </a:r>
          </a:p>
        </p:txBody>
      </p:sp>
    </p:spTree>
    <p:extLst>
      <p:ext uri="{BB962C8B-B14F-4D97-AF65-F5344CB8AC3E}">
        <p14:creationId xmlns:p14="http://schemas.microsoft.com/office/powerpoint/2010/main" val="9135239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Angel Investors</a:t>
            </a:r>
          </a:p>
        </p:txBody>
      </p:sp>
      <p:sp>
        <p:nvSpPr>
          <p:cNvPr id="7" name="Content Placeholder 6"/>
          <p:cNvSpPr>
            <a:spLocks noGrp="1"/>
          </p:cNvSpPr>
          <p:nvPr>
            <p:ph idx="1"/>
          </p:nvPr>
        </p:nvSpPr>
        <p:spPr/>
        <p:txBody>
          <a:bodyPr/>
          <a:lstStyle/>
          <a:p>
            <a:r>
              <a:rPr lang="en-US" dirty="0"/>
              <a:t>Individuals – not funds</a:t>
            </a:r>
          </a:p>
          <a:p>
            <a:r>
              <a:rPr lang="en-US" dirty="0"/>
              <a:t>Invest their own money – not OPM</a:t>
            </a:r>
          </a:p>
          <a:p>
            <a:r>
              <a:rPr lang="en-US" dirty="0"/>
              <a:t>Typically HNWI and successful entrepreneurs</a:t>
            </a:r>
          </a:p>
          <a:p>
            <a:r>
              <a:rPr lang="en-US" dirty="0"/>
              <a:t>Hunt alone or in groups (angel groups, angel networks)</a:t>
            </a:r>
          </a:p>
          <a:p>
            <a:r>
              <a:rPr lang="en-US" dirty="0"/>
              <a:t>Motivation generally beyond pure financial returns</a:t>
            </a:r>
          </a:p>
          <a:p>
            <a:r>
              <a:rPr lang="en-US" dirty="0"/>
              <a:t>Investment horizon could be very long</a:t>
            </a:r>
          </a:p>
          <a:p>
            <a:r>
              <a:rPr lang="en-US" dirty="0"/>
              <a:t>Typically very early stage investing: seed money, start-ups….</a:t>
            </a:r>
          </a:p>
        </p:txBody>
      </p:sp>
      <p:sp>
        <p:nvSpPr>
          <p:cNvPr id="4" name="Slide Number Placeholder 3"/>
          <p:cNvSpPr>
            <a:spLocks noGrp="1"/>
          </p:cNvSpPr>
          <p:nvPr>
            <p:ph type="sldNum" sz="quarter" idx="10"/>
          </p:nvPr>
        </p:nvSpPr>
        <p:spPr/>
        <p:txBody>
          <a:bodyPr/>
          <a:lstStyle/>
          <a:p>
            <a:pPr>
              <a:defRPr/>
            </a:pPr>
            <a:fld id="{2DA47A72-E6A5-42F8-8032-86ECBEEFB9D4}" type="slidenum">
              <a:rPr lang="en-US" altLang="en-US" smtClean="0"/>
              <a:pPr>
                <a:defRPr/>
              </a:pPr>
              <a:t>336</a:t>
            </a:fld>
            <a:endParaRPr lang="en-US" altLang="en-US"/>
          </a:p>
        </p:txBody>
      </p:sp>
      <p:sp>
        <p:nvSpPr>
          <p:cNvPr id="9" name="Footer Placeholder 2">
            <a:extLst>
              <a:ext uri="{FF2B5EF4-FFF2-40B4-BE49-F238E27FC236}">
                <a16:creationId xmlns:a16="http://schemas.microsoft.com/office/drawing/2014/main" id="{A97F9643-4051-492E-A553-CF3B3D8FB437}"/>
              </a:ext>
            </a:extLst>
          </p:cNvPr>
          <p:cNvSpPr>
            <a:spLocks noGrp="1"/>
          </p:cNvSpPr>
          <p:nvPr>
            <p:ph type="ftr" sz="quarter" idx="11"/>
          </p:nvPr>
        </p:nvSpPr>
        <p:spPr/>
        <p:txBody>
          <a:bodyPr/>
          <a:lstStyle/>
          <a:p>
            <a:r>
              <a:rPr lang="en-US" altLang="zh-TW" dirty="0"/>
              <a:t>Private Equity and Venture Capital</a:t>
            </a:r>
          </a:p>
        </p:txBody>
      </p:sp>
    </p:spTree>
    <p:extLst>
      <p:ext uri="{BB962C8B-B14F-4D97-AF65-F5344CB8AC3E}">
        <p14:creationId xmlns:p14="http://schemas.microsoft.com/office/powerpoint/2010/main" val="269511785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r>
              <a:rPr lang="en-US" altLang="zh-TW" dirty="0"/>
              <a:t>Venture Capital (VC)</a:t>
            </a:r>
          </a:p>
        </p:txBody>
      </p:sp>
      <p:sp>
        <p:nvSpPr>
          <p:cNvPr id="86019" name="Rectangle 3"/>
          <p:cNvSpPr>
            <a:spLocks noGrp="1" noChangeArrowheads="1"/>
          </p:cNvSpPr>
          <p:nvPr>
            <p:ph idx="1"/>
          </p:nvPr>
        </p:nvSpPr>
        <p:spPr/>
        <p:txBody>
          <a:bodyPr>
            <a:normAutofit/>
          </a:bodyPr>
          <a:lstStyle/>
          <a:p>
            <a:r>
              <a:rPr lang="en-US" altLang="zh-TW" dirty="0"/>
              <a:t>Venture capital is money provided by professionals who invest alongside management in </a:t>
            </a:r>
            <a:r>
              <a:rPr lang="en-US" altLang="zh-TW" b="1" dirty="0">
                <a:solidFill>
                  <a:schemeClr val="accent2"/>
                </a:solidFill>
              </a:rPr>
              <a:t>young, rapidly growing </a:t>
            </a:r>
            <a:r>
              <a:rPr lang="en-US" altLang="zh-TW" dirty="0"/>
              <a:t>companies that have the potential to develop into significant economic contributors. Venture capital is an important source of equity for </a:t>
            </a:r>
            <a:r>
              <a:rPr lang="en-US" altLang="zh-TW" b="1" dirty="0">
                <a:solidFill>
                  <a:schemeClr val="accent2"/>
                </a:solidFill>
              </a:rPr>
              <a:t>start-up</a:t>
            </a:r>
            <a:r>
              <a:rPr lang="en-US" altLang="zh-TW" dirty="0"/>
              <a:t> companies.</a:t>
            </a:r>
          </a:p>
          <a:p>
            <a:r>
              <a:rPr lang="en-US" altLang="zh-TW" dirty="0"/>
              <a:t>Professionally managed venture capital firms generally are </a:t>
            </a:r>
            <a:r>
              <a:rPr lang="en-US" altLang="zh-TW" b="1" dirty="0">
                <a:solidFill>
                  <a:schemeClr val="accent2"/>
                </a:solidFill>
              </a:rPr>
              <a:t>private partnerships or closely-held corporations </a:t>
            </a:r>
            <a:r>
              <a:rPr lang="en-US" altLang="zh-TW" dirty="0"/>
              <a:t>funded by private and public pension funds, endowment funds, foundations, corporations, wealthy individuals, foreign investors, and the venture capitalists themselves.</a:t>
            </a:r>
          </a:p>
        </p:txBody>
      </p:sp>
      <p:sp>
        <p:nvSpPr>
          <p:cNvPr id="5530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1A46C5D0-F1A9-435A-9985-7603DB61ADB3}" type="slidenum">
              <a:rPr lang="en-US" altLang="en-US" sz="1400"/>
              <a:pPr/>
              <a:t>337</a:t>
            </a:fld>
            <a:endParaRPr lang="en-US" altLang="en-US" sz="1400"/>
          </a:p>
        </p:txBody>
      </p:sp>
      <p:sp>
        <p:nvSpPr>
          <p:cNvPr id="86020" name="Text Box 4"/>
          <p:cNvSpPr txBox="1">
            <a:spLocks noChangeArrowheads="1"/>
          </p:cNvSpPr>
          <p:nvPr/>
        </p:nvSpPr>
        <p:spPr bwMode="auto">
          <a:xfrm>
            <a:off x="1501588" y="5851321"/>
            <a:ext cx="59436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a:t>Source: NVCA (National Venture Capital Association)</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99845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r>
              <a:rPr lang="en-US" altLang="zh-TW" dirty="0"/>
              <a:t>Venture Capital (VC) (Cont’d)</a:t>
            </a:r>
          </a:p>
        </p:txBody>
      </p:sp>
      <p:sp>
        <p:nvSpPr>
          <p:cNvPr id="86019" name="Rectangle 3"/>
          <p:cNvSpPr>
            <a:spLocks noGrp="1" noChangeArrowheads="1"/>
          </p:cNvSpPr>
          <p:nvPr>
            <p:ph idx="1"/>
          </p:nvPr>
        </p:nvSpPr>
        <p:spPr/>
        <p:txBody>
          <a:bodyPr>
            <a:normAutofit/>
          </a:bodyPr>
          <a:lstStyle/>
          <a:p>
            <a:pPr marL="0" indent="0">
              <a:buNone/>
            </a:pPr>
            <a:r>
              <a:rPr lang="en-US" altLang="zh-TW" b="1" dirty="0"/>
              <a:t>Venture capitalists generally:</a:t>
            </a:r>
          </a:p>
          <a:p>
            <a:r>
              <a:rPr lang="en-US" altLang="zh-TW" dirty="0"/>
              <a:t>Finance </a:t>
            </a:r>
            <a:r>
              <a:rPr lang="en-US" altLang="zh-TW" b="1" dirty="0">
                <a:solidFill>
                  <a:schemeClr val="accent2"/>
                </a:solidFill>
              </a:rPr>
              <a:t>new and rapidly growing companies</a:t>
            </a:r>
            <a:endParaRPr lang="en-US" altLang="zh-TW" dirty="0"/>
          </a:p>
          <a:p>
            <a:r>
              <a:rPr lang="en-US" altLang="zh-TW" dirty="0"/>
              <a:t>Purchase equity securities</a:t>
            </a:r>
          </a:p>
          <a:p>
            <a:r>
              <a:rPr lang="en-US" altLang="zh-TW" dirty="0"/>
              <a:t>Assist in the development of new products or services </a:t>
            </a:r>
          </a:p>
          <a:p>
            <a:r>
              <a:rPr lang="en-US" altLang="zh-TW" dirty="0"/>
              <a:t>Add value to the company through active participation </a:t>
            </a:r>
          </a:p>
          <a:p>
            <a:r>
              <a:rPr lang="en-US" altLang="zh-TW" dirty="0"/>
              <a:t>Take higher risks with the expectation of higher rewards </a:t>
            </a:r>
          </a:p>
          <a:p>
            <a:r>
              <a:rPr lang="en-US" altLang="zh-TW" dirty="0"/>
              <a:t>Have a long-term orientation </a:t>
            </a:r>
          </a:p>
        </p:txBody>
      </p:sp>
      <p:sp>
        <p:nvSpPr>
          <p:cNvPr id="5530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1A46C5D0-F1A9-435A-9985-7603DB61ADB3}" type="slidenum">
              <a:rPr lang="en-US" altLang="en-US" sz="1400"/>
              <a:pPr/>
              <a:t>338</a:t>
            </a:fld>
            <a:endParaRPr lang="en-US" altLang="en-US" sz="1400"/>
          </a:p>
        </p:txBody>
      </p:sp>
      <p:sp>
        <p:nvSpPr>
          <p:cNvPr id="86020" name="Text Box 4"/>
          <p:cNvSpPr txBox="1">
            <a:spLocks noChangeArrowheads="1"/>
          </p:cNvSpPr>
          <p:nvPr/>
        </p:nvSpPr>
        <p:spPr bwMode="auto">
          <a:xfrm>
            <a:off x="1501588" y="5851321"/>
            <a:ext cx="59436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a:t>Source: NVCA (National Venture Capital Association)</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47785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0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60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981200" y="34077"/>
            <a:ext cx="8229600" cy="944562"/>
          </a:xfrm>
        </p:spPr>
        <p:txBody>
          <a:bodyPr>
            <a:normAutofit/>
          </a:bodyPr>
          <a:lstStyle/>
          <a:p>
            <a:r>
              <a:rPr lang="en-US" sz="2800" dirty="0"/>
              <a:t>WHAT DOES A VC DO?</a:t>
            </a:r>
            <a:endParaRPr lang="en" sz="2800" dirty="0"/>
          </a:p>
        </p:txBody>
      </p:sp>
      <p:grpSp>
        <p:nvGrpSpPr>
          <p:cNvPr id="8" name="Group 7"/>
          <p:cNvGrpSpPr/>
          <p:nvPr/>
        </p:nvGrpSpPr>
        <p:grpSpPr>
          <a:xfrm>
            <a:off x="1897677" y="838200"/>
            <a:ext cx="8407743" cy="1269886"/>
            <a:chOff x="373675" y="2121334"/>
            <a:chExt cx="8407743" cy="1472333"/>
          </a:xfrm>
        </p:grpSpPr>
        <p:sp>
          <p:nvSpPr>
            <p:cNvPr id="183" name="Shape 183"/>
            <p:cNvSpPr/>
            <p:nvPr/>
          </p:nvSpPr>
          <p:spPr>
            <a:xfrm>
              <a:off x="373675" y="2121334"/>
              <a:ext cx="2288400" cy="1472333"/>
            </a:xfrm>
            <a:prstGeom prst="homePlate">
              <a:avLst>
                <a:gd name="adj" fmla="val 30129"/>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square" lIns="91425" tIns="91425" rIns="91425" bIns="91425" anchor="ctr" anchorCtr="0">
              <a:noAutofit/>
            </a:bodyPr>
            <a:lstStyle/>
            <a:p>
              <a:pPr algn="ctr"/>
              <a:r>
                <a:rPr lang="en-US" dirty="0">
                  <a:solidFill>
                    <a:schemeClr val="bg1"/>
                  </a:solidFill>
                  <a:latin typeface="Droid Serif"/>
                  <a:ea typeface="Droid Serif"/>
                  <a:cs typeface="Droid Serif"/>
                  <a:sym typeface="Droid Serif"/>
                </a:rPr>
                <a:t>Raise capital from LPs</a:t>
              </a:r>
              <a:endParaRPr lang="en" dirty="0">
                <a:solidFill>
                  <a:schemeClr val="bg1"/>
                </a:solidFill>
                <a:latin typeface="Droid Serif"/>
                <a:ea typeface="Droid Serif"/>
                <a:cs typeface="Droid Serif"/>
                <a:sym typeface="Droid Serif"/>
              </a:endParaRPr>
            </a:p>
          </p:txBody>
        </p:sp>
        <p:sp>
          <p:nvSpPr>
            <p:cNvPr id="184" name="Shape 184"/>
            <p:cNvSpPr/>
            <p:nvPr/>
          </p:nvSpPr>
          <p:spPr>
            <a:xfrm>
              <a:off x="2369656" y="2121334"/>
              <a:ext cx="2332200" cy="1472333"/>
            </a:xfrm>
            <a:prstGeom prst="chevron">
              <a:avLst>
                <a:gd name="adj" fmla="val 29853"/>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square" lIns="91425" tIns="91425" rIns="91425" bIns="91425" anchor="ctr" anchorCtr="0">
              <a:noAutofit/>
            </a:bodyPr>
            <a:lstStyle/>
            <a:p>
              <a:pPr algn="ctr"/>
              <a:r>
                <a:rPr lang="en-US" dirty="0">
                  <a:solidFill>
                    <a:schemeClr val="bg1"/>
                  </a:solidFill>
                  <a:latin typeface="Droid Serif"/>
                  <a:ea typeface="Droid Serif"/>
                  <a:cs typeface="Droid Serif"/>
                  <a:sym typeface="Droid Serif"/>
                </a:rPr>
                <a:t>Source deals and invest capital</a:t>
              </a:r>
              <a:endParaRPr lang="en" dirty="0">
                <a:solidFill>
                  <a:schemeClr val="bg1"/>
                </a:solidFill>
                <a:latin typeface="Droid Serif"/>
                <a:ea typeface="Droid Serif"/>
                <a:cs typeface="Droid Serif"/>
                <a:sym typeface="Droid Serif"/>
              </a:endParaRPr>
            </a:p>
          </p:txBody>
        </p:sp>
        <p:sp>
          <p:nvSpPr>
            <p:cNvPr id="185" name="Shape 185"/>
            <p:cNvSpPr/>
            <p:nvPr/>
          </p:nvSpPr>
          <p:spPr>
            <a:xfrm>
              <a:off x="6449218" y="2121334"/>
              <a:ext cx="2332200" cy="1472333"/>
            </a:xfrm>
            <a:prstGeom prst="chevron">
              <a:avLst>
                <a:gd name="adj" fmla="val 29853"/>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square" lIns="91425" tIns="91425" rIns="91425" bIns="91425" anchor="ctr" anchorCtr="0">
              <a:noAutofit/>
            </a:bodyPr>
            <a:lstStyle/>
            <a:p>
              <a:pPr algn="ctr"/>
              <a:r>
                <a:rPr lang="en-US" dirty="0">
                  <a:solidFill>
                    <a:schemeClr val="bg1"/>
                  </a:solidFill>
                  <a:latin typeface="Droid Serif"/>
                  <a:ea typeface="Droid Serif"/>
                  <a:cs typeface="Droid Serif"/>
                  <a:sym typeface="Droid Serif"/>
                </a:rPr>
                <a:t>Generate returns through liquidity events</a:t>
              </a:r>
              <a:endParaRPr lang="en" dirty="0">
                <a:solidFill>
                  <a:schemeClr val="bg1"/>
                </a:solidFill>
                <a:latin typeface="Droid Serif"/>
                <a:ea typeface="Droid Serif"/>
                <a:cs typeface="Droid Serif"/>
                <a:sym typeface="Droid Serif"/>
              </a:endParaRPr>
            </a:p>
          </p:txBody>
        </p:sp>
        <p:sp>
          <p:nvSpPr>
            <p:cNvPr id="7" name="Shape 185"/>
            <p:cNvSpPr/>
            <p:nvPr/>
          </p:nvSpPr>
          <p:spPr>
            <a:xfrm>
              <a:off x="4409437" y="2121334"/>
              <a:ext cx="2332200" cy="1472333"/>
            </a:xfrm>
            <a:prstGeom prst="chevron">
              <a:avLst>
                <a:gd name="adj" fmla="val 29853"/>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square" lIns="91425" tIns="91425" rIns="91425" bIns="91425" anchor="ctr" anchorCtr="0">
              <a:noAutofit/>
            </a:bodyPr>
            <a:lstStyle/>
            <a:p>
              <a:pPr algn="ctr"/>
              <a:r>
                <a:rPr lang="en-US" dirty="0">
                  <a:solidFill>
                    <a:schemeClr val="bg1"/>
                  </a:solidFill>
                  <a:latin typeface="Droid Serif"/>
                  <a:ea typeface="Droid Serif"/>
                  <a:cs typeface="Droid Serif"/>
                  <a:sym typeface="Droid Serif"/>
                </a:rPr>
                <a:t>Manage our portfolio companies and follow-on investments </a:t>
              </a:r>
              <a:endParaRPr lang="en" dirty="0">
                <a:solidFill>
                  <a:schemeClr val="bg1"/>
                </a:solidFill>
                <a:latin typeface="Droid Serif"/>
                <a:ea typeface="Droid Serif"/>
                <a:cs typeface="Droid Serif"/>
                <a:sym typeface="Droid Serif"/>
              </a:endParaRPr>
            </a:p>
          </p:txBody>
        </p:sp>
      </p:grpSp>
      <p:sp>
        <p:nvSpPr>
          <p:cNvPr id="2" name="TextBox 1"/>
          <p:cNvSpPr txBox="1"/>
          <p:nvPr/>
        </p:nvSpPr>
        <p:spPr>
          <a:xfrm>
            <a:off x="1897675" y="2210688"/>
            <a:ext cx="1901070"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Courier New"/>
              <a:buChar char="o"/>
            </a:pPr>
            <a:r>
              <a:rPr lang="en-US" dirty="0"/>
              <a:t>Meeting accredited investors</a:t>
            </a:r>
          </a:p>
          <a:p>
            <a:pPr marL="285750" indent="-285750">
              <a:buFont typeface="Courier New"/>
              <a:buChar char="o"/>
            </a:pPr>
            <a:r>
              <a:rPr lang="en-US" dirty="0"/>
              <a:t>Family offices</a:t>
            </a:r>
          </a:p>
          <a:p>
            <a:pPr marL="285750" indent="-285750">
              <a:buFont typeface="Courier New"/>
              <a:buChar char="o"/>
            </a:pPr>
            <a:r>
              <a:rPr lang="en-US" dirty="0"/>
              <a:t>Institutional investors [future funds]</a:t>
            </a:r>
          </a:p>
          <a:p>
            <a:pPr marL="285750" indent="-285750">
              <a:buFont typeface="Courier New"/>
              <a:buChar char="o"/>
            </a:pPr>
            <a:endParaRPr lang="en-US" dirty="0"/>
          </a:p>
          <a:p>
            <a:pPr marL="285750" indent="-285750">
              <a:buFont typeface="Courier New"/>
              <a:buChar char="o"/>
            </a:pPr>
            <a:endParaRPr lang="en-US" dirty="0"/>
          </a:p>
          <a:p>
            <a:pPr marL="285750" indent="-285750">
              <a:buFont typeface="Courier New"/>
              <a:buChar char="o"/>
            </a:pPr>
            <a:endParaRPr lang="en-US" dirty="0"/>
          </a:p>
          <a:p>
            <a:endParaRPr lang="en-US" dirty="0"/>
          </a:p>
          <a:p>
            <a:pPr marL="285750" indent="-285750">
              <a:buFont typeface="Courier New"/>
              <a:buChar char="o"/>
            </a:pPr>
            <a:endParaRPr lang="en-US" dirty="0"/>
          </a:p>
        </p:txBody>
      </p:sp>
      <p:sp>
        <p:nvSpPr>
          <p:cNvPr id="9" name="TextBox 8"/>
          <p:cNvSpPr txBox="1"/>
          <p:nvPr/>
        </p:nvSpPr>
        <p:spPr>
          <a:xfrm>
            <a:off x="3893656" y="2210689"/>
            <a:ext cx="1901070" cy="424731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Courier New"/>
              <a:buChar char="o"/>
            </a:pPr>
            <a:r>
              <a:rPr lang="en-US" dirty="0"/>
              <a:t>VC partnerships</a:t>
            </a:r>
          </a:p>
          <a:p>
            <a:pPr marL="285750" indent="-285750">
              <a:buFont typeface="Courier New"/>
              <a:buChar char="o"/>
            </a:pPr>
            <a:r>
              <a:rPr lang="en-US" dirty="0"/>
              <a:t>Angel investors</a:t>
            </a:r>
          </a:p>
          <a:p>
            <a:pPr marL="285750" indent="-285750">
              <a:buFont typeface="Courier New"/>
              <a:buChar char="o"/>
            </a:pPr>
            <a:r>
              <a:rPr lang="en-US" dirty="0"/>
              <a:t>Investment banks</a:t>
            </a:r>
          </a:p>
          <a:p>
            <a:pPr marL="285750" indent="-285750">
              <a:buFont typeface="Courier New"/>
              <a:buChar char="o"/>
            </a:pPr>
            <a:r>
              <a:rPr lang="en-US" dirty="0"/>
              <a:t>Service providers</a:t>
            </a:r>
          </a:p>
          <a:p>
            <a:pPr marL="285750" indent="-285750">
              <a:buFont typeface="Courier New"/>
              <a:buChar char="o"/>
            </a:pPr>
            <a:r>
              <a:rPr lang="en-US" dirty="0"/>
              <a:t>Networking events</a:t>
            </a:r>
          </a:p>
          <a:p>
            <a:pPr marL="285750" indent="-285750">
              <a:buFont typeface="Courier New"/>
              <a:buChar char="o"/>
            </a:pPr>
            <a:r>
              <a:rPr lang="en-US" dirty="0"/>
              <a:t>Founder network</a:t>
            </a:r>
          </a:p>
          <a:p>
            <a:pPr marL="285750" indent="-285750">
              <a:buFont typeface="Courier New"/>
              <a:buChar char="o"/>
            </a:pPr>
            <a:r>
              <a:rPr lang="en-US" dirty="0"/>
              <a:t>Corporate partnerships</a:t>
            </a:r>
          </a:p>
          <a:p>
            <a:pPr marL="285750" indent="-285750">
              <a:buFont typeface="Courier New"/>
              <a:buChar char="o"/>
            </a:pPr>
            <a:r>
              <a:rPr lang="en-US" dirty="0"/>
              <a:t>Constant ‘</a:t>
            </a:r>
            <a:r>
              <a:rPr lang="en-US" i="1" dirty="0"/>
              <a:t>hustle</a:t>
            </a:r>
            <a:r>
              <a:rPr lang="en-US" dirty="0"/>
              <a:t>’</a:t>
            </a:r>
          </a:p>
        </p:txBody>
      </p:sp>
      <p:sp>
        <p:nvSpPr>
          <p:cNvPr id="10" name="TextBox 9"/>
          <p:cNvSpPr txBox="1"/>
          <p:nvPr/>
        </p:nvSpPr>
        <p:spPr>
          <a:xfrm>
            <a:off x="5905133" y="2210688"/>
            <a:ext cx="1943467"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Courier New"/>
              <a:buChar char="o"/>
            </a:pPr>
            <a:r>
              <a:rPr lang="en-US" dirty="0"/>
              <a:t>Board representation</a:t>
            </a:r>
          </a:p>
          <a:p>
            <a:pPr marL="285750" indent="-285750">
              <a:buFont typeface="Courier New"/>
              <a:buChar char="o"/>
            </a:pPr>
            <a:r>
              <a:rPr lang="en-US" dirty="0"/>
              <a:t>Full service operational support</a:t>
            </a:r>
          </a:p>
          <a:p>
            <a:pPr marL="285750" indent="-285750">
              <a:buFont typeface="Courier New"/>
              <a:buChar char="o"/>
            </a:pPr>
            <a:r>
              <a:rPr lang="en-US" dirty="0"/>
              <a:t>Global expansion</a:t>
            </a:r>
          </a:p>
          <a:p>
            <a:pPr marL="285750" indent="-285750">
              <a:buFont typeface="Courier New"/>
              <a:buChar char="o"/>
            </a:pPr>
            <a:r>
              <a:rPr lang="en-US" dirty="0"/>
              <a:t>Introduce corporate partners and customers</a:t>
            </a:r>
          </a:p>
          <a:p>
            <a:pPr marL="285750" indent="-285750">
              <a:buFont typeface="Courier New"/>
              <a:buChar char="o"/>
            </a:pPr>
            <a:r>
              <a:rPr lang="en-US" dirty="0"/>
              <a:t>Help raise additional capital</a:t>
            </a:r>
          </a:p>
        </p:txBody>
      </p:sp>
      <p:sp>
        <p:nvSpPr>
          <p:cNvPr id="11" name="TextBox 10"/>
          <p:cNvSpPr txBox="1"/>
          <p:nvPr/>
        </p:nvSpPr>
        <p:spPr>
          <a:xfrm>
            <a:off x="7973218" y="2210688"/>
            <a:ext cx="1901070"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Courier New"/>
              <a:buChar char="o"/>
            </a:pPr>
            <a:r>
              <a:rPr lang="en-US" dirty="0"/>
              <a:t>Early identification of M&amp;A partners</a:t>
            </a:r>
          </a:p>
          <a:p>
            <a:pPr marL="285750" indent="-285750">
              <a:buFont typeface="Courier New"/>
              <a:buChar char="o"/>
            </a:pPr>
            <a:r>
              <a:rPr lang="en-US" dirty="0"/>
              <a:t>Manage liquidity opportunities through secondary markets, M&amp;A and IPO</a:t>
            </a:r>
          </a:p>
          <a:p>
            <a:pPr marL="285750" indent="-285750">
              <a:buFont typeface="Courier New"/>
              <a:buChar char="o"/>
            </a:pPr>
            <a:endParaRPr lang="en-US" dirty="0"/>
          </a:p>
          <a:p>
            <a:endParaRPr lang="en-US" dirty="0"/>
          </a:p>
          <a:p>
            <a:pPr marL="285750" indent="-285750">
              <a:buFont typeface="Courier New"/>
              <a:buChar char="o"/>
            </a:pPr>
            <a:endParaRPr lang="en-US" dirty="0"/>
          </a:p>
        </p:txBody>
      </p:sp>
      <p:sp>
        <p:nvSpPr>
          <p:cNvPr id="14" name="TextBox 13"/>
          <p:cNvSpPr txBox="1"/>
          <p:nvPr/>
        </p:nvSpPr>
        <p:spPr>
          <a:xfrm>
            <a:off x="5933439" y="6181007"/>
            <a:ext cx="3820162" cy="276999"/>
          </a:xfrm>
          <a:prstGeom prst="rect">
            <a:avLst/>
          </a:prstGeom>
          <a:noFill/>
        </p:spPr>
        <p:txBody>
          <a:bodyPr vert="horz" wrap="square" lIns="91440" tIns="45720" rIns="91440" bIns="45720" rtlCol="0" anchor="ctr">
            <a:normAutofit fontScale="25000" lnSpcReduction="20000"/>
          </a:bodyPr>
          <a:lstStyle/>
          <a:p>
            <a:pPr>
              <a:spcBef>
                <a:spcPct val="0"/>
              </a:spcBef>
            </a:pPr>
            <a:r>
              <a:rPr lang="en-US" sz="4400" i="1" dirty="0">
                <a:latin typeface="+mj-lt"/>
                <a:ea typeface="+mj-ea"/>
                <a:cs typeface="+mj-cs"/>
              </a:rPr>
              <a:t>Source: courtesy of Nick Adams and Differential Ventures</a:t>
            </a:r>
          </a:p>
        </p:txBody>
      </p:sp>
    </p:spTree>
    <p:extLst>
      <p:ext uri="{BB962C8B-B14F-4D97-AF65-F5344CB8AC3E}">
        <p14:creationId xmlns:p14="http://schemas.microsoft.com/office/powerpoint/2010/main" val="1598453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lvl="1"/>
            <a:r>
              <a:rPr lang="en-US" altLang="zh-TW" sz="3600" dirty="0"/>
              <a:t>Liquidity Management</a:t>
            </a:r>
            <a:br>
              <a:rPr lang="en-US" altLang="zh-TW" dirty="0"/>
            </a:br>
            <a:r>
              <a:rPr lang="en-US" altLang="zh-TW" sz="2400" dirty="0"/>
              <a:t>4 Possible actions for </a:t>
            </a:r>
            <a:r>
              <a:rPr lang="en-US" altLang="zh-TW" sz="2400" dirty="0">
                <a:solidFill>
                  <a:schemeClr val="accent2">
                    <a:lumMod val="75000"/>
                  </a:schemeClr>
                </a:solidFill>
              </a:rPr>
              <a:t>Bank B</a:t>
            </a:r>
            <a:r>
              <a:rPr lang="en-US" altLang="zh-TW" sz="2400" dirty="0"/>
              <a:t> (</a:t>
            </a:r>
            <a:r>
              <a:rPr lang="en-US" altLang="zh-TW" sz="2400" dirty="0" err="1"/>
              <a:t>Cont</a:t>
            </a:r>
            <a:r>
              <a:rPr lang="en-US" altLang="zh-TW" sz="2400" dirty="0"/>
              <a:t>)</a:t>
            </a:r>
            <a:endParaRPr lang="en-US" altLang="zh-TW" b="0" dirty="0"/>
          </a:p>
        </p:txBody>
      </p:sp>
      <p:sp>
        <p:nvSpPr>
          <p:cNvPr id="187395" name="Rectangle 3"/>
          <p:cNvSpPr>
            <a:spLocks noGrp="1" noChangeArrowheads="1"/>
          </p:cNvSpPr>
          <p:nvPr>
            <p:ph idx="1"/>
          </p:nvPr>
        </p:nvSpPr>
        <p:spPr/>
        <p:txBody>
          <a:bodyPr/>
          <a:lstStyle/>
          <a:p>
            <a:pPr marL="400050">
              <a:buFont typeface="+mj-lt"/>
              <a:buAutoNum type="arabicPeriod" startAt="3"/>
            </a:pPr>
            <a:r>
              <a:rPr lang="en-US" altLang="zh-TW" b="1" dirty="0"/>
              <a:t>Borrow from the FED</a:t>
            </a:r>
          </a:p>
          <a:p>
            <a:pPr marL="400050">
              <a:buFont typeface="+mj-lt"/>
              <a:buAutoNum type="arabicPeriod" startAt="3"/>
            </a:pPr>
            <a:endParaRPr lang="en-US" altLang="zh-TW" dirty="0"/>
          </a:p>
          <a:p>
            <a:pPr marL="400050">
              <a:buFont typeface="+mj-lt"/>
              <a:buAutoNum type="arabicPeriod" startAt="3"/>
            </a:pPr>
            <a:endParaRPr lang="en-US" altLang="zh-TW" dirty="0"/>
          </a:p>
          <a:p>
            <a:pPr marL="400050">
              <a:buFont typeface="+mj-lt"/>
              <a:buAutoNum type="arabicPeriod" startAt="3"/>
            </a:pPr>
            <a:endParaRPr lang="en-US" altLang="zh-TW" dirty="0"/>
          </a:p>
          <a:p>
            <a:pPr marL="400050">
              <a:buFont typeface="+mj-lt"/>
              <a:buAutoNum type="arabicPeriod" startAt="3"/>
            </a:pPr>
            <a:r>
              <a:rPr lang="en-US" altLang="zh-TW" b="1" dirty="0"/>
              <a:t>Call in or sell off loans</a:t>
            </a:r>
          </a:p>
        </p:txBody>
      </p:sp>
      <p:sp>
        <p:nvSpPr>
          <p:cNvPr id="13" name="Slide Number Placeholder 5"/>
          <p:cNvSpPr>
            <a:spLocks noGrp="1"/>
          </p:cNvSpPr>
          <p:nvPr>
            <p:ph type="sldNum" sz="quarter" idx="10"/>
          </p:nvPr>
        </p:nvSpPr>
        <p:spPr/>
        <p:txBody>
          <a:bodyPr/>
          <a:lstStyle/>
          <a:p>
            <a:fld id="{27F1AD34-0654-4624-BF45-6C28E00281BF}" type="slidenum">
              <a:rPr lang="en-US" altLang="en-US" smtClean="0"/>
              <a:pPr/>
              <a:t>34</a:t>
            </a:fld>
            <a:endParaRPr lang="en-US" altLang="en-US"/>
          </a:p>
        </p:txBody>
      </p:sp>
      <p:sp>
        <p:nvSpPr>
          <p:cNvPr id="14" name="Footer Placeholder 4"/>
          <p:cNvSpPr>
            <a:spLocks noGrp="1"/>
          </p:cNvSpPr>
          <p:nvPr>
            <p:ph type="ftr" sz="quarter" idx="11"/>
          </p:nvPr>
        </p:nvSpPr>
        <p:spPr/>
        <p:txBody>
          <a:bodyPr/>
          <a:lstStyle/>
          <a:p>
            <a:r>
              <a:rPr lang="en-US" altLang="zh-TW" dirty="0"/>
              <a:t>Bank Management</a:t>
            </a:r>
          </a:p>
        </p:txBody>
      </p:sp>
      <p:sp>
        <p:nvSpPr>
          <p:cNvPr id="187402" name="Text Box 10"/>
          <p:cNvSpPr txBox="1">
            <a:spLocks noChangeArrowheads="1"/>
          </p:cNvSpPr>
          <p:nvPr/>
        </p:nvSpPr>
        <p:spPr bwMode="auto">
          <a:xfrm>
            <a:off x="1524000" y="5867401"/>
            <a:ext cx="2971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graphicFrame>
        <p:nvGraphicFramePr>
          <p:cNvPr id="15" name="Table 14"/>
          <p:cNvGraphicFramePr>
            <a:graphicFrameLocks noGrp="1"/>
          </p:cNvGraphicFramePr>
          <p:nvPr/>
        </p:nvGraphicFramePr>
        <p:xfrm>
          <a:off x="2133601" y="2133600"/>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t>Loans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$90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Securities</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b="1" dirty="0">
                          <a:solidFill>
                            <a:srgbClr val="00B050"/>
                          </a:solidFill>
                        </a:rPr>
                        <a:t>Discount loans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2133601" y="4185924"/>
          <a:ext cx="6400801" cy="1483360"/>
        </p:xfrm>
        <a:graphic>
          <a:graphicData uri="http://schemas.openxmlformats.org/drawingml/2006/table">
            <a:tbl>
              <a:tblPr firstRow="1" bandRow="1">
                <a:tableStyleId>{F2DE63D5-997A-4646-A377-4702673A728D}</a:tableStyleId>
              </a:tblPr>
              <a:tblGrid>
                <a:gridCol w="2029522">
                  <a:extLst>
                    <a:ext uri="{9D8B030D-6E8A-4147-A177-3AD203B41FA5}">
                      <a16:colId xmlns:a16="http://schemas.microsoft.com/office/drawing/2014/main" val="20000"/>
                    </a:ext>
                  </a:extLst>
                </a:gridCol>
                <a:gridCol w="1248937">
                  <a:extLst>
                    <a:ext uri="{9D8B030D-6E8A-4147-A177-3AD203B41FA5}">
                      <a16:colId xmlns:a16="http://schemas.microsoft.com/office/drawing/2014/main" val="20001"/>
                    </a:ext>
                  </a:extLst>
                </a:gridCol>
                <a:gridCol w="1817203">
                  <a:extLst>
                    <a:ext uri="{9D8B030D-6E8A-4147-A177-3AD203B41FA5}">
                      <a16:colId xmlns:a16="http://schemas.microsoft.com/office/drawing/2014/main" val="20002"/>
                    </a:ext>
                  </a:extLst>
                </a:gridCol>
                <a:gridCol w="1305139">
                  <a:extLst>
                    <a:ext uri="{9D8B030D-6E8A-4147-A177-3AD203B41FA5}">
                      <a16:colId xmlns:a16="http://schemas.microsoft.com/office/drawing/2014/main" val="20003"/>
                    </a:ext>
                  </a:extLst>
                </a:gridCol>
              </a:tblGrid>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en-US" b="1" dirty="0"/>
                        <a:t>Reserves</a:t>
                      </a:r>
                      <a:endParaRPr lang="de-DE" b="1" dirty="0"/>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$9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b="1" dirty="0">
                          <a:solidFill>
                            <a:schemeClr val="tx1"/>
                          </a:solidFill>
                        </a:rPr>
                        <a:t>Deposits</a:t>
                      </a:r>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chemeClr val="tx1"/>
                          </a:solidFill>
                        </a:rPr>
                        <a:t>$90 mil</a:t>
                      </a:r>
                      <a:endParaRPr lang="de-DE" b="1"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b="1" dirty="0">
                          <a:solidFill>
                            <a:srgbClr val="00B050"/>
                          </a:solidFill>
                        </a:rPr>
                        <a:t>Loans</a:t>
                      </a:r>
                      <a:endParaRPr lang="de-DE" b="1" dirty="0">
                        <a:solidFill>
                          <a:srgbClr val="00B050"/>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b="1" dirty="0">
                          <a:solidFill>
                            <a:srgbClr val="00B050"/>
                          </a:solidFill>
                        </a:rPr>
                        <a:t>$81 mil</a:t>
                      </a: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r>
                        <a:rPr lang="en-US" dirty="0"/>
                        <a:t>Capital</a:t>
                      </a:r>
                      <a:endParaRPr lang="de-DE" dirty="0"/>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r"/>
                      <a:r>
                        <a:rPr lang="en-US" dirty="0"/>
                        <a:t>$10 mil</a:t>
                      </a:r>
                      <a:endParaRPr lang="de-DE" dirty="0"/>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b="0" dirty="0">
                          <a:solidFill>
                            <a:schemeClr val="tx1"/>
                          </a:solidFill>
                        </a:rPr>
                        <a:t>Securities</a:t>
                      </a:r>
                      <a:endParaRPr lang="de-DE" b="0"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r>
                        <a:rPr lang="en-US" b="0" dirty="0">
                          <a:solidFill>
                            <a:schemeClr val="tx1"/>
                          </a:solidFill>
                        </a:rPr>
                        <a:t>$10 mil</a:t>
                      </a:r>
                      <a:endParaRPr lang="de-DE" b="0" dirty="0">
                        <a:solidFill>
                          <a:schemeClr val="tx1"/>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de-DE" b="1" dirty="0">
                        <a:solidFill>
                          <a:schemeClr val="tx1"/>
                        </a:solidFill>
                      </a:endParaRPr>
                    </a:p>
                  </a:txBody>
                  <a:tcPr>
                    <a:lnL w="12700" cap="flat" cmpd="sng" algn="ctr">
                      <a:solidFill>
                        <a:schemeClr val="accent2"/>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r"/>
                      <a:endParaRPr lang="de-DE" b="1" dirty="0">
                        <a:solidFill>
                          <a:srgbClr val="00B050"/>
                        </a:solidFill>
                      </a:endParaRPr>
                    </a:p>
                  </a:txBody>
                  <a:tcPr>
                    <a:lnR w="12700" cap="flat" cmpd="sng" algn="ctr">
                      <a:solidFill>
                        <a:schemeClr val="accent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9935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7395">
                                            <p:txEl>
                                              <p:pRg st="4" end="4"/>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uiExpand="1"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10"/>
          <p:cNvCxnSpPr>
            <a:stCxn id="7" idx="2"/>
            <a:endCxn id="8" idx="0"/>
          </p:cNvCxnSpPr>
          <p:nvPr/>
        </p:nvCxnSpPr>
        <p:spPr>
          <a:xfrm rot="5400000">
            <a:off x="4381500" y="3467100"/>
            <a:ext cx="762000" cy="2667000"/>
          </a:xfrm>
          <a:prstGeom prst="bentConnector3">
            <a:avLst/>
          </a:prstGeom>
        </p:spPr>
        <p:style>
          <a:lnRef idx="2">
            <a:schemeClr val="accent2"/>
          </a:lnRef>
          <a:fillRef idx="0">
            <a:schemeClr val="accent2"/>
          </a:fillRef>
          <a:effectRef idx="1">
            <a:schemeClr val="accent2"/>
          </a:effectRef>
          <a:fontRef idx="minor">
            <a:schemeClr val="tx1"/>
          </a:fontRef>
        </p:style>
      </p:cxnSp>
      <p:cxnSp>
        <p:nvCxnSpPr>
          <p:cNvPr id="15" name="Elbow Connector 14"/>
          <p:cNvCxnSpPr>
            <a:stCxn id="7" idx="2"/>
            <a:endCxn id="10" idx="0"/>
          </p:cNvCxnSpPr>
          <p:nvPr/>
        </p:nvCxnSpPr>
        <p:spPr>
          <a:xfrm rot="16200000" flipH="1">
            <a:off x="7048500" y="3467100"/>
            <a:ext cx="762000" cy="2667000"/>
          </a:xfrm>
          <a:prstGeom prst="bentConnector3">
            <a:avLst/>
          </a:prstGeom>
        </p:spPr>
        <p:style>
          <a:lnRef idx="2">
            <a:schemeClr val="accent2"/>
          </a:lnRef>
          <a:fillRef idx="0">
            <a:schemeClr val="accent2"/>
          </a:fillRef>
          <a:effectRef idx="1">
            <a:schemeClr val="accent2"/>
          </a:effectRef>
          <a:fontRef idx="minor">
            <a:schemeClr val="tx1"/>
          </a:fontRef>
        </p:style>
      </p:cxnSp>
      <p:sp>
        <p:nvSpPr>
          <p:cNvPr id="58370" name="Title 5"/>
          <p:cNvSpPr>
            <a:spLocks noGrp="1"/>
          </p:cNvSpPr>
          <p:nvPr>
            <p:ph type="title"/>
          </p:nvPr>
        </p:nvSpPr>
        <p:spPr/>
        <p:txBody>
          <a:bodyPr/>
          <a:lstStyle/>
          <a:p>
            <a:r>
              <a:rPr lang="en-US" altLang="zh-TW" dirty="0"/>
              <a:t>Structure of a generic Venture Capital Fund</a:t>
            </a:r>
            <a:endParaRPr lang="zh-TW" altLang="en-US" dirty="0"/>
          </a:p>
        </p:txBody>
      </p:sp>
      <p:sp>
        <p:nvSpPr>
          <p:cNvPr id="58373" name="Slide Number Placeholder 4"/>
          <p:cNvSpPr>
            <a:spLocks noGrp="1"/>
          </p:cNvSpPr>
          <p:nvPr>
            <p:ph type="sldNum" sz="quarter" idx="12"/>
          </p:nvPr>
        </p:nvSpPr>
        <p:spPr>
          <a:noFill/>
        </p:spPr>
        <p:txBody>
          <a:bodyPr vert="horz" wrap="square" lIns="91440" tIns="45720" rIns="91440" bIns="45720" numCol="1" rtlCol="0" anchor="ctr" anchorCtr="0" compatLnSpc="1">
            <a:prstTxWarp prst="textNoShape">
              <a:avLst/>
            </a:prstTxWarp>
          </a:bodyPr>
          <a:lstStyle/>
          <a:p>
            <a:pPr eaLnBrk="0" hangingPunct="0"/>
            <a:fld id="{6EC6E509-0096-4004-B6DA-4F6DE02E6C1F}" type="slidenum">
              <a:rPr lang="en-US" altLang="en-US" sz="1400" b="1"/>
              <a:pPr eaLnBrk="0" hangingPunct="0"/>
              <a:t>340</a:t>
            </a:fld>
            <a:endParaRPr lang="en-US" altLang="en-US" sz="1400" b="1" dirty="0"/>
          </a:p>
        </p:txBody>
      </p:sp>
      <p:sp>
        <p:nvSpPr>
          <p:cNvPr id="2" name="Rectangle 1"/>
          <p:cNvSpPr/>
          <p:nvPr/>
        </p:nvSpPr>
        <p:spPr>
          <a:xfrm>
            <a:off x="2057400" y="1295400"/>
            <a:ext cx="1524000" cy="1524000"/>
          </a:xfrm>
          <a:prstGeom prst="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Venture Capital Firm</a:t>
            </a:r>
          </a:p>
          <a:p>
            <a:pPr algn="ctr"/>
            <a:r>
              <a:rPr lang="en-US" dirty="0"/>
              <a:t>(General Partner)</a:t>
            </a:r>
            <a:endParaRPr lang="de-DE" dirty="0"/>
          </a:p>
        </p:txBody>
      </p:sp>
      <p:sp>
        <p:nvSpPr>
          <p:cNvPr id="6" name="Rectangle 5"/>
          <p:cNvSpPr/>
          <p:nvPr/>
        </p:nvSpPr>
        <p:spPr>
          <a:xfrm>
            <a:off x="3886200" y="1295400"/>
            <a:ext cx="5486400" cy="1524000"/>
          </a:xfrm>
          <a:prstGeom prst="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Limited Partners (Investors)</a:t>
            </a:r>
          </a:p>
          <a:p>
            <a:pPr algn="ctr"/>
            <a:r>
              <a:rPr lang="en-US" dirty="0"/>
              <a:t>(public pension funds, corporate pension funds, insurance companies, high net-worth individuals, family offices, endowments, foundations, fund-of-funds, sovereign wealth funds, etc.)</a:t>
            </a:r>
            <a:endParaRPr lang="de-DE" dirty="0"/>
          </a:p>
        </p:txBody>
      </p:sp>
      <p:sp>
        <p:nvSpPr>
          <p:cNvPr id="7" name="Rectangle 6"/>
          <p:cNvSpPr/>
          <p:nvPr/>
        </p:nvSpPr>
        <p:spPr>
          <a:xfrm>
            <a:off x="4648200" y="3657600"/>
            <a:ext cx="2895600" cy="762000"/>
          </a:xfrm>
          <a:prstGeom prst="rect">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Venture Capital Fund</a:t>
            </a:r>
          </a:p>
          <a:p>
            <a:pPr algn="ctr"/>
            <a:r>
              <a:rPr lang="en-US" dirty="0"/>
              <a:t>(Limited Partner)</a:t>
            </a:r>
            <a:endParaRPr lang="de-DE" dirty="0"/>
          </a:p>
        </p:txBody>
      </p:sp>
      <p:sp>
        <p:nvSpPr>
          <p:cNvPr id="8" name="Rectangle 7"/>
          <p:cNvSpPr/>
          <p:nvPr/>
        </p:nvSpPr>
        <p:spPr>
          <a:xfrm>
            <a:off x="2286000" y="5181600"/>
            <a:ext cx="2286000" cy="762000"/>
          </a:xfrm>
          <a:prstGeom prst="rect">
            <a:avLst/>
          </a:prstGeom>
          <a:solidFill>
            <a:schemeClr val="accent3">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Investment</a:t>
            </a:r>
            <a:endParaRPr lang="de-DE" b="1" dirty="0"/>
          </a:p>
        </p:txBody>
      </p:sp>
      <p:sp>
        <p:nvSpPr>
          <p:cNvPr id="9" name="Rectangle 8"/>
          <p:cNvSpPr/>
          <p:nvPr/>
        </p:nvSpPr>
        <p:spPr>
          <a:xfrm>
            <a:off x="4953000" y="5181600"/>
            <a:ext cx="2286000" cy="762000"/>
          </a:xfrm>
          <a:prstGeom prst="rect">
            <a:avLst/>
          </a:prstGeom>
          <a:solidFill>
            <a:schemeClr val="accent3">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Investment</a:t>
            </a:r>
            <a:endParaRPr lang="de-DE" b="1" dirty="0"/>
          </a:p>
        </p:txBody>
      </p:sp>
      <p:sp>
        <p:nvSpPr>
          <p:cNvPr id="10" name="Rectangle 9"/>
          <p:cNvSpPr/>
          <p:nvPr/>
        </p:nvSpPr>
        <p:spPr>
          <a:xfrm>
            <a:off x="7620000" y="5181600"/>
            <a:ext cx="2286000" cy="762000"/>
          </a:xfrm>
          <a:prstGeom prst="rect">
            <a:avLst/>
          </a:prstGeom>
          <a:solidFill>
            <a:schemeClr val="accent3">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Investment</a:t>
            </a:r>
            <a:endParaRPr lang="de-DE" b="1" dirty="0"/>
          </a:p>
        </p:txBody>
      </p:sp>
      <p:cxnSp>
        <p:nvCxnSpPr>
          <p:cNvPr id="4" name="Straight Connector 3"/>
          <p:cNvCxnSpPr>
            <a:stCxn id="7" idx="2"/>
            <a:endCxn id="9" idx="0"/>
          </p:cNvCxnSpPr>
          <p:nvPr/>
        </p:nvCxnSpPr>
        <p:spPr>
          <a:xfrm>
            <a:off x="6096000" y="4419600"/>
            <a:ext cx="0" cy="762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Elbow Connector 18"/>
          <p:cNvCxnSpPr>
            <a:stCxn id="7" idx="0"/>
            <a:endCxn id="6" idx="2"/>
          </p:cNvCxnSpPr>
          <p:nvPr/>
        </p:nvCxnSpPr>
        <p:spPr>
          <a:xfrm rot="5400000" flipH="1" flipV="1">
            <a:off x="5943600" y="2971800"/>
            <a:ext cx="838200" cy="533400"/>
          </a:xfrm>
          <a:prstGeom prst="bentConnector3">
            <a:avLst/>
          </a:prstGeom>
        </p:spPr>
        <p:style>
          <a:lnRef idx="2">
            <a:schemeClr val="accent2"/>
          </a:lnRef>
          <a:fillRef idx="0">
            <a:schemeClr val="accent2"/>
          </a:fillRef>
          <a:effectRef idx="1">
            <a:schemeClr val="accent2"/>
          </a:effectRef>
          <a:fontRef idx="minor">
            <a:schemeClr val="tx1"/>
          </a:fontRef>
        </p:style>
      </p:cxnSp>
      <p:cxnSp>
        <p:nvCxnSpPr>
          <p:cNvPr id="21" name="Elbow Connector 20"/>
          <p:cNvCxnSpPr>
            <a:stCxn id="7" idx="0"/>
            <a:endCxn id="2" idx="2"/>
          </p:cNvCxnSpPr>
          <p:nvPr/>
        </p:nvCxnSpPr>
        <p:spPr>
          <a:xfrm rot="16200000" flipV="1">
            <a:off x="4038600" y="1600200"/>
            <a:ext cx="838200" cy="3276600"/>
          </a:xfrm>
          <a:prstGeom prst="bentConnector3">
            <a:avLst/>
          </a:prstGeom>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2514600" y="3429000"/>
            <a:ext cx="914400" cy="533400"/>
          </a:xfrm>
          <a:prstGeom prst="rect">
            <a:avLst/>
          </a:prstGeom>
          <a:noFill/>
          <a:ln>
            <a:noFill/>
          </a:ln>
        </p:spPr>
        <p:txBody>
          <a:bodyPr vert="horz" wrap="none" lIns="91440" tIns="45720" rIns="91440" bIns="45720" rtlCol="0" anchor="ctr">
            <a:noAutofit/>
          </a:bodyPr>
          <a:lstStyle/>
          <a:p>
            <a:pPr>
              <a:spcBef>
                <a:spcPct val="0"/>
              </a:spcBef>
            </a:pPr>
            <a:r>
              <a:rPr lang="en-US" dirty="0">
                <a:latin typeface="+mj-lt"/>
                <a:ea typeface="+mj-ea"/>
                <a:cs typeface="+mj-cs"/>
              </a:rPr>
              <a:t>Fund/Investment </a:t>
            </a:r>
          </a:p>
          <a:p>
            <a:pPr>
              <a:spcBef>
                <a:spcPct val="0"/>
              </a:spcBef>
            </a:pPr>
            <a:r>
              <a:rPr lang="en-US" dirty="0">
                <a:latin typeface="+mj-lt"/>
                <a:ea typeface="+mj-ea"/>
                <a:cs typeface="+mj-cs"/>
              </a:rPr>
              <a:t>Management</a:t>
            </a:r>
            <a:endParaRPr lang="de-DE" dirty="0">
              <a:latin typeface="+mj-lt"/>
              <a:ea typeface="+mj-ea"/>
              <a:cs typeface="+mj-cs"/>
            </a:endParaRPr>
          </a:p>
        </p:txBody>
      </p:sp>
      <p:sp>
        <p:nvSpPr>
          <p:cNvPr id="26" name="TextBox 25"/>
          <p:cNvSpPr txBox="1"/>
          <p:nvPr/>
        </p:nvSpPr>
        <p:spPr>
          <a:xfrm>
            <a:off x="4267200" y="2819400"/>
            <a:ext cx="914400" cy="533400"/>
          </a:xfrm>
          <a:prstGeom prst="rect">
            <a:avLst/>
          </a:prstGeom>
          <a:noFill/>
          <a:ln>
            <a:noFill/>
          </a:ln>
        </p:spPr>
        <p:txBody>
          <a:bodyPr vert="horz" wrap="none" lIns="91440" tIns="45720" rIns="91440" bIns="45720" rtlCol="0" anchor="ctr">
            <a:noAutofit/>
          </a:bodyPr>
          <a:lstStyle/>
          <a:p>
            <a:pPr algn="ctr">
              <a:spcBef>
                <a:spcPct val="0"/>
              </a:spcBef>
            </a:pPr>
            <a:r>
              <a:rPr lang="en-US" dirty="0">
                <a:latin typeface="+mj-lt"/>
                <a:ea typeface="+mj-ea"/>
                <a:cs typeface="+mj-cs"/>
              </a:rPr>
              <a:t>Ownership of the Fund</a:t>
            </a:r>
            <a:endParaRPr lang="de-DE" dirty="0">
              <a:latin typeface="+mj-lt"/>
              <a:ea typeface="+mj-ea"/>
              <a:cs typeface="+mj-cs"/>
            </a:endParaRPr>
          </a:p>
        </p:txBody>
      </p:sp>
      <p:sp>
        <p:nvSpPr>
          <p:cNvPr id="27" name="TextBox 26"/>
          <p:cNvSpPr txBox="1"/>
          <p:nvPr/>
        </p:nvSpPr>
        <p:spPr>
          <a:xfrm>
            <a:off x="3712028" y="4724400"/>
            <a:ext cx="5029200" cy="533400"/>
          </a:xfrm>
          <a:prstGeom prst="rect">
            <a:avLst/>
          </a:prstGeom>
          <a:noFill/>
          <a:ln>
            <a:noFill/>
          </a:ln>
        </p:spPr>
        <p:txBody>
          <a:bodyPr vert="horz" wrap="none" lIns="91440" tIns="45720" rIns="91440" bIns="45720" rtlCol="0" anchor="ctr">
            <a:noAutofit/>
          </a:bodyPr>
          <a:lstStyle/>
          <a:p>
            <a:pPr>
              <a:spcBef>
                <a:spcPct val="0"/>
              </a:spcBef>
            </a:pPr>
            <a:r>
              <a:rPr lang="en-US" dirty="0">
                <a:latin typeface="+mj-lt"/>
                <a:ea typeface="+mj-ea"/>
                <a:cs typeface="+mj-cs"/>
              </a:rPr>
              <a:t>The Fund’s ownership of the p</a:t>
            </a:r>
            <a:r>
              <a:rPr lang="en-US" dirty="0" err="1">
                <a:latin typeface="+mj-lt"/>
                <a:ea typeface="+mj-ea"/>
                <a:cs typeface="+mj-cs"/>
              </a:rPr>
              <a:t>ortfolio</a:t>
            </a:r>
            <a:r>
              <a:rPr lang="en-US" dirty="0">
                <a:latin typeface="+mj-lt"/>
                <a:ea typeface="+mj-ea"/>
                <a:cs typeface="+mj-cs"/>
              </a:rPr>
              <a:t> investments</a:t>
            </a:r>
            <a:endParaRPr lang="de-DE" dirty="0">
              <a:latin typeface="+mj-lt"/>
              <a:ea typeface="+mj-ea"/>
              <a:cs typeface="+mj-cs"/>
            </a:endParaRPr>
          </a:p>
        </p:txBody>
      </p:sp>
      <p:cxnSp>
        <p:nvCxnSpPr>
          <p:cNvPr id="28" name="Straight Connector 27"/>
          <p:cNvCxnSpPr>
            <a:stCxn id="7" idx="1"/>
          </p:cNvCxnSpPr>
          <p:nvPr/>
        </p:nvCxnSpPr>
        <p:spPr>
          <a:xfrm flipH="1">
            <a:off x="2514600" y="4038600"/>
            <a:ext cx="21336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flipV="1">
            <a:off x="2514600" y="2819400"/>
            <a:ext cx="0" cy="1219200"/>
          </a:xfrm>
          <a:prstGeom prst="line">
            <a:avLst/>
          </a:prstGeom>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94042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22" grpId="0"/>
      <p:bldP spid="26" grpId="0"/>
      <p:bldP spid="27"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178396"/>
          </a:xfrm>
        </p:spPr>
        <p:txBody>
          <a:bodyPr>
            <a:normAutofit/>
          </a:bodyPr>
          <a:lstStyle/>
          <a:p>
            <a:r>
              <a:rPr lang="en-US" sz="3200" dirty="0"/>
              <a:t>HOW VENTURE CAPITAL WORKS</a:t>
            </a:r>
          </a:p>
        </p:txBody>
      </p:sp>
      <p:sp>
        <p:nvSpPr>
          <p:cNvPr id="24" name="Text Placeholder 23">
            <a:extLst>
              <a:ext uri="{FF2B5EF4-FFF2-40B4-BE49-F238E27FC236}">
                <a16:creationId xmlns:a16="http://schemas.microsoft.com/office/drawing/2014/main" id="{E75624D6-2AC8-B640-ACB1-F5E47E4AD162}"/>
              </a:ext>
            </a:extLst>
          </p:cNvPr>
          <p:cNvSpPr>
            <a:spLocks noGrp="1"/>
          </p:cNvSpPr>
          <p:nvPr>
            <p:ph idx="1"/>
          </p:nvPr>
        </p:nvSpPr>
        <p:spPr>
          <a:xfrm>
            <a:off x="1981200" y="1564690"/>
            <a:ext cx="8229600" cy="3911609"/>
          </a:xfrm>
        </p:spPr>
        <p:txBody>
          <a:bodyPr/>
          <a:lstStyle/>
          <a:p>
            <a:r>
              <a:rPr lang="en-US" dirty="0"/>
              <a:t>FUND STRUCTURE</a:t>
            </a:r>
          </a:p>
        </p:txBody>
      </p:sp>
      <p:sp>
        <p:nvSpPr>
          <p:cNvPr id="3" name="Slide Number Placeholder 2"/>
          <p:cNvSpPr>
            <a:spLocks noGrp="1"/>
          </p:cNvSpPr>
          <p:nvPr>
            <p:ph type="sldNum" sz="quarter" idx="10"/>
          </p:nvPr>
        </p:nvSpPr>
        <p:spPr/>
        <p:txBody>
          <a:bodyPr/>
          <a:lstStyle/>
          <a:p>
            <a:fld id="{00000000-1234-1234-1234-123412341234}" type="slidenum">
              <a:rPr lang="en" smtClean="0"/>
              <a:pPr/>
              <a:t>341</a:t>
            </a:fld>
            <a:endParaRPr lang="en"/>
          </a:p>
        </p:txBody>
      </p:sp>
      <p:sp>
        <p:nvSpPr>
          <p:cNvPr id="4" name="Rectangle 3"/>
          <p:cNvSpPr/>
          <p:nvPr/>
        </p:nvSpPr>
        <p:spPr>
          <a:xfrm>
            <a:off x="2075635" y="2440454"/>
            <a:ext cx="1508198" cy="104942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Limited Partners</a:t>
            </a:r>
          </a:p>
          <a:p>
            <a:pPr algn="ctr"/>
            <a:r>
              <a:rPr lang="en-US" dirty="0"/>
              <a:t>(LPs)</a:t>
            </a:r>
          </a:p>
        </p:txBody>
      </p:sp>
      <p:sp>
        <p:nvSpPr>
          <p:cNvPr id="5" name="Connector 4"/>
          <p:cNvSpPr/>
          <p:nvPr/>
        </p:nvSpPr>
        <p:spPr>
          <a:xfrm>
            <a:off x="4302262" y="2387541"/>
            <a:ext cx="1464099" cy="1199342"/>
          </a:xfrm>
          <a:prstGeom prst="flowChartConnector">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General Partners</a:t>
            </a:r>
          </a:p>
          <a:p>
            <a:pPr algn="ctr"/>
            <a:r>
              <a:rPr lang="en-US" dirty="0"/>
              <a:t>(GPs)</a:t>
            </a:r>
          </a:p>
        </p:txBody>
      </p:sp>
      <p:grpSp>
        <p:nvGrpSpPr>
          <p:cNvPr id="10" name="Group 9"/>
          <p:cNvGrpSpPr/>
          <p:nvPr/>
        </p:nvGrpSpPr>
        <p:grpSpPr>
          <a:xfrm>
            <a:off x="6639524" y="2078889"/>
            <a:ext cx="564472" cy="2030780"/>
            <a:chOff x="5627077" y="1807831"/>
            <a:chExt cx="564472" cy="2030780"/>
          </a:xfrm>
        </p:grpSpPr>
        <p:sp>
          <p:nvSpPr>
            <p:cNvPr id="6" name="Process 5"/>
            <p:cNvSpPr/>
            <p:nvPr/>
          </p:nvSpPr>
          <p:spPr>
            <a:xfrm>
              <a:off x="5627077" y="1807831"/>
              <a:ext cx="564472" cy="388022"/>
            </a:xfrm>
            <a:prstGeom prst="flowChart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Co. 1</a:t>
              </a:r>
            </a:p>
          </p:txBody>
        </p:sp>
        <p:sp>
          <p:nvSpPr>
            <p:cNvPr id="7" name="Process 6"/>
            <p:cNvSpPr/>
            <p:nvPr/>
          </p:nvSpPr>
          <p:spPr>
            <a:xfrm>
              <a:off x="5627077" y="2348253"/>
              <a:ext cx="564472" cy="388022"/>
            </a:xfrm>
            <a:prstGeom prst="flowChart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Co. 2</a:t>
              </a:r>
            </a:p>
          </p:txBody>
        </p:sp>
        <p:sp>
          <p:nvSpPr>
            <p:cNvPr id="8" name="Process 7"/>
            <p:cNvSpPr/>
            <p:nvPr/>
          </p:nvSpPr>
          <p:spPr>
            <a:xfrm>
              <a:off x="5627077" y="2857255"/>
              <a:ext cx="564472" cy="388022"/>
            </a:xfrm>
            <a:prstGeom prst="flowChart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Co. 3</a:t>
              </a:r>
            </a:p>
          </p:txBody>
        </p:sp>
        <p:sp>
          <p:nvSpPr>
            <p:cNvPr id="9" name="Process 8"/>
            <p:cNvSpPr/>
            <p:nvPr/>
          </p:nvSpPr>
          <p:spPr>
            <a:xfrm>
              <a:off x="5627077" y="3450589"/>
              <a:ext cx="564472" cy="388022"/>
            </a:xfrm>
            <a:prstGeom prst="flowChart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Co. n</a:t>
              </a:r>
            </a:p>
          </p:txBody>
        </p:sp>
      </p:grpSp>
      <p:sp>
        <p:nvSpPr>
          <p:cNvPr id="11" name="Decision 10"/>
          <p:cNvSpPr/>
          <p:nvPr/>
        </p:nvSpPr>
        <p:spPr>
          <a:xfrm>
            <a:off x="7689092" y="2731473"/>
            <a:ext cx="1031925" cy="643764"/>
          </a:xfrm>
          <a:prstGeom prst="flowChartDecision">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Exit? </a:t>
            </a:r>
          </a:p>
        </p:txBody>
      </p:sp>
      <p:grpSp>
        <p:nvGrpSpPr>
          <p:cNvPr id="34" name="Group 33"/>
          <p:cNvGrpSpPr/>
          <p:nvPr/>
        </p:nvGrpSpPr>
        <p:grpSpPr>
          <a:xfrm>
            <a:off x="9550085" y="1752601"/>
            <a:ext cx="573291" cy="1025451"/>
            <a:chOff x="8026082" y="1481540"/>
            <a:chExt cx="573291" cy="1025451"/>
          </a:xfrm>
        </p:grpSpPr>
        <p:sp>
          <p:nvSpPr>
            <p:cNvPr id="12" name="Alternate Process 11"/>
            <p:cNvSpPr/>
            <p:nvPr/>
          </p:nvSpPr>
          <p:spPr>
            <a:xfrm>
              <a:off x="8026082" y="1481540"/>
              <a:ext cx="573291" cy="476209"/>
            </a:xfrm>
            <a:prstGeom prst="flowChartAlternate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M&amp;A</a:t>
              </a:r>
            </a:p>
          </p:txBody>
        </p:sp>
        <p:sp>
          <p:nvSpPr>
            <p:cNvPr id="13" name="Alternate Process 12"/>
            <p:cNvSpPr/>
            <p:nvPr/>
          </p:nvSpPr>
          <p:spPr>
            <a:xfrm>
              <a:off x="8026082" y="2030782"/>
              <a:ext cx="573291" cy="476209"/>
            </a:xfrm>
            <a:prstGeom prst="flowChartAlternate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IPO</a:t>
              </a:r>
            </a:p>
          </p:txBody>
        </p:sp>
      </p:grpSp>
      <p:sp>
        <p:nvSpPr>
          <p:cNvPr id="15" name="Alternate Process 14"/>
          <p:cNvSpPr/>
          <p:nvPr/>
        </p:nvSpPr>
        <p:spPr>
          <a:xfrm>
            <a:off x="9550085" y="3518822"/>
            <a:ext cx="573291" cy="476209"/>
          </a:xfrm>
          <a:prstGeom prst="flowChartAlternate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RIP</a:t>
            </a:r>
          </a:p>
        </p:txBody>
      </p:sp>
      <p:cxnSp>
        <p:nvCxnSpPr>
          <p:cNvPr id="17" name="Straight Arrow Connector 16"/>
          <p:cNvCxnSpPr/>
          <p:nvPr/>
        </p:nvCxnSpPr>
        <p:spPr>
          <a:xfrm flipV="1">
            <a:off x="8721017" y="2301843"/>
            <a:ext cx="740869" cy="705493"/>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8721017" y="3128313"/>
            <a:ext cx="740869" cy="458570"/>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5" idx="2"/>
          </p:cNvCxnSpPr>
          <p:nvPr/>
        </p:nvCxnSpPr>
        <p:spPr>
          <a:xfrm>
            <a:off x="3583833" y="2934302"/>
            <a:ext cx="718426" cy="52910"/>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6" idx="1"/>
          </p:cNvCxnSpPr>
          <p:nvPr/>
        </p:nvCxnSpPr>
        <p:spPr>
          <a:xfrm flipV="1">
            <a:off x="5766358" y="2272903"/>
            <a:ext cx="873166" cy="458573"/>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5" idx="6"/>
            <a:endCxn id="7" idx="1"/>
          </p:cNvCxnSpPr>
          <p:nvPr/>
        </p:nvCxnSpPr>
        <p:spPr>
          <a:xfrm flipV="1">
            <a:off x="5766358" y="2813322"/>
            <a:ext cx="873166" cy="173890"/>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8" idx="1"/>
          </p:cNvCxnSpPr>
          <p:nvPr/>
        </p:nvCxnSpPr>
        <p:spPr>
          <a:xfrm>
            <a:off x="5766358" y="3128316"/>
            <a:ext cx="873166" cy="194011"/>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9" idx="1"/>
          </p:cNvCxnSpPr>
          <p:nvPr/>
        </p:nvCxnSpPr>
        <p:spPr>
          <a:xfrm>
            <a:off x="5766358" y="3260596"/>
            <a:ext cx="873166" cy="655065"/>
          </a:xfrm>
          <a:prstGeom prst="straightConnector1">
            <a:avLst/>
          </a:prstGeom>
          <a:ln>
            <a:solidFill>
              <a:schemeClr val="bg1">
                <a:lumMod val="85000"/>
              </a:schemeClr>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570834" y="4452392"/>
            <a:ext cx="1132874"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a:t>Paid x% of proceeds</a:t>
            </a:r>
          </a:p>
        </p:txBody>
      </p:sp>
      <p:sp>
        <p:nvSpPr>
          <p:cNvPr id="37" name="TextBox 36"/>
          <p:cNvSpPr txBox="1"/>
          <p:nvPr/>
        </p:nvSpPr>
        <p:spPr>
          <a:xfrm>
            <a:off x="4447706" y="4419600"/>
            <a:ext cx="1249960"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a:t>Paid y%*.2 of proceeds</a:t>
            </a:r>
          </a:p>
        </p:txBody>
      </p:sp>
      <p:sp>
        <p:nvSpPr>
          <p:cNvPr id="38" name="TextBox 37"/>
          <p:cNvSpPr txBox="1"/>
          <p:nvPr/>
        </p:nvSpPr>
        <p:spPr>
          <a:xfrm>
            <a:off x="2209800" y="4419600"/>
            <a:ext cx="1124140"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a:t>Paid y%*.8 of proceeds</a:t>
            </a:r>
          </a:p>
        </p:txBody>
      </p:sp>
      <p:sp>
        <p:nvSpPr>
          <p:cNvPr id="32" name="Alternate Process 31">
            <a:extLst>
              <a:ext uri="{FF2B5EF4-FFF2-40B4-BE49-F238E27FC236}">
                <a16:creationId xmlns:a16="http://schemas.microsoft.com/office/drawing/2014/main" id="{7E3CA32B-4C04-C343-9DBF-3BF243445342}"/>
              </a:ext>
            </a:extLst>
          </p:cNvPr>
          <p:cNvSpPr/>
          <p:nvPr/>
        </p:nvSpPr>
        <p:spPr>
          <a:xfrm>
            <a:off x="9550085" y="2845783"/>
            <a:ext cx="573291" cy="476209"/>
          </a:xfrm>
          <a:prstGeom prst="flowChartAlternateProcess">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900" dirty="0"/>
              <a:t>2</a:t>
            </a:r>
            <a:r>
              <a:rPr lang="en-US" sz="900" baseline="30000" dirty="0"/>
              <a:t>nd</a:t>
            </a:r>
            <a:r>
              <a:rPr lang="en-US" sz="900" dirty="0"/>
              <a:t> Market</a:t>
            </a:r>
          </a:p>
        </p:txBody>
      </p:sp>
      <p:sp>
        <p:nvSpPr>
          <p:cNvPr id="2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30" name="TextBox 29"/>
          <p:cNvSpPr txBox="1"/>
          <p:nvPr/>
        </p:nvSpPr>
        <p:spPr>
          <a:xfrm>
            <a:off x="6543402" y="5618038"/>
            <a:ext cx="3820162" cy="276999"/>
          </a:xfrm>
          <a:prstGeom prst="rect">
            <a:avLst/>
          </a:prstGeom>
          <a:noFill/>
        </p:spPr>
        <p:txBody>
          <a:bodyPr vert="horz" wrap="square" lIns="91440" tIns="45720" rIns="91440" bIns="45720" rtlCol="0" anchor="ctr">
            <a:normAutofit fontScale="25000" lnSpcReduction="20000"/>
          </a:bodyPr>
          <a:lstStyle/>
          <a:p>
            <a:pPr>
              <a:spcBef>
                <a:spcPct val="0"/>
              </a:spcBef>
            </a:pPr>
            <a:r>
              <a:rPr lang="en-US" sz="4400" i="1" dirty="0">
                <a:latin typeface="+mj-lt"/>
                <a:ea typeface="+mj-ea"/>
                <a:cs typeface="+mj-cs"/>
              </a:rPr>
              <a:t>Source: courtesy of Nick Adams and Differential Ventures</a:t>
            </a:r>
          </a:p>
        </p:txBody>
      </p:sp>
    </p:spTree>
    <p:extLst>
      <p:ext uri="{BB962C8B-B14F-4D97-AF65-F5344CB8AC3E}">
        <p14:creationId xmlns:p14="http://schemas.microsoft.com/office/powerpoint/2010/main" val="105721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91425" tIns="91425" rIns="91425" bIns="91425" numCol="1" rtlCol="0" anchor="t" anchorCtr="0" compatLnSpc="1">
            <a:prstTxWarp prst="textNoShape">
              <a:avLst/>
            </a:prstTxWarp>
            <a:noAutofit/>
          </a:bodyPr>
          <a:lstStyle/>
          <a:p>
            <a:pPr>
              <a:spcBef>
                <a:spcPts val="0"/>
              </a:spcBef>
            </a:pPr>
            <a:r>
              <a:rPr lang="en-US" dirty="0"/>
              <a:t>VC IN THE PRIVATE EQUITY MATRIX</a:t>
            </a:r>
            <a:endParaRPr lang="en" dirty="0"/>
          </a:p>
        </p:txBody>
      </p:sp>
      <p:sp>
        <p:nvSpPr>
          <p:cNvPr id="7" name="TextBox 6"/>
          <p:cNvSpPr txBox="1"/>
          <p:nvPr/>
        </p:nvSpPr>
        <p:spPr>
          <a:xfrm>
            <a:off x="5447936" y="3320008"/>
            <a:ext cx="184731" cy="369332"/>
          </a:xfrm>
          <a:prstGeom prst="rect">
            <a:avLst/>
          </a:prstGeom>
          <a:noFill/>
        </p:spPr>
        <p:txBody>
          <a:bodyPr wrap="none" rtlCol="0">
            <a:spAutoFit/>
          </a:bodyPr>
          <a:lstStyle/>
          <a:p>
            <a:endParaRPr lang="en-US" dirty="0"/>
          </a:p>
        </p:txBody>
      </p:sp>
      <p:pic>
        <p:nvPicPr>
          <p:cNvPr id="2" name="Picture 1" descr="Screen Shot 2018-02-05 at 3.59.07 PM.png"/>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932323" y="1759393"/>
            <a:ext cx="8308307" cy="3955565"/>
          </a:xfrm>
          <a:prstGeom prst="rect">
            <a:avLst/>
          </a:prstGeom>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9" name="TextBox 8"/>
          <p:cNvSpPr txBox="1"/>
          <p:nvPr/>
        </p:nvSpPr>
        <p:spPr>
          <a:xfrm>
            <a:off x="6543402" y="5819002"/>
            <a:ext cx="3820162" cy="276999"/>
          </a:xfrm>
          <a:prstGeom prst="rect">
            <a:avLst/>
          </a:prstGeom>
          <a:noFill/>
        </p:spPr>
        <p:txBody>
          <a:bodyPr vert="horz" wrap="square" lIns="91440" tIns="45720" rIns="91440" bIns="45720" rtlCol="0" anchor="ctr">
            <a:normAutofit fontScale="25000" lnSpcReduction="20000"/>
          </a:bodyPr>
          <a:lstStyle/>
          <a:p>
            <a:pPr>
              <a:spcBef>
                <a:spcPct val="0"/>
              </a:spcBef>
            </a:pPr>
            <a:r>
              <a:rPr lang="en-US" sz="4400" i="1" dirty="0">
                <a:latin typeface="+mj-lt"/>
                <a:ea typeface="+mj-ea"/>
                <a:cs typeface="+mj-cs"/>
              </a:rPr>
              <a:t>Source: courtesy of Nick Adams and Differential Ventures</a:t>
            </a:r>
          </a:p>
        </p:txBody>
      </p:sp>
    </p:spTree>
    <p:extLst>
      <p:ext uri="{BB962C8B-B14F-4D97-AF65-F5344CB8AC3E}">
        <p14:creationId xmlns:p14="http://schemas.microsoft.com/office/powerpoint/2010/main" val="151880635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p:txBody>
          <a:bodyPr/>
          <a:lstStyle/>
          <a:p>
            <a:r>
              <a:rPr lang="en-US" altLang="zh-TW"/>
              <a:t>Private Equity</a:t>
            </a:r>
          </a:p>
        </p:txBody>
      </p:sp>
      <p:sp>
        <p:nvSpPr>
          <p:cNvPr id="91139" name="Rectangle 3"/>
          <p:cNvSpPr>
            <a:spLocks noGrp="1" noChangeArrowheads="1"/>
          </p:cNvSpPr>
          <p:nvPr>
            <p:ph idx="1"/>
          </p:nvPr>
        </p:nvSpPr>
        <p:spPr/>
        <p:txBody>
          <a:bodyPr>
            <a:normAutofit fontScale="92500"/>
          </a:bodyPr>
          <a:lstStyle/>
          <a:p>
            <a:r>
              <a:rPr lang="en-US" altLang="zh-TW" b="1" dirty="0">
                <a:solidFill>
                  <a:schemeClr val="accent2"/>
                </a:solidFill>
              </a:rPr>
              <a:t>Definition</a:t>
            </a:r>
            <a:r>
              <a:rPr lang="en-US" altLang="zh-TW" dirty="0"/>
              <a:t>: Equity investments in nonpublic companies </a:t>
            </a:r>
          </a:p>
          <a:p>
            <a:r>
              <a:rPr lang="en-US" altLang="zh-TW" dirty="0"/>
              <a:t>Equity capital that is made available to companies or investors, but not quoted on a stock market. The funds raised through private equity can be used to develop new products and technologies, to expand working capital, to make acquisitions, or to strengthen a company's balance sheet. </a:t>
            </a:r>
          </a:p>
          <a:p>
            <a:r>
              <a:rPr lang="en-US" altLang="zh-TW" dirty="0"/>
              <a:t>By extension, any investment in equity other than publicly listed equity</a:t>
            </a:r>
          </a:p>
          <a:p>
            <a:r>
              <a:rPr lang="en-US" altLang="zh-TW" dirty="0"/>
              <a:t>Currently private equity refers mainly to </a:t>
            </a:r>
            <a:r>
              <a:rPr lang="en-US" altLang="zh-TW" b="1" dirty="0">
                <a:solidFill>
                  <a:schemeClr val="accent2"/>
                </a:solidFill>
              </a:rPr>
              <a:t>buy-out funds</a:t>
            </a:r>
          </a:p>
          <a:p>
            <a:r>
              <a:rPr lang="en-US" altLang="zh-TW" dirty="0"/>
              <a:t>Pricing in private markets is different than public markets as there should be a premium for illiquidity </a:t>
            </a:r>
            <a:r>
              <a:rPr lang="en-US" altLang="zh-TW" dirty="0">
                <a:latin typeface="Calibri"/>
                <a:cs typeface="Calibri"/>
              </a:rPr>
              <a:t>→</a:t>
            </a:r>
            <a:r>
              <a:rPr lang="en-US" altLang="zh-TW" dirty="0"/>
              <a:t> PE should be more expensive</a:t>
            </a:r>
          </a:p>
        </p:txBody>
      </p:sp>
      <p:sp>
        <p:nvSpPr>
          <p:cNvPr id="5939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4A4B28B0-0C18-4426-B330-161707902558}" type="slidenum">
              <a:rPr lang="en-US" altLang="en-US" sz="1400"/>
              <a:pPr/>
              <a:t>343</a:t>
            </a:fld>
            <a:endParaRPr lang="en-US" altLang="en-US" sz="1400" dirty="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419238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Definition of PE</a:t>
            </a:r>
          </a:p>
        </p:txBody>
      </p:sp>
      <p:pic>
        <p:nvPicPr>
          <p:cNvPr id="9" name="Content Placeholder 8"/>
          <p:cNvPicPr>
            <a:picLocks noGrp="1" noChangeAspect="1"/>
          </p:cNvPicPr>
          <p:nvPr>
            <p:ph idx="1"/>
          </p:nvPr>
        </p:nvPicPr>
        <p:blipFill>
          <a:blip r:embed="rId3"/>
          <a:stretch>
            <a:fillRect/>
          </a:stretch>
        </p:blipFill>
        <p:spPr>
          <a:xfrm>
            <a:off x="2020648" y="1600200"/>
            <a:ext cx="8229600" cy="3911554"/>
          </a:xfrm>
          <a:prstGeom prst="rect">
            <a:avLst/>
          </a:prstGeom>
        </p:spPr>
      </p:pic>
      <p:sp>
        <p:nvSpPr>
          <p:cNvPr id="5" name="Slide Number Placeholder 4"/>
          <p:cNvSpPr>
            <a:spLocks noGrp="1"/>
          </p:cNvSpPr>
          <p:nvPr>
            <p:ph type="sldNum" sz="quarter" idx="10"/>
          </p:nvPr>
        </p:nvSpPr>
        <p:spPr/>
        <p:txBody>
          <a:bodyPr/>
          <a:lstStyle/>
          <a:p>
            <a:pPr>
              <a:defRPr/>
            </a:pPr>
            <a:fld id="{382BB6AC-7C61-4F0C-83C5-FA657B2ECCA1}" type="slidenum">
              <a:rPr lang="en-US" altLang="en-US" smtClean="0"/>
              <a:pPr>
                <a:defRPr/>
              </a:pPr>
              <a:t>344</a:t>
            </a:fld>
            <a:endParaRPr lang="en-US" altLang="en-US"/>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2" name="Oval 1"/>
          <p:cNvSpPr/>
          <p:nvPr/>
        </p:nvSpPr>
        <p:spPr>
          <a:xfrm>
            <a:off x="2590800" y="3657600"/>
            <a:ext cx="3810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676400" y="5867401"/>
            <a:ext cx="4419600" cy="276225"/>
          </a:xfrm>
          <a:prstGeom prst="rect">
            <a:avLst/>
          </a:prstGeom>
          <a:noFill/>
        </p:spPr>
        <p:txBody>
          <a:bodyPr vert="horz" wrap="square" lIns="91440" tIns="45720" rIns="91440" bIns="45720" rtlCol="0" anchor="ctr">
            <a:noAutofit/>
          </a:bodyPr>
          <a:lstStyle/>
          <a:p>
            <a:r>
              <a:rPr lang="en-US" sz="1400" i="1" dirty="0">
                <a:ea typeface="+mj-ea"/>
                <a:cs typeface="+mj-cs"/>
              </a:rPr>
              <a:t>Source: </a:t>
            </a:r>
            <a:r>
              <a:rPr lang="en-US" sz="1400" i="1" dirty="0"/>
              <a:t>McKinsey Global Private Markets review 2017</a:t>
            </a:r>
            <a:endParaRPr lang="en-US" sz="1400" i="1" dirty="0">
              <a:ea typeface="+mj-ea"/>
              <a:cs typeface="+mj-cs"/>
            </a:endParaRPr>
          </a:p>
        </p:txBody>
      </p:sp>
    </p:spTree>
    <p:extLst>
      <p:ext uri="{BB962C8B-B14F-4D97-AF65-F5344CB8AC3E}">
        <p14:creationId xmlns:p14="http://schemas.microsoft.com/office/powerpoint/2010/main" val="38471900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GB" dirty="0"/>
              <a:t>Private Equity - Industry</a:t>
            </a:r>
          </a:p>
        </p:txBody>
      </p:sp>
      <p:graphicFrame>
        <p:nvGraphicFramePr>
          <p:cNvPr id="4" name="Diagram 3"/>
          <p:cNvGraphicFramePr/>
          <p:nvPr/>
        </p:nvGraphicFramePr>
        <p:xfrm>
          <a:off x="1775520" y="914400"/>
          <a:ext cx="4176464" cy="273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6456040" y="914400"/>
          <a:ext cx="4032448" cy="27363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nvGraphicFramePr>
        <p:xfrm>
          <a:off x="2279576" y="3866728"/>
          <a:ext cx="3240360" cy="194421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9" name="Diagram 8"/>
          <p:cNvGraphicFramePr/>
          <p:nvPr/>
        </p:nvGraphicFramePr>
        <p:xfrm>
          <a:off x="6816080" y="3866728"/>
          <a:ext cx="3168352" cy="194421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0" name="TextBox 9"/>
          <p:cNvSpPr txBox="1"/>
          <p:nvPr/>
        </p:nvSpPr>
        <p:spPr>
          <a:xfrm>
            <a:off x="1752601" y="990600"/>
            <a:ext cx="972959" cy="369332"/>
          </a:xfrm>
          <a:prstGeom prst="rect">
            <a:avLst/>
          </a:prstGeom>
          <a:noFill/>
        </p:spPr>
        <p:txBody>
          <a:bodyPr wrap="none" rtlCol="0">
            <a:spAutoFit/>
          </a:bodyPr>
          <a:lstStyle/>
          <a:p>
            <a:r>
              <a:rPr lang="en-GB" b="1" dirty="0">
                <a:solidFill>
                  <a:schemeClr val="accent1"/>
                </a:solidFill>
              </a:rPr>
              <a:t>Strategy</a:t>
            </a:r>
          </a:p>
        </p:txBody>
      </p:sp>
      <p:sp>
        <p:nvSpPr>
          <p:cNvPr id="11" name="TextBox 10"/>
          <p:cNvSpPr txBox="1"/>
          <p:nvPr/>
        </p:nvSpPr>
        <p:spPr>
          <a:xfrm>
            <a:off x="9372601" y="1066800"/>
            <a:ext cx="885179" cy="369332"/>
          </a:xfrm>
          <a:prstGeom prst="rect">
            <a:avLst/>
          </a:prstGeom>
          <a:noFill/>
        </p:spPr>
        <p:txBody>
          <a:bodyPr wrap="square" rtlCol="0">
            <a:spAutoFit/>
          </a:bodyPr>
          <a:lstStyle/>
          <a:p>
            <a:r>
              <a:rPr lang="en-GB" b="1" dirty="0">
                <a:solidFill>
                  <a:schemeClr val="tx2">
                    <a:lumMod val="60000"/>
                    <a:lumOff val="40000"/>
                  </a:schemeClr>
                </a:solidFill>
              </a:rPr>
              <a:t>Focus</a:t>
            </a:r>
          </a:p>
        </p:txBody>
      </p:sp>
      <p:sp>
        <p:nvSpPr>
          <p:cNvPr id="12" name="TextBox 11"/>
          <p:cNvSpPr txBox="1"/>
          <p:nvPr/>
        </p:nvSpPr>
        <p:spPr>
          <a:xfrm>
            <a:off x="1676400" y="4495800"/>
            <a:ext cx="1741182" cy="369332"/>
          </a:xfrm>
          <a:prstGeom prst="rect">
            <a:avLst/>
          </a:prstGeom>
          <a:noFill/>
        </p:spPr>
        <p:txBody>
          <a:bodyPr wrap="square" rtlCol="0">
            <a:spAutoFit/>
          </a:bodyPr>
          <a:lstStyle/>
          <a:p>
            <a:r>
              <a:rPr lang="en-GB" b="1" dirty="0">
                <a:solidFill>
                  <a:srgbClr val="92D050"/>
                </a:solidFill>
              </a:rPr>
              <a:t>Organisation</a:t>
            </a:r>
          </a:p>
        </p:txBody>
      </p:sp>
      <p:sp>
        <p:nvSpPr>
          <p:cNvPr id="13" name="TextBox 12"/>
          <p:cNvSpPr txBox="1"/>
          <p:nvPr/>
        </p:nvSpPr>
        <p:spPr>
          <a:xfrm>
            <a:off x="9448801" y="4343400"/>
            <a:ext cx="675121" cy="369332"/>
          </a:xfrm>
          <a:prstGeom prst="rect">
            <a:avLst/>
          </a:prstGeom>
          <a:noFill/>
        </p:spPr>
        <p:txBody>
          <a:bodyPr wrap="none" rtlCol="0">
            <a:spAutoFit/>
          </a:bodyPr>
          <a:lstStyle/>
          <a:p>
            <a:r>
              <a:rPr lang="en-GB" b="1" dirty="0">
                <a:solidFill>
                  <a:srgbClr val="FFC000"/>
                </a:solidFill>
              </a:rPr>
              <a:t>Level</a:t>
            </a:r>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15" name="TextBox 14"/>
          <p:cNvSpPr txBox="1"/>
          <p:nvPr/>
        </p:nvSpPr>
        <p:spPr>
          <a:xfrm>
            <a:off x="1524000" y="5867400"/>
            <a:ext cx="1295400" cy="304800"/>
          </a:xfrm>
          <a:prstGeom prst="rect">
            <a:avLst/>
          </a:prstGeom>
          <a:noFill/>
        </p:spPr>
        <p:txBody>
          <a:bodyPr vert="horz" wrap="square" lIns="91440" tIns="45720" rIns="91440" bIns="45720" rtlCol="0" anchor="ctr">
            <a:normAutofit/>
          </a:bodyPr>
          <a:lstStyle/>
          <a:p>
            <a:pPr>
              <a:spcBef>
                <a:spcPct val="0"/>
              </a:spcBef>
            </a:pPr>
            <a:r>
              <a:rPr lang="en-US" altLang="zh-TW" sz="1400" i="1" dirty="0">
                <a:latin typeface="+mj-lt"/>
                <a:ea typeface="+mj-ea"/>
                <a:cs typeface="+mj-cs"/>
              </a:rPr>
              <a:t>Source: HKVCA</a:t>
            </a:r>
            <a:endParaRPr lang="zh-TW" altLang="en-US" sz="1400" i="1" dirty="0">
              <a:latin typeface="+mj-lt"/>
              <a:ea typeface="+mj-ea"/>
              <a:cs typeface="+mj-cs"/>
            </a:endParaRPr>
          </a:p>
        </p:txBody>
      </p:sp>
      <p:sp>
        <p:nvSpPr>
          <p:cNvPr id="16"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4A4B28B0-0C18-4426-B330-161707902558}" type="slidenum">
              <a:rPr lang="en-US" altLang="en-US" sz="1400"/>
              <a:pPr/>
              <a:t>345</a:t>
            </a:fld>
            <a:endParaRPr lang="en-US" altLang="en-US" sz="1400" dirty="0"/>
          </a:p>
        </p:txBody>
      </p:sp>
    </p:spTree>
    <p:extLst>
      <p:ext uri="{BB962C8B-B14F-4D97-AF65-F5344CB8AC3E}">
        <p14:creationId xmlns:p14="http://schemas.microsoft.com/office/powerpoint/2010/main" val="31737705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2"/>
          <p:cNvSpPr>
            <a:spLocks noGrp="1" noChangeArrowheads="1"/>
          </p:cNvSpPr>
          <p:nvPr>
            <p:ph type="title"/>
          </p:nvPr>
        </p:nvSpPr>
        <p:spPr/>
        <p:txBody>
          <a:bodyPr/>
          <a:lstStyle/>
          <a:p>
            <a:r>
              <a:rPr lang="en-US" altLang="zh-TW" dirty="0"/>
              <a:t>Private Equity: Fee structure and performance</a:t>
            </a:r>
          </a:p>
        </p:txBody>
      </p:sp>
      <p:sp>
        <p:nvSpPr>
          <p:cNvPr id="93187" name="Rectangle 3"/>
          <p:cNvSpPr>
            <a:spLocks noGrp="1" noChangeArrowheads="1"/>
          </p:cNvSpPr>
          <p:nvPr>
            <p:ph idx="1"/>
          </p:nvPr>
        </p:nvSpPr>
        <p:spPr/>
        <p:txBody>
          <a:bodyPr>
            <a:normAutofit/>
          </a:bodyPr>
          <a:lstStyle/>
          <a:p>
            <a:r>
              <a:rPr lang="en-US" altLang="zh-TW" dirty="0"/>
              <a:t>Fee structure</a:t>
            </a:r>
          </a:p>
          <a:p>
            <a:pPr lvl="1"/>
            <a:r>
              <a:rPr lang="en-US" altLang="zh-TW" dirty="0"/>
              <a:t>High “friction costs” (various fees, operating costs and inefficiencies that reduce return on investment) of around 11% per year</a:t>
            </a:r>
          </a:p>
          <a:p>
            <a:pPr lvl="1"/>
            <a:r>
              <a:rPr lang="en-US" altLang="zh-TW" dirty="0"/>
              <a:t>Typical fee structure:</a:t>
            </a:r>
          </a:p>
          <a:p>
            <a:pPr lvl="2"/>
            <a:r>
              <a:rPr lang="en-US" altLang="zh-TW" b="1" dirty="0">
                <a:solidFill>
                  <a:srgbClr val="FF0000"/>
                </a:solidFill>
              </a:rPr>
              <a:t> 2%</a:t>
            </a:r>
            <a:r>
              <a:rPr lang="en-US" altLang="zh-TW" dirty="0"/>
              <a:t> fee on committed capital and 4% on average invested capital; </a:t>
            </a:r>
          </a:p>
          <a:p>
            <a:pPr lvl="2"/>
            <a:r>
              <a:rPr lang="en-US" altLang="zh-TW" b="1" dirty="0">
                <a:solidFill>
                  <a:srgbClr val="FF0000"/>
                </a:solidFill>
              </a:rPr>
              <a:t>20%</a:t>
            </a:r>
            <a:r>
              <a:rPr lang="en-US" altLang="zh-TW" dirty="0"/>
              <a:t> of profits; </a:t>
            </a:r>
          </a:p>
          <a:p>
            <a:pPr lvl="2"/>
            <a:r>
              <a:rPr lang="en-US" altLang="zh-TW" dirty="0"/>
              <a:t>acquisition fees, disposal fees, fees charged to companies and legal fees add probably another 2%</a:t>
            </a:r>
          </a:p>
          <a:p>
            <a:pPr lvl="1"/>
            <a:r>
              <a:rPr lang="en-US" altLang="zh-TW" dirty="0"/>
              <a:t>However leverage reduces the impact of friction costs</a:t>
            </a:r>
          </a:p>
          <a:p>
            <a:r>
              <a:rPr lang="en-US" altLang="zh-TW" dirty="0"/>
              <a:t>Performance</a:t>
            </a:r>
          </a:p>
          <a:p>
            <a:endParaRPr lang="zh-TW" altLang="en-US" dirty="0"/>
          </a:p>
        </p:txBody>
      </p:sp>
      <p:sp>
        <p:nvSpPr>
          <p:cNvPr id="6042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4AA961DA-5A3B-49C8-9C98-39504BADD859}" type="slidenum">
              <a:rPr lang="en-US" altLang="en-US" sz="1400"/>
              <a:pPr/>
              <a:t>346</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62391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18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31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lstStyle/>
          <a:p>
            <a:r>
              <a:rPr lang="en-US" altLang="zh-TW" dirty="0"/>
              <a:t>Private Equity Glossary</a:t>
            </a:r>
          </a:p>
        </p:txBody>
      </p:sp>
      <p:sp>
        <p:nvSpPr>
          <p:cNvPr id="61446" name="Rectangle 3"/>
          <p:cNvSpPr>
            <a:spLocks noGrp="1" noChangeArrowheads="1"/>
          </p:cNvSpPr>
          <p:nvPr>
            <p:ph idx="1"/>
          </p:nvPr>
        </p:nvSpPr>
        <p:spPr/>
        <p:txBody>
          <a:bodyPr>
            <a:normAutofit lnSpcReduction="10000"/>
          </a:bodyPr>
          <a:lstStyle/>
          <a:p>
            <a:r>
              <a:rPr lang="en-US" altLang="zh-TW" b="1" dirty="0">
                <a:solidFill>
                  <a:schemeClr val="accent2"/>
                </a:solidFill>
              </a:rPr>
              <a:t>Leveraged buyout</a:t>
            </a:r>
            <a:r>
              <a:rPr lang="en-US" altLang="zh-TW" dirty="0"/>
              <a:t>: Also called LBO or buyout, this is a strategy financial sponsors employ to acquire a majority stake in a company, business unit or business assets from the current shareholders, typically using a combination of equity and debt. The target companies involved in these transactions are typically mature and generate healthy operating cash flows.</a:t>
            </a:r>
          </a:p>
          <a:p>
            <a:r>
              <a:rPr lang="en-US" altLang="zh-TW" b="1" dirty="0">
                <a:solidFill>
                  <a:schemeClr val="accent2"/>
                </a:solidFill>
              </a:rPr>
              <a:t>Venture capital</a:t>
            </a:r>
            <a:r>
              <a:rPr lang="en-US" altLang="zh-TW" dirty="0"/>
              <a:t>: This is an equity investment made to finance the launch, early development or expansion of a business. Venture investing is most often found in the application of new technology, new marketing concepts and new products that have yet to be proven, and it usually involves acquiring a minority stake in the business.</a:t>
            </a:r>
          </a:p>
        </p:txBody>
      </p:sp>
      <p:sp>
        <p:nvSpPr>
          <p:cNvPr id="6144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74DEBA9-9377-4F8C-BEEC-AA985B3EA098}" type="slidenum">
              <a:rPr lang="en-US" altLang="en-US" sz="1400"/>
              <a:pPr/>
              <a:t>347</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416089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build="p"/>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lstStyle/>
          <a:p>
            <a:r>
              <a:rPr lang="en-US" altLang="zh-TW" dirty="0"/>
              <a:t>Private Equity Glossary (</a:t>
            </a:r>
            <a:r>
              <a:rPr lang="en-US" altLang="zh-TW" dirty="0" err="1"/>
              <a:t>Cont</a:t>
            </a:r>
            <a:r>
              <a:rPr lang="en-US" altLang="zh-TW" dirty="0"/>
              <a:t>)</a:t>
            </a:r>
          </a:p>
        </p:txBody>
      </p:sp>
      <p:sp>
        <p:nvSpPr>
          <p:cNvPr id="61446" name="Rectangle 3"/>
          <p:cNvSpPr>
            <a:spLocks noGrp="1" noChangeArrowheads="1"/>
          </p:cNvSpPr>
          <p:nvPr>
            <p:ph idx="1"/>
          </p:nvPr>
        </p:nvSpPr>
        <p:spPr/>
        <p:txBody>
          <a:bodyPr>
            <a:normAutofit/>
          </a:bodyPr>
          <a:lstStyle/>
          <a:p>
            <a:r>
              <a:rPr lang="en-US" altLang="zh-TW" b="1" dirty="0">
                <a:solidFill>
                  <a:schemeClr val="accent2"/>
                </a:solidFill>
              </a:rPr>
              <a:t>Growth capital</a:t>
            </a:r>
            <a:r>
              <a:rPr lang="en-US" altLang="zh-TW" dirty="0"/>
              <a:t>: This is an equity investment made most often to acquire a minority position in a relatively mature company that is looking to expand or restructure operations, enter new markets or finance a major acquisition without ceding control of the business.</a:t>
            </a:r>
          </a:p>
          <a:p>
            <a:r>
              <a:rPr lang="en-US" altLang="zh-TW" b="1" dirty="0">
                <a:solidFill>
                  <a:schemeClr val="accent2"/>
                </a:solidFill>
              </a:rPr>
              <a:t>Distressed investments</a:t>
            </a:r>
            <a:r>
              <a:rPr lang="en-US" altLang="zh-TW" dirty="0"/>
              <a:t>: Distressed, or special, situations are a broad category referring to investments into financially troubled companies. Investors may acquire debt securities in anticipation of taking control of the company’s equity after a corporate restructuring. Investors may also provide “rescue financing” typically a combination of debt and equity to companies undergoing operational or financial challenges.</a:t>
            </a:r>
          </a:p>
        </p:txBody>
      </p:sp>
      <p:sp>
        <p:nvSpPr>
          <p:cNvPr id="6144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74DEBA9-9377-4F8C-BEEC-AA985B3EA098}" type="slidenum">
              <a:rPr lang="en-US" altLang="en-US" sz="1400"/>
              <a:pPr/>
              <a:t>348</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76704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dirty="0">
                <a:ea typeface="PMingLiU" pitchFamily="18" charset="-120"/>
              </a:rPr>
              <a:t>LBO Diagram</a:t>
            </a:r>
            <a:endParaRPr lang="zh-TW" altLang="en-US" dirty="0">
              <a:ea typeface="PMingLiU" pitchFamily="18" charset="-120"/>
            </a:endParaRPr>
          </a:p>
        </p:txBody>
      </p:sp>
      <p:sp>
        <p:nvSpPr>
          <p:cNvPr id="64517"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D91F0FB4-BA9B-4945-A027-819440F121CA}" type="slidenum">
              <a:rPr lang="en-US" altLang="en-US" sz="1400"/>
              <a:pPr/>
              <a:t>349</a:t>
            </a:fld>
            <a:endParaRPr lang="en-US" altLang="en-US" sz="1400"/>
          </a:p>
        </p:txBody>
      </p:sp>
      <p:sp>
        <p:nvSpPr>
          <p:cNvPr id="2" name="Rectangle 1"/>
          <p:cNvSpPr/>
          <p:nvPr/>
        </p:nvSpPr>
        <p:spPr>
          <a:xfrm>
            <a:off x="2057400" y="2743200"/>
            <a:ext cx="2438400" cy="3276600"/>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2"/>
          <p:cNvSpPr/>
          <p:nvPr/>
        </p:nvSpPr>
        <p:spPr>
          <a:xfrm>
            <a:off x="2133600" y="4648200"/>
            <a:ext cx="2286000" cy="1295400"/>
          </a:xfrm>
          <a:prstGeom prst="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Private Equity Fund </a:t>
            </a:r>
            <a:r>
              <a:rPr lang="en-US" dirty="0"/>
              <a:t>(Limited Partnership)</a:t>
            </a:r>
            <a:endParaRPr lang="de-DE" dirty="0"/>
          </a:p>
        </p:txBody>
      </p:sp>
      <p:sp>
        <p:nvSpPr>
          <p:cNvPr id="7" name="Rectangle 6"/>
          <p:cNvSpPr/>
          <p:nvPr/>
        </p:nvSpPr>
        <p:spPr>
          <a:xfrm>
            <a:off x="2133600" y="2819400"/>
            <a:ext cx="1066800" cy="1295400"/>
          </a:xfrm>
          <a:prstGeom prst="rect">
            <a:avLst/>
          </a:prstGeom>
          <a:solidFill>
            <a:schemeClr val="accent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Financial Sponsor </a:t>
            </a:r>
            <a:r>
              <a:rPr lang="en-US" dirty="0"/>
              <a:t>(GP)</a:t>
            </a:r>
            <a:endParaRPr lang="de-DE" dirty="0"/>
          </a:p>
        </p:txBody>
      </p:sp>
      <p:sp>
        <p:nvSpPr>
          <p:cNvPr id="8" name="Rectangle 7"/>
          <p:cNvSpPr/>
          <p:nvPr/>
        </p:nvSpPr>
        <p:spPr>
          <a:xfrm>
            <a:off x="3314700" y="2819400"/>
            <a:ext cx="1104900" cy="1295400"/>
          </a:xfrm>
          <a:prstGeom prst="rect">
            <a:avLst/>
          </a:prstGeom>
          <a:solidFill>
            <a:schemeClr val="accent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Limited Partners</a:t>
            </a:r>
            <a:endParaRPr lang="de-DE" b="1" dirty="0"/>
          </a:p>
        </p:txBody>
      </p:sp>
      <p:grpSp>
        <p:nvGrpSpPr>
          <p:cNvPr id="5" name="Group 4"/>
          <p:cNvGrpSpPr/>
          <p:nvPr/>
        </p:nvGrpSpPr>
        <p:grpSpPr>
          <a:xfrm>
            <a:off x="4953000" y="1219200"/>
            <a:ext cx="1447800" cy="4800600"/>
            <a:chOff x="3657600" y="1219200"/>
            <a:chExt cx="1447800" cy="4800600"/>
          </a:xfrm>
        </p:grpSpPr>
        <p:sp>
          <p:nvSpPr>
            <p:cNvPr id="4" name="Rectangle 3"/>
            <p:cNvSpPr/>
            <p:nvPr/>
          </p:nvSpPr>
          <p:spPr>
            <a:xfrm>
              <a:off x="3657600" y="1219200"/>
              <a:ext cx="1447800" cy="1447800"/>
            </a:xfrm>
            <a:prstGeom prst="rect">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Bank debt/ Senior credit facility</a:t>
              </a:r>
              <a:endParaRPr lang="de-DE" dirty="0"/>
            </a:p>
          </p:txBody>
        </p:sp>
        <p:sp>
          <p:nvSpPr>
            <p:cNvPr id="10" name="Rectangle 9"/>
            <p:cNvSpPr/>
            <p:nvPr/>
          </p:nvSpPr>
          <p:spPr>
            <a:xfrm>
              <a:off x="3657600" y="2819400"/>
              <a:ext cx="1447800" cy="1447800"/>
            </a:xfrm>
            <a:prstGeom prst="rect">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High yield/ Mezzanine debt</a:t>
              </a:r>
              <a:endParaRPr lang="de-DE" dirty="0"/>
            </a:p>
          </p:txBody>
        </p:sp>
        <p:sp>
          <p:nvSpPr>
            <p:cNvPr id="11" name="Rectangle 10"/>
            <p:cNvSpPr/>
            <p:nvPr/>
          </p:nvSpPr>
          <p:spPr>
            <a:xfrm>
              <a:off x="3657600" y="4427220"/>
              <a:ext cx="1447800" cy="1592580"/>
            </a:xfrm>
            <a:prstGeom prst="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Private Equity</a:t>
              </a:r>
            </a:p>
            <a:p>
              <a:pPr algn="ctr"/>
              <a:r>
                <a:rPr lang="en-US" dirty="0"/>
                <a:t>(Preferred/ Common Stock)</a:t>
              </a:r>
              <a:endParaRPr lang="de-DE" dirty="0"/>
            </a:p>
          </p:txBody>
        </p:sp>
      </p:grpSp>
      <p:sp>
        <p:nvSpPr>
          <p:cNvPr id="12" name="Rectangle 11"/>
          <p:cNvSpPr/>
          <p:nvPr/>
        </p:nvSpPr>
        <p:spPr>
          <a:xfrm>
            <a:off x="6858000" y="1219200"/>
            <a:ext cx="1447800" cy="48006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Target Company</a:t>
            </a:r>
            <a:endParaRPr lang="de-DE" b="1" dirty="0"/>
          </a:p>
        </p:txBody>
      </p:sp>
      <p:sp>
        <p:nvSpPr>
          <p:cNvPr id="13" name="Rectangle 12"/>
          <p:cNvSpPr/>
          <p:nvPr/>
        </p:nvSpPr>
        <p:spPr>
          <a:xfrm>
            <a:off x="8751570" y="1219200"/>
            <a:ext cx="1447800" cy="1752600"/>
          </a:xfrm>
          <a:prstGeom prst="rect">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Existing lenders and bondholders</a:t>
            </a:r>
            <a:endParaRPr lang="de-DE" b="1" dirty="0"/>
          </a:p>
        </p:txBody>
      </p:sp>
      <p:sp>
        <p:nvSpPr>
          <p:cNvPr id="14" name="Rectangle 13"/>
          <p:cNvSpPr/>
          <p:nvPr/>
        </p:nvSpPr>
        <p:spPr>
          <a:xfrm>
            <a:off x="8763000" y="4267200"/>
            <a:ext cx="1447800" cy="1752600"/>
          </a:xfrm>
          <a:prstGeom prst="rect">
            <a:avLst/>
          </a:prstGeom>
          <a:solidFill>
            <a:schemeClr val="accent3">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Selling </a:t>
            </a:r>
          </a:p>
          <a:p>
            <a:pPr algn="ctr"/>
            <a:r>
              <a:rPr lang="en-US" b="1" dirty="0"/>
              <a:t>Shareholders</a:t>
            </a:r>
            <a:endParaRPr lang="de-DE" b="1" dirty="0"/>
          </a:p>
        </p:txBody>
      </p:sp>
      <p:sp>
        <p:nvSpPr>
          <p:cNvPr id="9" name="Right Arrow 8"/>
          <p:cNvSpPr/>
          <p:nvPr/>
        </p:nvSpPr>
        <p:spPr>
          <a:xfrm>
            <a:off x="6477000" y="4918710"/>
            <a:ext cx="304800" cy="609600"/>
          </a:xfrm>
          <a:prstGeom prst="rightArrow">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a:p>
        </p:txBody>
      </p:sp>
      <p:sp>
        <p:nvSpPr>
          <p:cNvPr id="18" name="Right Arrow 17"/>
          <p:cNvSpPr/>
          <p:nvPr/>
        </p:nvSpPr>
        <p:spPr>
          <a:xfrm>
            <a:off x="6477000" y="3238500"/>
            <a:ext cx="304800" cy="609600"/>
          </a:xfrm>
          <a:prstGeom prst="rightArrow">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a:p>
        </p:txBody>
      </p:sp>
      <p:sp>
        <p:nvSpPr>
          <p:cNvPr id="19" name="Right Arrow 18"/>
          <p:cNvSpPr/>
          <p:nvPr/>
        </p:nvSpPr>
        <p:spPr>
          <a:xfrm>
            <a:off x="6477000" y="1638300"/>
            <a:ext cx="304800" cy="609600"/>
          </a:xfrm>
          <a:prstGeom prst="rightArrow">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a:p>
        </p:txBody>
      </p:sp>
      <p:sp>
        <p:nvSpPr>
          <p:cNvPr id="20" name="Right Arrow 19"/>
          <p:cNvSpPr/>
          <p:nvPr/>
        </p:nvSpPr>
        <p:spPr>
          <a:xfrm>
            <a:off x="8382000" y="4838700"/>
            <a:ext cx="304800" cy="609600"/>
          </a:xfrm>
          <a:prstGeom prst="rightArrow">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a:p>
        </p:txBody>
      </p:sp>
      <p:sp>
        <p:nvSpPr>
          <p:cNvPr id="21" name="Right Arrow 20"/>
          <p:cNvSpPr/>
          <p:nvPr/>
        </p:nvSpPr>
        <p:spPr>
          <a:xfrm>
            <a:off x="8382000" y="1790700"/>
            <a:ext cx="304800" cy="609600"/>
          </a:xfrm>
          <a:prstGeom prst="rightArrow">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a:p>
        </p:txBody>
      </p:sp>
      <p:sp>
        <p:nvSpPr>
          <p:cNvPr id="22" name="Right Arrow 21"/>
          <p:cNvSpPr/>
          <p:nvPr/>
        </p:nvSpPr>
        <p:spPr>
          <a:xfrm>
            <a:off x="4572000" y="4918710"/>
            <a:ext cx="304800" cy="609600"/>
          </a:xfrm>
          <a:prstGeom prst="rightArrow">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a:p>
        </p:txBody>
      </p:sp>
      <p:sp>
        <p:nvSpPr>
          <p:cNvPr id="15" name="Pentagon 14"/>
          <p:cNvSpPr/>
          <p:nvPr/>
        </p:nvSpPr>
        <p:spPr>
          <a:xfrm rot="5400000">
            <a:off x="3162300" y="3638550"/>
            <a:ext cx="228600" cy="1485900"/>
          </a:xfrm>
          <a:prstGeom prst="homePlate">
            <a:avLst>
              <a:gd name="adj" fmla="val 10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TextBox 15"/>
          <p:cNvSpPr txBox="1"/>
          <p:nvPr/>
        </p:nvSpPr>
        <p:spPr>
          <a:xfrm>
            <a:off x="8305800" y="3124200"/>
            <a:ext cx="914400" cy="914400"/>
          </a:xfrm>
          <a:prstGeom prst="rect">
            <a:avLst/>
          </a:prstGeom>
          <a:noFill/>
          <a:ln>
            <a:noFill/>
          </a:ln>
        </p:spPr>
        <p:txBody>
          <a:bodyPr vert="horz" wrap="none" lIns="91440" tIns="45720" rIns="91440" bIns="45720" rtlCol="0" anchor="ctr">
            <a:noAutofit/>
          </a:bodyPr>
          <a:lstStyle/>
          <a:p>
            <a:pPr>
              <a:spcBef>
                <a:spcPct val="0"/>
              </a:spcBef>
            </a:pPr>
            <a:r>
              <a:rPr lang="en-US" sz="1400" dirty="0">
                <a:latin typeface="+mj-lt"/>
                <a:ea typeface="+mj-ea"/>
                <a:cs typeface="+mj-cs"/>
              </a:rPr>
              <a:t>LBO </a:t>
            </a:r>
          </a:p>
          <a:p>
            <a:pPr>
              <a:spcBef>
                <a:spcPct val="0"/>
              </a:spcBef>
            </a:pPr>
            <a:r>
              <a:rPr lang="en-US" sz="1400" dirty="0">
                <a:latin typeface="+mj-lt"/>
                <a:ea typeface="+mj-ea"/>
                <a:cs typeface="+mj-cs"/>
              </a:rPr>
              <a:t>Purchase </a:t>
            </a:r>
          </a:p>
          <a:p>
            <a:pPr>
              <a:spcBef>
                <a:spcPct val="0"/>
              </a:spcBef>
            </a:pPr>
            <a:r>
              <a:rPr lang="en-US" sz="1400" dirty="0">
                <a:latin typeface="+mj-lt"/>
                <a:ea typeface="+mj-ea"/>
                <a:cs typeface="+mj-cs"/>
              </a:rPr>
              <a:t>Price </a:t>
            </a:r>
          </a:p>
          <a:p>
            <a:pPr>
              <a:spcBef>
                <a:spcPct val="0"/>
              </a:spcBef>
            </a:pPr>
            <a:r>
              <a:rPr lang="en-US" sz="1400" dirty="0">
                <a:latin typeface="+mj-lt"/>
                <a:ea typeface="+mj-ea"/>
                <a:cs typeface="+mj-cs"/>
              </a:rPr>
              <a:t>Proceeds</a:t>
            </a:r>
            <a:endParaRPr lang="de-DE" sz="1400" dirty="0">
              <a:latin typeface="+mj-lt"/>
              <a:ea typeface="+mj-ea"/>
              <a:cs typeface="+mj-cs"/>
            </a:endParaRPr>
          </a:p>
        </p:txBody>
      </p:sp>
      <p:sp>
        <p:nvSpPr>
          <p:cNvPr id="2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88940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2" grpId="0" animBg="1"/>
      <p:bldP spid="13" grpId="0" animBg="1"/>
      <p:bldP spid="14" grpId="0" animBg="1"/>
      <p:bldP spid="9" grpId="0" animBg="1"/>
      <p:bldP spid="18" grpId="0" animBg="1"/>
      <p:bldP spid="19" grpId="0" animBg="1"/>
      <p:bldP spid="20" grpId="0" animBg="1"/>
      <p:bldP spid="21" grpId="0" animBg="1"/>
      <p:bldP spid="22" grpId="0" animBg="1"/>
      <p:bldP spid="15"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57350" y="1092994"/>
            <a:ext cx="7886700" cy="994172"/>
          </a:xfrm>
        </p:spPr>
        <p:txBody>
          <a:bodyPr/>
          <a:lstStyle/>
          <a:p>
            <a:r>
              <a:rPr lang="en-US" dirty="0"/>
              <a:t>Reserves</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3391818" y="1228727"/>
            <a:ext cx="7090295" cy="41469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57351" y="5029201"/>
            <a:ext cx="1181101" cy="577081"/>
          </a:xfrm>
          <a:prstGeom prst="rect">
            <a:avLst/>
          </a:prstGeom>
          <a:noFill/>
        </p:spPr>
        <p:txBody>
          <a:bodyPr wrap="square" rtlCol="0">
            <a:spAutoFit/>
          </a:bodyPr>
          <a:lstStyle/>
          <a:p>
            <a:r>
              <a:rPr lang="en-US" sz="1050" i="1" dirty="0"/>
              <a:t>Source: Bloomberg 15 March 21 </a:t>
            </a:r>
          </a:p>
        </p:txBody>
      </p:sp>
      <p:sp>
        <p:nvSpPr>
          <p:cNvPr id="5" name="Footer Placeholder 4"/>
          <p:cNvSpPr>
            <a:spLocks noGrp="1"/>
          </p:cNvSpPr>
          <p:nvPr>
            <p:ph type="ftr" sz="quarter" idx="11"/>
          </p:nvPr>
        </p:nvSpPr>
        <p:spPr>
          <a:xfrm>
            <a:off x="3513138" y="6143625"/>
            <a:ext cx="7154862" cy="427038"/>
          </a:xfrm>
        </p:spPr>
        <p:txBody>
          <a:bodyPr/>
          <a:lstStyle/>
          <a:p>
            <a:r>
              <a:rPr lang="en-US" altLang="zh-TW" dirty="0"/>
              <a:t>Bank Management</a:t>
            </a:r>
          </a:p>
        </p:txBody>
      </p:sp>
      <p:sp>
        <p:nvSpPr>
          <p:cNvPr id="6" name="Slide Number Placeholder 5"/>
          <p:cNvSpPr>
            <a:spLocks noGrp="1"/>
          </p:cNvSpPr>
          <p:nvPr>
            <p:ph type="sldNum" sz="quarter" idx="10"/>
          </p:nvPr>
        </p:nvSpPr>
        <p:spPr>
          <a:xfrm>
            <a:off x="9763126" y="6586539"/>
            <a:ext cx="919163" cy="293687"/>
          </a:xfrm>
        </p:spPr>
        <p:txBody>
          <a:bodyPr/>
          <a:lstStyle/>
          <a:p>
            <a:fld id="{27F1AD34-0654-4624-BF45-6C28E00281BF}" type="slidenum">
              <a:rPr lang="en-US" altLang="en-US" smtClean="0"/>
              <a:pPr/>
              <a:t>35</a:t>
            </a:fld>
            <a:endParaRPr lang="en-US" altLang="en-US"/>
          </a:p>
        </p:txBody>
      </p:sp>
    </p:spTree>
    <p:extLst>
      <p:ext uri="{BB962C8B-B14F-4D97-AF65-F5344CB8AC3E}">
        <p14:creationId xmlns:p14="http://schemas.microsoft.com/office/powerpoint/2010/main" val="115387375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1524000" y="5867401"/>
            <a:ext cx="55626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dirty="0"/>
              <a:t>Source: HKVCA </a:t>
            </a:r>
            <a:r>
              <a:rPr lang="en-US" altLang="zh-TW" dirty="0">
                <a:hlinkClick r:id="rId3"/>
              </a:rPr>
              <a:t>http://www.hkvca.com.hk/2004/m2-set.htm</a:t>
            </a:r>
            <a:r>
              <a:rPr lang="en-US" altLang="zh-TW" dirty="0"/>
              <a:t> </a:t>
            </a:r>
          </a:p>
        </p:txBody>
      </p:sp>
      <p:sp>
        <p:nvSpPr>
          <p:cNvPr id="9" name="Title 8"/>
          <p:cNvSpPr>
            <a:spLocks noGrp="1"/>
          </p:cNvSpPr>
          <p:nvPr>
            <p:ph type="title"/>
          </p:nvPr>
        </p:nvSpPr>
        <p:spPr/>
        <p:txBody>
          <a:bodyPr/>
          <a:lstStyle/>
          <a:p>
            <a:r>
              <a:rPr lang="en-US" altLang="zh-TW" dirty="0"/>
              <a:t>Stages of Investment (PE/VC)</a:t>
            </a:r>
            <a:endParaRPr lang="de-DE" dirty="0"/>
          </a:p>
        </p:txBody>
      </p:sp>
      <p:graphicFrame>
        <p:nvGraphicFramePr>
          <p:cNvPr id="8" name="Content Placeholder 7"/>
          <p:cNvGraphicFramePr>
            <a:graphicFrameLocks noGrp="1"/>
          </p:cNvGraphicFramePr>
          <p:nvPr>
            <p:ph idx="1"/>
          </p:nvPr>
        </p:nvGraphicFramePr>
        <p:xfrm>
          <a:off x="1981200" y="533400"/>
          <a:ext cx="85344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2DA47A72-E6A5-42F8-8032-86ECBEEFB9D4}" type="slidenum">
              <a:rPr lang="en-US" altLang="en-US" sz="1400"/>
              <a:pPr/>
              <a:t>350</a:t>
            </a:fld>
            <a:endParaRPr lang="en-US" altLang="en-US" sz="1400"/>
          </a:p>
        </p:txBody>
      </p:sp>
      <p:sp>
        <p:nvSpPr>
          <p:cNvPr id="12" name="Pentagon 11"/>
          <p:cNvSpPr/>
          <p:nvPr/>
        </p:nvSpPr>
        <p:spPr>
          <a:xfrm>
            <a:off x="8305800" y="5408342"/>
            <a:ext cx="2209800" cy="457200"/>
          </a:xfrm>
          <a:prstGeom prst="homePlate">
            <a:avLst/>
          </a:prstGeom>
          <a:solidFill>
            <a:schemeClr val="accent3">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Buyout</a:t>
            </a:r>
            <a:endParaRPr lang="de-DE" b="1" dirty="0"/>
          </a:p>
        </p:txBody>
      </p:sp>
      <p:sp>
        <p:nvSpPr>
          <p:cNvPr id="11" name="Pentagon 10"/>
          <p:cNvSpPr/>
          <p:nvPr/>
        </p:nvSpPr>
        <p:spPr>
          <a:xfrm>
            <a:off x="5562600" y="5408342"/>
            <a:ext cx="2971800" cy="457200"/>
          </a:xfrm>
          <a:prstGeom prst="homePlate">
            <a:avLst/>
          </a:prstGeom>
          <a:solidFill>
            <a:schemeClr val="accent3">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Development</a:t>
            </a:r>
            <a:endParaRPr lang="de-DE" b="1" dirty="0"/>
          </a:p>
        </p:txBody>
      </p:sp>
      <p:sp>
        <p:nvSpPr>
          <p:cNvPr id="10" name="Pentagon 9"/>
          <p:cNvSpPr/>
          <p:nvPr/>
        </p:nvSpPr>
        <p:spPr>
          <a:xfrm>
            <a:off x="2057400" y="5410200"/>
            <a:ext cx="3810000" cy="457200"/>
          </a:xfrm>
          <a:prstGeom prst="homePlate">
            <a:avLst/>
          </a:prstGeom>
          <a:solidFill>
            <a:schemeClr val="accent3">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Startup</a:t>
            </a:r>
            <a:endParaRPr lang="de-DE" b="1" dirty="0"/>
          </a:p>
        </p:txBody>
      </p:sp>
      <p:sp>
        <p:nvSpPr>
          <p:cNvPr id="14" name="Text Box 6"/>
          <p:cNvSpPr txBox="1">
            <a:spLocks noChangeArrowheads="1"/>
          </p:cNvSpPr>
          <p:nvPr/>
        </p:nvSpPr>
        <p:spPr bwMode="auto">
          <a:xfrm>
            <a:off x="2057400" y="4652242"/>
            <a:ext cx="6275832" cy="70788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000" b="1" dirty="0">
                <a:ea typeface="PMingLiU" pitchFamily="18" charset="-120"/>
              </a:rPr>
              <a:t>Some in the investment industry use the term "private equity" to refer only to buyout fund investing </a:t>
            </a:r>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370031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14"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4623D-55EC-4489-BEF7-C1BA245EBEE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B1876FD-DBBD-42DB-BDAF-EC843F954DB5}"/>
              </a:ext>
            </a:extLst>
          </p:cNvPr>
          <p:cNvSpPr>
            <a:spLocks noGrp="1"/>
          </p:cNvSpPr>
          <p:nvPr>
            <p:ph idx="1"/>
          </p:nvPr>
        </p:nvSpPr>
        <p:spPr/>
        <p:txBody>
          <a:bodyPr>
            <a:normAutofit fontScale="92500" lnSpcReduction="20000"/>
          </a:bodyPr>
          <a:lstStyle/>
          <a:p>
            <a:r>
              <a:rPr lang="en-US" dirty="0"/>
              <a:t>Angel Investors definition</a:t>
            </a:r>
          </a:p>
          <a:p>
            <a:r>
              <a:rPr lang="en-US" dirty="0"/>
              <a:t>VC: </a:t>
            </a:r>
          </a:p>
          <a:p>
            <a:pPr lvl="1"/>
            <a:r>
              <a:rPr lang="en-US" dirty="0"/>
              <a:t>definition</a:t>
            </a:r>
          </a:p>
          <a:p>
            <a:pPr lvl="1"/>
            <a:r>
              <a:rPr lang="en-US" dirty="0"/>
              <a:t>role</a:t>
            </a:r>
          </a:p>
          <a:p>
            <a:pPr lvl="1"/>
            <a:r>
              <a:rPr lang="en-US" dirty="0"/>
              <a:t>Fund Structure</a:t>
            </a:r>
          </a:p>
          <a:p>
            <a:r>
              <a:rPr lang="en-US" dirty="0"/>
              <a:t>PE </a:t>
            </a:r>
          </a:p>
          <a:p>
            <a:pPr lvl="1"/>
            <a:r>
              <a:rPr lang="en-US" dirty="0"/>
              <a:t>Definition</a:t>
            </a:r>
          </a:p>
          <a:p>
            <a:pPr lvl="1"/>
            <a:r>
              <a:rPr lang="en-US" dirty="0"/>
              <a:t>Industry organization</a:t>
            </a:r>
          </a:p>
          <a:p>
            <a:pPr lvl="1"/>
            <a:r>
              <a:rPr lang="en-US" dirty="0"/>
              <a:t>Fee structure and performance</a:t>
            </a:r>
          </a:p>
          <a:p>
            <a:pPr lvl="1"/>
            <a:r>
              <a:rPr lang="en-US" dirty="0"/>
              <a:t>PE Glossary</a:t>
            </a:r>
          </a:p>
          <a:p>
            <a:r>
              <a:rPr lang="en-US" dirty="0"/>
              <a:t>LBO Diagram</a:t>
            </a:r>
          </a:p>
          <a:p>
            <a:r>
              <a:rPr lang="en-US" dirty="0"/>
              <a:t>PE/VC Stages of investment</a:t>
            </a:r>
          </a:p>
        </p:txBody>
      </p:sp>
      <p:sp>
        <p:nvSpPr>
          <p:cNvPr id="4" name="Slide Number Placeholder 3">
            <a:extLst>
              <a:ext uri="{FF2B5EF4-FFF2-40B4-BE49-F238E27FC236}">
                <a16:creationId xmlns:a16="http://schemas.microsoft.com/office/drawing/2014/main" id="{121C8EB8-F169-41DF-8FC1-A2CBB250934E}"/>
              </a:ext>
            </a:extLst>
          </p:cNvPr>
          <p:cNvSpPr>
            <a:spLocks noGrp="1"/>
          </p:cNvSpPr>
          <p:nvPr>
            <p:ph type="sldNum" sz="quarter" idx="10"/>
          </p:nvPr>
        </p:nvSpPr>
        <p:spPr/>
        <p:txBody>
          <a:bodyPr/>
          <a:lstStyle/>
          <a:p>
            <a:pPr>
              <a:defRPr/>
            </a:pPr>
            <a:fld id="{2DA47A72-E6A5-42F8-8032-86ECBEEFB9D4}" type="slidenum">
              <a:rPr lang="en-US" altLang="en-US" smtClean="0"/>
              <a:pPr>
                <a:defRPr/>
              </a:pPr>
              <a:t>351</a:t>
            </a:fld>
            <a:endParaRPr lang="en-US" altLang="en-US"/>
          </a:p>
        </p:txBody>
      </p:sp>
      <p:sp>
        <p:nvSpPr>
          <p:cNvPr id="5" name="Footer Placeholder 4">
            <a:extLst>
              <a:ext uri="{FF2B5EF4-FFF2-40B4-BE49-F238E27FC236}">
                <a16:creationId xmlns:a16="http://schemas.microsoft.com/office/drawing/2014/main" id="{82A58288-A056-4EE4-9D73-489935040ABA}"/>
              </a:ext>
            </a:extLst>
          </p:cNvPr>
          <p:cNvSpPr>
            <a:spLocks noGrp="1"/>
          </p:cNvSpPr>
          <p:nvPr>
            <p:ph type="ftr" sz="quarter" idx="11"/>
          </p:nvPr>
        </p:nvSpPr>
        <p:spPr/>
        <p:txBody>
          <a:bodyPr/>
          <a:lstStyle/>
          <a:p>
            <a:pPr>
              <a:defRPr/>
            </a:pPr>
            <a:r>
              <a:rPr lang="en-US" altLang="en-US" dirty="0"/>
              <a:t>Summary </a:t>
            </a:r>
          </a:p>
        </p:txBody>
      </p:sp>
    </p:spTree>
    <p:extLst>
      <p:ext uri="{BB962C8B-B14F-4D97-AF65-F5344CB8AC3E}">
        <p14:creationId xmlns:p14="http://schemas.microsoft.com/office/powerpoint/2010/main" val="40906525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76200"/>
            <a:ext cx="8229600" cy="1143000"/>
          </a:xfrm>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828800" y="1143000"/>
            <a:ext cx="4724400" cy="4953000"/>
          </a:xfrm>
        </p:spPr>
        <p:txBody>
          <a:bodyPr>
            <a:normAutofit fontScale="77500" lnSpcReduction="20000"/>
          </a:bodyPr>
          <a:lstStyle/>
          <a:p>
            <a:pPr>
              <a:lnSpc>
                <a:spcPct val="100000"/>
              </a:lnSpc>
            </a:pPr>
            <a:r>
              <a:rPr lang="en-US" altLang="zh-TW" dirty="0"/>
              <a:t>When a HNWI invests in young companies to help them grow we call this</a:t>
            </a:r>
          </a:p>
          <a:p>
            <a:pPr lvl="1">
              <a:lnSpc>
                <a:spcPct val="100000"/>
              </a:lnSpc>
            </a:pPr>
            <a:r>
              <a:rPr lang="en-US" altLang="zh-TW" dirty="0"/>
              <a:t>Angel investing</a:t>
            </a:r>
          </a:p>
          <a:p>
            <a:pPr lvl="1">
              <a:lnSpc>
                <a:spcPct val="100000"/>
              </a:lnSpc>
            </a:pPr>
            <a:r>
              <a:rPr lang="en-US" altLang="zh-TW" dirty="0"/>
              <a:t>VC fund</a:t>
            </a:r>
          </a:p>
          <a:p>
            <a:pPr lvl="1">
              <a:lnSpc>
                <a:spcPct val="100000"/>
              </a:lnSpc>
            </a:pPr>
            <a:r>
              <a:rPr lang="en-US" altLang="zh-TW" dirty="0"/>
              <a:t>PE fund</a:t>
            </a:r>
          </a:p>
          <a:p>
            <a:pPr>
              <a:lnSpc>
                <a:spcPct val="100000"/>
              </a:lnSpc>
            </a:pPr>
            <a:r>
              <a:rPr lang="en-US" altLang="zh-TW" dirty="0"/>
              <a:t>A fund that invests in very young companies that only have a prototype is typically called</a:t>
            </a:r>
          </a:p>
          <a:p>
            <a:pPr lvl="1">
              <a:lnSpc>
                <a:spcPct val="100000"/>
              </a:lnSpc>
            </a:pPr>
            <a:r>
              <a:rPr lang="en-US" altLang="zh-TW" dirty="0"/>
              <a:t>VC fund</a:t>
            </a:r>
          </a:p>
          <a:p>
            <a:pPr lvl="1">
              <a:lnSpc>
                <a:spcPct val="100000"/>
              </a:lnSpc>
            </a:pPr>
            <a:r>
              <a:rPr lang="en-US" altLang="zh-TW" dirty="0"/>
              <a:t>PE fund</a:t>
            </a:r>
          </a:p>
          <a:p>
            <a:pPr>
              <a:lnSpc>
                <a:spcPct val="100000"/>
              </a:lnSpc>
            </a:pPr>
            <a:r>
              <a:rPr lang="en-US" altLang="zh-TW" dirty="0"/>
              <a:t>A fund that invests in companies to take them private is typically called</a:t>
            </a:r>
          </a:p>
          <a:p>
            <a:pPr lvl="1">
              <a:lnSpc>
                <a:spcPct val="100000"/>
              </a:lnSpc>
            </a:pPr>
            <a:r>
              <a:rPr lang="en-US" altLang="zh-TW" dirty="0"/>
              <a:t>VC fund</a:t>
            </a:r>
          </a:p>
          <a:p>
            <a:pPr lvl="1">
              <a:lnSpc>
                <a:spcPct val="100000"/>
              </a:lnSpc>
            </a:pPr>
            <a:r>
              <a:rPr lang="en-US" altLang="zh-TW" dirty="0"/>
              <a:t>PE fund</a:t>
            </a:r>
          </a:p>
          <a:p>
            <a:pPr lvl="1">
              <a:lnSpc>
                <a:spcPct val="100000"/>
              </a:lnSpc>
            </a:pPr>
            <a:endParaRPr lang="zh-TW" altLang="en-US" dirty="0"/>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352</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095744" y="1916319"/>
            <a:ext cx="3191256" cy="2964894"/>
          </a:xfrm>
        </p:spPr>
      </p:pic>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6962921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76200"/>
            <a:ext cx="8229600" cy="1143000"/>
          </a:xfrm>
        </p:spPr>
        <p:txBody>
          <a:bodyPr/>
          <a:lstStyle/>
          <a:p>
            <a:r>
              <a:rPr lang="en-US" dirty="0"/>
              <a:t>Private Equity’s J-Curve</a:t>
            </a:r>
          </a:p>
        </p:txBody>
      </p:sp>
      <p:sp>
        <p:nvSpPr>
          <p:cNvPr id="11" name="Content Placeholder 10"/>
          <p:cNvSpPr>
            <a:spLocks noGrp="1"/>
          </p:cNvSpPr>
          <p:nvPr>
            <p:ph sz="half" idx="1"/>
          </p:nvPr>
        </p:nvSpPr>
        <p:spPr>
          <a:xfrm>
            <a:off x="1676400" y="1295400"/>
            <a:ext cx="8839200" cy="990600"/>
          </a:xfrm>
        </p:spPr>
        <p:txBody>
          <a:bodyPr/>
          <a:lstStyle/>
          <a:p>
            <a:r>
              <a:rPr lang="en-US" sz="2000" dirty="0"/>
              <a:t>Investors chip-in capital calls early during fund lifecycle: distributions typically come during mid-to-later years</a:t>
            </a:r>
          </a:p>
        </p:txBody>
      </p:sp>
      <p:sp>
        <p:nvSpPr>
          <p:cNvPr id="4" name="Slide Number Placeholder 3"/>
          <p:cNvSpPr>
            <a:spLocks noGrp="1"/>
          </p:cNvSpPr>
          <p:nvPr>
            <p:ph type="sldNum" sz="quarter" idx="10"/>
          </p:nvPr>
        </p:nvSpPr>
        <p:spPr/>
        <p:txBody>
          <a:bodyPr/>
          <a:lstStyle/>
          <a:p>
            <a:fld id="{A07A30F5-6E17-4FE2-B40A-6869A73D0F30}" type="slidenum">
              <a:rPr lang="en-GB" smtClean="0"/>
              <a:pPr/>
              <a:t>353</a:t>
            </a:fld>
            <a:endParaRPr lang="en-GB" dirty="0"/>
          </a:p>
        </p:txBody>
      </p:sp>
      <p:pic>
        <p:nvPicPr>
          <p:cNvPr id="9"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655606" y="2301954"/>
            <a:ext cx="6555194" cy="3912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12" name="TextBox 11"/>
          <p:cNvSpPr txBox="1"/>
          <p:nvPr/>
        </p:nvSpPr>
        <p:spPr>
          <a:xfrm>
            <a:off x="1524000" y="5867400"/>
            <a:ext cx="1676400" cy="304800"/>
          </a:xfrm>
          <a:prstGeom prst="rect">
            <a:avLst/>
          </a:prstGeom>
          <a:noFill/>
        </p:spPr>
        <p:txBody>
          <a:bodyPr vert="horz" wrap="square" lIns="91440" tIns="45720" rIns="91440" bIns="45720" rtlCol="0" anchor="ctr">
            <a:normAutofit/>
          </a:bodyPr>
          <a:lstStyle/>
          <a:p>
            <a:pPr>
              <a:spcBef>
                <a:spcPct val="0"/>
              </a:spcBef>
            </a:pPr>
            <a:r>
              <a:rPr lang="en-US" altLang="zh-TW" sz="1400" i="1" dirty="0">
                <a:latin typeface="+mj-lt"/>
                <a:ea typeface="+mj-ea"/>
                <a:cs typeface="+mj-cs"/>
              </a:rPr>
              <a:t>Source: HKPEFA</a:t>
            </a:r>
            <a:endParaRPr lang="zh-TW" altLang="en-US" sz="1400" i="1" dirty="0">
              <a:latin typeface="+mj-lt"/>
              <a:ea typeface="+mj-ea"/>
              <a:cs typeface="+mj-cs"/>
            </a:endParaRPr>
          </a:p>
        </p:txBody>
      </p:sp>
    </p:spTree>
    <p:extLst>
      <p:ext uri="{BB962C8B-B14F-4D97-AF65-F5344CB8AC3E}">
        <p14:creationId xmlns:p14="http://schemas.microsoft.com/office/powerpoint/2010/main" val="167011753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zh-TW"/>
              <a:t>Investment process</a:t>
            </a:r>
          </a:p>
        </p:txBody>
      </p:sp>
      <p:sp>
        <p:nvSpPr>
          <p:cNvPr id="96259" name="Rectangle 3"/>
          <p:cNvSpPr>
            <a:spLocks noGrp="1" noChangeArrowheads="1"/>
          </p:cNvSpPr>
          <p:nvPr>
            <p:ph idx="1"/>
          </p:nvPr>
        </p:nvSpPr>
        <p:spPr>
          <a:xfrm>
            <a:off x="1981200" y="1066800"/>
            <a:ext cx="8229600" cy="4800601"/>
          </a:xfrm>
        </p:spPr>
        <p:txBody>
          <a:bodyPr>
            <a:noAutofit/>
          </a:bodyPr>
          <a:lstStyle/>
          <a:p>
            <a:pPr marL="457200" indent="-457200">
              <a:lnSpc>
                <a:spcPct val="100000"/>
              </a:lnSpc>
              <a:buFont typeface="+mj-lt"/>
              <a:buAutoNum type="arabicPeriod"/>
            </a:pPr>
            <a:r>
              <a:rPr lang="en-US" altLang="zh-TW" sz="1600" b="1" dirty="0">
                <a:solidFill>
                  <a:schemeClr val="accent2"/>
                </a:solidFill>
              </a:rPr>
              <a:t>Initial Evaluation</a:t>
            </a:r>
          </a:p>
          <a:p>
            <a:pPr lvl="1">
              <a:lnSpc>
                <a:spcPct val="100000"/>
              </a:lnSpc>
            </a:pPr>
            <a:r>
              <a:rPr lang="en-US" altLang="zh-TW" sz="1600" dirty="0"/>
              <a:t>Evaluate RFF (request for financing) and business plan</a:t>
            </a:r>
          </a:p>
          <a:p>
            <a:pPr lvl="1">
              <a:lnSpc>
                <a:spcPct val="100000"/>
              </a:lnSpc>
            </a:pPr>
            <a:r>
              <a:rPr lang="en-US" altLang="zh-TW" sz="1600" dirty="0"/>
              <a:t>Very high rejection rate</a:t>
            </a:r>
          </a:p>
          <a:p>
            <a:pPr marL="457200" indent="-457200">
              <a:lnSpc>
                <a:spcPct val="100000"/>
              </a:lnSpc>
              <a:buFont typeface="+mj-lt"/>
              <a:buAutoNum type="arabicPeriod"/>
            </a:pPr>
            <a:r>
              <a:rPr lang="en-US" altLang="zh-TW" sz="1600" b="1" dirty="0">
                <a:solidFill>
                  <a:schemeClr val="accent2"/>
                </a:solidFill>
              </a:rPr>
              <a:t>Initial Negotiation</a:t>
            </a:r>
          </a:p>
          <a:p>
            <a:pPr lvl="1">
              <a:lnSpc>
                <a:spcPct val="100000"/>
              </a:lnSpc>
            </a:pPr>
            <a:r>
              <a:rPr lang="en-US" altLang="zh-TW" sz="1600" dirty="0"/>
              <a:t>Discuss and negotiate general terms and structure of investment with entrepreneur/company before submission to investment committee for approval</a:t>
            </a:r>
          </a:p>
          <a:p>
            <a:pPr marL="457200" indent="-457200">
              <a:lnSpc>
                <a:spcPct val="100000"/>
              </a:lnSpc>
              <a:buFont typeface="+mj-lt"/>
              <a:buAutoNum type="arabicPeriod"/>
            </a:pPr>
            <a:r>
              <a:rPr lang="en-US" altLang="zh-TW" sz="1600" b="1" dirty="0">
                <a:solidFill>
                  <a:schemeClr val="accent2"/>
                </a:solidFill>
              </a:rPr>
              <a:t>Due Diligence</a:t>
            </a:r>
          </a:p>
          <a:p>
            <a:pPr lvl="1">
              <a:lnSpc>
                <a:spcPct val="100000"/>
              </a:lnSpc>
            </a:pPr>
            <a:r>
              <a:rPr lang="en-US" altLang="zh-TW" sz="1600" dirty="0"/>
              <a:t>Sign Memorandum of Understanding (MOU)</a:t>
            </a:r>
          </a:p>
          <a:p>
            <a:pPr lvl="1">
              <a:lnSpc>
                <a:spcPct val="100000"/>
              </a:lnSpc>
            </a:pPr>
            <a:r>
              <a:rPr lang="en-US" altLang="zh-TW" sz="1600" dirty="0"/>
              <a:t>Independent investigation of information</a:t>
            </a:r>
          </a:p>
          <a:p>
            <a:pPr marL="457200" indent="-457200">
              <a:lnSpc>
                <a:spcPct val="100000"/>
              </a:lnSpc>
              <a:buFont typeface="+mj-lt"/>
              <a:buAutoNum type="arabicPeriod"/>
            </a:pPr>
            <a:r>
              <a:rPr lang="en-US" altLang="zh-TW" sz="1600" b="1" dirty="0">
                <a:solidFill>
                  <a:schemeClr val="accent2"/>
                </a:solidFill>
              </a:rPr>
              <a:t>Final Negotiation and Completion</a:t>
            </a:r>
          </a:p>
          <a:p>
            <a:pPr lvl="1">
              <a:lnSpc>
                <a:spcPct val="100000"/>
              </a:lnSpc>
            </a:pPr>
            <a:r>
              <a:rPr lang="en-US" altLang="zh-TW" sz="1600" dirty="0"/>
              <a:t>Key points include price, structure and role of the VC investor</a:t>
            </a:r>
          </a:p>
          <a:p>
            <a:pPr lvl="1">
              <a:lnSpc>
                <a:spcPct val="100000"/>
              </a:lnSpc>
            </a:pPr>
            <a:r>
              <a:rPr lang="en-US" altLang="zh-TW" sz="1600" dirty="0"/>
              <a:t>Legal documentation to be signed</a:t>
            </a:r>
          </a:p>
          <a:p>
            <a:pPr marL="457200" indent="-457200">
              <a:lnSpc>
                <a:spcPct val="100000"/>
              </a:lnSpc>
              <a:buFont typeface="+mj-lt"/>
              <a:buAutoNum type="arabicPeriod"/>
            </a:pPr>
            <a:r>
              <a:rPr lang="en-US" altLang="zh-TW" sz="1600" b="1" dirty="0">
                <a:solidFill>
                  <a:schemeClr val="accent2"/>
                </a:solidFill>
              </a:rPr>
              <a:t>Monitoring</a:t>
            </a:r>
          </a:p>
          <a:p>
            <a:pPr marL="457200" indent="-457200">
              <a:lnSpc>
                <a:spcPct val="100000"/>
              </a:lnSpc>
              <a:buFont typeface="+mj-lt"/>
              <a:buAutoNum type="arabicPeriod"/>
            </a:pPr>
            <a:r>
              <a:rPr lang="en-US" altLang="zh-TW" sz="1600" b="1" dirty="0">
                <a:solidFill>
                  <a:schemeClr val="accent2"/>
                </a:solidFill>
              </a:rPr>
              <a:t>Exit</a:t>
            </a:r>
          </a:p>
          <a:p>
            <a:pPr lvl="1">
              <a:lnSpc>
                <a:spcPct val="100000"/>
              </a:lnSpc>
            </a:pPr>
            <a:r>
              <a:rPr lang="en-US" altLang="zh-TW" sz="1600" dirty="0"/>
              <a:t>Generally 3-5 years after initial investment by IPO or to strategic partner</a:t>
            </a:r>
          </a:p>
        </p:txBody>
      </p:sp>
      <p:sp>
        <p:nvSpPr>
          <p:cNvPr id="63494"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F2C2EFC-640A-43CE-A85F-328C9B5FC625}" type="slidenum">
              <a:rPr lang="en-US" altLang="en-US" sz="1400"/>
              <a:pPr/>
              <a:t>354</a:t>
            </a:fld>
            <a:endParaRPr lang="en-US" altLang="en-US" sz="1400"/>
          </a:p>
        </p:txBody>
      </p:sp>
      <p:sp>
        <p:nvSpPr>
          <p:cNvPr id="96260" name="Text Box 4"/>
          <p:cNvSpPr txBox="1">
            <a:spLocks noChangeArrowheads="1"/>
          </p:cNvSpPr>
          <p:nvPr/>
        </p:nvSpPr>
        <p:spPr bwMode="auto">
          <a:xfrm>
            <a:off x="1524000" y="5867401"/>
            <a:ext cx="56388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a:t>Source: HKVCA </a:t>
            </a:r>
            <a:r>
              <a:rPr lang="en-US" altLang="zh-TW">
                <a:hlinkClick r:id="rId3"/>
              </a:rPr>
              <a:t>http://www.hkvca.com.hk/2004/m2-set.htm</a:t>
            </a:r>
            <a:r>
              <a:rPr lang="en-US" altLang="zh-TW"/>
              <a:t> </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30321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2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2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2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5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25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625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25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259">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6259">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6259">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25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The VC pipeline</a:t>
            </a:r>
            <a:endParaRPr lang="zh-TW" altLang="en-US" dirty="0"/>
          </a:p>
        </p:txBody>
      </p:sp>
      <p:graphicFrame>
        <p:nvGraphicFramePr>
          <p:cNvPr id="6" name="Content Placeholder 5"/>
          <p:cNvGraphicFramePr>
            <a:graphicFrameLocks noGrp="1"/>
          </p:cNvGraphicFramePr>
          <p:nvPr>
            <p:ph idx="1"/>
          </p:nvPr>
        </p:nvGraphicFramePr>
        <p:xfrm>
          <a:off x="1981200" y="1371601"/>
          <a:ext cx="8229600"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Bent Arrow 6"/>
          <p:cNvSpPr/>
          <p:nvPr/>
        </p:nvSpPr>
        <p:spPr>
          <a:xfrm>
            <a:off x="1981200" y="1143000"/>
            <a:ext cx="3505200" cy="4953000"/>
          </a:xfrm>
          <a:prstGeom prst="ben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8" name="TextBox 7"/>
          <p:cNvSpPr txBox="1"/>
          <p:nvPr/>
        </p:nvSpPr>
        <p:spPr>
          <a:xfrm>
            <a:off x="2971800" y="1545848"/>
            <a:ext cx="2514600" cy="892552"/>
          </a:xfrm>
          <a:prstGeom prst="rect">
            <a:avLst/>
          </a:prstGeom>
          <a:noFill/>
        </p:spPr>
        <p:txBody>
          <a:bodyPr wrap="square" rtlCol="0">
            <a:spAutoFit/>
          </a:bodyPr>
          <a:lstStyle/>
          <a:p>
            <a:r>
              <a:rPr lang="en-US" altLang="zh-TW" sz="2800" b="1" dirty="0">
                <a:solidFill>
                  <a:srgbClr val="FFFF00"/>
                </a:solidFill>
              </a:rPr>
              <a:t>1%</a:t>
            </a:r>
            <a:r>
              <a:rPr lang="en-US" altLang="zh-TW" sz="2800" dirty="0">
                <a:solidFill>
                  <a:srgbClr val="FFFF00"/>
                </a:solidFill>
              </a:rPr>
              <a:t> </a:t>
            </a:r>
            <a:r>
              <a:rPr lang="en-US" altLang="zh-TW" sz="2400" dirty="0">
                <a:solidFill>
                  <a:srgbClr val="FFFF00"/>
                </a:solidFill>
              </a:rPr>
              <a:t>investment rate</a:t>
            </a:r>
            <a:endParaRPr lang="zh-TW" altLang="en-US" sz="2400" dirty="0">
              <a:solidFill>
                <a:srgbClr val="FFFF00"/>
              </a:solidFill>
            </a:endParaRP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10"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BF2C2EFC-640A-43CE-A85F-328C9B5FC625}" type="slidenum">
              <a:rPr lang="en-US" altLang="en-US" sz="1400"/>
              <a:pPr/>
              <a:t>355</a:t>
            </a:fld>
            <a:endParaRPr lang="en-US" altLang="en-US" sz="1400" dirty="0"/>
          </a:p>
        </p:txBody>
      </p:sp>
    </p:spTree>
    <p:extLst>
      <p:ext uri="{BB962C8B-B14F-4D97-AF65-F5344CB8AC3E}">
        <p14:creationId xmlns:p14="http://schemas.microsoft.com/office/powerpoint/2010/main" val="2867856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gallery.mailchimp.com/0c60818e26ecdbe423a10ad2f/images/569b39b6-15ef-4c2a-845d-6b0dc9d9306c.png">
            <a:hlinkClick r:id="rId3" tooltip="This external link will open in a new window"/>
          </p:cNvPr>
          <p:cNvPicPr>
            <a:picLocks noGrp="1" noChangeAspect="1" noChangeArrowheads="1"/>
          </p:cNvPicPr>
          <p:nvPr>
            <p:ph idx="1"/>
          </p:nvPr>
        </p:nvPicPr>
        <p:blipFill>
          <a:blip r:embed="rId4" cstate="print"/>
          <a:srcRect/>
          <a:stretch>
            <a:fillRect/>
          </a:stretch>
        </p:blipFill>
        <p:spPr bwMode="auto">
          <a:xfrm>
            <a:off x="1703872" y="0"/>
            <a:ext cx="6449529" cy="6858000"/>
          </a:xfrm>
          <a:prstGeom prst="rect">
            <a:avLst/>
          </a:prstGeom>
          <a:noFill/>
        </p:spPr>
      </p:pic>
      <p:sp>
        <p:nvSpPr>
          <p:cNvPr id="9" name="Title 3"/>
          <p:cNvSpPr txBox="1">
            <a:spLocks/>
          </p:cNvSpPr>
          <p:nvPr/>
        </p:nvSpPr>
        <p:spPr>
          <a:xfrm>
            <a:off x="6477000" y="1143000"/>
            <a:ext cx="3962400" cy="1447800"/>
          </a:xfrm>
          <a:prstGeom prst="rect">
            <a:avLst/>
          </a:prstGeom>
        </p:spPr>
        <p:txBody>
          <a:bodyPr vert="horz" lIns="91440" tIns="45720" rIns="91440" bIns="45720" rtlCol="0" anchor="ctr">
            <a:normAutofit fontScale="97500"/>
          </a:bodyPr>
          <a:lstStyle/>
          <a:p>
            <a:pPr algn="ctr">
              <a:spcBef>
                <a:spcPct val="0"/>
              </a:spcBef>
              <a:defRPr/>
            </a:pPr>
            <a:r>
              <a:rPr lang="en-US" altLang="zh-TW" sz="4400" dirty="0">
                <a:latin typeface="+mj-lt"/>
                <a:ea typeface="+mj-ea"/>
                <a:cs typeface="+mj-cs"/>
              </a:rPr>
              <a:t>Top 20 reasons why start-ups fail</a:t>
            </a:r>
            <a:endParaRPr lang="zh-TW" altLang="en-US" sz="4400" dirty="0">
              <a:latin typeface="+mj-lt"/>
              <a:ea typeface="+mj-ea"/>
              <a:cs typeface="+mj-cs"/>
            </a:endParaRPr>
          </a:p>
        </p:txBody>
      </p:sp>
      <p:sp>
        <p:nvSpPr>
          <p:cNvPr id="10" name="TextBox 9"/>
          <p:cNvSpPr txBox="1"/>
          <p:nvPr/>
        </p:nvSpPr>
        <p:spPr>
          <a:xfrm>
            <a:off x="2895600" y="6550224"/>
            <a:ext cx="2895600" cy="307777"/>
          </a:xfrm>
          <a:prstGeom prst="rect">
            <a:avLst/>
          </a:prstGeom>
          <a:noFill/>
        </p:spPr>
        <p:txBody>
          <a:bodyPr wrap="square" rtlCol="0">
            <a:spAutoFit/>
          </a:bodyPr>
          <a:lstStyle/>
          <a:p>
            <a:r>
              <a:rPr lang="en-US" altLang="zh-TW" sz="1400" i="1" dirty="0"/>
              <a:t>December 2015</a:t>
            </a:r>
            <a:endParaRPr lang="zh-TW" altLang="en-US" sz="1400" i="1" dirty="0"/>
          </a:p>
        </p:txBody>
      </p:sp>
      <p:sp>
        <p:nvSpPr>
          <p:cNvPr id="5" name="Slide Number Placeholder 5"/>
          <p:cNvSpPr>
            <a:spLocks noGrp="1"/>
          </p:cNvSpPr>
          <p:nvPr>
            <p:ph type="sldNum" sz="quarter" idx="10"/>
          </p:nvPr>
        </p:nvSpPr>
        <p:spPr>
          <a:xfrm>
            <a:off x="9763126" y="6586539"/>
            <a:ext cx="919163" cy="293687"/>
          </a:xfrm>
          <a:noFill/>
        </p:spPr>
        <p:txBody>
          <a:bodyPr vert="horz" wrap="square" lIns="91440" tIns="45720" rIns="91440" bIns="45720" numCol="1" rtlCol="0" anchor="ctr" anchorCtr="0" compatLnSpc="1">
            <a:prstTxWarp prst="textNoShape">
              <a:avLst/>
            </a:prstTxWarp>
          </a:bodyPr>
          <a:lstStyle/>
          <a:p>
            <a:fld id="{BF2C2EFC-640A-43CE-A85F-328C9B5FC625}" type="slidenum">
              <a:rPr lang="en-US" altLang="en-US" sz="1400"/>
              <a:pPr/>
              <a:t>356</a:t>
            </a:fld>
            <a:endParaRPr lang="en-US" altLang="en-US" sz="1400" dirty="0"/>
          </a:p>
        </p:txBody>
      </p:sp>
    </p:spTree>
    <p:extLst>
      <p:ext uri="{BB962C8B-B14F-4D97-AF65-F5344CB8AC3E}">
        <p14:creationId xmlns:p14="http://schemas.microsoft.com/office/powerpoint/2010/main" val="181895648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Life Cycle of a PE Fund</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1242669"/>
            <a:ext cx="7052578" cy="4691408"/>
          </a:xfrm>
          <a:prstGeom prst="rect">
            <a:avLst/>
          </a:prstGeom>
        </p:spPr>
      </p:pic>
      <p:sp>
        <p:nvSpPr>
          <p:cNvPr id="5" name="TextBox 4"/>
          <p:cNvSpPr txBox="1"/>
          <p:nvPr/>
        </p:nvSpPr>
        <p:spPr>
          <a:xfrm>
            <a:off x="3124200" y="1371601"/>
            <a:ext cx="6781800" cy="461665"/>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p:spPr>
        <p:txBody>
          <a:bodyPr wrap="square" rtlCol="0">
            <a:spAutoFit/>
          </a:bodyPr>
          <a:lstStyle/>
          <a:p>
            <a:r>
              <a:rPr lang="en-US" b="1" dirty="0"/>
              <a:t>Integration : Private Equity Process of </a:t>
            </a:r>
            <a:r>
              <a:rPr lang="en-US" sz="2400" b="1" dirty="0">
                <a:solidFill>
                  <a:srgbClr val="FFFF00"/>
                </a:solidFill>
              </a:rPr>
              <a:t>Value Creators</a:t>
            </a:r>
          </a:p>
        </p:txBody>
      </p:sp>
      <p:sp>
        <p:nvSpPr>
          <p:cNvPr id="6" name="投影片編號版面配置區 3"/>
          <p:cNvSpPr>
            <a:spLocks noGrp="1"/>
          </p:cNvSpPr>
          <p:nvPr>
            <p:ph type="sldNum" sz="quarter" idx="10"/>
          </p:nvPr>
        </p:nvSpPr>
        <p:spPr>
          <a:xfrm>
            <a:off x="1894158" y="6440490"/>
            <a:ext cx="1053611" cy="193675"/>
          </a:xfrm>
        </p:spPr>
        <p:txBody>
          <a:bodyPr/>
          <a:lstStyle/>
          <a:p>
            <a:pPr>
              <a:defRPr/>
            </a:pPr>
            <a:r>
              <a:rPr lang="en-GB" dirty="0"/>
              <a:t>Page </a:t>
            </a:r>
            <a:fld id="{A07A30F5-6E17-4FE2-B40A-6869A73D0F30}" type="slidenum">
              <a:rPr lang="en-GB" smtClean="0"/>
              <a:pPr>
                <a:defRPr/>
              </a:pPr>
              <a:t>357</a:t>
            </a:fld>
            <a:endParaRPr lang="en-GB" dirty="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
        <p:nvSpPr>
          <p:cNvPr id="9" name="Slide Number Placeholder 5"/>
          <p:cNvSpPr txBox="1">
            <a:spLocks/>
          </p:cNvSpPr>
          <p:nvPr/>
        </p:nvSpPr>
        <p:spPr>
          <a:xfrm>
            <a:off x="9763126" y="6586539"/>
            <a:ext cx="919163" cy="293687"/>
          </a:xfrm>
          <a:prstGeom prst="rect">
            <a:avLst/>
          </a:prstGeom>
          <a:noFill/>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BF2C2EFC-640A-43CE-A85F-328C9B5FC625}" type="slidenum">
              <a:rPr lang="en-US" altLang="en-US" sz="1400" b="1">
                <a:solidFill>
                  <a:srgbClr val="002060"/>
                </a:solidFill>
              </a:rPr>
              <a:pPr algn="r" eaLnBrk="0" fontAlgn="base" hangingPunct="0">
                <a:spcBef>
                  <a:spcPct val="0"/>
                </a:spcBef>
                <a:spcAft>
                  <a:spcPct val="0"/>
                </a:spcAft>
                <a:defRPr/>
              </a:pPr>
              <a:t>357</a:t>
            </a:fld>
            <a:endParaRPr lang="en-US" altLang="en-US" sz="1400" b="1" dirty="0">
              <a:solidFill>
                <a:srgbClr val="002060"/>
              </a:solidFill>
            </a:endParaRPr>
          </a:p>
        </p:txBody>
      </p:sp>
      <p:sp>
        <p:nvSpPr>
          <p:cNvPr id="10" name="TextBox 9"/>
          <p:cNvSpPr txBox="1"/>
          <p:nvPr/>
        </p:nvSpPr>
        <p:spPr>
          <a:xfrm>
            <a:off x="1524000" y="5867400"/>
            <a:ext cx="1676400" cy="304800"/>
          </a:xfrm>
          <a:prstGeom prst="rect">
            <a:avLst/>
          </a:prstGeom>
          <a:noFill/>
        </p:spPr>
        <p:txBody>
          <a:bodyPr vert="horz" wrap="square" lIns="91440" tIns="45720" rIns="91440" bIns="45720" rtlCol="0" anchor="ctr">
            <a:normAutofit/>
          </a:bodyPr>
          <a:lstStyle/>
          <a:p>
            <a:pPr>
              <a:spcBef>
                <a:spcPct val="0"/>
              </a:spcBef>
            </a:pPr>
            <a:r>
              <a:rPr lang="en-US" altLang="zh-TW" sz="1400" i="1" dirty="0">
                <a:latin typeface="+mj-lt"/>
                <a:ea typeface="+mj-ea"/>
                <a:cs typeface="+mj-cs"/>
              </a:rPr>
              <a:t>Source: HKPEFA</a:t>
            </a:r>
            <a:endParaRPr lang="zh-TW" altLang="en-US" sz="1400" i="1" dirty="0">
              <a:latin typeface="+mj-lt"/>
              <a:ea typeface="+mj-ea"/>
              <a:cs typeface="+mj-cs"/>
            </a:endParaRPr>
          </a:p>
        </p:txBody>
      </p:sp>
    </p:spTree>
    <p:extLst>
      <p:ext uri="{BB962C8B-B14F-4D97-AF65-F5344CB8AC3E}">
        <p14:creationId xmlns:p14="http://schemas.microsoft.com/office/powerpoint/2010/main" val="30175953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TW" dirty="0"/>
              <a:t>Current Issues in PE and VC</a:t>
            </a:r>
          </a:p>
        </p:txBody>
      </p:sp>
      <p:sp>
        <p:nvSpPr>
          <p:cNvPr id="117763" name="Rectangle 3"/>
          <p:cNvSpPr>
            <a:spLocks noGrp="1" noChangeArrowheads="1"/>
          </p:cNvSpPr>
          <p:nvPr>
            <p:ph idx="1"/>
          </p:nvPr>
        </p:nvSpPr>
        <p:spPr/>
        <p:txBody>
          <a:bodyPr>
            <a:normAutofit lnSpcReduction="10000"/>
          </a:bodyPr>
          <a:lstStyle/>
          <a:p>
            <a:r>
              <a:rPr lang="en-US" altLang="zh-TW" dirty="0"/>
              <a:t>A very public debate: “locusts” or public benefactors? Video: Other People’s Money   </a:t>
            </a:r>
            <a:r>
              <a:rPr lang="en-US" altLang="zh-TW" dirty="0">
                <a:hlinkClick r:id="rId2"/>
              </a:rPr>
              <a:t>https://www.youtube.com/watch?v=xJRhrow3Jws</a:t>
            </a:r>
            <a:endParaRPr lang="en-US" altLang="zh-TW" dirty="0"/>
          </a:p>
          <a:p>
            <a:r>
              <a:rPr lang="en-US" altLang="zh-TW" dirty="0"/>
              <a:t>Performance and fee structure</a:t>
            </a:r>
          </a:p>
          <a:p>
            <a:r>
              <a:rPr lang="en-US" altLang="zh-TW" dirty="0"/>
              <a:t>Disclosure and corporate governance issues</a:t>
            </a:r>
          </a:p>
          <a:p>
            <a:r>
              <a:rPr lang="en-US" altLang="zh-TW" dirty="0"/>
              <a:t>Growing participation of unsophisticated investors in PE (indirectly through pension funds and mutual funds)</a:t>
            </a:r>
          </a:p>
          <a:p>
            <a:r>
              <a:rPr lang="en-US" altLang="zh-TW" dirty="0"/>
              <a:t>Competition from corporate (CVC) and family offices</a:t>
            </a:r>
          </a:p>
          <a:p>
            <a:r>
              <a:rPr lang="en-US" altLang="zh-TW" dirty="0"/>
              <a:t>The shrinking IPO</a:t>
            </a:r>
          </a:p>
          <a:p>
            <a:r>
              <a:rPr lang="en-US" altLang="zh-TW" dirty="0"/>
              <a:t>Large amounts of dry powder =&gt; capacity to invest? Impact on valuations</a:t>
            </a:r>
          </a:p>
        </p:txBody>
      </p:sp>
      <p:sp>
        <p:nvSpPr>
          <p:cNvPr id="7680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8388256-9EC5-4943-9366-0F77B48FF69B}" type="slidenum">
              <a:rPr lang="en-US" altLang="en-US" sz="1400"/>
              <a:pPr/>
              <a:t>358</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316796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3439-8F14-4BFD-AAB3-907984B22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FFA033B-A028-46B8-A49A-CE861C328451}"/>
              </a:ext>
            </a:extLst>
          </p:cNvPr>
          <p:cNvSpPr>
            <a:spLocks noGrp="1"/>
          </p:cNvSpPr>
          <p:nvPr>
            <p:ph idx="1"/>
          </p:nvPr>
        </p:nvSpPr>
        <p:spPr/>
        <p:txBody>
          <a:bodyPr/>
          <a:lstStyle/>
          <a:p>
            <a:r>
              <a:rPr lang="en-US" dirty="0"/>
              <a:t>PE’s J-curve</a:t>
            </a:r>
          </a:p>
          <a:p>
            <a:r>
              <a:rPr lang="en-US" dirty="0"/>
              <a:t>PE/VC Investment process</a:t>
            </a:r>
          </a:p>
          <a:p>
            <a:r>
              <a:rPr lang="en-US" dirty="0"/>
              <a:t>Life Cycle of funds</a:t>
            </a:r>
          </a:p>
          <a:p>
            <a:r>
              <a:rPr lang="en-US" dirty="0"/>
              <a:t>Performance</a:t>
            </a:r>
          </a:p>
          <a:p>
            <a:r>
              <a:rPr lang="en-US" dirty="0"/>
              <a:t>CVC</a:t>
            </a:r>
          </a:p>
          <a:p>
            <a:endParaRPr lang="en-US" dirty="0"/>
          </a:p>
        </p:txBody>
      </p:sp>
      <p:sp>
        <p:nvSpPr>
          <p:cNvPr id="4" name="Slide Number Placeholder 3">
            <a:extLst>
              <a:ext uri="{FF2B5EF4-FFF2-40B4-BE49-F238E27FC236}">
                <a16:creationId xmlns:a16="http://schemas.microsoft.com/office/drawing/2014/main" id="{C78BF203-BB4E-420D-8125-93E57E7CFAB5}"/>
              </a:ext>
            </a:extLst>
          </p:cNvPr>
          <p:cNvSpPr>
            <a:spLocks noGrp="1"/>
          </p:cNvSpPr>
          <p:nvPr>
            <p:ph type="sldNum" sz="quarter" idx="10"/>
          </p:nvPr>
        </p:nvSpPr>
        <p:spPr/>
        <p:txBody>
          <a:bodyPr/>
          <a:lstStyle/>
          <a:p>
            <a:pPr>
              <a:defRPr/>
            </a:pPr>
            <a:fld id="{84C4389F-C8D5-42D8-BCAE-FBCFA453FE6F}" type="slidenum">
              <a:rPr lang="en-US" altLang="en-US" smtClean="0"/>
              <a:pPr>
                <a:defRPr/>
              </a:pPr>
              <a:t>359</a:t>
            </a:fld>
            <a:endParaRPr lang="en-US" altLang="en-US"/>
          </a:p>
        </p:txBody>
      </p:sp>
      <p:sp>
        <p:nvSpPr>
          <p:cNvPr id="5" name="Footer Placeholder 4">
            <a:extLst>
              <a:ext uri="{FF2B5EF4-FFF2-40B4-BE49-F238E27FC236}">
                <a16:creationId xmlns:a16="http://schemas.microsoft.com/office/drawing/2014/main" id="{2E74DCB5-E1DC-4BAE-9001-181443581311}"/>
              </a:ext>
            </a:extLst>
          </p:cNvPr>
          <p:cNvSpPr>
            <a:spLocks noGrp="1"/>
          </p:cNvSpPr>
          <p:nvPr>
            <p:ph type="ftr" sz="quarter" idx="11"/>
          </p:nvPr>
        </p:nvSpPr>
        <p:spPr/>
        <p:txBody>
          <a:bodyPr/>
          <a:lstStyle/>
          <a:p>
            <a:pPr>
              <a:defRPr/>
            </a:pPr>
            <a:r>
              <a:rPr lang="en-US" altLang="en-US" dirty="0"/>
              <a:t>Summary </a:t>
            </a:r>
          </a:p>
        </p:txBody>
      </p:sp>
    </p:spTree>
    <p:extLst>
      <p:ext uri="{BB962C8B-B14F-4D97-AF65-F5344CB8AC3E}">
        <p14:creationId xmlns:p14="http://schemas.microsoft.com/office/powerpoint/2010/main" val="386703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1981200" y="274638"/>
            <a:ext cx="8534400" cy="1143000"/>
          </a:xfrm>
        </p:spPr>
        <p:txBody>
          <a:bodyPr>
            <a:normAutofit fontScale="90000"/>
          </a:bodyPr>
          <a:lstStyle/>
          <a:p>
            <a:r>
              <a:rPr lang="en-US" altLang="zh-TW" dirty="0"/>
              <a:t>ALM: Asset and Liability Management</a:t>
            </a:r>
          </a:p>
        </p:txBody>
      </p:sp>
      <p:sp>
        <p:nvSpPr>
          <p:cNvPr id="190467" name="Rectangle 3"/>
          <p:cNvSpPr>
            <a:spLocks noGrp="1" noChangeArrowheads="1"/>
          </p:cNvSpPr>
          <p:nvPr>
            <p:ph idx="1"/>
          </p:nvPr>
        </p:nvSpPr>
        <p:spPr/>
        <p:txBody>
          <a:bodyPr/>
          <a:lstStyle/>
          <a:p>
            <a:r>
              <a:rPr lang="en-US" altLang="zh-TW" b="1" dirty="0">
                <a:solidFill>
                  <a:schemeClr val="accent2"/>
                </a:solidFill>
              </a:rPr>
              <a:t>Asset Management</a:t>
            </a:r>
          </a:p>
          <a:p>
            <a:pPr lvl="1"/>
            <a:r>
              <a:rPr lang="en-US" altLang="zh-TW" dirty="0"/>
              <a:t>Get borrowers with low default risk, paying high interest rates</a:t>
            </a:r>
          </a:p>
          <a:p>
            <a:pPr lvl="1"/>
            <a:r>
              <a:rPr lang="en-US" altLang="zh-TW" dirty="0"/>
              <a:t>Buy securities with high return, low risk</a:t>
            </a:r>
          </a:p>
          <a:p>
            <a:pPr lvl="1"/>
            <a:r>
              <a:rPr lang="en-US" altLang="zh-TW" dirty="0"/>
              <a:t>Diversify portfolio</a:t>
            </a:r>
          </a:p>
          <a:p>
            <a:pPr lvl="1"/>
            <a:r>
              <a:rPr lang="en-US" altLang="zh-TW" dirty="0"/>
              <a:t>Manage liquidity by holding liquid assets and managing reserves</a:t>
            </a:r>
          </a:p>
          <a:p>
            <a:r>
              <a:rPr lang="en-US" altLang="zh-TW" b="1" dirty="0">
                <a:solidFill>
                  <a:schemeClr val="accent2"/>
                </a:solidFill>
              </a:rPr>
              <a:t>Liability Management</a:t>
            </a:r>
          </a:p>
          <a:p>
            <a:pPr lvl="1"/>
            <a:r>
              <a:rPr lang="en-US" altLang="zh-TW" dirty="0"/>
              <a:t>No longer primarily depend on deposits </a:t>
            </a:r>
          </a:p>
          <a:p>
            <a:pPr lvl="1"/>
            <a:r>
              <a:rPr lang="en-US" altLang="zh-TW" dirty="0"/>
              <a:t>When see loan opportunities, borrow or issue CDs to acquire funds</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18AEB32-6C9C-40DF-B679-8488BBAA652E}" type="slidenum">
              <a:rPr lang="en-US" altLang="en-US" sz="1400"/>
              <a:pPr/>
              <a:t>36</a:t>
            </a:fld>
            <a:endParaRPr lang="en-US" altLang="en-US"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4776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04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04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uiExpand="1" build="p"/>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3" name="Content Placeholder 2"/>
          <p:cNvSpPr>
            <a:spLocks noGrp="1"/>
          </p:cNvSpPr>
          <p:nvPr>
            <p:ph sz="half" idx="1"/>
          </p:nvPr>
        </p:nvSpPr>
        <p:spPr/>
        <p:txBody>
          <a:bodyPr>
            <a:normAutofit fontScale="85000" lnSpcReduction="20000"/>
          </a:bodyPr>
          <a:lstStyle/>
          <a:p>
            <a:pPr lvl="0">
              <a:lnSpc>
                <a:spcPct val="100000"/>
              </a:lnSpc>
            </a:pPr>
            <a:r>
              <a:rPr lang="en-US" altLang="zh-TW" dirty="0"/>
              <a:t>Your friend, who is in his final year of engineering studies at HKUST, has discovered a way of making </a:t>
            </a:r>
            <a:r>
              <a:rPr lang="en-US" altLang="zh-TW" dirty="0" err="1"/>
              <a:t>tele</a:t>
            </a:r>
            <a:r>
              <a:rPr lang="en-US" altLang="zh-TW" dirty="0"/>
              <a:t>-transportation work. He is now looking to build a prototype of his machine, and asks for your guidance in seeking funding to start his new business. Which type of financial institution would you recommend he try?</a:t>
            </a:r>
            <a:endParaRPr lang="zh-TW" altLang="zh-TW" dirty="0"/>
          </a:p>
          <a:p>
            <a:pPr lvl="1">
              <a:lnSpc>
                <a:spcPct val="100000"/>
              </a:lnSpc>
            </a:pPr>
            <a:r>
              <a:rPr lang="en-US" altLang="zh-TW" dirty="0"/>
              <a:t>A commercial bank</a:t>
            </a:r>
            <a:endParaRPr lang="zh-TW" altLang="zh-TW" dirty="0"/>
          </a:p>
          <a:p>
            <a:pPr lvl="1">
              <a:lnSpc>
                <a:spcPct val="100000"/>
              </a:lnSpc>
            </a:pPr>
            <a:r>
              <a:rPr lang="en-US" altLang="zh-TW" dirty="0"/>
              <a:t>A hedge fund</a:t>
            </a:r>
            <a:endParaRPr lang="zh-TW" altLang="zh-TW" dirty="0"/>
          </a:p>
          <a:p>
            <a:pPr lvl="1">
              <a:lnSpc>
                <a:spcPct val="100000"/>
              </a:lnSpc>
            </a:pPr>
            <a:r>
              <a:rPr lang="en-US" altLang="zh-TW" dirty="0"/>
              <a:t>A seed (venture capital) fund</a:t>
            </a:r>
            <a:endParaRPr lang="zh-TW" altLang="zh-TW" dirty="0"/>
          </a:p>
          <a:p>
            <a:pPr lvl="1">
              <a:lnSpc>
                <a:spcPct val="100000"/>
              </a:lnSpc>
            </a:pPr>
            <a:r>
              <a:rPr lang="en-US" altLang="zh-TW" dirty="0"/>
              <a:t>A mutual fund</a:t>
            </a:r>
            <a:endParaRPr lang="zh-TW" altLang="zh-TW" dirty="0"/>
          </a:p>
          <a:p>
            <a:pPr>
              <a:lnSpc>
                <a:spcPct val="100000"/>
              </a:lnSpc>
            </a:pPr>
            <a:endParaRPr lang="zh-TW" altLang="en-US" dirty="0"/>
          </a:p>
        </p:txBody>
      </p:sp>
      <p:sp>
        <p:nvSpPr>
          <p:cNvPr id="5" name="Slide Number Placeholder 4"/>
          <p:cNvSpPr>
            <a:spLocks noGrp="1"/>
          </p:cNvSpPr>
          <p:nvPr>
            <p:ph type="sldNum" sz="quarter" idx="10"/>
          </p:nvPr>
        </p:nvSpPr>
        <p:spPr/>
        <p:txBody>
          <a:bodyPr/>
          <a:lstStyle/>
          <a:p>
            <a:pPr>
              <a:defRPr/>
            </a:pPr>
            <a:fld id="{5DDAA9ED-091F-4B04-A751-50D8DACAD235}" type="slidenum">
              <a:rPr lang="en-US" altLang="en-US" smtClean="0"/>
              <a:pPr>
                <a:defRPr/>
              </a:pPr>
              <a:t>360</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24600" y="1703934"/>
            <a:ext cx="4191000" cy="3893724"/>
          </a:xfrm>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248003842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762000"/>
            <a:ext cx="8229600" cy="1143000"/>
          </a:xfrm>
        </p:spPr>
        <p:txBody>
          <a:bodyPr>
            <a:normAutofit fontScale="90000"/>
          </a:bodyPr>
          <a:lstStyle/>
          <a:p>
            <a:r>
              <a:rPr lang="en-US" altLang="zh-TW" dirty="0"/>
              <a:t>Current issues: Private Equity Funds in Asia: what is the trend? What is happening in China? In India? What are the issues? Implications?(Group 17)</a:t>
            </a:r>
            <a:endParaRPr lang="zh-TW" altLang="en-US" dirty="0"/>
          </a:p>
        </p:txBody>
      </p:sp>
      <p:sp>
        <p:nvSpPr>
          <p:cNvPr id="8" name="Content Placeholder 7"/>
          <p:cNvSpPr>
            <a:spLocks noGrp="1"/>
          </p:cNvSpPr>
          <p:nvPr>
            <p:ph idx="1"/>
          </p:nvPr>
        </p:nvSpPr>
        <p:spPr>
          <a:xfrm>
            <a:off x="1981200" y="2514600"/>
            <a:ext cx="8229600" cy="3505200"/>
          </a:xfrm>
        </p:spPr>
        <p:txBody>
          <a:bodyPr/>
          <a:lstStyle/>
          <a:p>
            <a:r>
              <a:rPr lang="en-US" altLang="zh-TW" dirty="0"/>
              <a:t>Videos</a:t>
            </a:r>
          </a:p>
          <a:p>
            <a:r>
              <a:rPr lang="en-US" altLang="zh-TW" dirty="0">
                <a:hlinkClick r:id="rId2"/>
              </a:rPr>
              <a:t>https://www.brightmc.org/post/5-trends-for-private-equity-venture-capital-in-asia</a:t>
            </a:r>
            <a:endParaRPr lang="en-US" altLang="zh-TW" dirty="0"/>
          </a:p>
          <a:p>
            <a:r>
              <a:rPr lang="en-US" altLang="zh-TW" dirty="0"/>
              <a:t>Articles</a:t>
            </a:r>
          </a:p>
          <a:p>
            <a:r>
              <a:rPr lang="en-US" altLang="zh-TW" dirty="0">
                <a:hlinkClick r:id="rId3"/>
              </a:rPr>
              <a:t>https://www.bcg.com/publications/2020/navigating-growing-asia-pacific-private-equity-market</a:t>
            </a:r>
            <a:endParaRPr lang="en-US" altLang="zh-TW" dirty="0"/>
          </a:p>
          <a:p>
            <a:endParaRPr lang="zh-TW" altLang="en-US" dirty="0"/>
          </a:p>
        </p:txBody>
      </p:sp>
      <p:sp>
        <p:nvSpPr>
          <p:cNvPr id="5" name="Slide Number Placeholder 4"/>
          <p:cNvSpPr>
            <a:spLocks noGrp="1"/>
          </p:cNvSpPr>
          <p:nvPr>
            <p:ph type="sldNum" sz="quarter" idx="10"/>
          </p:nvPr>
        </p:nvSpPr>
        <p:spPr/>
        <p:txBody>
          <a:bodyPr/>
          <a:lstStyle/>
          <a:p>
            <a:pPr>
              <a:defRPr/>
            </a:pPr>
            <a:fld id="{5DDAA9ED-091F-4B04-A751-50D8DACAD235}" type="slidenum">
              <a:rPr lang="en-US" altLang="en-US" smtClean="0"/>
              <a:pPr>
                <a:defRPr/>
              </a:pPr>
              <a:t>361</a:t>
            </a:fld>
            <a:endParaRPr lang="en-US" altLang="en-US"/>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75338220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1752600" y="32766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3657600" y="3276600"/>
            <a:ext cx="1752600" cy="914400"/>
          </a:xfrm>
          <a:prstGeom prst="rect">
            <a:avLst/>
          </a:prstGeom>
          <a:solidFill>
            <a:srgbClr val="FFCCFF"/>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3943350" y="26860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2990850" y="26860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1981200" y="43434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1981200" y="53340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2000250" y="4171950"/>
            <a:ext cx="609600" cy="647700"/>
          </a:xfrm>
          <a:prstGeom prst="bentConnector4">
            <a:avLst>
              <a:gd name="adj1" fmla="val 12500"/>
              <a:gd name="adj2" fmla="val 135294"/>
            </a:avLst>
          </a:prstGeom>
          <a:noFill/>
          <a:ln w="9525">
            <a:solidFill>
              <a:schemeClr val="tx1"/>
            </a:solidFill>
            <a:miter lim="800000"/>
            <a:headEnd/>
            <a:tailEnd type="triangle" w="med" len="med"/>
          </a:ln>
        </p:spPr>
      </p:cxnSp>
      <p:cxnSp>
        <p:nvCxnSpPr>
          <p:cNvPr id="513034" name="AutoShape 10"/>
          <p:cNvCxnSpPr>
            <a:cxnSpLocks noChangeShapeType="1"/>
            <a:endCxn id="513032" idx="1"/>
          </p:cNvCxnSpPr>
          <p:nvPr/>
        </p:nvCxnSpPr>
        <p:spPr bwMode="auto">
          <a:xfrm rot="5400000">
            <a:off x="1466850" y="46291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3962400" y="43434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3962400" y="5334000"/>
            <a:ext cx="1447800" cy="914400"/>
          </a:xfrm>
          <a:prstGeom prst="rect">
            <a:avLst/>
          </a:prstGeom>
          <a:solidFill>
            <a:srgbClr val="FF9999"/>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3943350" y="4210050"/>
            <a:ext cx="609600" cy="571500"/>
          </a:xfrm>
          <a:prstGeom prst="bentConnector4">
            <a:avLst>
              <a:gd name="adj1" fmla="val 12500"/>
              <a:gd name="adj2" fmla="val 140000"/>
            </a:avLst>
          </a:prstGeom>
          <a:noFill/>
          <a:ln w="9525">
            <a:solidFill>
              <a:schemeClr val="tx1"/>
            </a:solidFill>
            <a:miter lim="800000"/>
            <a:headEnd/>
            <a:tailEnd type="triangle" w="med" len="med"/>
          </a:ln>
        </p:spPr>
      </p:cxn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362</a:t>
            </a:fld>
            <a:endParaRPr lang="en-US" altLang="en-US" dirty="0"/>
          </a:p>
        </p:txBody>
      </p:sp>
      <p:sp>
        <p:nvSpPr>
          <p:cNvPr id="20" name="Rectangle 19"/>
          <p:cNvSpPr/>
          <p:nvPr/>
        </p:nvSpPr>
        <p:spPr>
          <a:xfrm>
            <a:off x="5867400" y="3124200"/>
            <a:ext cx="4419600" cy="2895600"/>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Sovereign Wealth Funds</a:t>
            </a:r>
          </a:p>
          <a:p>
            <a:pPr marL="636587" indent="-457200">
              <a:lnSpc>
                <a:spcPct val="200000"/>
              </a:lnSpc>
              <a:buFont typeface="+mj-lt"/>
              <a:buAutoNum type="arabicPeriod"/>
            </a:pPr>
            <a:r>
              <a:rPr lang="en-US" altLang="zh-TW" sz="2000" dirty="0">
                <a:solidFill>
                  <a:schemeClr val="tx1"/>
                </a:solidFill>
              </a:rPr>
              <a:t>Private Equity and Venture Capital</a:t>
            </a:r>
          </a:p>
          <a:p>
            <a:pPr marL="636587" indent="-457200">
              <a:lnSpc>
                <a:spcPct val="200000"/>
              </a:lnSpc>
              <a:buFont typeface="+mj-lt"/>
              <a:buAutoNum type="arabicPeriod"/>
            </a:pPr>
            <a:r>
              <a:rPr lang="en-US" altLang="zh-TW" sz="2000" b="1" dirty="0">
                <a:solidFill>
                  <a:schemeClr val="accent2"/>
                </a:solidFill>
              </a:rPr>
              <a:t>Hedge Funds</a:t>
            </a:r>
          </a:p>
        </p:txBody>
      </p:sp>
      <p:cxnSp>
        <p:nvCxnSpPr>
          <p:cNvPr id="21" name="AutoShape 10"/>
          <p:cNvCxnSpPr>
            <a:cxnSpLocks noChangeShapeType="1"/>
            <a:stCxn id="513028" idx="2"/>
            <a:endCxn id="513036" idx="1"/>
          </p:cNvCxnSpPr>
          <p:nvPr/>
        </p:nvCxnSpPr>
        <p:spPr bwMode="auto">
          <a:xfrm rot="5400000">
            <a:off x="3448050" y="4705350"/>
            <a:ext cx="1600200" cy="571500"/>
          </a:xfrm>
          <a:prstGeom prst="bentConnector4">
            <a:avLst>
              <a:gd name="adj1" fmla="val 5873"/>
              <a:gd name="adj2" fmla="val 140000"/>
            </a:avLst>
          </a:prstGeom>
          <a:noFill/>
          <a:ln w="9525">
            <a:solidFill>
              <a:schemeClr val="tx1"/>
            </a:solidFill>
            <a:miter lim="800000"/>
            <a:headEnd/>
            <a:tailEnd type="triangle" w="med" len="med"/>
          </a:ln>
        </p:spPr>
      </p:cxnSp>
      <p:sp>
        <p:nvSpPr>
          <p:cNvPr id="23" name="Rectangle 16"/>
          <p:cNvSpPr>
            <a:spLocks noChangeArrowheads="1"/>
          </p:cNvSpPr>
          <p:nvPr/>
        </p:nvSpPr>
        <p:spPr bwMode="auto">
          <a:xfrm>
            <a:off x="1846580" y="15240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24" name="AutoShape 29"/>
          <p:cNvSpPr>
            <a:spLocks noChangeArrowheads="1"/>
          </p:cNvSpPr>
          <p:nvPr/>
        </p:nvSpPr>
        <p:spPr bwMode="auto">
          <a:xfrm>
            <a:off x="3827780" y="762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2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Alternative Investors</a:t>
            </a:r>
          </a:p>
        </p:txBody>
      </p:sp>
    </p:spTree>
    <p:extLst>
      <p:ext uri="{BB962C8B-B14F-4D97-AF65-F5344CB8AC3E}">
        <p14:creationId xmlns:p14="http://schemas.microsoft.com/office/powerpoint/2010/main" val="188517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3030"/>
                                        </p:tgtEl>
                                        <p:attrNameLst>
                                          <p:attrName>style.visibility</p:attrName>
                                        </p:attrNameLst>
                                      </p:cBhvr>
                                      <p:to>
                                        <p:strVal val="visible"/>
                                      </p:to>
                                    </p:set>
                                    <p:animEffect transition="in" filter="dissolve">
                                      <p:cBhvr>
                                        <p:cTn id="7" dur="500"/>
                                        <p:tgtEl>
                                          <p:spTgt spid="5130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3027"/>
                                        </p:tgtEl>
                                        <p:attrNameLst>
                                          <p:attrName>style.visibility</p:attrName>
                                        </p:attrNameLst>
                                      </p:cBhvr>
                                      <p:to>
                                        <p:strVal val="visible"/>
                                      </p:to>
                                    </p:set>
                                    <p:animEffect transition="in" filter="dissolve">
                                      <p:cBhvr>
                                        <p:cTn id="10" dur="500"/>
                                        <p:tgtEl>
                                          <p:spTgt spid="5130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13033"/>
                                        </p:tgtEl>
                                        <p:attrNameLst>
                                          <p:attrName>style.visibility</p:attrName>
                                        </p:attrNameLst>
                                      </p:cBhvr>
                                      <p:to>
                                        <p:strVal val="visible"/>
                                      </p:to>
                                    </p:set>
                                    <p:animEffect transition="in" filter="dissolve">
                                      <p:cBhvr>
                                        <p:cTn id="15" dur="500"/>
                                        <p:tgtEl>
                                          <p:spTgt spid="51303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3031"/>
                                        </p:tgtEl>
                                        <p:attrNameLst>
                                          <p:attrName>style.visibility</p:attrName>
                                        </p:attrNameLst>
                                      </p:cBhvr>
                                      <p:to>
                                        <p:strVal val="visible"/>
                                      </p:to>
                                    </p:set>
                                    <p:animEffect transition="in" filter="dissolve">
                                      <p:cBhvr>
                                        <p:cTn id="18" dur="500"/>
                                        <p:tgtEl>
                                          <p:spTgt spid="51303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13034"/>
                                        </p:tgtEl>
                                        <p:attrNameLst>
                                          <p:attrName>style.visibility</p:attrName>
                                        </p:attrNameLst>
                                      </p:cBhvr>
                                      <p:to>
                                        <p:strVal val="visible"/>
                                      </p:to>
                                    </p:set>
                                    <p:animEffect transition="in" filter="dissolve">
                                      <p:cBhvr>
                                        <p:cTn id="23" dur="500"/>
                                        <p:tgtEl>
                                          <p:spTgt spid="51303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3032"/>
                                        </p:tgtEl>
                                        <p:attrNameLst>
                                          <p:attrName>style.visibility</p:attrName>
                                        </p:attrNameLst>
                                      </p:cBhvr>
                                      <p:to>
                                        <p:strVal val="visible"/>
                                      </p:to>
                                    </p:set>
                                    <p:animEffect transition="in" filter="dissolve">
                                      <p:cBhvr>
                                        <p:cTn id="26" dur="500"/>
                                        <p:tgtEl>
                                          <p:spTgt spid="51303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13029"/>
                                        </p:tgtEl>
                                        <p:attrNameLst>
                                          <p:attrName>style.visibility</p:attrName>
                                        </p:attrNameLst>
                                      </p:cBhvr>
                                      <p:to>
                                        <p:strVal val="visible"/>
                                      </p:to>
                                    </p:set>
                                    <p:animEffect transition="in" filter="dissolve">
                                      <p:cBhvr>
                                        <p:cTn id="31" dur="500"/>
                                        <p:tgtEl>
                                          <p:spTgt spid="51302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13028"/>
                                        </p:tgtEl>
                                        <p:attrNameLst>
                                          <p:attrName>style.visibility</p:attrName>
                                        </p:attrNameLst>
                                      </p:cBhvr>
                                      <p:to>
                                        <p:strVal val="visible"/>
                                      </p:to>
                                    </p:set>
                                    <p:animEffect transition="in" filter="dissolve">
                                      <p:cBhvr>
                                        <p:cTn id="34" dur="500"/>
                                        <p:tgtEl>
                                          <p:spTgt spid="51302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13037"/>
                                        </p:tgtEl>
                                        <p:attrNameLst>
                                          <p:attrName>style.visibility</p:attrName>
                                        </p:attrNameLst>
                                      </p:cBhvr>
                                      <p:to>
                                        <p:strVal val="visible"/>
                                      </p:to>
                                    </p:set>
                                    <p:animEffect transition="in" filter="dissolve">
                                      <p:cBhvr>
                                        <p:cTn id="39" dur="500"/>
                                        <p:tgtEl>
                                          <p:spTgt spid="51303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13035"/>
                                        </p:tgtEl>
                                        <p:attrNameLst>
                                          <p:attrName>style.visibility</p:attrName>
                                        </p:attrNameLst>
                                      </p:cBhvr>
                                      <p:to>
                                        <p:strVal val="visible"/>
                                      </p:to>
                                    </p:set>
                                    <p:animEffect transition="in" filter="dissolve">
                                      <p:cBhvr>
                                        <p:cTn id="42" dur="500"/>
                                        <p:tgtEl>
                                          <p:spTgt spid="51303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dissolv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animBg="1"/>
      <p:bldP spid="513031" grpId="0" animBg="1"/>
      <p:bldP spid="513032" grpId="0" animBg="1"/>
      <p:bldP spid="513035" grpId="0" animBg="1"/>
      <p:bldP spid="23" grpId="0" animBg="1"/>
      <p:bldP spid="24"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latin typeface="Arial" pitchFamily="34" charset="0"/>
                <a:ea typeface="ＭＳ Ｐゴシック" pitchFamily="34" charset="-128"/>
              </a:rPr>
              <a:t>What is a Hedge Fund?</a:t>
            </a:r>
          </a:p>
        </p:txBody>
      </p:sp>
      <p:sp>
        <p:nvSpPr>
          <p:cNvPr id="20483" name="Rectangle 3"/>
          <p:cNvSpPr>
            <a:spLocks noGrp="1" noChangeArrowheads="1"/>
          </p:cNvSpPr>
          <p:nvPr>
            <p:ph idx="1"/>
          </p:nvPr>
        </p:nvSpPr>
        <p:spPr/>
        <p:txBody>
          <a:bodyPr>
            <a:normAutofit/>
          </a:bodyPr>
          <a:lstStyle/>
          <a:p>
            <a:pPr eaLnBrk="1" hangingPunct="1"/>
            <a:r>
              <a:rPr lang="en-US" sz="1800" b="1" dirty="0">
                <a:solidFill>
                  <a:schemeClr val="hlink"/>
                </a:solidFill>
                <a:latin typeface="Arial" pitchFamily="34" charset="0"/>
                <a:ea typeface="ＭＳ Ｐゴシック" pitchFamily="34" charset="-128"/>
              </a:rPr>
              <a:t>Surprisingly, there is no official legal definition.</a:t>
            </a:r>
          </a:p>
          <a:p>
            <a:pPr eaLnBrk="1" hangingPunct="1"/>
            <a:r>
              <a:rPr lang="en-US" sz="1800" dirty="0">
                <a:latin typeface="Arial" pitchFamily="34" charset="0"/>
                <a:ea typeface="ＭＳ Ｐゴシック" pitchFamily="34" charset="-128"/>
              </a:rPr>
              <a:t>Some examples of definitions:</a:t>
            </a:r>
          </a:p>
          <a:p>
            <a:pPr lvl="1" eaLnBrk="1" hangingPunct="1"/>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a limited partnership, which can take long and short positions, use leverage, and pay to the manager (principal partner) 20% of their profit. The manager has usually invested his own money</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 (Alfred Winslow Jones)</a:t>
            </a:r>
          </a:p>
          <a:p>
            <a:pPr lvl="1" eaLnBrk="1" hangingPunct="1"/>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a mutual fund that employs leverage and uses various techniques of hedging</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 (G. Soros)</a:t>
            </a:r>
          </a:p>
          <a:p>
            <a:pPr lvl="1" eaLnBrk="1" hangingPunct="1"/>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all investment funds with an absolute return goal</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 (TASS)</a:t>
            </a:r>
          </a:p>
          <a:p>
            <a:pPr lvl="1" eaLnBrk="1" hangingPunct="1"/>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a risky investment pool, generally open only to well-heeled investors, that seeks very high returns by taking very great risks</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 (Money Central Investor)</a:t>
            </a:r>
          </a:p>
        </p:txBody>
      </p:sp>
      <p:sp>
        <p:nvSpPr>
          <p:cNvPr id="20481" name="Espace réservé du numéro de diapositive 5"/>
          <p:cNvSpPr>
            <a:spLocks noGrp="1"/>
          </p:cNvSpPr>
          <p:nvPr>
            <p:ph type="sldNum" sz="quarter" idx="10"/>
          </p:nvPr>
        </p:nvSpPr>
        <p:spPr/>
        <p:txBody>
          <a:bodyPr/>
          <a:lstStyle/>
          <a:p>
            <a:fld id="{EC0C807B-4A6F-4399-937D-5A15057866E9}" type="slidenum">
              <a:rPr lang="fr-FR" altLang="zh-TW" smtClean="0"/>
              <a:pPr/>
              <a:t>363</a:t>
            </a:fld>
            <a:endParaRPr lang="fr-FR" altLang="zh-TW"/>
          </a:p>
        </p:txBody>
      </p:sp>
      <p:sp>
        <p:nvSpPr>
          <p:cNvPr id="7" name="TextBox 6"/>
          <p:cNvSpPr txBox="1"/>
          <p:nvPr/>
        </p:nvSpPr>
        <p:spPr>
          <a:xfrm>
            <a:off x="1524000" y="5867400"/>
            <a:ext cx="2133600" cy="304800"/>
          </a:xfrm>
          <a:prstGeom prst="rect">
            <a:avLst/>
          </a:prstGeom>
          <a:noFill/>
        </p:spPr>
        <p:txBody>
          <a:bodyPr vert="horz" wrap="square" lIns="91440" tIns="45720" rIns="91440" bIns="45720" rtlCol="0" anchor="ctr">
            <a:noAutofit/>
          </a:bodyPr>
          <a:lstStyle/>
          <a:p>
            <a:pPr>
              <a:spcBef>
                <a:spcPct val="0"/>
              </a:spcBef>
            </a:pPr>
            <a:r>
              <a:rPr lang="en-US" altLang="zh-TW" sz="1400" i="1" dirty="0">
                <a:ea typeface="+mj-ea"/>
                <a:cs typeface="+mj-cs"/>
              </a:rPr>
              <a:t>Source: Prof F.S. </a:t>
            </a:r>
            <a:r>
              <a:rPr lang="en-US" altLang="zh-TW" sz="1400" i="1" dirty="0" err="1">
                <a:ea typeface="+mj-ea"/>
                <a:cs typeface="+mj-cs"/>
              </a:rPr>
              <a:t>Lhabitant</a:t>
            </a:r>
            <a:endParaRPr lang="zh-TW" altLang="en-US" sz="1400" i="1" dirty="0">
              <a:ea typeface="+mj-ea"/>
              <a:cs typeface="+mj-cs"/>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355574228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altLang="zh-TW"/>
              <a:t>What is a hedge fund?</a:t>
            </a:r>
          </a:p>
        </p:txBody>
      </p:sp>
      <p:sp>
        <p:nvSpPr>
          <p:cNvPr id="131075" name="Rectangle 3"/>
          <p:cNvSpPr>
            <a:spLocks noGrp="1" noChangeArrowheads="1"/>
          </p:cNvSpPr>
          <p:nvPr>
            <p:ph idx="1"/>
          </p:nvPr>
        </p:nvSpPr>
        <p:spPr/>
        <p:txBody>
          <a:bodyPr>
            <a:normAutofit fontScale="85000" lnSpcReduction="20000"/>
          </a:bodyPr>
          <a:lstStyle/>
          <a:p>
            <a:r>
              <a:rPr lang="en-US" altLang="zh-TW" dirty="0"/>
              <a:t>A hedge fund constitutes an investment program whereby the managers or partners seek </a:t>
            </a:r>
            <a:r>
              <a:rPr lang="en-US" altLang="zh-TW" b="1" dirty="0">
                <a:solidFill>
                  <a:schemeClr val="accent2"/>
                </a:solidFill>
              </a:rPr>
              <a:t>absolute returns </a:t>
            </a:r>
            <a:r>
              <a:rPr lang="en-US" altLang="zh-TW" dirty="0"/>
              <a:t>by exploiting investment opportunities while </a:t>
            </a:r>
            <a:r>
              <a:rPr lang="en-US" altLang="zh-TW" b="1" dirty="0">
                <a:solidFill>
                  <a:schemeClr val="accent2"/>
                </a:solidFill>
              </a:rPr>
              <a:t>protecting principal </a:t>
            </a:r>
            <a:r>
              <a:rPr lang="en-US" altLang="zh-TW" dirty="0"/>
              <a:t>from potential financial loss. The first hedge fund was indeed a </a:t>
            </a:r>
            <a:r>
              <a:rPr lang="en-US" altLang="zh-TW" b="1" dirty="0">
                <a:solidFill>
                  <a:schemeClr val="accent2">
                    <a:lumMod val="75000"/>
                  </a:schemeClr>
                </a:solidFill>
              </a:rPr>
              <a:t>hedged</a:t>
            </a:r>
            <a:r>
              <a:rPr lang="en-US" altLang="zh-TW" dirty="0">
                <a:solidFill>
                  <a:schemeClr val="accent2">
                    <a:lumMod val="75000"/>
                  </a:schemeClr>
                </a:solidFill>
              </a:rPr>
              <a:t> </a:t>
            </a:r>
            <a:r>
              <a:rPr lang="en-US" altLang="zh-TW" dirty="0"/>
              <a:t>fund.</a:t>
            </a:r>
          </a:p>
          <a:p>
            <a:r>
              <a:rPr lang="en-US" altLang="zh-TW" dirty="0"/>
              <a:t>The reason the term “hedge fund” is perceived as a misnomer is because there are no hedge funds that hedge all risks. If all risks were hedged, so would be the returns.</a:t>
            </a:r>
          </a:p>
          <a:p>
            <a:r>
              <a:rPr lang="en-US" altLang="zh-TW" dirty="0"/>
              <a:t>This definition highlights two important aspects of hedge funds: the attempt to generate </a:t>
            </a:r>
            <a:r>
              <a:rPr lang="en-US" altLang="zh-TW" b="1" dirty="0"/>
              <a:t>positive absolute returns </a:t>
            </a:r>
            <a:r>
              <a:rPr lang="en-US" altLang="zh-TW" dirty="0"/>
              <a:t>by taking risk and, at the same time, trying to </a:t>
            </a:r>
            <a:r>
              <a:rPr lang="en-US" altLang="zh-TW" b="1" dirty="0"/>
              <a:t>control losses </a:t>
            </a:r>
            <a:r>
              <a:rPr lang="en-US" altLang="zh-TW" dirty="0"/>
              <a:t>and avoid negative compounding of capital. Their investment philosophy is materially different from the investment philosophy of a manager who is tied to a market benchmark.</a:t>
            </a:r>
          </a:p>
          <a:p>
            <a:r>
              <a:rPr lang="en-US" altLang="zh-TW" dirty="0"/>
              <a:t>The hedge funds/alternative investment moniker is a description of what an investment fund </a:t>
            </a:r>
            <a:r>
              <a:rPr lang="en-US" altLang="zh-TW" b="1" dirty="0">
                <a:solidFill>
                  <a:schemeClr val="accent2">
                    <a:lumMod val="75000"/>
                  </a:schemeClr>
                </a:solidFill>
              </a:rPr>
              <a:t>is not </a:t>
            </a:r>
            <a:r>
              <a:rPr lang="en-US" altLang="zh-TW" dirty="0"/>
              <a:t>rather than what it is. The universe of alternative investments is just that – the universe.</a:t>
            </a:r>
          </a:p>
        </p:txBody>
      </p:sp>
      <p:sp>
        <p:nvSpPr>
          <p:cNvPr id="19460"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FBA2C62-47F0-4775-BEC2-27E2A601CAC4}" type="slidenum">
              <a:rPr lang="en-US" altLang="en-US" sz="1400"/>
              <a:pPr/>
              <a:t>364</a:t>
            </a:fld>
            <a:endParaRPr lang="en-US" altLang="en-US" sz="1400"/>
          </a:p>
        </p:txBody>
      </p:sp>
      <p:sp>
        <p:nvSpPr>
          <p:cNvPr id="131076" name="Text Box 4"/>
          <p:cNvSpPr txBox="1">
            <a:spLocks noChangeArrowheads="1"/>
          </p:cNvSpPr>
          <p:nvPr/>
        </p:nvSpPr>
        <p:spPr bwMode="auto">
          <a:xfrm>
            <a:off x="1524000" y="5867401"/>
            <a:ext cx="46482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a:t>Source: AIMA Roadmap to Hedge Funds Nov 08</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22274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atin typeface="Arial" pitchFamily="34" charset="0"/>
                <a:ea typeface="ＭＳ Ｐゴシック" pitchFamily="34" charset="-128"/>
              </a:rPr>
              <a:t>Hedge Funds Characteristics</a:t>
            </a:r>
            <a:endParaRPr lang="en-GB">
              <a:latin typeface="Arial" pitchFamily="34" charset="0"/>
              <a:ea typeface="ＭＳ Ｐゴシック" pitchFamily="34" charset="-128"/>
            </a:endParaRPr>
          </a:p>
        </p:txBody>
      </p:sp>
      <p:sp>
        <p:nvSpPr>
          <p:cNvPr id="21507" name="Rectangle 3"/>
          <p:cNvSpPr>
            <a:spLocks noGrp="1" noChangeArrowheads="1"/>
          </p:cNvSpPr>
          <p:nvPr>
            <p:ph idx="1"/>
          </p:nvPr>
        </p:nvSpPr>
        <p:spPr/>
        <p:txBody>
          <a:bodyPr>
            <a:normAutofit fontScale="85000" lnSpcReduction="20000"/>
          </a:bodyPr>
          <a:lstStyle/>
          <a:p>
            <a:pPr eaLnBrk="1" hangingPunct="1">
              <a:lnSpc>
                <a:spcPct val="90000"/>
              </a:lnSpc>
            </a:pPr>
            <a:r>
              <a:rPr lang="en-US" sz="1800" dirty="0">
                <a:latin typeface="Arial" pitchFamily="34" charset="0"/>
                <a:ea typeface="ＭＳ Ｐゴシック" pitchFamily="34" charset="-128"/>
              </a:rPr>
              <a:t>Actively managed – returns driven by manager skills (</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alpha</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a:t>
            </a:r>
          </a:p>
          <a:p>
            <a:pPr lvl="1"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No benchmarks, no relative weights, no relative returns.</a:t>
            </a:r>
          </a:p>
          <a:p>
            <a:pPr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Flexible investment policies.</a:t>
            </a:r>
          </a:p>
          <a:p>
            <a:pPr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Often located </a:t>
            </a:r>
            <a:r>
              <a:rPr lang="en-US" altLang="en-US" sz="1800" dirty="0">
                <a:latin typeface="Arial" pitchFamily="34" charset="0"/>
                <a:ea typeface="ＭＳ Ｐゴシック" pitchFamily="34" charset="-128"/>
              </a:rPr>
              <a:t>“</a:t>
            </a:r>
            <a:r>
              <a:rPr lang="en-US" sz="1800" dirty="0">
                <a:latin typeface="Arial" pitchFamily="34" charset="0"/>
                <a:ea typeface="ＭＳ Ｐゴシック" pitchFamily="34" charset="-128"/>
              </a:rPr>
              <a:t>offshore</a:t>
            </a:r>
            <a:r>
              <a:rPr lang="en-US" altLang="en-US" sz="1800" dirty="0">
                <a:latin typeface="Arial" pitchFamily="34" charset="0"/>
                <a:ea typeface="ＭＳ Ｐゴシック" pitchFamily="34" charset="-128"/>
              </a:rPr>
              <a:t>”</a:t>
            </a:r>
            <a:r>
              <a:rPr lang="en-US" altLang="ja-JP" sz="1800" dirty="0">
                <a:latin typeface="Arial" pitchFamily="34" charset="0"/>
                <a:ea typeface="ＭＳ Ｐゴシック" pitchFamily="34" charset="-128"/>
              </a:rPr>
              <a:t>.</a:t>
            </a:r>
          </a:p>
          <a:p>
            <a:pPr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Limited liquidity.</a:t>
            </a:r>
          </a:p>
          <a:p>
            <a:pPr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Performance fees – the 2+20 system</a:t>
            </a:r>
          </a:p>
          <a:p>
            <a:pPr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Run by partners, not employees</a:t>
            </a:r>
          </a:p>
          <a:p>
            <a:pPr eaLnBrk="1" hangingPunct="1">
              <a:lnSpc>
                <a:spcPct val="90000"/>
              </a:lnSpc>
            </a:pPr>
            <a:endParaRPr lang="en-US" sz="1800" dirty="0">
              <a:latin typeface="Arial" pitchFamily="34" charset="0"/>
              <a:ea typeface="ＭＳ Ｐゴシック" pitchFamily="34" charset="-128"/>
            </a:endParaRPr>
          </a:p>
          <a:p>
            <a:pPr eaLnBrk="1" hangingPunct="1">
              <a:lnSpc>
                <a:spcPct val="90000"/>
              </a:lnSpc>
            </a:pPr>
            <a:r>
              <a:rPr lang="en-US" sz="1800" dirty="0">
                <a:latin typeface="Arial" pitchFamily="34" charset="0"/>
                <a:ea typeface="ＭＳ Ｐゴシック" pitchFamily="34" charset="-128"/>
              </a:rPr>
              <a:t>Secretive</a:t>
            </a:r>
          </a:p>
          <a:p>
            <a:pPr eaLnBrk="1" hangingPunct="1">
              <a:lnSpc>
                <a:spcPct val="90000"/>
              </a:lnSpc>
            </a:pPr>
            <a:endParaRPr lang="en-US" sz="1800" dirty="0">
              <a:latin typeface="Arial" pitchFamily="34" charset="0"/>
              <a:ea typeface="ＭＳ Ｐゴシック" pitchFamily="34" charset="-128"/>
            </a:endParaRPr>
          </a:p>
        </p:txBody>
      </p:sp>
      <p:sp>
        <p:nvSpPr>
          <p:cNvPr id="21505" name="Espace réservé du numéro de diapositive 5"/>
          <p:cNvSpPr>
            <a:spLocks noGrp="1"/>
          </p:cNvSpPr>
          <p:nvPr>
            <p:ph type="sldNum" sz="quarter" idx="10"/>
          </p:nvPr>
        </p:nvSpPr>
        <p:spPr/>
        <p:txBody>
          <a:bodyPr/>
          <a:lstStyle/>
          <a:p>
            <a:fld id="{A33FE09F-C0A2-4A0A-9E14-38E94480F7DD}" type="slidenum">
              <a:rPr lang="fr-FR" altLang="zh-TW" smtClean="0"/>
              <a:pPr/>
              <a:t>365</a:t>
            </a:fld>
            <a:endParaRPr lang="fr-FR" altLang="zh-TW"/>
          </a:p>
        </p:txBody>
      </p:sp>
      <p:sp>
        <p:nvSpPr>
          <p:cNvPr id="6" name="TextBox 5"/>
          <p:cNvSpPr txBox="1"/>
          <p:nvPr/>
        </p:nvSpPr>
        <p:spPr>
          <a:xfrm>
            <a:off x="1524000" y="5867400"/>
            <a:ext cx="2133600" cy="304800"/>
          </a:xfrm>
          <a:prstGeom prst="rect">
            <a:avLst/>
          </a:prstGeom>
          <a:noFill/>
        </p:spPr>
        <p:txBody>
          <a:bodyPr vert="horz" wrap="square" lIns="91440" tIns="45720" rIns="91440" bIns="45720" rtlCol="0" anchor="ctr">
            <a:noAutofit/>
          </a:bodyPr>
          <a:lstStyle/>
          <a:p>
            <a:pPr>
              <a:spcBef>
                <a:spcPct val="0"/>
              </a:spcBef>
            </a:pPr>
            <a:r>
              <a:rPr lang="en-US" altLang="zh-TW" sz="1400" i="1" dirty="0">
                <a:ea typeface="+mj-ea"/>
                <a:cs typeface="+mj-cs"/>
              </a:rPr>
              <a:t>Source: Prof F.S. </a:t>
            </a:r>
            <a:r>
              <a:rPr lang="en-US" altLang="zh-TW" sz="1400" i="1" dirty="0" err="1">
                <a:ea typeface="+mj-ea"/>
                <a:cs typeface="+mj-cs"/>
              </a:rPr>
              <a:t>Lhabitant</a:t>
            </a:r>
            <a:endParaRPr lang="zh-TW" altLang="en-US" sz="1400" i="1" dirty="0">
              <a:ea typeface="+mj-ea"/>
              <a:cs typeface="+mj-cs"/>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264346169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Who are the investors?</a:t>
            </a:r>
            <a:endParaRPr lang="zh-TW" altLang="en-US" dirty="0"/>
          </a:p>
        </p:txBody>
      </p:sp>
      <p:sp>
        <p:nvSpPr>
          <p:cNvPr id="3" name="Content Placeholder 2"/>
          <p:cNvSpPr>
            <a:spLocks noGrp="1"/>
          </p:cNvSpPr>
          <p:nvPr>
            <p:ph idx="1"/>
          </p:nvPr>
        </p:nvSpPr>
        <p:spPr/>
        <p:txBody>
          <a:bodyPr/>
          <a:lstStyle/>
          <a:p>
            <a:r>
              <a:rPr lang="en-US" altLang="zh-TW" dirty="0"/>
              <a:t>Originally, for PE and HF, investors were primarily HNWI and family offices</a:t>
            </a:r>
          </a:p>
          <a:p>
            <a:r>
              <a:rPr lang="en-US" altLang="zh-TW" dirty="0"/>
              <a:t>Over time, the role of institutional investors has increased</a:t>
            </a:r>
          </a:p>
          <a:p>
            <a:r>
              <a:rPr lang="en-US" altLang="zh-TW" dirty="0"/>
              <a:t>The flow of money from </a:t>
            </a:r>
            <a:r>
              <a:rPr lang="en-US" altLang="zh-TW" dirty="0" err="1"/>
              <a:t>institutionals</a:t>
            </a:r>
            <a:r>
              <a:rPr lang="en-US" altLang="zh-TW" dirty="0"/>
              <a:t> increased due to the search for yield post-GFC</a:t>
            </a:r>
          </a:p>
          <a:p>
            <a:r>
              <a:rPr lang="en-US" altLang="zh-TW" dirty="0"/>
              <a:t>Recently, hedge funds under-performance has caused many withdrawals from key investors, particularly US pension funds</a:t>
            </a:r>
            <a:endParaRPr lang="zh-TW" altLang="en-US" dirty="0"/>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366</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36955803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Sources of underlying capital directed to HF industry</a:t>
            </a:r>
            <a:endParaRPr lang="zh-TW" altLang="en-US" dirty="0"/>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367</a:t>
            </a:fld>
            <a:endParaRPr lang="en-US" altLang="en-US"/>
          </a:p>
        </p:txBody>
      </p:sp>
      <p:pic>
        <p:nvPicPr>
          <p:cNvPr id="1026" name="Picture 2"/>
          <p:cNvPicPr>
            <a:picLocks noGrp="1" noChangeAspect="1" noChangeArrowheads="1"/>
          </p:cNvPicPr>
          <p:nvPr>
            <p:ph idx="1"/>
          </p:nvPr>
        </p:nvPicPr>
        <p:blipFill>
          <a:blip r:embed="rId3" cstate="print"/>
          <a:srcRect/>
          <a:stretch>
            <a:fillRect/>
          </a:stretch>
        </p:blipFill>
        <p:spPr bwMode="auto">
          <a:xfrm>
            <a:off x="2060593" y="1600201"/>
            <a:ext cx="8070814" cy="4525963"/>
          </a:xfrm>
          <a:prstGeom prst="rect">
            <a:avLst/>
          </a:prstGeom>
          <a:noFill/>
          <a:ln w="9525">
            <a:noFill/>
            <a:miter lim="800000"/>
            <a:headEnd/>
            <a:tailEnd/>
          </a:ln>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171275986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a:t>Key Features of Hedge Funds</a:t>
            </a:r>
            <a:endParaRPr lang="zh-TW" altLang="en-US"/>
          </a:p>
        </p:txBody>
      </p:sp>
      <p:sp>
        <p:nvSpPr>
          <p:cNvPr id="20483" name="Content Placeholder 2"/>
          <p:cNvSpPr>
            <a:spLocks noGrp="1"/>
          </p:cNvSpPr>
          <p:nvPr>
            <p:ph idx="1"/>
          </p:nvPr>
        </p:nvSpPr>
        <p:spPr/>
        <p:txBody>
          <a:bodyPr/>
          <a:lstStyle/>
          <a:p>
            <a:r>
              <a:rPr lang="en-US" altLang="zh-TW" b="1" dirty="0">
                <a:solidFill>
                  <a:schemeClr val="accent2"/>
                </a:solidFill>
              </a:rPr>
              <a:t>Organizational structure</a:t>
            </a:r>
            <a:r>
              <a:rPr lang="en-US" altLang="zh-TW" dirty="0"/>
              <a:t>: private partnership in US: limited partners (investors) v. general partners (manager)</a:t>
            </a:r>
          </a:p>
          <a:p>
            <a:r>
              <a:rPr lang="en-US" altLang="zh-TW" b="1" dirty="0">
                <a:solidFill>
                  <a:schemeClr val="accent2"/>
                </a:solidFill>
              </a:rPr>
              <a:t>Fee structure</a:t>
            </a:r>
            <a:r>
              <a:rPr lang="en-US" altLang="zh-TW" dirty="0"/>
              <a:t>: 2/20: management fee and performance fee, hurdle rate, high water mark</a:t>
            </a:r>
          </a:p>
          <a:p>
            <a:r>
              <a:rPr lang="en-US" altLang="zh-TW" b="1" dirty="0">
                <a:solidFill>
                  <a:schemeClr val="accent2"/>
                </a:solidFill>
              </a:rPr>
              <a:t>Term structure</a:t>
            </a:r>
            <a:r>
              <a:rPr lang="en-US" altLang="zh-TW" dirty="0"/>
              <a:t>: lock up and redemption features; side pockets</a:t>
            </a:r>
          </a:p>
          <a:p>
            <a:r>
              <a:rPr lang="en-US" altLang="zh-TW" b="1" dirty="0">
                <a:solidFill>
                  <a:schemeClr val="accent2"/>
                </a:solidFill>
              </a:rPr>
              <a:t>Strategy diversity</a:t>
            </a:r>
            <a:r>
              <a:rPr lang="en-US" altLang="zh-TW" dirty="0"/>
              <a:t>: global macro; directional (</a:t>
            </a:r>
            <a:r>
              <a:rPr lang="en-US" altLang="zh-TW" dirty="0" err="1"/>
              <a:t>inc.</a:t>
            </a:r>
            <a:r>
              <a:rPr lang="en-US" altLang="zh-TW" dirty="0"/>
              <a:t> long/short); event-driven; relative value…</a:t>
            </a:r>
            <a:endParaRPr lang="zh-TW" altLang="en-US" dirty="0"/>
          </a:p>
        </p:txBody>
      </p:sp>
      <p:sp>
        <p:nvSpPr>
          <p:cNvPr id="2048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1B0BF775-2962-4A7F-A1FD-DD51D3088953}" type="slidenum">
              <a:rPr lang="en-US" altLang="en-US" sz="1400"/>
              <a:pPr/>
              <a:t>368</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383308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1981200" y="152400"/>
            <a:ext cx="8229600" cy="1143000"/>
          </a:xfrm>
        </p:spPr>
        <p:txBody>
          <a:bodyPr/>
          <a:lstStyle/>
          <a:p>
            <a:r>
              <a:rPr lang="en-US" altLang="zh-TW" dirty="0"/>
              <a:t>HF Glossary</a:t>
            </a:r>
          </a:p>
        </p:txBody>
      </p:sp>
      <p:sp>
        <p:nvSpPr>
          <p:cNvPr id="201731" name="Rectangle 3"/>
          <p:cNvSpPr>
            <a:spLocks noGrp="1" noChangeArrowheads="1"/>
          </p:cNvSpPr>
          <p:nvPr>
            <p:ph idx="1"/>
          </p:nvPr>
        </p:nvSpPr>
        <p:spPr>
          <a:xfrm>
            <a:off x="1981200" y="1143001"/>
            <a:ext cx="8229600" cy="4525963"/>
          </a:xfrm>
        </p:spPr>
        <p:txBody>
          <a:bodyPr>
            <a:noAutofit/>
          </a:bodyPr>
          <a:lstStyle/>
          <a:p>
            <a:r>
              <a:rPr lang="en-US" altLang="zh-TW" sz="1800" b="1" dirty="0">
                <a:solidFill>
                  <a:schemeClr val="accent2"/>
                </a:solidFill>
              </a:rPr>
              <a:t>Alpha</a:t>
            </a:r>
            <a:r>
              <a:rPr lang="en-US" altLang="zh-TW" sz="1800" dirty="0"/>
              <a:t>: Measures the value that an investment manager produces, by comparing the manager’s performance to that of a risk-free investment (usually a Treasury bill). </a:t>
            </a:r>
          </a:p>
          <a:p>
            <a:r>
              <a:rPr lang="en-US" altLang="zh-TW" sz="1800" b="1" dirty="0">
                <a:solidFill>
                  <a:schemeClr val="accent2"/>
                </a:solidFill>
              </a:rPr>
              <a:t>Beta</a:t>
            </a:r>
            <a:r>
              <a:rPr lang="en-US" altLang="zh-TW" sz="1800" dirty="0"/>
              <a:t>: Gauges the risk of a fund by measuring the volatility of its past returns in relation to the returns of a benchmark, such as the S&amp;P 500 index. </a:t>
            </a:r>
          </a:p>
          <a:p>
            <a:r>
              <a:rPr lang="en-US" altLang="zh-TW" sz="1800" b="1" dirty="0">
                <a:solidFill>
                  <a:schemeClr val="accent2"/>
                </a:solidFill>
              </a:rPr>
              <a:t>High-water mark</a:t>
            </a:r>
            <a:r>
              <a:rPr lang="en-US" altLang="zh-TW" sz="1800" dirty="0"/>
              <a:t>: A provision serving to ensure that a fund manager only collects incentive fees on the highest net asset value previously attained at the end of any prior fiscal year - or gains representing actual profits for each investor. A high water mark means that, where the net asset value (NAV) of the fund drops below its peak, no performance fee can be charged on any subsequent profit until the NAV reaches its previous high.</a:t>
            </a:r>
          </a:p>
        </p:txBody>
      </p:sp>
      <p:sp>
        <p:nvSpPr>
          <p:cNvPr id="2253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AFCFCBE-D0D6-4F2C-B406-93E700244369}" type="slidenum">
              <a:rPr lang="en-US" altLang="en-US" sz="1400"/>
              <a:pPr/>
              <a:t>369</a:t>
            </a:fld>
            <a:endParaRPr lang="en-US" altLang="en-US" sz="1400"/>
          </a:p>
        </p:txBody>
      </p:sp>
      <p:sp>
        <p:nvSpPr>
          <p:cNvPr id="201732" name="Text Box 4"/>
          <p:cNvSpPr txBox="1">
            <a:spLocks noChangeArrowheads="1"/>
          </p:cNvSpPr>
          <p:nvPr/>
        </p:nvSpPr>
        <p:spPr bwMode="auto">
          <a:xfrm>
            <a:off x="1524000" y="5867401"/>
            <a:ext cx="28194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dirty="0"/>
              <a:t>Sources: BNA International/AIMA</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2160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4"/>
          <p:cNvSpPr>
            <a:spLocks noGrp="1" noChangeArrowheads="1"/>
          </p:cNvSpPr>
          <p:nvPr>
            <p:ph type="title"/>
          </p:nvPr>
        </p:nvSpPr>
        <p:spPr/>
        <p:txBody>
          <a:bodyPr/>
          <a:lstStyle/>
          <a:p>
            <a:r>
              <a:rPr lang="en-US" altLang="zh-TW"/>
              <a:t>Off-Balance-Sheet Activities</a:t>
            </a:r>
          </a:p>
        </p:txBody>
      </p:sp>
      <p:sp>
        <p:nvSpPr>
          <p:cNvPr id="166917" name="Rectangle 5"/>
          <p:cNvSpPr>
            <a:spLocks noGrp="1" noChangeArrowheads="1"/>
          </p:cNvSpPr>
          <p:nvPr>
            <p:ph idx="1"/>
          </p:nvPr>
        </p:nvSpPr>
        <p:spPr>
          <a:xfrm>
            <a:off x="1981200" y="1371601"/>
            <a:ext cx="8229600" cy="4525963"/>
          </a:xfrm>
        </p:spPr>
        <p:txBody>
          <a:bodyPr>
            <a:normAutofit fontScale="85000" lnSpcReduction="20000"/>
          </a:bodyPr>
          <a:lstStyle/>
          <a:p>
            <a:pPr>
              <a:lnSpc>
                <a:spcPct val="130000"/>
              </a:lnSpc>
            </a:pPr>
            <a:r>
              <a:rPr lang="en-US" altLang="zh-TW" dirty="0"/>
              <a:t>Fee income from:</a:t>
            </a:r>
          </a:p>
          <a:p>
            <a:pPr lvl="1">
              <a:lnSpc>
                <a:spcPct val="130000"/>
              </a:lnSpc>
            </a:pPr>
            <a:r>
              <a:rPr lang="en-US" altLang="zh-TW" dirty="0"/>
              <a:t>Foreign exchange trades for customers</a:t>
            </a:r>
          </a:p>
          <a:p>
            <a:pPr lvl="1">
              <a:lnSpc>
                <a:spcPct val="130000"/>
              </a:lnSpc>
            </a:pPr>
            <a:r>
              <a:rPr lang="en-US" altLang="zh-TW" dirty="0"/>
              <a:t>Servicing mortgage-backed securities</a:t>
            </a:r>
          </a:p>
          <a:p>
            <a:pPr lvl="1">
              <a:lnSpc>
                <a:spcPct val="130000"/>
              </a:lnSpc>
            </a:pPr>
            <a:r>
              <a:rPr lang="en-US" altLang="zh-TW" dirty="0"/>
              <a:t>Guarantees of debt</a:t>
            </a:r>
          </a:p>
          <a:p>
            <a:pPr lvl="1">
              <a:lnSpc>
                <a:spcPct val="130000"/>
              </a:lnSpc>
            </a:pPr>
            <a:r>
              <a:rPr lang="en-US" altLang="zh-TW" dirty="0"/>
              <a:t>Backup lines of credit</a:t>
            </a:r>
          </a:p>
          <a:p>
            <a:pPr>
              <a:lnSpc>
                <a:spcPct val="130000"/>
              </a:lnSpc>
            </a:pPr>
            <a:r>
              <a:rPr lang="en-US" altLang="zh-TW" dirty="0"/>
              <a:t>Trading in and of:</a:t>
            </a:r>
          </a:p>
          <a:p>
            <a:pPr lvl="1">
              <a:lnSpc>
                <a:spcPct val="130000"/>
              </a:lnSpc>
            </a:pPr>
            <a:r>
              <a:rPr lang="en-US" altLang="zh-TW" dirty="0"/>
              <a:t>Financial futures and options </a:t>
            </a:r>
          </a:p>
          <a:p>
            <a:pPr lvl="1">
              <a:lnSpc>
                <a:spcPct val="130000"/>
              </a:lnSpc>
            </a:pPr>
            <a:r>
              <a:rPr lang="en-US" altLang="zh-TW" dirty="0"/>
              <a:t>Foreign exchange</a:t>
            </a:r>
          </a:p>
          <a:p>
            <a:pPr lvl="1">
              <a:lnSpc>
                <a:spcPct val="130000"/>
              </a:lnSpc>
            </a:pPr>
            <a:r>
              <a:rPr lang="en-US" altLang="zh-TW" dirty="0"/>
              <a:t>Interest rate swaps</a:t>
            </a:r>
          </a:p>
          <a:p>
            <a:pPr>
              <a:lnSpc>
                <a:spcPct val="130000"/>
              </a:lnSpc>
            </a:pPr>
            <a:r>
              <a:rPr lang="en-US" altLang="zh-TW" dirty="0"/>
              <a:t>Loan sales</a:t>
            </a:r>
          </a:p>
        </p:txBody>
      </p:sp>
      <p:sp>
        <p:nvSpPr>
          <p:cNvPr id="11" name="Slide Number Placeholder 5"/>
          <p:cNvSpPr>
            <a:spLocks noGrp="1"/>
          </p:cNvSpPr>
          <p:nvPr>
            <p:ph type="sldNum" sz="quarter" idx="10"/>
          </p:nvPr>
        </p:nvSpPr>
        <p:spPr/>
        <p:txBody>
          <a:bodyPr/>
          <a:lstStyle/>
          <a:p>
            <a:fld id="{57CAB45C-E1BF-4FC2-8671-A8A4496236FE}" type="slidenum">
              <a:rPr lang="en-US" altLang="en-US" sz="1400"/>
              <a:pPr/>
              <a:t>37</a:t>
            </a:fld>
            <a:endParaRPr lang="en-US" altLang="en-US" sz="1400"/>
          </a:p>
        </p:txBody>
      </p:sp>
      <p:sp>
        <p:nvSpPr>
          <p:cNvPr id="166918" name="Rectangle 6"/>
          <p:cNvSpPr>
            <a:spLocks noChangeArrowheads="1"/>
          </p:cNvSpPr>
          <p:nvPr/>
        </p:nvSpPr>
        <p:spPr bwMode="auto">
          <a:xfrm>
            <a:off x="7772400" y="1524000"/>
            <a:ext cx="2590800" cy="32766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ea typeface="PMingLiU" pitchFamily="18" charset="-120"/>
              </a:rPr>
              <a:t>Off-balance sheet activities involve </a:t>
            </a:r>
            <a:r>
              <a:rPr lang="en-US" altLang="zh-TW" b="1" dirty="0">
                <a:solidFill>
                  <a:schemeClr val="accent2"/>
                </a:solidFill>
                <a:ea typeface="PMingLiU" pitchFamily="18" charset="-120"/>
              </a:rPr>
              <a:t>trading</a:t>
            </a:r>
            <a:r>
              <a:rPr lang="en-US" altLang="zh-TW" dirty="0">
                <a:solidFill>
                  <a:schemeClr val="accent2"/>
                </a:solidFill>
                <a:ea typeface="PMingLiU" pitchFamily="18" charset="-120"/>
              </a:rPr>
              <a:t> </a:t>
            </a:r>
            <a:r>
              <a:rPr lang="en-US" altLang="zh-TW" dirty="0">
                <a:ea typeface="PMingLiU" pitchFamily="18" charset="-120"/>
              </a:rPr>
              <a:t>financial instruments and generating income from </a:t>
            </a:r>
            <a:r>
              <a:rPr lang="en-US" altLang="zh-TW" b="1" dirty="0">
                <a:solidFill>
                  <a:schemeClr val="accent2"/>
                </a:solidFill>
                <a:ea typeface="PMingLiU" pitchFamily="18" charset="-120"/>
              </a:rPr>
              <a:t>fees</a:t>
            </a:r>
            <a:r>
              <a:rPr lang="en-US" altLang="zh-TW" dirty="0">
                <a:solidFill>
                  <a:schemeClr val="accent2"/>
                </a:solidFill>
                <a:ea typeface="PMingLiU" pitchFamily="18" charset="-120"/>
              </a:rPr>
              <a:t> </a:t>
            </a:r>
            <a:r>
              <a:rPr lang="en-US" altLang="zh-TW" dirty="0">
                <a:ea typeface="PMingLiU" pitchFamily="18" charset="-120"/>
              </a:rPr>
              <a:t>and loan sales, activities that affect bank profits but </a:t>
            </a:r>
            <a:r>
              <a:rPr lang="en-US" altLang="zh-TW" b="1" dirty="0">
                <a:ea typeface="PMingLiU" pitchFamily="18" charset="-120"/>
              </a:rPr>
              <a:t>do not appear on bank balance sheets</a:t>
            </a:r>
          </a:p>
          <a:p>
            <a:pPr algn="ctr"/>
            <a:r>
              <a:rPr lang="en-US" altLang="zh-TW" sz="1400" i="1" dirty="0">
                <a:ea typeface="PMingLiU" pitchFamily="18" charset="-120"/>
              </a:rPr>
              <a:t>(source: </a:t>
            </a:r>
            <a:r>
              <a:rPr lang="en-US" altLang="zh-TW" sz="1400" i="1" dirty="0" err="1">
                <a:ea typeface="PMingLiU" pitchFamily="18" charset="-120"/>
              </a:rPr>
              <a:t>Mishkin</a:t>
            </a:r>
            <a:r>
              <a:rPr lang="en-US" altLang="zh-TW" sz="1400" i="1" dirty="0">
                <a:ea typeface="PMingLiU" pitchFamily="18" charset="-120"/>
              </a:rPr>
              <a:t>)</a:t>
            </a:r>
          </a:p>
        </p:txBody>
      </p:sp>
      <p:sp>
        <p:nvSpPr>
          <p:cNvPr id="166919" name="Rectangle 7"/>
          <p:cNvSpPr>
            <a:spLocks noChangeArrowheads="1"/>
          </p:cNvSpPr>
          <p:nvPr/>
        </p:nvSpPr>
        <p:spPr bwMode="auto">
          <a:xfrm>
            <a:off x="3962400" y="5638800"/>
            <a:ext cx="4953000" cy="457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lnSpc>
                <a:spcPct val="80000"/>
              </a:lnSpc>
              <a:spcBef>
                <a:spcPct val="20000"/>
              </a:spcBef>
              <a:buClr>
                <a:schemeClr val="tx2"/>
              </a:buClr>
              <a:buSzPct val="70000"/>
              <a:buFont typeface="Wingdings" pitchFamily="2" charset="2"/>
              <a:buNone/>
            </a:pPr>
            <a:r>
              <a:rPr lang="en-US" altLang="zh-TW" sz="2000" b="1" dirty="0">
                <a:ea typeface="PMingLiU" pitchFamily="18" charset="-120"/>
              </a:rPr>
              <a:t>All these activities involve </a:t>
            </a:r>
            <a:r>
              <a:rPr lang="en-US" altLang="zh-TW" sz="2000" b="1" dirty="0">
                <a:solidFill>
                  <a:schemeClr val="bg1"/>
                </a:solidFill>
                <a:ea typeface="PMingLiU" pitchFamily="18" charset="-120"/>
              </a:rPr>
              <a:t>RISK</a:t>
            </a:r>
          </a:p>
        </p:txBody>
      </p:sp>
      <p:sp>
        <p:nvSpPr>
          <p:cNvPr id="166920" name="Rectangle 8"/>
          <p:cNvSpPr>
            <a:spLocks noChangeArrowheads="1"/>
          </p:cNvSpPr>
          <p:nvPr/>
        </p:nvSpPr>
        <p:spPr bwMode="auto">
          <a:xfrm>
            <a:off x="2743200" y="2743200"/>
            <a:ext cx="2133600" cy="685800"/>
          </a:xfrm>
          <a:prstGeom prst="rect">
            <a:avLst/>
          </a:prstGeom>
          <a:noFill/>
          <a:ln w="19050">
            <a:solidFill>
              <a:schemeClr val="accent2"/>
            </a:solidFill>
            <a:miter lim="800000"/>
            <a:headEnd/>
            <a:tailEnd/>
          </a:ln>
          <a:effectLst/>
        </p:spPr>
        <p:txBody>
          <a:bodyPr wrap="none" anchor="ctr"/>
          <a:lstStyle/>
          <a:p>
            <a:endParaRPr lang="zh-TW" altLang="en-US"/>
          </a:p>
        </p:txBody>
      </p:sp>
      <p:sp>
        <p:nvSpPr>
          <p:cNvPr id="166921" name="Rectangle 9"/>
          <p:cNvSpPr>
            <a:spLocks noChangeArrowheads="1"/>
          </p:cNvSpPr>
          <p:nvPr/>
        </p:nvSpPr>
        <p:spPr bwMode="auto">
          <a:xfrm>
            <a:off x="5758543" y="2627012"/>
            <a:ext cx="1828800" cy="914400"/>
          </a:xfrm>
          <a:prstGeom prst="rect">
            <a:avLst/>
          </a:prstGeom>
          <a:noFill/>
          <a:ln w="19050">
            <a:noFill/>
            <a:miter lim="800000"/>
            <a:headEnd/>
            <a:tailEnd/>
          </a:ln>
          <a:effectLst/>
        </p:spPr>
        <p:txBody>
          <a:bodyPr wrap="none" anchor="ctr"/>
          <a:lstStyle/>
          <a:p>
            <a:r>
              <a:rPr lang="en-US" altLang="zh-TW" b="1" dirty="0"/>
              <a:t>Contingent </a:t>
            </a:r>
          </a:p>
          <a:p>
            <a:r>
              <a:rPr lang="en-US" altLang="zh-TW" b="1" dirty="0"/>
              <a:t>liabilities</a:t>
            </a:r>
          </a:p>
        </p:txBody>
      </p:sp>
      <p:cxnSp>
        <p:nvCxnSpPr>
          <p:cNvPr id="13" name="Straight Arrow Connector 12"/>
          <p:cNvCxnSpPr>
            <a:stCxn id="166920" idx="3"/>
            <a:endCxn id="166921" idx="1"/>
          </p:cNvCxnSpPr>
          <p:nvPr/>
        </p:nvCxnSpPr>
        <p:spPr>
          <a:xfrm flipV="1">
            <a:off x="4876801" y="3084212"/>
            <a:ext cx="881743" cy="18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27546639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9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9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69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69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91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691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691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6917">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6917">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6920"/>
                                        </p:tgtEl>
                                        <p:attrNameLst>
                                          <p:attrName>style.visibility</p:attrName>
                                        </p:attrNameLst>
                                      </p:cBhvr>
                                      <p:to>
                                        <p:strVal val="visible"/>
                                      </p:to>
                                    </p:set>
                                    <p:animEffect transition="in" filter="fade">
                                      <p:cBhvr>
                                        <p:cTn id="51" dur="500"/>
                                        <p:tgtEl>
                                          <p:spTgt spid="1669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6921"/>
                                        </p:tgtEl>
                                        <p:attrNameLst>
                                          <p:attrName>style.visibility</p:attrName>
                                        </p:attrNameLst>
                                      </p:cBhvr>
                                      <p:to>
                                        <p:strVal val="visible"/>
                                      </p:to>
                                    </p:set>
                                    <p:animEffect transition="in" filter="fade">
                                      <p:cBhvr>
                                        <p:cTn id="54" dur="500"/>
                                        <p:tgtEl>
                                          <p:spTgt spid="16692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6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uiExpand="1" build="p"/>
      <p:bldP spid="166918" grpId="0" animBg="1"/>
      <p:bldP spid="166919" grpId="0" animBg="1"/>
      <p:bldP spid="166920" grpId="0" animBg="1"/>
      <p:bldP spid="166921"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r>
              <a:rPr lang="en-US" altLang="zh-TW" dirty="0"/>
              <a:t>HF Glossary (</a:t>
            </a:r>
            <a:r>
              <a:rPr lang="en-US" altLang="zh-TW" dirty="0" err="1"/>
              <a:t>Cont</a:t>
            </a:r>
            <a:r>
              <a:rPr lang="en-US" altLang="zh-TW" dirty="0"/>
              <a:t>)</a:t>
            </a:r>
          </a:p>
        </p:txBody>
      </p:sp>
      <p:sp>
        <p:nvSpPr>
          <p:cNvPr id="201731" name="Rectangle 3"/>
          <p:cNvSpPr>
            <a:spLocks noGrp="1" noChangeArrowheads="1"/>
          </p:cNvSpPr>
          <p:nvPr>
            <p:ph idx="1"/>
          </p:nvPr>
        </p:nvSpPr>
        <p:spPr/>
        <p:txBody>
          <a:bodyPr>
            <a:noAutofit/>
          </a:bodyPr>
          <a:lstStyle/>
          <a:p>
            <a:r>
              <a:rPr lang="en-US" altLang="zh-TW" sz="1800" b="1" dirty="0">
                <a:solidFill>
                  <a:schemeClr val="accent2"/>
                </a:solidFill>
              </a:rPr>
              <a:t>Hurdle rate</a:t>
            </a:r>
            <a:r>
              <a:rPr lang="en-US" altLang="zh-TW" sz="1800" dirty="0"/>
              <a:t>: The minimum return necessary for a fund manager to start collecting incentive fees. The hurdle is usually tied to a benchmark rate such as Libor or the one-year Treasury bill rate plus a spread. </a:t>
            </a:r>
          </a:p>
          <a:p>
            <a:r>
              <a:rPr lang="en-US" altLang="zh-TW" sz="1800" dirty="0"/>
              <a:t>The deployment of a hurdle rate in a hedge fund means that a hedge fund manager cannot charge a performance fee until the fund’s performance exceeds a pre-determined target. So, for example, if a fund sets a hurdle of 5% and returns 15%, performance fees would only apply to the 10% above the hurdle. This target can be pre-specified as a fixed percentage (anything between 0.1% and 10%) or an index based benchmark (usually LIBOR or LIBOR plus </a:t>
            </a:r>
            <a:r>
              <a:rPr lang="fr-FR" altLang="zh-TW" sz="1800" dirty="0"/>
              <a:t>a </a:t>
            </a:r>
            <a:r>
              <a:rPr lang="fr-FR" altLang="zh-TW" sz="1800" dirty="0" err="1"/>
              <a:t>spread</a:t>
            </a:r>
            <a:r>
              <a:rPr lang="fr-FR" altLang="zh-TW" sz="1800" dirty="0"/>
              <a:t>).</a:t>
            </a:r>
            <a:endParaRPr lang="en-US" altLang="zh-TW" sz="1800" dirty="0"/>
          </a:p>
        </p:txBody>
      </p:sp>
      <p:sp>
        <p:nvSpPr>
          <p:cNvPr id="22532"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BAFCFCBE-D0D6-4F2C-B406-93E700244369}" type="slidenum">
              <a:rPr lang="en-US" altLang="en-US" sz="1400"/>
              <a:pPr/>
              <a:t>370</a:t>
            </a:fld>
            <a:endParaRPr lang="en-US" altLang="en-US" sz="1400"/>
          </a:p>
        </p:txBody>
      </p:sp>
      <p:sp>
        <p:nvSpPr>
          <p:cNvPr id="201732" name="Text Box 4"/>
          <p:cNvSpPr txBox="1">
            <a:spLocks noChangeArrowheads="1"/>
          </p:cNvSpPr>
          <p:nvPr/>
        </p:nvSpPr>
        <p:spPr bwMode="auto">
          <a:xfrm>
            <a:off x="1524000" y="5867401"/>
            <a:ext cx="28194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dirty="0"/>
              <a:t>Sources: BNA International &amp; AIMA</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117328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7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97% of HF managers use high water mark, 1/3 use hurdle rates</a:t>
            </a:r>
            <a:endParaRPr lang="zh-TW" altLang="en-US" dirty="0"/>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371</a:t>
            </a:fld>
            <a:endParaRPr lang="en-US" altLang="en-US"/>
          </a:p>
        </p:txBody>
      </p:sp>
      <p:pic>
        <p:nvPicPr>
          <p:cNvPr id="1026" name="Picture 2"/>
          <p:cNvPicPr>
            <a:picLocks noGrp="1" noChangeAspect="1" noChangeArrowheads="1"/>
          </p:cNvPicPr>
          <p:nvPr>
            <p:ph sz="half" idx="1"/>
          </p:nvPr>
        </p:nvPicPr>
        <p:blipFill>
          <a:blip r:embed="rId3" cstate="print"/>
          <a:srcRect/>
          <a:stretch>
            <a:fillRect/>
          </a:stretch>
        </p:blipFill>
        <p:spPr bwMode="auto">
          <a:xfrm>
            <a:off x="2133601" y="1600201"/>
            <a:ext cx="3714705" cy="4525963"/>
          </a:xfrm>
          <a:prstGeom prst="rect">
            <a:avLst/>
          </a:prstGeom>
          <a:noFill/>
          <a:ln w="9525">
            <a:noFill/>
            <a:miter lim="800000"/>
            <a:headEnd/>
            <a:tailEnd/>
          </a:ln>
        </p:spPr>
      </p:pic>
      <p:pic>
        <p:nvPicPr>
          <p:cNvPr id="1027" name="Picture 3"/>
          <p:cNvPicPr>
            <a:picLocks noGrp="1" noChangeAspect="1" noChangeArrowheads="1"/>
          </p:cNvPicPr>
          <p:nvPr>
            <p:ph sz="half" idx="2"/>
          </p:nvPr>
        </p:nvPicPr>
        <p:blipFill>
          <a:blip r:embed="rId4" cstate="print"/>
          <a:srcRect/>
          <a:stretch>
            <a:fillRect/>
          </a:stretch>
        </p:blipFill>
        <p:spPr bwMode="auto">
          <a:xfrm>
            <a:off x="6324600" y="1676401"/>
            <a:ext cx="3816172" cy="4525963"/>
          </a:xfrm>
          <a:prstGeom prst="rect">
            <a:avLst/>
          </a:prstGeom>
          <a:noFill/>
          <a:ln w="9525">
            <a:noFill/>
            <a:miter lim="800000"/>
            <a:headEnd/>
            <a:tailEnd/>
          </a:ln>
        </p:spPr>
      </p:pic>
      <p:sp>
        <p:nvSpPr>
          <p:cNvPr id="11" name="Oval 10"/>
          <p:cNvSpPr/>
          <p:nvPr/>
        </p:nvSpPr>
        <p:spPr>
          <a:xfrm>
            <a:off x="7391400" y="2514600"/>
            <a:ext cx="17526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Hurdle </a:t>
            </a:r>
          </a:p>
          <a:p>
            <a:pPr algn="ctr"/>
            <a:r>
              <a:rPr lang="en-US" altLang="zh-TW" dirty="0"/>
              <a:t>Rate</a:t>
            </a:r>
            <a:endParaRPr lang="zh-TW" altLang="en-US" dirty="0"/>
          </a:p>
        </p:txBody>
      </p:sp>
      <p:sp>
        <p:nvSpPr>
          <p:cNvPr id="12" name="Oval 11"/>
          <p:cNvSpPr/>
          <p:nvPr/>
        </p:nvSpPr>
        <p:spPr>
          <a:xfrm>
            <a:off x="3124200" y="2514600"/>
            <a:ext cx="17526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High</a:t>
            </a:r>
          </a:p>
          <a:p>
            <a:pPr algn="ctr"/>
            <a:r>
              <a:rPr lang="en-US" altLang="zh-TW" dirty="0"/>
              <a:t>Water</a:t>
            </a:r>
          </a:p>
          <a:p>
            <a:pPr algn="ctr"/>
            <a:r>
              <a:rPr lang="en-US" altLang="zh-TW" dirty="0"/>
              <a:t>Mark</a:t>
            </a:r>
            <a:endParaRPr lang="zh-TW" altLang="en-US" dirty="0"/>
          </a:p>
        </p:txBody>
      </p:sp>
      <p:sp>
        <p:nvSpPr>
          <p:cNvPr id="13" name="TextBox 12"/>
          <p:cNvSpPr txBox="1"/>
          <p:nvPr/>
        </p:nvSpPr>
        <p:spPr>
          <a:xfrm>
            <a:off x="7772400" y="5791200"/>
            <a:ext cx="2895600" cy="304800"/>
          </a:xfrm>
          <a:prstGeom prst="rect">
            <a:avLst/>
          </a:prstGeom>
          <a:noFill/>
        </p:spPr>
        <p:txBody>
          <a:bodyPr vert="horz" wrap="square" lIns="91440" tIns="45720" rIns="91440" bIns="45720" rtlCol="0" anchor="ctr">
            <a:normAutofit/>
          </a:bodyPr>
          <a:lstStyle/>
          <a:p>
            <a:r>
              <a:rPr lang="en-US" altLang="zh-TW" sz="1400" i="1" dirty="0"/>
              <a:t>Source: AIMA Survey Sept 2016</a:t>
            </a:r>
            <a:endParaRPr lang="zh-TW" altLang="en-US" sz="1400" i="1" dirty="0">
              <a:ea typeface="+mj-ea"/>
              <a:cs typeface="+mj-cs"/>
            </a:endParaRPr>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163989744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HF Glossary (Cont)</a:t>
            </a:r>
            <a:endParaRPr lang="zh-TW" altLang="en-US" dirty="0"/>
          </a:p>
        </p:txBody>
      </p:sp>
      <p:sp>
        <p:nvSpPr>
          <p:cNvPr id="7" name="Content Placeholder 6"/>
          <p:cNvSpPr>
            <a:spLocks noGrp="1"/>
          </p:cNvSpPr>
          <p:nvPr>
            <p:ph idx="1"/>
          </p:nvPr>
        </p:nvSpPr>
        <p:spPr/>
        <p:txBody>
          <a:bodyPr>
            <a:normAutofit fontScale="92500"/>
          </a:bodyPr>
          <a:lstStyle/>
          <a:p>
            <a:r>
              <a:rPr lang="en-US" altLang="zh-TW" b="1" dirty="0">
                <a:solidFill>
                  <a:schemeClr val="accent2"/>
                </a:solidFill>
              </a:rPr>
              <a:t>Incentive fee (performance fee)</a:t>
            </a:r>
            <a:r>
              <a:rPr lang="en-US" altLang="zh-TW" dirty="0"/>
              <a:t>: The charge - typically 20 percent - that a fund manager assesses on gains earned during a given 12-month period. </a:t>
            </a:r>
          </a:p>
          <a:p>
            <a:r>
              <a:rPr lang="en-US" altLang="zh-TW" b="1" dirty="0">
                <a:solidFill>
                  <a:schemeClr val="accent2"/>
                </a:solidFill>
              </a:rPr>
              <a:t>Management fee</a:t>
            </a:r>
            <a:r>
              <a:rPr lang="en-US" altLang="zh-TW" dirty="0"/>
              <a:t>: The charge that a fund manager assesses to cover operating expenses. Investors are typically charged separately for costs incurred for outsourced services. The fee generally ranges from an annual 0.5 percent to 2 percent of an investors entire holdings in the fund, and it is usually collected on a quarterly basis.</a:t>
            </a:r>
          </a:p>
          <a:p>
            <a:r>
              <a:rPr lang="en-US" altLang="zh-TW" b="1" dirty="0">
                <a:solidFill>
                  <a:schemeClr val="accent2"/>
                </a:solidFill>
              </a:rPr>
              <a:t>Lock Up</a:t>
            </a:r>
            <a:r>
              <a:rPr lang="en-US" altLang="zh-TW" dirty="0"/>
              <a:t>: Investors cannot redeem capital for a certain period. the committed capital gives greater freedom to the hedge fund manager who does not need to hold as much cash on hand to meet potential redemption requests.</a:t>
            </a:r>
          </a:p>
          <a:p>
            <a:endParaRPr lang="zh-TW" altLang="en-US" dirty="0"/>
          </a:p>
        </p:txBody>
      </p:sp>
      <p:sp>
        <p:nvSpPr>
          <p:cNvPr id="5" name="Slide Number Placeholder 4"/>
          <p:cNvSpPr>
            <a:spLocks noGrp="1"/>
          </p:cNvSpPr>
          <p:nvPr>
            <p:ph type="sldNum" sz="quarter" idx="10"/>
          </p:nvPr>
        </p:nvSpPr>
        <p:spPr/>
        <p:txBody>
          <a:bodyPr/>
          <a:lstStyle/>
          <a:p>
            <a:pPr>
              <a:defRPr/>
            </a:pPr>
            <a:fld id="{5DDAA9ED-091F-4B04-A751-50D8DACAD235}" type="slidenum">
              <a:rPr lang="en-US" altLang="en-US" smtClean="0"/>
              <a:pPr>
                <a:defRPr/>
              </a:pPr>
              <a:t>372</a:t>
            </a:fld>
            <a:endParaRPr lang="en-US" altLang="en-US"/>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
        <p:nvSpPr>
          <p:cNvPr id="9" name="Text Box 4"/>
          <p:cNvSpPr txBox="1">
            <a:spLocks noChangeArrowheads="1"/>
          </p:cNvSpPr>
          <p:nvPr/>
        </p:nvSpPr>
        <p:spPr bwMode="auto">
          <a:xfrm>
            <a:off x="1524000" y="5867401"/>
            <a:ext cx="28194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dirty="0"/>
              <a:t>Sources: BNA International/AIMA</a:t>
            </a:r>
          </a:p>
        </p:txBody>
      </p:sp>
    </p:spTree>
    <p:extLst>
      <p:ext uri="{BB962C8B-B14F-4D97-AF65-F5344CB8AC3E}">
        <p14:creationId xmlns:p14="http://schemas.microsoft.com/office/powerpoint/2010/main" val="83589383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243-A4DB-4219-960A-7C0102A56BB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7E681E-B932-4839-A15F-77F0469A5413}"/>
              </a:ext>
            </a:extLst>
          </p:cNvPr>
          <p:cNvSpPr>
            <a:spLocks noGrp="1"/>
          </p:cNvSpPr>
          <p:nvPr>
            <p:ph idx="1"/>
          </p:nvPr>
        </p:nvSpPr>
        <p:spPr/>
        <p:txBody>
          <a:bodyPr/>
          <a:lstStyle/>
          <a:p>
            <a:r>
              <a:rPr lang="en-US" dirty="0"/>
              <a:t>HF definition</a:t>
            </a:r>
          </a:p>
          <a:p>
            <a:r>
              <a:rPr lang="en-US" dirty="0"/>
              <a:t>HF Characteristics &amp; Key Features</a:t>
            </a:r>
          </a:p>
          <a:p>
            <a:r>
              <a:rPr lang="en-US" dirty="0"/>
              <a:t>HF Glossary</a:t>
            </a:r>
          </a:p>
        </p:txBody>
      </p:sp>
      <p:sp>
        <p:nvSpPr>
          <p:cNvPr id="4" name="Slide Number Placeholder 3">
            <a:extLst>
              <a:ext uri="{FF2B5EF4-FFF2-40B4-BE49-F238E27FC236}">
                <a16:creationId xmlns:a16="http://schemas.microsoft.com/office/drawing/2014/main" id="{3687F51B-47BE-49C9-B458-72F83FD81C6F}"/>
              </a:ext>
            </a:extLst>
          </p:cNvPr>
          <p:cNvSpPr>
            <a:spLocks noGrp="1"/>
          </p:cNvSpPr>
          <p:nvPr>
            <p:ph type="sldNum" sz="quarter" idx="10"/>
          </p:nvPr>
        </p:nvSpPr>
        <p:spPr/>
        <p:txBody>
          <a:bodyPr/>
          <a:lstStyle/>
          <a:p>
            <a:pPr>
              <a:defRPr/>
            </a:pPr>
            <a:fld id="{84C4389F-C8D5-42D8-BCAE-FBCFA453FE6F}" type="slidenum">
              <a:rPr lang="en-US" altLang="en-US" smtClean="0"/>
              <a:pPr>
                <a:defRPr/>
              </a:pPr>
              <a:t>373</a:t>
            </a:fld>
            <a:endParaRPr lang="en-US" altLang="en-US"/>
          </a:p>
        </p:txBody>
      </p:sp>
      <p:sp>
        <p:nvSpPr>
          <p:cNvPr id="5" name="Footer Placeholder 4">
            <a:extLst>
              <a:ext uri="{FF2B5EF4-FFF2-40B4-BE49-F238E27FC236}">
                <a16:creationId xmlns:a16="http://schemas.microsoft.com/office/drawing/2014/main" id="{FD3E6B7C-25EE-4F79-85E7-E9EAA9338A36}"/>
              </a:ext>
            </a:extLst>
          </p:cNvPr>
          <p:cNvSpPr>
            <a:spLocks noGrp="1"/>
          </p:cNvSpPr>
          <p:nvPr>
            <p:ph type="ftr" sz="quarter" idx="11"/>
          </p:nvPr>
        </p:nvSpPr>
        <p:spPr/>
        <p:txBody>
          <a:bodyPr/>
          <a:lstStyle/>
          <a:p>
            <a:pPr>
              <a:defRPr/>
            </a:pPr>
            <a:r>
              <a:rPr lang="en-US" altLang="en-US" dirty="0"/>
              <a:t>Summary </a:t>
            </a:r>
          </a:p>
        </p:txBody>
      </p:sp>
    </p:spTree>
    <p:extLst>
      <p:ext uri="{BB962C8B-B14F-4D97-AF65-F5344CB8AC3E}">
        <p14:creationId xmlns:p14="http://schemas.microsoft.com/office/powerpoint/2010/main" val="92553582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3" name="Content Placeholder 2"/>
          <p:cNvSpPr>
            <a:spLocks noGrp="1"/>
          </p:cNvSpPr>
          <p:nvPr>
            <p:ph sz="half" idx="1"/>
          </p:nvPr>
        </p:nvSpPr>
        <p:spPr>
          <a:xfrm>
            <a:off x="1752600" y="1344679"/>
            <a:ext cx="4724400" cy="4525963"/>
          </a:xfrm>
        </p:spPr>
        <p:txBody>
          <a:bodyPr>
            <a:normAutofit fontScale="77500" lnSpcReduction="20000"/>
          </a:bodyPr>
          <a:lstStyle/>
          <a:p>
            <a:pPr lvl="0">
              <a:lnSpc>
                <a:spcPct val="100000"/>
              </a:lnSpc>
            </a:pPr>
            <a:r>
              <a:rPr lang="en-US" dirty="0"/>
              <a:t>Which of the following are common characteristics of both hedge funds and private equity funds?</a:t>
            </a:r>
          </a:p>
          <a:p>
            <a:pPr lvl="1">
              <a:lnSpc>
                <a:spcPct val="100000"/>
              </a:lnSpc>
            </a:pPr>
            <a:r>
              <a:rPr lang="en-US" dirty="0"/>
              <a:t>Organizational structure as partnerships</a:t>
            </a:r>
          </a:p>
          <a:p>
            <a:pPr lvl="1">
              <a:lnSpc>
                <a:spcPct val="100000"/>
              </a:lnSpc>
            </a:pPr>
            <a:r>
              <a:rPr lang="en-US" dirty="0"/>
              <a:t>Fee structure with a combination of management fee and performance fee</a:t>
            </a:r>
          </a:p>
          <a:p>
            <a:pPr lvl="1">
              <a:lnSpc>
                <a:spcPct val="100000"/>
              </a:lnSpc>
            </a:pPr>
            <a:r>
              <a:rPr lang="en-US" dirty="0"/>
              <a:t>High denomination</a:t>
            </a:r>
          </a:p>
          <a:p>
            <a:pPr lvl="1">
              <a:lnSpc>
                <a:spcPct val="100000"/>
              </a:lnSpc>
            </a:pPr>
            <a:r>
              <a:rPr lang="en-US" dirty="0"/>
              <a:t>High portfolio diversification</a:t>
            </a:r>
          </a:p>
          <a:p>
            <a:pPr lvl="1">
              <a:lnSpc>
                <a:spcPct val="100000"/>
              </a:lnSpc>
            </a:pPr>
            <a:r>
              <a:rPr lang="en-US" dirty="0"/>
              <a:t>A, b and c</a:t>
            </a:r>
          </a:p>
          <a:p>
            <a:pPr lvl="1">
              <a:lnSpc>
                <a:spcPct val="100000"/>
              </a:lnSpc>
            </a:pPr>
            <a:r>
              <a:rPr lang="en-US" dirty="0"/>
              <a:t>B c and d</a:t>
            </a:r>
          </a:p>
          <a:p>
            <a:pPr lvl="1">
              <a:lnSpc>
                <a:spcPct val="100000"/>
              </a:lnSpc>
            </a:pPr>
            <a:r>
              <a:rPr lang="en-US" dirty="0"/>
              <a:t>A c and d</a:t>
            </a:r>
          </a:p>
          <a:p>
            <a:pPr lvl="1">
              <a:lnSpc>
                <a:spcPct val="100000"/>
              </a:lnSpc>
            </a:pPr>
            <a:r>
              <a:rPr lang="en-US" dirty="0"/>
              <a:t>A b and d</a:t>
            </a:r>
          </a:p>
          <a:p>
            <a:pPr lvl="1">
              <a:lnSpc>
                <a:spcPct val="100000"/>
              </a:lnSpc>
            </a:pPr>
            <a:r>
              <a:rPr lang="en-US" dirty="0"/>
              <a:t>All of the above</a:t>
            </a:r>
          </a:p>
          <a:p>
            <a:pPr lvl="1">
              <a:lnSpc>
                <a:spcPct val="100000"/>
              </a:lnSpc>
            </a:pPr>
            <a:r>
              <a:rPr lang="en-US" dirty="0"/>
              <a:t>None of the above</a:t>
            </a:r>
          </a:p>
          <a:p>
            <a:pPr>
              <a:lnSpc>
                <a:spcPct val="100000"/>
              </a:lnSpc>
            </a:pPr>
            <a:endParaRPr lang="zh-TW" altLang="en-US" dirty="0"/>
          </a:p>
        </p:txBody>
      </p:sp>
      <p:sp>
        <p:nvSpPr>
          <p:cNvPr id="5" name="Slide Number Placeholder 4"/>
          <p:cNvSpPr>
            <a:spLocks noGrp="1"/>
          </p:cNvSpPr>
          <p:nvPr>
            <p:ph type="sldNum" sz="quarter" idx="10"/>
          </p:nvPr>
        </p:nvSpPr>
        <p:spPr/>
        <p:txBody>
          <a:bodyPr/>
          <a:lstStyle/>
          <a:p>
            <a:pPr>
              <a:defRPr/>
            </a:pPr>
            <a:fld id="{5DDAA9ED-091F-4B04-A751-50D8DACAD235}" type="slidenum">
              <a:rPr lang="en-US" altLang="en-US" smtClean="0"/>
              <a:pPr>
                <a:defRPr/>
              </a:pPr>
              <a:t>374</a:t>
            </a:fld>
            <a:endParaRPr lang="en-US" altLang="en-US"/>
          </a:p>
        </p:txBody>
      </p:sp>
      <p:pic>
        <p:nvPicPr>
          <p:cNvPr id="7"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24600" y="1703934"/>
            <a:ext cx="4191000" cy="3893724"/>
          </a:xfrm>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Private Equity and Venture Capital</a:t>
            </a:r>
          </a:p>
        </p:txBody>
      </p:sp>
    </p:spTree>
    <p:extLst>
      <p:ext uri="{BB962C8B-B14F-4D97-AF65-F5344CB8AC3E}">
        <p14:creationId xmlns:p14="http://schemas.microsoft.com/office/powerpoint/2010/main" val="10645811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Top Hedge Fund Managers </a:t>
            </a:r>
            <a:br>
              <a:rPr lang="en-US" dirty="0"/>
            </a:br>
            <a:r>
              <a:rPr lang="en-US" sz="2400" dirty="0"/>
              <a:t>by </a:t>
            </a:r>
            <a:r>
              <a:rPr lang="en-US" sz="2400" dirty="0" err="1"/>
              <a:t>AuM</a:t>
            </a:r>
            <a:r>
              <a:rPr lang="en-US" sz="2400" dirty="0"/>
              <a:t> as of June 2018</a:t>
            </a:r>
          </a:p>
        </p:txBody>
      </p:sp>
      <p:pic>
        <p:nvPicPr>
          <p:cNvPr id="9" name="Content Placeholder 8"/>
          <p:cNvPicPr>
            <a:picLocks noGrp="1" noChangeAspect="1"/>
          </p:cNvPicPr>
          <p:nvPr>
            <p:ph idx="1"/>
          </p:nvPr>
        </p:nvPicPr>
        <p:blipFill>
          <a:blip r:embed="rId2"/>
          <a:stretch>
            <a:fillRect/>
          </a:stretch>
        </p:blipFill>
        <p:spPr>
          <a:xfrm>
            <a:off x="3045739" y="1600201"/>
            <a:ext cx="6100523" cy="4525963"/>
          </a:xfrm>
          <a:prstGeom prst="rect">
            <a:avLst/>
          </a:prstGeom>
        </p:spPr>
      </p:pic>
      <p:sp>
        <p:nvSpPr>
          <p:cNvPr id="5" name="Slide Number Placeholder 4"/>
          <p:cNvSpPr>
            <a:spLocks noGrp="1"/>
          </p:cNvSpPr>
          <p:nvPr>
            <p:ph type="sldNum" sz="quarter" idx="10"/>
          </p:nvPr>
        </p:nvSpPr>
        <p:spPr/>
        <p:txBody>
          <a:bodyPr/>
          <a:lstStyle/>
          <a:p>
            <a:pPr>
              <a:defRPr/>
            </a:pPr>
            <a:fld id="{5DDAA9ED-091F-4B04-A751-50D8DACAD235}" type="slidenum">
              <a:rPr lang="en-US" altLang="en-US" smtClean="0"/>
              <a:pPr>
                <a:defRPr/>
              </a:pPr>
              <a:t>375</a:t>
            </a:fld>
            <a:endParaRPr lang="en-US" altLang="en-US"/>
          </a:p>
        </p:txBody>
      </p:sp>
      <p:sp>
        <p:nvSpPr>
          <p:cNvPr id="6" name="Footer Placeholder 5"/>
          <p:cNvSpPr>
            <a:spLocks noGrp="1"/>
          </p:cNvSpPr>
          <p:nvPr>
            <p:ph type="ftr" sz="quarter" idx="11"/>
          </p:nvPr>
        </p:nvSpPr>
        <p:spPr/>
        <p:txBody>
          <a:bodyPr/>
          <a:lstStyle/>
          <a:p>
            <a:pPr>
              <a:defRPr/>
            </a:pPr>
            <a:r>
              <a:rPr lang="en-US" altLang="en-US" dirty="0"/>
              <a:t>Hedge Funds</a:t>
            </a:r>
          </a:p>
        </p:txBody>
      </p:sp>
      <p:sp>
        <p:nvSpPr>
          <p:cNvPr id="10" name="TextBox 9"/>
          <p:cNvSpPr txBox="1"/>
          <p:nvPr/>
        </p:nvSpPr>
        <p:spPr>
          <a:xfrm>
            <a:off x="7772400" y="6019800"/>
            <a:ext cx="2438400" cy="304800"/>
          </a:xfrm>
          <a:prstGeom prst="rect">
            <a:avLst/>
          </a:prstGeom>
          <a:noFill/>
        </p:spPr>
        <p:txBody>
          <a:bodyPr vert="horz" wrap="square" lIns="91440" tIns="45720" rIns="91440" bIns="45720" rtlCol="0" anchor="ctr">
            <a:normAutofit fontScale="32500" lnSpcReduction="20000"/>
          </a:bodyPr>
          <a:lstStyle/>
          <a:p>
            <a:pPr>
              <a:spcBef>
                <a:spcPct val="0"/>
              </a:spcBef>
            </a:pPr>
            <a:r>
              <a:rPr lang="en-US" sz="4400" i="1" dirty="0">
                <a:latin typeface="+mj-lt"/>
                <a:ea typeface="+mj-ea"/>
                <a:cs typeface="+mj-cs"/>
              </a:rPr>
              <a:t>Source: </a:t>
            </a:r>
            <a:r>
              <a:rPr lang="en-US" sz="4400" i="1" dirty="0" err="1">
                <a:latin typeface="+mj-lt"/>
                <a:ea typeface="+mj-ea"/>
                <a:cs typeface="+mj-cs"/>
              </a:rPr>
              <a:t>Prequin</a:t>
            </a:r>
            <a:endParaRPr lang="en-US" sz="4400" i="1" dirty="0">
              <a:latin typeface="+mj-lt"/>
              <a:ea typeface="+mj-ea"/>
              <a:cs typeface="+mj-cs"/>
            </a:endParaRPr>
          </a:p>
        </p:txBody>
      </p:sp>
    </p:spTree>
    <p:extLst>
      <p:ext uri="{BB962C8B-B14F-4D97-AF65-F5344CB8AC3E}">
        <p14:creationId xmlns:p14="http://schemas.microsoft.com/office/powerpoint/2010/main" val="228629158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Hedge Funds launched, by strategy</a:t>
            </a:r>
          </a:p>
        </p:txBody>
      </p:sp>
      <p:pic>
        <p:nvPicPr>
          <p:cNvPr id="6" name="Content Placeholder 5"/>
          <p:cNvPicPr>
            <a:picLocks noGrp="1" noChangeAspect="1"/>
          </p:cNvPicPr>
          <p:nvPr>
            <p:ph idx="1"/>
          </p:nvPr>
        </p:nvPicPr>
        <p:blipFill>
          <a:blip r:embed="rId2"/>
          <a:stretch>
            <a:fillRect/>
          </a:stretch>
        </p:blipFill>
        <p:spPr>
          <a:xfrm>
            <a:off x="2632218" y="1600201"/>
            <a:ext cx="6927565" cy="4525963"/>
          </a:xfrm>
          <a:prstGeom prst="rect">
            <a:avLst/>
          </a:prstGeom>
        </p:spPr>
      </p:pic>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376</a:t>
            </a:fld>
            <a:endParaRPr lang="en-US" altLang="en-US"/>
          </a:p>
        </p:txBody>
      </p:sp>
      <p:sp>
        <p:nvSpPr>
          <p:cNvPr id="5" name="Footer Placeholder 4"/>
          <p:cNvSpPr>
            <a:spLocks noGrp="1"/>
          </p:cNvSpPr>
          <p:nvPr>
            <p:ph type="ftr" sz="quarter" idx="11"/>
          </p:nvPr>
        </p:nvSpPr>
        <p:spPr/>
        <p:txBody>
          <a:bodyPr/>
          <a:lstStyle/>
          <a:p>
            <a:pPr>
              <a:defRPr/>
            </a:pPr>
            <a:r>
              <a:rPr lang="en-US" altLang="en-US" dirty="0"/>
              <a:t>Hedge Funds</a:t>
            </a:r>
          </a:p>
        </p:txBody>
      </p:sp>
    </p:spTree>
    <p:extLst>
      <p:ext uri="{BB962C8B-B14F-4D97-AF65-F5344CB8AC3E}">
        <p14:creationId xmlns:p14="http://schemas.microsoft.com/office/powerpoint/2010/main" val="243131198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r>
              <a:rPr lang="en-US" altLang="zh-TW"/>
              <a:t>Funds of Hedge Funds</a:t>
            </a:r>
          </a:p>
        </p:txBody>
      </p:sp>
      <p:sp>
        <p:nvSpPr>
          <p:cNvPr id="33795" name="Rectangle 3"/>
          <p:cNvSpPr>
            <a:spLocks noGrp="1" noChangeArrowheads="1"/>
          </p:cNvSpPr>
          <p:nvPr>
            <p:ph idx="1"/>
          </p:nvPr>
        </p:nvSpPr>
        <p:spPr>
          <a:xfrm>
            <a:off x="1981200" y="1295401"/>
            <a:ext cx="6553200" cy="4525963"/>
          </a:xfrm>
        </p:spPr>
        <p:txBody>
          <a:bodyPr>
            <a:noAutofit/>
          </a:bodyPr>
          <a:lstStyle/>
          <a:p>
            <a:pPr>
              <a:lnSpc>
                <a:spcPct val="130000"/>
              </a:lnSpc>
            </a:pPr>
            <a:r>
              <a:rPr lang="en-US" altLang="zh-TW" sz="1800" dirty="0"/>
              <a:t>"Funds of hedge funds," a relatively new type of investment product, are investment companies that invest in hedge funds. </a:t>
            </a:r>
          </a:p>
          <a:p>
            <a:pPr>
              <a:lnSpc>
                <a:spcPct val="130000"/>
              </a:lnSpc>
            </a:pPr>
            <a:r>
              <a:rPr lang="en-US" altLang="zh-TW" sz="1800" dirty="0"/>
              <a:t>Some, but not all, register with the SEC and file semi-annual reports. </a:t>
            </a:r>
          </a:p>
          <a:p>
            <a:pPr>
              <a:lnSpc>
                <a:spcPct val="130000"/>
              </a:lnSpc>
            </a:pPr>
            <a:r>
              <a:rPr lang="en-US" altLang="zh-TW" sz="1800" dirty="0"/>
              <a:t>They often have lower minimum investment thresholds than traditional, unregistered hedge funds and can sell their shares to a larger number of investors. </a:t>
            </a:r>
          </a:p>
          <a:p>
            <a:pPr>
              <a:lnSpc>
                <a:spcPct val="130000"/>
              </a:lnSpc>
            </a:pPr>
            <a:r>
              <a:rPr lang="en-US" altLang="zh-TW" sz="1800" dirty="0"/>
              <a:t>Like hedge funds, funds of hedge funds are not mutual funds. </a:t>
            </a:r>
          </a:p>
          <a:p>
            <a:pPr>
              <a:lnSpc>
                <a:spcPct val="130000"/>
              </a:lnSpc>
            </a:pPr>
            <a:r>
              <a:rPr lang="en-US" altLang="zh-TW" sz="1800" dirty="0"/>
              <a:t>Unlike open-end mutual funds, funds of hedge funds offer very limited rights of redemption. </a:t>
            </a:r>
          </a:p>
          <a:p>
            <a:pPr>
              <a:lnSpc>
                <a:spcPct val="130000"/>
              </a:lnSpc>
            </a:pPr>
            <a:r>
              <a:rPr lang="en-US" altLang="zh-TW" sz="1800" dirty="0"/>
              <a:t>And, unlike ETFs, their shares are not typically listed on an exchange.</a:t>
            </a:r>
          </a:p>
        </p:txBody>
      </p:sp>
      <p:sp>
        <p:nvSpPr>
          <p:cNvPr id="23556"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7437F784-3E8C-4838-B530-6655D7C71981}" type="slidenum">
              <a:rPr lang="en-US" altLang="en-US" sz="1400"/>
              <a:pPr/>
              <a:t>377</a:t>
            </a:fld>
            <a:endParaRPr lang="en-US" altLang="en-US" sz="1400"/>
          </a:p>
        </p:txBody>
      </p:sp>
      <p:sp>
        <p:nvSpPr>
          <p:cNvPr id="33796" name="Text Box 4"/>
          <p:cNvSpPr txBox="1">
            <a:spLocks noChangeArrowheads="1"/>
          </p:cNvSpPr>
          <p:nvPr/>
        </p:nvSpPr>
        <p:spPr bwMode="auto">
          <a:xfrm>
            <a:off x="1524000" y="5864424"/>
            <a:ext cx="22098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a:t>Source: SEC</a:t>
            </a:r>
          </a:p>
        </p:txBody>
      </p:sp>
      <p:sp>
        <p:nvSpPr>
          <p:cNvPr id="33797" name="Text Box 5"/>
          <p:cNvSpPr txBox="1">
            <a:spLocks noChangeArrowheads="1"/>
          </p:cNvSpPr>
          <p:nvPr/>
        </p:nvSpPr>
        <p:spPr bwMode="auto">
          <a:xfrm>
            <a:off x="8610600" y="1447800"/>
            <a:ext cx="1871830" cy="341632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dirty="0">
                <a:ea typeface="PMingLiU" pitchFamily="18" charset="-120"/>
              </a:rPr>
              <a:t>If you invest in hedge funds through a fund of hedge funds, you will pay two layers of fees: the fees of the fund of hedge funds and the fees charged by the underlying hedge funds. </a:t>
            </a: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27701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5">
                                            <p:txEl>
                                              <p:pRg st="5" end="5"/>
                                            </p:txEl>
                                          </p:spTgt>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33797"/>
                                        </p:tgtEl>
                                        <p:attrNameLst>
                                          <p:attrName>style.visibility</p:attrName>
                                        </p:attrNameLst>
                                      </p:cBhvr>
                                      <p:to>
                                        <p:strVal val="visible"/>
                                      </p:to>
                                    </p:set>
                                    <p:animEffect transition="in" filter="fade">
                                      <p:cBhvr>
                                        <p:cTn id="30"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33797"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p:txBody>
          <a:bodyPr/>
          <a:lstStyle/>
          <a:p>
            <a:r>
              <a:rPr lang="en-US" altLang="zh-TW" dirty="0"/>
              <a:t>Current Issues about Hedge Funds</a:t>
            </a:r>
          </a:p>
        </p:txBody>
      </p:sp>
      <p:sp>
        <p:nvSpPr>
          <p:cNvPr id="65539" name="Rectangle 3"/>
          <p:cNvSpPr>
            <a:spLocks noGrp="1" noChangeArrowheads="1"/>
          </p:cNvSpPr>
          <p:nvPr>
            <p:ph idx="1"/>
          </p:nvPr>
        </p:nvSpPr>
        <p:spPr/>
        <p:txBody>
          <a:bodyPr>
            <a:normAutofit/>
          </a:bodyPr>
          <a:lstStyle/>
          <a:p>
            <a:r>
              <a:rPr lang="en-US" altLang="zh-TW" dirty="0"/>
              <a:t>Impact of crisis</a:t>
            </a:r>
          </a:p>
          <a:p>
            <a:pPr lvl="1"/>
            <a:r>
              <a:rPr lang="en-US" altLang="zh-TW" dirty="0"/>
              <a:t>Need for regulation of HF? </a:t>
            </a:r>
          </a:p>
          <a:p>
            <a:pPr lvl="2"/>
            <a:r>
              <a:rPr lang="en-US" altLang="zh-TW" dirty="0"/>
              <a:t>Investors in HFs</a:t>
            </a:r>
          </a:p>
          <a:p>
            <a:pPr lvl="2"/>
            <a:r>
              <a:rPr lang="en-US" altLang="zh-TW" dirty="0"/>
              <a:t>New regulations post-crisis: Dodd-Frank Act 2010 and Private Fund Investment Advisers Registration Act of 2010 (US); Alternative Investment Fund Directive 2010 (EU)</a:t>
            </a:r>
          </a:p>
          <a:p>
            <a:pPr lvl="1"/>
            <a:r>
              <a:rPr lang="en-US" altLang="zh-TW" dirty="0"/>
              <a:t>Performance results and fee structure</a:t>
            </a:r>
          </a:p>
          <a:p>
            <a:pPr lvl="2"/>
            <a:r>
              <a:rPr lang="en-US" altLang="zh-TW" dirty="0"/>
              <a:t>Are hedge funds the new mutual funds?</a:t>
            </a:r>
          </a:p>
          <a:p>
            <a:pPr lvl="1"/>
            <a:r>
              <a:rPr lang="en-US" altLang="zh-TW" dirty="0"/>
              <a:t>Confidence and withdrawals</a:t>
            </a:r>
          </a:p>
          <a:p>
            <a:r>
              <a:rPr lang="en-US" altLang="zh-TW" dirty="0"/>
              <a:t>Impact of Madoff scandal: are HFs just a Ponzi scheme?</a:t>
            </a:r>
          </a:p>
          <a:p>
            <a:pPr lvl="1"/>
            <a:r>
              <a:rPr lang="en-US" altLang="zh-TW" dirty="0"/>
              <a:t>Impact on feeder funds and funds of funds</a:t>
            </a:r>
          </a:p>
          <a:p>
            <a:pPr lvl="1"/>
            <a:r>
              <a:rPr lang="en-US" altLang="zh-TW" dirty="0"/>
              <a:t>Impact on results and performance</a:t>
            </a:r>
          </a:p>
        </p:txBody>
      </p:sp>
      <p:sp>
        <p:nvSpPr>
          <p:cNvPr id="41988" name="Slide Number Placeholder 5"/>
          <p:cNvSpPr>
            <a:spLocks noGrp="1"/>
          </p:cNvSpPr>
          <p:nvPr>
            <p:ph type="sldNum" sz="quarter" idx="10"/>
          </p:nvPr>
        </p:nvSpPr>
        <p:spPr>
          <a:noFill/>
        </p:spPr>
        <p:txBody>
          <a:bodyPr vert="horz" wrap="square" lIns="91440" tIns="45720" rIns="91440" bIns="45720" numCol="1" rtlCol="0" anchor="ctr" anchorCtr="0" compatLnSpc="1">
            <a:prstTxWarp prst="textNoShape">
              <a:avLst/>
            </a:prstTxWarp>
          </a:bodyPr>
          <a:lstStyle/>
          <a:p>
            <a:fld id="{E4F41626-247A-4BF9-BF35-BEBC83F95923}" type="slidenum">
              <a:rPr lang="en-US" altLang="en-US" sz="1400"/>
              <a:pPr/>
              <a:t>378</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Hedge Funds</a:t>
            </a:r>
          </a:p>
        </p:txBody>
      </p:sp>
    </p:spTree>
    <p:extLst>
      <p:ext uri="{BB962C8B-B14F-4D97-AF65-F5344CB8AC3E}">
        <p14:creationId xmlns:p14="http://schemas.microsoft.com/office/powerpoint/2010/main" val="98978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5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issues: hedge fund performance</a:t>
            </a:r>
          </a:p>
        </p:txBody>
      </p:sp>
      <p:sp>
        <p:nvSpPr>
          <p:cNvPr id="4" name="Slide Number Placeholder 3"/>
          <p:cNvSpPr>
            <a:spLocks noGrp="1"/>
          </p:cNvSpPr>
          <p:nvPr>
            <p:ph type="sldNum" sz="quarter" idx="10"/>
          </p:nvPr>
        </p:nvSpPr>
        <p:spPr/>
        <p:txBody>
          <a:bodyPr/>
          <a:lstStyle/>
          <a:p>
            <a:pPr>
              <a:defRPr/>
            </a:pPr>
            <a:fld id="{84C4389F-C8D5-42D8-BCAE-FBCFA453FE6F}" type="slidenum">
              <a:rPr lang="en-US" altLang="en-US" smtClean="0"/>
              <a:pPr>
                <a:defRPr/>
              </a:pPr>
              <a:t>379</a:t>
            </a:fld>
            <a:endParaRPr lang="en-US" altLang="en-US"/>
          </a:p>
        </p:txBody>
      </p:sp>
      <p:sp>
        <p:nvSpPr>
          <p:cNvPr id="5" name="Footer Placeholder 4"/>
          <p:cNvSpPr>
            <a:spLocks noGrp="1"/>
          </p:cNvSpPr>
          <p:nvPr>
            <p:ph type="ftr" sz="quarter" idx="11"/>
          </p:nvPr>
        </p:nvSpPr>
        <p:spPr/>
        <p:txBody>
          <a:bodyPr/>
          <a:lstStyle/>
          <a:p>
            <a:pPr>
              <a:defRPr/>
            </a:pPr>
            <a:r>
              <a:rPr lang="en-US" altLang="en-US" dirty="0"/>
              <a:t>Hedge Funds</a:t>
            </a:r>
          </a:p>
        </p:txBody>
      </p:sp>
      <p:pic>
        <p:nvPicPr>
          <p:cNvPr id="8" name="Content Placeholder 7"/>
          <p:cNvPicPr>
            <a:picLocks noGrp="1" noChangeAspect="1"/>
          </p:cNvPicPr>
          <p:nvPr>
            <p:ph idx="1"/>
          </p:nvPr>
        </p:nvPicPr>
        <p:blipFill>
          <a:blip r:embed="rId2"/>
          <a:stretch>
            <a:fillRect/>
          </a:stretch>
        </p:blipFill>
        <p:spPr>
          <a:xfrm>
            <a:off x="1600200" y="2026928"/>
            <a:ext cx="9033952" cy="3372257"/>
          </a:xfrm>
          <a:prstGeom prst="rect">
            <a:avLst/>
          </a:prstGeom>
        </p:spPr>
      </p:pic>
      <p:pic>
        <p:nvPicPr>
          <p:cNvPr id="9" name="Picture 8"/>
          <p:cNvPicPr>
            <a:picLocks noChangeAspect="1"/>
          </p:cNvPicPr>
          <p:nvPr/>
        </p:nvPicPr>
        <p:blipFill>
          <a:blip r:embed="rId3"/>
          <a:stretch>
            <a:fillRect/>
          </a:stretch>
        </p:blipFill>
        <p:spPr>
          <a:xfrm>
            <a:off x="2948880" y="1530213"/>
            <a:ext cx="6294241" cy="381600"/>
          </a:xfrm>
          <a:prstGeom prst="rect">
            <a:avLst/>
          </a:prstGeom>
        </p:spPr>
      </p:pic>
      <p:pic>
        <p:nvPicPr>
          <p:cNvPr id="10" name="Picture 9"/>
          <p:cNvPicPr>
            <a:picLocks noChangeAspect="1"/>
          </p:cNvPicPr>
          <p:nvPr/>
        </p:nvPicPr>
        <p:blipFill>
          <a:blip r:embed="rId4"/>
          <a:stretch>
            <a:fillRect/>
          </a:stretch>
        </p:blipFill>
        <p:spPr>
          <a:xfrm>
            <a:off x="1600200" y="5354293"/>
            <a:ext cx="9067800" cy="483419"/>
          </a:xfrm>
          <a:prstGeom prst="rect">
            <a:avLst/>
          </a:prstGeom>
        </p:spPr>
      </p:pic>
      <p:sp>
        <p:nvSpPr>
          <p:cNvPr id="11" name="Oval 10"/>
          <p:cNvSpPr/>
          <p:nvPr/>
        </p:nvSpPr>
        <p:spPr>
          <a:xfrm>
            <a:off x="9845802" y="3056350"/>
            <a:ext cx="685800" cy="143945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17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0405" name="Rectangle 5"/>
          <p:cNvSpPr>
            <a:spLocks noGrp="1" noChangeArrowheads="1"/>
          </p:cNvSpPr>
          <p:nvPr>
            <p:ph type="title"/>
          </p:nvPr>
        </p:nvSpPr>
        <p:spPr/>
        <p:txBody>
          <a:bodyPr/>
          <a:lstStyle/>
          <a:p>
            <a:r>
              <a:rPr lang="en-US" altLang="zh-TW"/>
              <a:t>Capital Adequacy Management</a:t>
            </a:r>
          </a:p>
        </p:txBody>
      </p:sp>
      <p:sp>
        <p:nvSpPr>
          <p:cNvPr id="230406" name="Rectangle 6"/>
          <p:cNvSpPr>
            <a:spLocks noGrp="1" noChangeArrowheads="1"/>
          </p:cNvSpPr>
          <p:nvPr>
            <p:ph idx="1"/>
          </p:nvPr>
        </p:nvSpPr>
        <p:spPr/>
        <p:txBody>
          <a:bodyPr/>
          <a:lstStyle/>
          <a:p>
            <a:r>
              <a:rPr lang="en-US" altLang="zh-TW"/>
              <a:t>Tradeoff between safety (high capital) and return (ROE)</a:t>
            </a:r>
          </a:p>
          <a:p>
            <a:r>
              <a:rPr lang="en-US" altLang="zh-TW"/>
              <a:t>Banks also hold capital to meet capital requirements</a:t>
            </a:r>
          </a:p>
          <a:p>
            <a:r>
              <a:rPr lang="en-US" altLang="zh-TW"/>
              <a:t>Strategies for Managing Capital</a:t>
            </a:r>
          </a:p>
          <a:p>
            <a:pPr lvl="1"/>
            <a:r>
              <a:rPr lang="en-US" altLang="zh-TW"/>
              <a:t>Sell or retire stock </a:t>
            </a:r>
          </a:p>
          <a:p>
            <a:pPr lvl="1"/>
            <a:r>
              <a:rPr lang="en-US" altLang="zh-TW"/>
              <a:t>Change dividends to change retained earnings</a:t>
            </a:r>
          </a:p>
          <a:p>
            <a:pPr lvl="1"/>
            <a:r>
              <a:rPr lang="en-US" altLang="zh-TW"/>
              <a:t>Change asset growth (increase or shrink balance sheet by acquiring or selling off assets)</a:t>
            </a:r>
          </a:p>
        </p:txBody>
      </p:sp>
      <p:sp>
        <p:nvSpPr>
          <p:cNvPr id="7"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93D8C559-1FC1-4E5C-94D8-B66E8619DAE1}" type="slidenum">
              <a:rPr lang="en-US" altLang="en-US" sz="1400"/>
              <a:pPr/>
              <a:t>38</a:t>
            </a:fld>
            <a:endParaRPr lang="en-US" altLang="en-US" sz="1400"/>
          </a:p>
        </p:txBody>
      </p:sp>
      <p:sp>
        <p:nvSpPr>
          <p:cNvPr id="230404" name="Text Box 4"/>
          <p:cNvSpPr txBox="1">
            <a:spLocks noChangeArrowheads="1"/>
          </p:cNvSpPr>
          <p:nvPr/>
        </p:nvSpPr>
        <p:spPr bwMode="auto">
          <a:xfrm>
            <a:off x="1534886" y="5864424"/>
            <a:ext cx="31242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367517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04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04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6" grpId="0" uiExpand="1" build="p" autoUpdateAnimBg="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533400"/>
            <a:ext cx="8229600" cy="1143000"/>
          </a:xfrm>
        </p:spPr>
        <p:txBody>
          <a:bodyPr>
            <a:normAutofit fontScale="90000"/>
          </a:bodyPr>
          <a:lstStyle/>
          <a:p>
            <a:r>
              <a:rPr lang="en-US" altLang="zh-TW" dirty="0"/>
              <a:t>Current issues: Hedge Funds in Asia: what is the trend? What is the performance? What are the issues?(Group 16)</a:t>
            </a:r>
            <a:endParaRPr lang="zh-TW" altLang="en-US" dirty="0"/>
          </a:p>
        </p:txBody>
      </p:sp>
      <p:sp>
        <p:nvSpPr>
          <p:cNvPr id="8" name="Content Placeholder 7"/>
          <p:cNvSpPr>
            <a:spLocks noGrp="1"/>
          </p:cNvSpPr>
          <p:nvPr>
            <p:ph idx="1"/>
          </p:nvPr>
        </p:nvSpPr>
        <p:spPr>
          <a:xfrm>
            <a:off x="1981200" y="1874838"/>
            <a:ext cx="8229600" cy="4525963"/>
          </a:xfrm>
        </p:spPr>
        <p:txBody>
          <a:bodyPr/>
          <a:lstStyle/>
          <a:p>
            <a:r>
              <a:rPr lang="en-US" altLang="zh-TW" dirty="0"/>
              <a:t>Videos</a:t>
            </a:r>
          </a:p>
          <a:p>
            <a:r>
              <a:rPr lang="en-US" altLang="zh-TW" dirty="0">
                <a:hlinkClick r:id="rId2"/>
              </a:rPr>
              <a:t>https://www.youtube.com/watch?v=j5GJa3o4C30</a:t>
            </a:r>
            <a:endParaRPr lang="en-US" altLang="zh-TW" dirty="0"/>
          </a:p>
          <a:p>
            <a:r>
              <a:rPr lang="en-US" altLang="zh-TW" dirty="0"/>
              <a:t>Articles</a:t>
            </a:r>
          </a:p>
          <a:p>
            <a:r>
              <a:rPr lang="en-US" altLang="zh-TW" dirty="0">
                <a:hlinkClick r:id="rId3"/>
              </a:rPr>
              <a:t>https://home.kpmg/cn/en/home/news-media/press-releases/2020/09/asia-hedge-funds-continue-to-hire-in-2020-despite-covid19.html</a:t>
            </a:r>
            <a:endParaRPr lang="en-US" altLang="zh-TW" dirty="0"/>
          </a:p>
          <a:p>
            <a:endParaRPr lang="en-US" altLang="zh-TW" dirty="0"/>
          </a:p>
          <a:p>
            <a:endParaRPr lang="zh-TW" altLang="en-US" dirty="0"/>
          </a:p>
        </p:txBody>
      </p:sp>
      <p:sp>
        <p:nvSpPr>
          <p:cNvPr id="5" name="Slide Number Placeholder 4"/>
          <p:cNvSpPr>
            <a:spLocks noGrp="1"/>
          </p:cNvSpPr>
          <p:nvPr>
            <p:ph type="sldNum" sz="quarter" idx="10"/>
          </p:nvPr>
        </p:nvSpPr>
        <p:spPr/>
        <p:txBody>
          <a:bodyPr/>
          <a:lstStyle/>
          <a:p>
            <a:pPr>
              <a:defRPr/>
            </a:pPr>
            <a:fld id="{5DDAA9ED-091F-4B04-A751-50D8DACAD235}" type="slidenum">
              <a:rPr lang="en-US" altLang="en-US" smtClean="0"/>
              <a:pPr>
                <a:defRPr/>
              </a:pPr>
              <a:t>380</a:t>
            </a:fld>
            <a:endParaRPr lang="en-US" altLang="en-US"/>
          </a:p>
        </p:txBody>
      </p:sp>
      <p:sp>
        <p:nvSpPr>
          <p:cNvPr id="6" name="Footer Placeholder 5"/>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237810910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6"/>
          <p:cNvSpPr>
            <a:spLocks noGrp="1" noChangeArrowheads="1"/>
          </p:cNvSpPr>
          <p:nvPr>
            <p:ph type="title"/>
          </p:nvPr>
        </p:nvSpPr>
        <p:spPr/>
        <p:txBody>
          <a:bodyPr/>
          <a:lstStyle/>
          <a:p>
            <a:r>
              <a:rPr lang="en-US" altLang="zh-TW" dirty="0"/>
              <a:t>Hedge Funds in Hong Kong</a:t>
            </a:r>
          </a:p>
        </p:txBody>
      </p:sp>
      <p:sp>
        <p:nvSpPr>
          <p:cNvPr id="197639" name="Rectangle 7"/>
          <p:cNvSpPr>
            <a:spLocks noGrp="1" noChangeArrowheads="1"/>
          </p:cNvSpPr>
          <p:nvPr>
            <p:ph idx="1"/>
          </p:nvPr>
        </p:nvSpPr>
        <p:spPr>
          <a:xfrm>
            <a:off x="1981200" y="1338461"/>
            <a:ext cx="8229600" cy="4525963"/>
          </a:xfrm>
        </p:spPr>
        <p:txBody>
          <a:bodyPr>
            <a:normAutofit fontScale="62500" lnSpcReduction="20000"/>
          </a:bodyPr>
          <a:lstStyle/>
          <a:p>
            <a:r>
              <a:rPr lang="en-US" altLang="zh-TW" dirty="0"/>
              <a:t>The number of hedge funds managed by SFC-licensed hedge fund managers in Hong Kong increased from 676 in 2012 to </a:t>
            </a:r>
            <a:r>
              <a:rPr lang="en-US" altLang="zh-TW" b="1" dirty="0">
                <a:solidFill>
                  <a:srgbClr val="FF0000"/>
                </a:solidFill>
              </a:rPr>
              <a:t>778</a:t>
            </a:r>
            <a:r>
              <a:rPr lang="en-US" altLang="zh-TW" dirty="0"/>
              <a:t> as of 30 September 2014. </a:t>
            </a:r>
            <a:endParaRPr lang="zh-TW" altLang="en-US" dirty="0"/>
          </a:p>
          <a:p>
            <a:r>
              <a:rPr lang="en-US" altLang="zh-TW" dirty="0"/>
              <a:t>The total hedge fund AUM in Hong Kong expanded from US$87.1 billion in 2012 to </a:t>
            </a:r>
            <a:r>
              <a:rPr lang="en-US" altLang="zh-TW" b="1" dirty="0">
                <a:solidFill>
                  <a:srgbClr val="FF0000"/>
                </a:solidFill>
              </a:rPr>
              <a:t>US$120.9 billion</a:t>
            </a:r>
            <a:r>
              <a:rPr lang="en-US" altLang="zh-TW" dirty="0"/>
              <a:t> as of 30 September 2014, an increase of </a:t>
            </a:r>
            <a:r>
              <a:rPr lang="en-US" altLang="zh-TW" b="1" dirty="0">
                <a:solidFill>
                  <a:srgbClr val="FF0000"/>
                </a:solidFill>
              </a:rPr>
              <a:t>38.8%</a:t>
            </a:r>
            <a:r>
              <a:rPr lang="en-US" altLang="zh-TW" dirty="0"/>
              <a:t>.  The total hedge fund AUM in Hong Kong surpassed its peak in 2008 and represented over 13 times the US$9.1 billion AUM in 2004, the earliest year covered by our surveys </a:t>
            </a:r>
          </a:p>
          <a:p>
            <a:r>
              <a:rPr lang="en-US" altLang="zh-TW" b="1" dirty="0">
                <a:solidFill>
                  <a:srgbClr val="FF0000"/>
                </a:solidFill>
              </a:rPr>
              <a:t>Equity long/short strategies </a:t>
            </a:r>
            <a:r>
              <a:rPr lang="en-US" altLang="zh-TW" dirty="0"/>
              <a:t>and multi-strategies remained the most popular. For multi-strategies, the most common underlying strategies were </a:t>
            </a:r>
            <a:r>
              <a:rPr lang="en-US" altLang="zh-TW" dirty="0">
                <a:solidFill>
                  <a:srgbClr val="FF0000"/>
                </a:solidFill>
              </a:rPr>
              <a:t>equity long/short</a:t>
            </a:r>
            <a:r>
              <a:rPr lang="en-US" altLang="zh-TW" dirty="0"/>
              <a:t>, event driven (equity special situations) and equity hedge (market neutral). </a:t>
            </a:r>
          </a:p>
          <a:p>
            <a:r>
              <a:rPr lang="en-US" altLang="zh-TW" dirty="0"/>
              <a:t>Investments remained focused on the </a:t>
            </a:r>
            <a:r>
              <a:rPr lang="en-US" altLang="zh-TW" dirty="0">
                <a:solidFill>
                  <a:srgbClr val="FF0000"/>
                </a:solidFill>
              </a:rPr>
              <a:t>Asia Pacific </a:t>
            </a:r>
            <a:r>
              <a:rPr lang="en-US" altLang="zh-TW" dirty="0"/>
              <a:t>markets, which accounted for 63.9% of the total hedge fund AUM. Hong Kong and mainland China accounted for 31.7%. </a:t>
            </a:r>
          </a:p>
          <a:p>
            <a:r>
              <a:rPr lang="en-US" altLang="zh-TW" dirty="0"/>
              <a:t>American and European Union investors represented 61.3% of the total AUM managed in Hong Kong while Hong Kong-based investors accounted for 7.9%. </a:t>
            </a:r>
          </a:p>
          <a:p>
            <a:r>
              <a:rPr lang="en-US" altLang="zh-TW" dirty="0"/>
              <a:t>Major investor type was </a:t>
            </a:r>
            <a:r>
              <a:rPr lang="en-US" altLang="zh-TW" b="1" dirty="0">
                <a:solidFill>
                  <a:srgbClr val="FF0000"/>
                </a:solidFill>
              </a:rPr>
              <a:t>institutional investors</a:t>
            </a:r>
            <a:r>
              <a:rPr lang="en-US" altLang="zh-TW" dirty="0"/>
              <a:t>, (66.9%) such as funds of funds, financial institutions, pension funds, endowments/foundations, sovereign wealth funds and government-related entities.</a:t>
            </a:r>
          </a:p>
        </p:txBody>
      </p:sp>
      <p:sp>
        <p:nvSpPr>
          <p:cNvPr id="35844" name="Slide Number Placeholder 5"/>
          <p:cNvSpPr>
            <a:spLocks noGrp="1"/>
          </p:cNvSpPr>
          <p:nvPr>
            <p:ph type="sldNum" sz="quarter" idx="10"/>
          </p:nvPr>
        </p:nvSpPr>
        <p:spPr/>
        <p:txBody>
          <a:bodyPr/>
          <a:lstStyle/>
          <a:p>
            <a:fld id="{E9D20423-A06E-4B76-9C8B-BDD36DA0F3BB}" type="slidenum">
              <a:rPr lang="en-US" altLang="en-US" smtClean="0"/>
              <a:pPr/>
              <a:t>381</a:t>
            </a:fld>
            <a:endParaRPr lang="en-US" altLang="en-US"/>
          </a:p>
        </p:txBody>
      </p:sp>
      <p:sp>
        <p:nvSpPr>
          <p:cNvPr id="8" name="Footer Placeholder 4"/>
          <p:cNvSpPr>
            <a:spLocks noGrp="1"/>
          </p:cNvSpPr>
          <p:nvPr>
            <p:ph type="ftr" sz="quarter" idx="11"/>
          </p:nvPr>
        </p:nvSpPr>
        <p:spPr/>
        <p:txBody>
          <a:bodyPr/>
          <a:lstStyle/>
          <a:p>
            <a:r>
              <a:rPr lang="en-US" altLang="zh-TW" dirty="0"/>
              <a:t>Hedge Funds</a:t>
            </a:r>
          </a:p>
        </p:txBody>
      </p:sp>
      <p:sp>
        <p:nvSpPr>
          <p:cNvPr id="197640" name="Text Box 8"/>
          <p:cNvSpPr txBox="1">
            <a:spLocks noChangeArrowheads="1"/>
          </p:cNvSpPr>
          <p:nvPr/>
        </p:nvSpPr>
        <p:spPr bwMode="auto">
          <a:xfrm>
            <a:off x="1514139" y="5864424"/>
            <a:ext cx="1752600" cy="307777"/>
          </a:xfrm>
          <a:prstGeom prst="rect">
            <a:avLst/>
          </a:prstGeom>
          <a:noFill/>
          <a:ln w="9525">
            <a:noFill/>
            <a:miter lim="800000"/>
            <a:headEnd/>
            <a:tailEnd/>
          </a:ln>
        </p:spPr>
        <p:txBody>
          <a:bodyPr>
            <a:spAutoFit/>
          </a:bodyPr>
          <a:lstStyle>
            <a:defPPr>
              <a:defRPr lang="en-US"/>
            </a:defPPr>
            <a:lvl1pPr>
              <a:spcBef>
                <a:spcPct val="50000"/>
              </a:spcBef>
              <a:defRPr sz="1400" i="1">
                <a:latin typeface="+mn-lt"/>
                <a:ea typeface="PMingLiU" pitchFamily="18" charset="-120"/>
              </a:defRPr>
            </a:lvl1pPr>
          </a:lstStyle>
          <a:p>
            <a:r>
              <a:rPr lang="en-US" altLang="zh-TW" dirty="0"/>
              <a:t>Source: SFC </a:t>
            </a:r>
          </a:p>
        </p:txBody>
      </p:sp>
    </p:spTree>
    <p:extLst>
      <p:ext uri="{BB962C8B-B14F-4D97-AF65-F5344CB8AC3E}">
        <p14:creationId xmlns:p14="http://schemas.microsoft.com/office/powerpoint/2010/main" val="104584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6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76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76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76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76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9" grpId="0" build="p"/>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HF </a:t>
            </a:r>
            <a:r>
              <a:rPr lang="en-US" dirty="0" err="1"/>
              <a:t>AuM</a:t>
            </a:r>
            <a:r>
              <a:rPr lang="en-US" dirty="0"/>
              <a:t> in Asia</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0801" y="1417639"/>
            <a:ext cx="7591757" cy="4533967"/>
          </a:xfrm>
        </p:spPr>
      </p:pic>
      <p:sp>
        <p:nvSpPr>
          <p:cNvPr id="5" name="Footer Placeholder 4"/>
          <p:cNvSpPr>
            <a:spLocks noGrp="1"/>
          </p:cNvSpPr>
          <p:nvPr>
            <p:ph type="ftr" sz="quarter" idx="11"/>
          </p:nvPr>
        </p:nvSpPr>
        <p:spPr>
          <a:xfrm>
            <a:off x="3513138" y="6143625"/>
            <a:ext cx="7154862" cy="427038"/>
          </a:xfrm>
        </p:spPr>
        <p:txBody>
          <a:bodyPr/>
          <a:lstStyle/>
          <a:p>
            <a:r>
              <a:rPr lang="en-US" altLang="zh-TW" dirty="0"/>
              <a:t>Hedge Funds</a:t>
            </a:r>
          </a:p>
        </p:txBody>
      </p:sp>
      <p:sp>
        <p:nvSpPr>
          <p:cNvPr id="7" name="Slide Number Placeholder 5"/>
          <p:cNvSpPr>
            <a:spLocks noGrp="1"/>
          </p:cNvSpPr>
          <p:nvPr>
            <p:ph type="sldNum" sz="quarter" idx="10"/>
          </p:nvPr>
        </p:nvSpPr>
        <p:spPr>
          <a:xfrm>
            <a:off x="9763126" y="6586539"/>
            <a:ext cx="919163" cy="293687"/>
          </a:xfrm>
        </p:spPr>
        <p:txBody>
          <a:bodyPr/>
          <a:lstStyle/>
          <a:p>
            <a:fld id="{E9D20423-A06E-4B76-9C8B-BDD36DA0F3BB}" type="slidenum">
              <a:rPr lang="en-US" altLang="en-US" smtClean="0"/>
              <a:pPr/>
              <a:t>382</a:t>
            </a:fld>
            <a:endParaRPr lang="en-US" altLang="en-US" dirty="0"/>
          </a:p>
        </p:txBody>
      </p:sp>
    </p:spTree>
    <p:extLst>
      <p:ext uri="{BB962C8B-B14F-4D97-AF65-F5344CB8AC3E}">
        <p14:creationId xmlns:p14="http://schemas.microsoft.com/office/powerpoint/2010/main" val="139561163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F7E3-385C-4F7C-8575-6101E53B22D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94F997F-7E3B-41A5-B16F-E0E57C02D94F}"/>
              </a:ext>
            </a:extLst>
          </p:cNvPr>
          <p:cNvSpPr>
            <a:spLocks noGrp="1"/>
          </p:cNvSpPr>
          <p:nvPr>
            <p:ph idx="1"/>
          </p:nvPr>
        </p:nvSpPr>
        <p:spPr/>
        <p:txBody>
          <a:bodyPr/>
          <a:lstStyle/>
          <a:p>
            <a:r>
              <a:rPr lang="en-US" dirty="0"/>
              <a:t>Funds of Hedge Funds</a:t>
            </a:r>
          </a:p>
        </p:txBody>
      </p:sp>
      <p:sp>
        <p:nvSpPr>
          <p:cNvPr id="4" name="Slide Number Placeholder 3">
            <a:extLst>
              <a:ext uri="{FF2B5EF4-FFF2-40B4-BE49-F238E27FC236}">
                <a16:creationId xmlns:a16="http://schemas.microsoft.com/office/drawing/2014/main" id="{86D03B2F-53D1-4A27-9A3D-6CA822A9081F}"/>
              </a:ext>
            </a:extLst>
          </p:cNvPr>
          <p:cNvSpPr>
            <a:spLocks noGrp="1"/>
          </p:cNvSpPr>
          <p:nvPr>
            <p:ph type="sldNum" sz="quarter" idx="10"/>
          </p:nvPr>
        </p:nvSpPr>
        <p:spPr/>
        <p:txBody>
          <a:bodyPr/>
          <a:lstStyle/>
          <a:p>
            <a:pPr>
              <a:defRPr/>
            </a:pPr>
            <a:fld id="{84C4389F-C8D5-42D8-BCAE-FBCFA453FE6F}" type="slidenum">
              <a:rPr lang="en-US" altLang="en-US" smtClean="0"/>
              <a:pPr>
                <a:defRPr/>
              </a:pPr>
              <a:t>383</a:t>
            </a:fld>
            <a:endParaRPr lang="en-US" altLang="en-US"/>
          </a:p>
        </p:txBody>
      </p:sp>
      <p:sp>
        <p:nvSpPr>
          <p:cNvPr id="5" name="Footer Placeholder 4">
            <a:extLst>
              <a:ext uri="{FF2B5EF4-FFF2-40B4-BE49-F238E27FC236}">
                <a16:creationId xmlns:a16="http://schemas.microsoft.com/office/drawing/2014/main" id="{68EA8181-C98C-40BA-A68C-DBC6E2CA37DC}"/>
              </a:ext>
            </a:extLst>
          </p:cNvPr>
          <p:cNvSpPr>
            <a:spLocks noGrp="1"/>
          </p:cNvSpPr>
          <p:nvPr>
            <p:ph type="ftr" sz="quarter" idx="11"/>
          </p:nvPr>
        </p:nvSpPr>
        <p:spPr/>
        <p:txBody>
          <a:bodyPr/>
          <a:lstStyle/>
          <a:p>
            <a:pPr>
              <a:defRPr/>
            </a:pPr>
            <a:r>
              <a:rPr lang="en-US" altLang="en-US" dirty="0"/>
              <a:t>Summary </a:t>
            </a:r>
          </a:p>
        </p:txBody>
      </p:sp>
    </p:spTree>
    <p:extLst>
      <p:ext uri="{BB962C8B-B14F-4D97-AF65-F5344CB8AC3E}">
        <p14:creationId xmlns:p14="http://schemas.microsoft.com/office/powerpoint/2010/main" val="150052744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b="0" dirty="0"/>
              <a:t>FINA 1303</a:t>
            </a:r>
            <a:br>
              <a:rPr lang="en-US" altLang="zh-TW" dirty="0"/>
            </a:br>
            <a:r>
              <a:rPr lang="en-US" altLang="zh-TW" dirty="0"/>
              <a:t>FINANCIAL REGULATION &amp; MONETARY POLICY</a:t>
            </a:r>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dirty="0">
                <a:solidFill>
                  <a:srgbClr val="595959"/>
                </a:solidFill>
              </a:rPr>
              <a:t>Associate 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3405352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385</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dirty="0">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dirty="0">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dirty="0">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385</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Tree>
    <p:extLst>
      <p:ext uri="{BB962C8B-B14F-4D97-AF65-F5344CB8AC3E}">
        <p14:creationId xmlns:p14="http://schemas.microsoft.com/office/powerpoint/2010/main" val="84414795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386</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dirty="0">
                <a:ea typeface="SimSun" pitchFamily="2" charset="-122"/>
              </a:rPr>
              <a:t>Course Map</a:t>
            </a:r>
          </a:p>
        </p:txBody>
      </p: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386</a:t>
            </a:fld>
            <a:endParaRPr lang="en-US" altLang="en-US" sz="1200" b="1" dirty="0">
              <a:solidFill>
                <a:srgbClr val="002060"/>
              </a:solidFill>
              <a:latin typeface="Calibri" pitchFamily="34" charset="0"/>
            </a:endParaRPr>
          </a:p>
        </p:txBody>
      </p:sp>
      <p:sp>
        <p:nvSpPr>
          <p:cNvPr id="31" name="Rectangle 30"/>
          <p:cNvSpPr/>
          <p:nvPr/>
        </p:nvSpPr>
        <p:spPr>
          <a:xfrm>
            <a:off x="1752600" y="3352800"/>
            <a:ext cx="3581400" cy="26670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150000"/>
              </a:lnSpc>
              <a:buFont typeface="+mj-lt"/>
              <a:buAutoNum type="arabicPeriod"/>
            </a:pPr>
            <a:r>
              <a:rPr lang="en-US" altLang="zh-TW" sz="2000" b="1" dirty="0">
                <a:solidFill>
                  <a:srgbClr val="C00000"/>
                </a:solidFill>
              </a:rPr>
              <a:t>Goals of Financial Regulation</a:t>
            </a:r>
          </a:p>
          <a:p>
            <a:pPr marL="636587" indent="-457200">
              <a:lnSpc>
                <a:spcPct val="150000"/>
              </a:lnSpc>
              <a:buFont typeface="+mj-lt"/>
              <a:buAutoNum type="arabicPeriod"/>
            </a:pPr>
            <a:r>
              <a:rPr lang="en-US" altLang="zh-TW" sz="2000" dirty="0">
                <a:solidFill>
                  <a:schemeClr val="tx1"/>
                </a:solidFill>
              </a:rPr>
              <a:t>Banking Regulation</a:t>
            </a:r>
          </a:p>
          <a:p>
            <a:pPr marL="636587" indent="-457200">
              <a:lnSpc>
                <a:spcPct val="150000"/>
              </a:lnSpc>
              <a:buFont typeface="+mj-lt"/>
              <a:buAutoNum type="arabicPeriod"/>
            </a:pPr>
            <a:r>
              <a:rPr lang="en-US" altLang="zh-TW" sz="2000" dirty="0">
                <a:solidFill>
                  <a:schemeClr val="tx1"/>
                </a:solidFill>
              </a:rPr>
              <a:t>Financial Regulation in Hong Kong</a:t>
            </a:r>
          </a:p>
        </p:txBody>
      </p:sp>
    </p:spTree>
    <p:extLst>
      <p:ext uri="{BB962C8B-B14F-4D97-AF65-F5344CB8AC3E}">
        <p14:creationId xmlns:p14="http://schemas.microsoft.com/office/powerpoint/2010/main" val="18881604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 discussion</a:t>
            </a:r>
          </a:p>
        </p:txBody>
      </p:sp>
      <p:sp>
        <p:nvSpPr>
          <p:cNvPr id="5" name="Content Placeholder 4"/>
          <p:cNvSpPr>
            <a:spLocks noGrp="1"/>
          </p:cNvSpPr>
          <p:nvPr>
            <p:ph idx="1"/>
          </p:nvPr>
        </p:nvSpPr>
        <p:spPr/>
        <p:txBody>
          <a:bodyPr/>
          <a:lstStyle/>
          <a:p>
            <a:r>
              <a:rPr lang="en-US" dirty="0"/>
              <a:t>What are the objectives and goals of financial regulation?</a:t>
            </a:r>
          </a:p>
        </p:txBody>
      </p:sp>
      <p:sp>
        <p:nvSpPr>
          <p:cNvPr id="2" name="Slide Number Placeholder 1"/>
          <p:cNvSpPr>
            <a:spLocks noGrp="1"/>
          </p:cNvSpPr>
          <p:nvPr>
            <p:ph type="sldNum" sz="quarter" idx="10"/>
          </p:nvPr>
        </p:nvSpPr>
        <p:spPr/>
        <p:txBody>
          <a:bodyPr/>
          <a:lstStyle/>
          <a:p>
            <a:fld id="{50CB67B9-9C69-47BF-95CF-DB0F747D0F1A}" type="slidenum">
              <a:rPr lang="en-US" altLang="en-US" smtClean="0"/>
              <a:pPr/>
              <a:t>387</a:t>
            </a:fld>
            <a:endParaRPr lang="en-US" altLang="en-US"/>
          </a:p>
        </p:txBody>
      </p:sp>
      <p:sp>
        <p:nvSpPr>
          <p:cNvPr id="3" name="Footer Placeholder 2"/>
          <p:cNvSpPr>
            <a:spLocks noGrp="1"/>
          </p:cNvSpPr>
          <p:nvPr>
            <p:ph type="ftr" sz="quarter" idx="11"/>
          </p:nvPr>
        </p:nvSpPr>
        <p:spPr/>
        <p:txBody>
          <a:bodyPr/>
          <a:lstStyle/>
          <a:p>
            <a:r>
              <a:rPr lang="en-US" altLang="zh-TW" dirty="0"/>
              <a:t>Financial Regulation</a:t>
            </a:r>
          </a:p>
        </p:txBody>
      </p:sp>
    </p:spTree>
    <p:extLst>
      <p:ext uri="{BB962C8B-B14F-4D97-AF65-F5344CB8AC3E}">
        <p14:creationId xmlns:p14="http://schemas.microsoft.com/office/powerpoint/2010/main" val="1427947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TW" dirty="0"/>
              <a:t>Goals of Financial Regulation</a:t>
            </a:r>
          </a:p>
        </p:txBody>
      </p:sp>
      <p:sp>
        <p:nvSpPr>
          <p:cNvPr id="149507" name="Rectangle 3"/>
          <p:cNvSpPr>
            <a:spLocks noGrp="1" noChangeArrowheads="1"/>
          </p:cNvSpPr>
          <p:nvPr>
            <p:ph idx="1"/>
          </p:nvPr>
        </p:nvSpPr>
        <p:spPr/>
        <p:txBody>
          <a:bodyPr>
            <a:normAutofit/>
          </a:bodyPr>
          <a:lstStyle/>
          <a:p>
            <a:r>
              <a:rPr lang="en-US" altLang="zh-TW" sz="2200" dirty="0"/>
              <a:t>Ensure adequate consumer protections. </a:t>
            </a:r>
          </a:p>
          <a:p>
            <a:pPr lvl="1"/>
            <a:r>
              <a:rPr lang="en-US" altLang="zh-TW" sz="1900" dirty="0"/>
              <a:t>Because financial institutions’ incentives to maximize profits can in some cases lead to sales of unsuitable or fraudulent financial products, or unfair or deceptive acts or practices, U.S. regulators take steps </a:t>
            </a:r>
            <a:r>
              <a:rPr lang="en-US" altLang="zh-TW" sz="1900" b="1" dirty="0">
                <a:solidFill>
                  <a:schemeClr val="accent2">
                    <a:lumMod val="75000"/>
                  </a:schemeClr>
                </a:solidFill>
              </a:rPr>
              <a:t>to address informational disadvantages </a:t>
            </a:r>
            <a:r>
              <a:rPr lang="en-US" altLang="zh-TW" sz="1900" dirty="0"/>
              <a:t>that consumers and investors may face, ensure consumers and investors have sufficient information to make appropriate decisions, and oversee business conduct and sales practices </a:t>
            </a:r>
            <a:r>
              <a:rPr lang="en-US" altLang="zh-TW" sz="1900" b="1" dirty="0">
                <a:solidFill>
                  <a:schemeClr val="accent2">
                    <a:lumMod val="75000"/>
                  </a:schemeClr>
                </a:solidFill>
              </a:rPr>
              <a:t>to prevent fraud and abuse</a:t>
            </a:r>
            <a:r>
              <a:rPr lang="en-US" altLang="zh-TW" sz="1900" dirty="0"/>
              <a:t>. </a:t>
            </a:r>
          </a:p>
          <a:p>
            <a:r>
              <a:rPr lang="en-US" altLang="zh-TW" sz="2200" dirty="0"/>
              <a:t>Ensure the integrity and fairness of markets. </a:t>
            </a:r>
          </a:p>
          <a:p>
            <a:pPr lvl="1"/>
            <a:r>
              <a:rPr lang="en-US" altLang="zh-TW" sz="1900" dirty="0"/>
              <a:t>Because some market participants could seek to manipulate markets to obtain unfair gains in a way that is not easily detectable by other participants, U.S. regulators set rules for and monitor markets and their participants </a:t>
            </a:r>
            <a:r>
              <a:rPr lang="en-US" altLang="zh-TW" sz="1900" b="1" dirty="0">
                <a:solidFill>
                  <a:schemeClr val="accent2">
                    <a:lumMod val="75000"/>
                  </a:schemeClr>
                </a:solidFill>
              </a:rPr>
              <a:t>to prevent fraud and manipulation, limit problems in asset pricing, and ensure efficient market activity</a:t>
            </a:r>
            <a:r>
              <a:rPr lang="en-US" altLang="zh-TW" sz="1900" dirty="0"/>
              <a:t>. </a:t>
            </a:r>
          </a:p>
        </p:txBody>
      </p:sp>
      <p:sp>
        <p:nvSpPr>
          <p:cNvPr id="7" name="Slide Number Placeholder 5"/>
          <p:cNvSpPr>
            <a:spLocks noGrp="1"/>
          </p:cNvSpPr>
          <p:nvPr>
            <p:ph type="sldNum" sz="quarter" idx="10"/>
          </p:nvPr>
        </p:nvSpPr>
        <p:spPr/>
        <p:txBody>
          <a:bodyPr/>
          <a:lstStyle/>
          <a:p>
            <a:fld id="{9FA3D7F3-F9E9-4E79-8E5F-6C123AD782AB}" type="slidenum">
              <a:rPr lang="en-US" altLang="en-US" sz="1400"/>
              <a:pPr/>
              <a:t>388</a:t>
            </a:fld>
            <a:endParaRPr lang="en-US" altLang="en-US" sz="1400"/>
          </a:p>
        </p:txBody>
      </p:sp>
      <p:sp>
        <p:nvSpPr>
          <p:cNvPr id="149508" name="Text Box 4"/>
          <p:cNvSpPr txBox="1">
            <a:spLocks noChangeArrowheads="1"/>
          </p:cNvSpPr>
          <p:nvPr/>
        </p:nvSpPr>
        <p:spPr bwMode="auto">
          <a:xfrm>
            <a:off x="1524000" y="5867401"/>
            <a:ext cx="5105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US GAO report on US Financial Regulation, Jan 2009</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40903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zh-TW" dirty="0"/>
              <a:t>Goals of Financial Regulation (</a:t>
            </a:r>
            <a:r>
              <a:rPr lang="en-US" altLang="zh-TW" dirty="0" err="1"/>
              <a:t>Cont</a:t>
            </a:r>
            <a:r>
              <a:rPr lang="en-US" altLang="zh-TW" dirty="0"/>
              <a:t>)</a:t>
            </a:r>
          </a:p>
        </p:txBody>
      </p:sp>
      <p:sp>
        <p:nvSpPr>
          <p:cNvPr id="149507" name="Rectangle 3"/>
          <p:cNvSpPr>
            <a:spLocks noGrp="1" noChangeArrowheads="1"/>
          </p:cNvSpPr>
          <p:nvPr>
            <p:ph idx="1"/>
          </p:nvPr>
        </p:nvSpPr>
        <p:spPr/>
        <p:txBody>
          <a:bodyPr>
            <a:normAutofit/>
          </a:bodyPr>
          <a:lstStyle/>
          <a:p>
            <a:r>
              <a:rPr lang="en-US" altLang="zh-TW" dirty="0"/>
              <a:t>Monitor the safety and soundness of institutions. </a:t>
            </a:r>
          </a:p>
          <a:p>
            <a:pPr lvl="1"/>
            <a:r>
              <a:rPr lang="en-US" altLang="zh-TW" dirty="0"/>
              <a:t>Because markets sometimes lead financial institutions to take on excessive risks that can have significant negative impacts on consumers, investors, and taxpayers, regulators oversee risk-taking activities </a:t>
            </a:r>
            <a:r>
              <a:rPr lang="en-US" altLang="zh-TW" b="1" dirty="0">
                <a:solidFill>
                  <a:schemeClr val="accent2">
                    <a:lumMod val="75000"/>
                  </a:schemeClr>
                </a:solidFill>
              </a:rPr>
              <a:t>to promote the safety and soundness of financial institutions</a:t>
            </a:r>
            <a:r>
              <a:rPr lang="en-US" altLang="zh-TW" dirty="0"/>
              <a:t>. </a:t>
            </a:r>
          </a:p>
          <a:p>
            <a:r>
              <a:rPr lang="en-US" altLang="zh-TW" dirty="0"/>
              <a:t>Act to ensure the stability of the overall financial system. </a:t>
            </a:r>
          </a:p>
          <a:p>
            <a:pPr lvl="1">
              <a:lnSpc>
                <a:spcPct val="120000"/>
              </a:lnSpc>
            </a:pPr>
            <a:r>
              <a:rPr lang="en-US" altLang="zh-TW" dirty="0"/>
              <a:t>Because shocks to the system or the actions of financial institutions can lead to instability in the broader financial system, </a:t>
            </a:r>
            <a:r>
              <a:rPr lang="en-US" altLang="zh-TW" b="1" dirty="0">
                <a:solidFill>
                  <a:schemeClr val="accent2">
                    <a:lumMod val="75000"/>
                  </a:schemeClr>
                </a:solidFill>
              </a:rPr>
              <a:t>regulators act to reduce systemic risk </a:t>
            </a:r>
            <a:r>
              <a:rPr lang="en-US" altLang="zh-TW" dirty="0"/>
              <a:t>in various ways, such as by providing emergency funding to troubled financial institutions. </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FA3D7F3-F9E9-4E79-8E5F-6C123AD782AB}" type="slidenum">
              <a:rPr lang="en-US" altLang="en-US" sz="1400"/>
              <a:pPr/>
              <a:t>389</a:t>
            </a:fld>
            <a:endParaRPr lang="en-US" altLang="en-US" sz="1400"/>
          </a:p>
        </p:txBody>
      </p:sp>
      <p:sp>
        <p:nvSpPr>
          <p:cNvPr id="149508" name="Text Box 4"/>
          <p:cNvSpPr txBox="1">
            <a:spLocks noChangeArrowheads="1"/>
          </p:cNvSpPr>
          <p:nvPr/>
        </p:nvSpPr>
        <p:spPr bwMode="auto">
          <a:xfrm>
            <a:off x="1524000" y="5864424"/>
            <a:ext cx="5105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US GAO report on US Financial Regulation, Jan 09</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148499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 Your Understanding</a:t>
            </a:r>
          </a:p>
        </p:txBody>
      </p:sp>
      <p:sp>
        <p:nvSpPr>
          <p:cNvPr id="7" name="Content Placeholder 6"/>
          <p:cNvSpPr>
            <a:spLocks noGrp="1"/>
          </p:cNvSpPr>
          <p:nvPr>
            <p:ph sz="half" idx="1"/>
          </p:nvPr>
        </p:nvSpPr>
        <p:spPr/>
        <p:txBody>
          <a:bodyPr/>
          <a:lstStyle/>
          <a:p>
            <a:r>
              <a:rPr lang="en-US" dirty="0"/>
              <a:t>What is the theoretical background for capital adequacy requirements</a:t>
            </a:r>
          </a:p>
          <a:p>
            <a:pPr lvl="1"/>
            <a:r>
              <a:rPr lang="en-US" dirty="0"/>
              <a:t>More capital increases cushion for losses</a:t>
            </a:r>
          </a:p>
          <a:p>
            <a:pPr lvl="1"/>
            <a:r>
              <a:rPr lang="en-US" dirty="0"/>
              <a:t>More capital provides incentive for shareholders to monitor management</a:t>
            </a:r>
          </a:p>
          <a:p>
            <a:pPr lvl="1"/>
            <a:r>
              <a:rPr lang="en-US" dirty="0"/>
              <a:t>None of the above</a:t>
            </a:r>
          </a:p>
          <a:p>
            <a:pPr lvl="1"/>
            <a:r>
              <a:rPr lang="en-US" dirty="0"/>
              <a:t>All of the above</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39</a:t>
            </a:fld>
            <a:endParaRPr lang="en-US" altLang="en-US"/>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53201" y="1905000"/>
            <a:ext cx="3745982" cy="348027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 Management</a:t>
            </a:r>
          </a:p>
        </p:txBody>
      </p:sp>
    </p:spTree>
    <p:extLst>
      <p:ext uri="{BB962C8B-B14F-4D97-AF65-F5344CB8AC3E}">
        <p14:creationId xmlns:p14="http://schemas.microsoft.com/office/powerpoint/2010/main" val="219576856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Fair and effective markets</a:t>
            </a:r>
            <a:endParaRPr lang="zh-TW" alt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2738438" y="2405856"/>
            <a:ext cx="6715125" cy="2914650"/>
          </a:xfrm>
          <a:prstGeom prst="rect">
            <a:avLst/>
          </a:prstGeom>
          <a:noFill/>
          <a:ln w="9525">
            <a:noFill/>
            <a:miter lim="800000"/>
            <a:headEnd/>
            <a:tailEnd/>
          </a:ln>
        </p:spPr>
      </p:pic>
      <p:sp>
        <p:nvSpPr>
          <p:cNvPr id="4" name="TextBox 3"/>
          <p:cNvSpPr txBox="1"/>
          <p:nvPr/>
        </p:nvSpPr>
        <p:spPr>
          <a:xfrm>
            <a:off x="1524000" y="5867400"/>
            <a:ext cx="5029200" cy="304800"/>
          </a:xfrm>
          <a:prstGeom prst="rect">
            <a:avLst/>
          </a:prstGeom>
          <a:noFill/>
        </p:spPr>
        <p:txBody>
          <a:bodyPr vert="horz" wrap="square" lIns="91440" tIns="45720" rIns="91440" bIns="45720" rtlCol="0" anchor="ctr">
            <a:noAutofit/>
          </a:bodyPr>
          <a:lstStyle/>
          <a:p>
            <a:r>
              <a:rPr lang="en-US" altLang="zh-TW" sz="1400" i="1" dirty="0"/>
              <a:t>Source: Bank of England - Fair and Effective Market Review -Oct 14</a:t>
            </a:r>
            <a:endParaRPr lang="zh-TW" altLang="en-US" sz="1400" i="1" dirty="0">
              <a:ea typeface="+mj-ea"/>
              <a:cs typeface="+mj-cs"/>
            </a:endParaRPr>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
        <p:nvSpPr>
          <p:cNvPr id="6" name="Slide Number Placeholder 5"/>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fld id="{9FA3D7F3-F9E9-4E79-8E5F-6C123AD782AB}" type="slidenum">
              <a:rPr lang="en-US" altLang="en-US" sz="1400"/>
              <a:pPr/>
              <a:t>390</a:t>
            </a:fld>
            <a:endParaRPr lang="en-US" altLang="en-US" sz="1400"/>
          </a:p>
        </p:txBody>
      </p:sp>
    </p:spTree>
    <p:extLst>
      <p:ext uri="{BB962C8B-B14F-4D97-AF65-F5344CB8AC3E}">
        <p14:creationId xmlns:p14="http://schemas.microsoft.com/office/powerpoint/2010/main" val="422574463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a:t>Regulation of Financial Sector</a:t>
            </a:r>
          </a:p>
        </p:txBody>
      </p:sp>
      <p:sp>
        <p:nvSpPr>
          <p:cNvPr id="57350" name="Rectangle 3"/>
          <p:cNvSpPr>
            <a:spLocks noChangeArrowheads="1"/>
          </p:cNvSpPr>
          <p:nvPr/>
        </p:nvSpPr>
        <p:spPr bwMode="auto">
          <a:xfrm>
            <a:off x="3352800" y="2743200"/>
            <a:ext cx="1447800" cy="14478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a:solidFill>
                  <a:schemeClr val="tx1"/>
                </a:solidFill>
              </a:rPr>
              <a:t>Banks</a:t>
            </a:r>
          </a:p>
        </p:txBody>
      </p:sp>
      <p:sp>
        <p:nvSpPr>
          <p:cNvPr id="57351" name="Rectangle 4"/>
          <p:cNvSpPr>
            <a:spLocks noChangeArrowheads="1"/>
          </p:cNvSpPr>
          <p:nvPr/>
        </p:nvSpPr>
        <p:spPr bwMode="auto">
          <a:xfrm>
            <a:off x="7315200" y="2743200"/>
            <a:ext cx="1447800" cy="14478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solidFill>
                  <a:schemeClr val="tx1"/>
                </a:solidFill>
              </a:rPr>
              <a:t>Broker</a:t>
            </a:r>
          </a:p>
          <a:p>
            <a:pPr algn="ctr">
              <a:defRPr/>
            </a:pPr>
            <a:r>
              <a:rPr lang="en-US" altLang="zh-TW" b="1" dirty="0">
                <a:solidFill>
                  <a:schemeClr val="tx1"/>
                </a:solidFill>
              </a:rPr>
              <a:t>Dealers</a:t>
            </a:r>
          </a:p>
        </p:txBody>
      </p:sp>
      <p:sp>
        <p:nvSpPr>
          <p:cNvPr id="57352" name="Rectangle 5"/>
          <p:cNvSpPr>
            <a:spLocks noChangeArrowheads="1"/>
          </p:cNvSpPr>
          <p:nvPr/>
        </p:nvSpPr>
        <p:spPr bwMode="auto">
          <a:xfrm>
            <a:off x="7315200" y="4610100"/>
            <a:ext cx="1447800" cy="13716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solidFill>
                  <a:schemeClr val="tx1"/>
                </a:solidFill>
              </a:rPr>
              <a:t>Insurance</a:t>
            </a:r>
          </a:p>
          <a:p>
            <a:pPr algn="ctr">
              <a:defRPr/>
            </a:pPr>
            <a:r>
              <a:rPr lang="en-US" altLang="zh-TW" b="1" dirty="0">
                <a:solidFill>
                  <a:schemeClr val="tx1"/>
                </a:solidFill>
              </a:rPr>
              <a:t>Co</a:t>
            </a:r>
          </a:p>
        </p:txBody>
      </p:sp>
      <p:sp>
        <p:nvSpPr>
          <p:cNvPr id="57353" name="Oval 6"/>
          <p:cNvSpPr>
            <a:spLocks noChangeArrowheads="1"/>
          </p:cNvSpPr>
          <p:nvPr/>
        </p:nvSpPr>
        <p:spPr bwMode="auto">
          <a:xfrm>
            <a:off x="5105400" y="2743200"/>
            <a:ext cx="1905000" cy="14478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a:solidFill>
                  <a:schemeClr val="tx1"/>
                </a:solidFill>
              </a:rPr>
              <a:t>Exchanges</a:t>
            </a:r>
          </a:p>
        </p:txBody>
      </p:sp>
      <p:sp>
        <p:nvSpPr>
          <p:cNvPr id="57354" name="Oval 7"/>
          <p:cNvSpPr>
            <a:spLocks noChangeArrowheads="1"/>
          </p:cNvSpPr>
          <p:nvPr/>
        </p:nvSpPr>
        <p:spPr bwMode="auto">
          <a:xfrm>
            <a:off x="5181600" y="4724400"/>
            <a:ext cx="1752600" cy="1143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dirty="0">
                <a:solidFill>
                  <a:schemeClr val="tx1"/>
                </a:solidFill>
              </a:rPr>
              <a:t>Laws</a:t>
            </a:r>
          </a:p>
        </p:txBody>
      </p:sp>
      <p:sp>
        <p:nvSpPr>
          <p:cNvPr id="57355" name="Oval 8"/>
          <p:cNvSpPr>
            <a:spLocks noChangeArrowheads="1"/>
          </p:cNvSpPr>
          <p:nvPr/>
        </p:nvSpPr>
        <p:spPr bwMode="auto">
          <a:xfrm>
            <a:off x="2438400" y="1447800"/>
            <a:ext cx="3276600" cy="9906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a:solidFill>
                  <a:schemeClr val="tx1"/>
                </a:solidFill>
              </a:rPr>
              <a:t>Banking Authorities</a:t>
            </a:r>
          </a:p>
        </p:txBody>
      </p:sp>
      <p:sp>
        <p:nvSpPr>
          <p:cNvPr id="57356" name="Rectangle 9"/>
          <p:cNvSpPr>
            <a:spLocks noChangeArrowheads="1"/>
          </p:cNvSpPr>
          <p:nvPr/>
        </p:nvSpPr>
        <p:spPr bwMode="auto">
          <a:xfrm>
            <a:off x="3390900" y="4610100"/>
            <a:ext cx="1409700" cy="13716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b="1" dirty="0">
                <a:solidFill>
                  <a:schemeClr val="tx1"/>
                </a:solidFill>
              </a:rPr>
              <a:t>Fund</a:t>
            </a:r>
          </a:p>
          <a:p>
            <a:pPr algn="ctr">
              <a:defRPr/>
            </a:pPr>
            <a:r>
              <a:rPr lang="en-US" altLang="zh-TW" b="1" dirty="0">
                <a:solidFill>
                  <a:schemeClr val="tx1"/>
                </a:solidFill>
              </a:rPr>
              <a:t>Managers</a:t>
            </a:r>
          </a:p>
        </p:txBody>
      </p:sp>
      <p:sp>
        <p:nvSpPr>
          <p:cNvPr id="57357" name="Oval 10"/>
          <p:cNvSpPr>
            <a:spLocks noChangeArrowheads="1"/>
          </p:cNvSpPr>
          <p:nvPr/>
        </p:nvSpPr>
        <p:spPr bwMode="auto">
          <a:xfrm>
            <a:off x="6364792" y="1524000"/>
            <a:ext cx="3352800" cy="8382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dirty="0">
                <a:solidFill>
                  <a:schemeClr val="tx1"/>
                </a:solidFill>
              </a:rPr>
              <a:t>Securities Regulators</a:t>
            </a:r>
          </a:p>
        </p:txBody>
      </p:sp>
      <p:sp>
        <p:nvSpPr>
          <p:cNvPr id="57358" name="Oval 11"/>
          <p:cNvSpPr>
            <a:spLocks noChangeArrowheads="1"/>
          </p:cNvSpPr>
          <p:nvPr/>
        </p:nvSpPr>
        <p:spPr bwMode="auto">
          <a:xfrm>
            <a:off x="8915400" y="3200400"/>
            <a:ext cx="1676400" cy="2286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dirty="0">
                <a:solidFill>
                  <a:schemeClr val="tx1"/>
                </a:solidFill>
              </a:rPr>
              <a:t>Self</a:t>
            </a:r>
          </a:p>
          <a:p>
            <a:pPr algn="ctr">
              <a:defRPr/>
            </a:pPr>
            <a:r>
              <a:rPr lang="en-US" altLang="zh-TW" dirty="0">
                <a:solidFill>
                  <a:schemeClr val="tx1"/>
                </a:solidFill>
              </a:rPr>
              <a:t>Regulating</a:t>
            </a:r>
          </a:p>
          <a:p>
            <a:pPr algn="ctr">
              <a:defRPr/>
            </a:pPr>
            <a:r>
              <a:rPr lang="en-US" altLang="zh-TW" dirty="0">
                <a:solidFill>
                  <a:schemeClr val="tx1"/>
                </a:solidFill>
              </a:rPr>
              <a:t>Industry</a:t>
            </a:r>
          </a:p>
          <a:p>
            <a:pPr algn="ctr">
              <a:defRPr/>
            </a:pPr>
            <a:r>
              <a:rPr lang="en-US" altLang="zh-TW" dirty="0">
                <a:solidFill>
                  <a:schemeClr val="tx1"/>
                </a:solidFill>
              </a:rPr>
              <a:t>Bodies</a:t>
            </a:r>
          </a:p>
        </p:txBody>
      </p:sp>
      <p:cxnSp>
        <p:nvCxnSpPr>
          <p:cNvPr id="60429" name="AutoShape 12"/>
          <p:cNvCxnSpPr>
            <a:cxnSpLocks noChangeShapeType="1"/>
            <a:stCxn id="57353" idx="2"/>
            <a:endCxn id="57350" idx="3"/>
          </p:cNvCxnSpPr>
          <p:nvPr/>
        </p:nvCxnSpPr>
        <p:spPr bwMode="auto">
          <a:xfrm rot="10800000">
            <a:off x="4800600" y="3467100"/>
            <a:ext cx="3048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0" name="AutoShape 13"/>
          <p:cNvCxnSpPr>
            <a:cxnSpLocks noChangeShapeType="1"/>
            <a:stCxn id="57355" idx="4"/>
            <a:endCxn id="57350" idx="0"/>
          </p:cNvCxnSpPr>
          <p:nvPr/>
        </p:nvCxnSpPr>
        <p:spPr bwMode="auto">
          <a:xfrm rot="5400000">
            <a:off x="3924300" y="2590800"/>
            <a:ext cx="3048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1" name="AutoShape 14"/>
          <p:cNvCxnSpPr>
            <a:cxnSpLocks noChangeShapeType="1"/>
            <a:stCxn id="57357" idx="4"/>
            <a:endCxn id="57351" idx="0"/>
          </p:cNvCxnSpPr>
          <p:nvPr/>
        </p:nvCxnSpPr>
        <p:spPr bwMode="auto">
          <a:xfrm rot="5400000">
            <a:off x="7849646" y="2551654"/>
            <a:ext cx="381000" cy="2092"/>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2" name="AutoShape 15"/>
          <p:cNvCxnSpPr>
            <a:cxnSpLocks noChangeShapeType="1"/>
            <a:stCxn id="57358" idx="1"/>
            <a:endCxn id="57351" idx="3"/>
          </p:cNvCxnSpPr>
          <p:nvPr/>
        </p:nvCxnSpPr>
        <p:spPr bwMode="auto">
          <a:xfrm rot="16200000" flipV="1">
            <a:off x="8927915" y="3302188"/>
            <a:ext cx="68077" cy="3979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3" name="AutoShape 16"/>
          <p:cNvCxnSpPr>
            <a:cxnSpLocks noChangeShapeType="1"/>
            <a:stCxn id="57353" idx="6"/>
            <a:endCxn id="57351" idx="1"/>
          </p:cNvCxnSpPr>
          <p:nvPr/>
        </p:nvCxnSpPr>
        <p:spPr bwMode="auto">
          <a:xfrm>
            <a:off x="7010400" y="3467100"/>
            <a:ext cx="3048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4" name="AutoShape 17"/>
          <p:cNvCxnSpPr>
            <a:cxnSpLocks noChangeShapeType="1"/>
            <a:stCxn id="57354" idx="1"/>
            <a:endCxn id="57350" idx="3"/>
          </p:cNvCxnSpPr>
          <p:nvPr/>
        </p:nvCxnSpPr>
        <p:spPr bwMode="auto">
          <a:xfrm rot="16200000" flipV="1">
            <a:off x="4407088" y="3860613"/>
            <a:ext cx="1424688" cy="63766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5" name="AutoShape 18"/>
          <p:cNvCxnSpPr>
            <a:cxnSpLocks noChangeShapeType="1"/>
            <a:stCxn id="57354" idx="7"/>
            <a:endCxn id="57351" idx="1"/>
          </p:cNvCxnSpPr>
          <p:nvPr/>
        </p:nvCxnSpPr>
        <p:spPr bwMode="auto">
          <a:xfrm rot="5400000" flipH="1" flipV="1">
            <a:off x="6284024" y="3860614"/>
            <a:ext cx="1424688" cy="63766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6" name="AutoShape 19"/>
          <p:cNvCxnSpPr>
            <a:cxnSpLocks noChangeShapeType="1"/>
            <a:stCxn id="57354" idx="2"/>
            <a:endCxn id="57356" idx="3"/>
          </p:cNvCxnSpPr>
          <p:nvPr/>
        </p:nvCxnSpPr>
        <p:spPr bwMode="auto">
          <a:xfrm rot="10800000">
            <a:off x="4800600" y="5295900"/>
            <a:ext cx="3810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7" name="AutoShape 20"/>
          <p:cNvCxnSpPr>
            <a:cxnSpLocks noChangeShapeType="1"/>
            <a:stCxn id="57354" idx="6"/>
            <a:endCxn id="57352" idx="1"/>
          </p:cNvCxnSpPr>
          <p:nvPr/>
        </p:nvCxnSpPr>
        <p:spPr bwMode="auto">
          <a:xfrm>
            <a:off x="6934200" y="5295900"/>
            <a:ext cx="381000" cy="1588"/>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38" name="AutoShape 21"/>
          <p:cNvCxnSpPr>
            <a:cxnSpLocks noChangeShapeType="1"/>
            <a:stCxn id="57358" idx="3"/>
            <a:endCxn id="57352" idx="3"/>
          </p:cNvCxnSpPr>
          <p:nvPr/>
        </p:nvCxnSpPr>
        <p:spPr bwMode="auto">
          <a:xfrm rot="5400000">
            <a:off x="8889815" y="5024811"/>
            <a:ext cx="144277" cy="3979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57369" name="Oval 22"/>
          <p:cNvSpPr>
            <a:spLocks noChangeArrowheads="1"/>
          </p:cNvSpPr>
          <p:nvPr/>
        </p:nvSpPr>
        <p:spPr bwMode="auto">
          <a:xfrm>
            <a:off x="1600200" y="3200400"/>
            <a:ext cx="1676400" cy="2286000"/>
          </a:xfrm>
          <a:prstGeom prst="ellipse">
            <a:avLst/>
          </a:prstGeom>
          <a:solidFill>
            <a:schemeClr val="accent1">
              <a:lumMod val="20000"/>
              <a:lumOff val="8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en-US" altLang="zh-TW">
                <a:solidFill>
                  <a:schemeClr val="tx1"/>
                </a:solidFill>
              </a:rPr>
              <a:t>Self</a:t>
            </a:r>
          </a:p>
          <a:p>
            <a:pPr algn="ctr">
              <a:defRPr/>
            </a:pPr>
            <a:r>
              <a:rPr lang="en-US" altLang="zh-TW">
                <a:solidFill>
                  <a:schemeClr val="tx1"/>
                </a:solidFill>
              </a:rPr>
              <a:t>Regulating</a:t>
            </a:r>
          </a:p>
          <a:p>
            <a:pPr algn="ctr">
              <a:defRPr/>
            </a:pPr>
            <a:r>
              <a:rPr lang="en-US" altLang="zh-TW">
                <a:solidFill>
                  <a:schemeClr val="tx1"/>
                </a:solidFill>
              </a:rPr>
              <a:t>Industry</a:t>
            </a:r>
          </a:p>
          <a:p>
            <a:pPr algn="ctr">
              <a:defRPr/>
            </a:pPr>
            <a:r>
              <a:rPr lang="en-US" altLang="zh-TW">
                <a:solidFill>
                  <a:schemeClr val="tx1"/>
                </a:solidFill>
              </a:rPr>
              <a:t>Bodies</a:t>
            </a:r>
          </a:p>
        </p:txBody>
      </p:sp>
      <p:cxnSp>
        <p:nvCxnSpPr>
          <p:cNvPr id="60440" name="AutoShape 23"/>
          <p:cNvCxnSpPr>
            <a:cxnSpLocks noChangeShapeType="1"/>
            <a:stCxn id="57369" idx="7"/>
            <a:endCxn id="57350" idx="1"/>
          </p:cNvCxnSpPr>
          <p:nvPr/>
        </p:nvCxnSpPr>
        <p:spPr bwMode="auto">
          <a:xfrm rot="5400000" flipH="1" flipV="1">
            <a:off x="3157911" y="3340289"/>
            <a:ext cx="68077" cy="3217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60441" name="AutoShape 24"/>
          <p:cNvCxnSpPr>
            <a:cxnSpLocks noChangeShapeType="1"/>
            <a:stCxn id="57369" idx="5"/>
            <a:endCxn id="57356" idx="1"/>
          </p:cNvCxnSpPr>
          <p:nvPr/>
        </p:nvCxnSpPr>
        <p:spPr bwMode="auto">
          <a:xfrm rot="16200000" flipH="1">
            <a:off x="3138861" y="5043860"/>
            <a:ext cx="144277" cy="35980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6" name="Slide Number Placeholder 5"/>
          <p:cNvSpPr>
            <a:spLocks noGrp="1"/>
          </p:cNvSpPr>
          <p:nvPr>
            <p:ph type="sldNum" sz="quarter" idx="10"/>
          </p:nvPr>
        </p:nvSpPr>
        <p:spPr bwMode="auto">
          <a:xfrm>
            <a:off x="9763126" y="6586539"/>
            <a:ext cx="919163" cy="293687"/>
          </a:xfrm>
          <a:noFill/>
          <a:ln>
            <a:miter lim="800000"/>
            <a:headEnd/>
            <a:tailEnd/>
          </a:ln>
        </p:spPr>
        <p:txBody>
          <a:bodyPr vert="horz" wrap="square" lIns="91440" tIns="45720" rIns="91440" bIns="45720" numCol="1" rtlCol="0" anchor="ctr" anchorCtr="0" compatLnSpc="1">
            <a:prstTxWarp prst="textNoShape">
              <a:avLst/>
            </a:prstTxWarp>
          </a:bodyPr>
          <a:lstStyle/>
          <a:p>
            <a:pPr>
              <a:defRPr/>
            </a:pPr>
            <a:fld id="{12243412-F31D-458C-8E7E-E623B34D5D38}" type="slidenum">
              <a:rPr lang="zh-TW" altLang="en-US" sz="1400"/>
              <a:pPr>
                <a:defRPr/>
              </a:pPr>
              <a:t>391</a:t>
            </a:fld>
            <a:endParaRPr lang="en-US" altLang="zh-TW" sz="1400"/>
          </a:p>
        </p:txBody>
      </p: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288034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fade">
                                      <p:cBhvr>
                                        <p:cTn id="7" dur="500"/>
                                        <p:tgtEl>
                                          <p:spTgt spid="573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351"/>
                                        </p:tgtEl>
                                        <p:attrNameLst>
                                          <p:attrName>style.visibility</p:attrName>
                                        </p:attrNameLst>
                                      </p:cBhvr>
                                      <p:to>
                                        <p:strVal val="visible"/>
                                      </p:to>
                                    </p:set>
                                    <p:animEffect transition="in" filter="fade">
                                      <p:cBhvr>
                                        <p:cTn id="11" dur="500"/>
                                        <p:tgtEl>
                                          <p:spTgt spid="5735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7356"/>
                                        </p:tgtEl>
                                        <p:attrNameLst>
                                          <p:attrName>style.visibility</p:attrName>
                                        </p:attrNameLst>
                                      </p:cBhvr>
                                      <p:to>
                                        <p:strVal val="visible"/>
                                      </p:to>
                                    </p:set>
                                    <p:animEffect transition="in" filter="fade">
                                      <p:cBhvr>
                                        <p:cTn id="15" dur="500"/>
                                        <p:tgtEl>
                                          <p:spTgt spid="573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352"/>
                                        </p:tgtEl>
                                        <p:attrNameLst>
                                          <p:attrName>style.visibility</p:attrName>
                                        </p:attrNameLst>
                                      </p:cBhvr>
                                      <p:to>
                                        <p:strVal val="visible"/>
                                      </p:to>
                                    </p:set>
                                    <p:animEffect transition="in" filter="fade">
                                      <p:cBhvr>
                                        <p:cTn id="19" dur="500"/>
                                        <p:tgtEl>
                                          <p:spTgt spid="573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7355"/>
                                        </p:tgtEl>
                                        <p:attrNameLst>
                                          <p:attrName>style.visibility</p:attrName>
                                        </p:attrNameLst>
                                      </p:cBhvr>
                                      <p:to>
                                        <p:strVal val="visible"/>
                                      </p:to>
                                    </p:set>
                                    <p:animEffect transition="in" filter="fade">
                                      <p:cBhvr>
                                        <p:cTn id="24" dur="500"/>
                                        <p:tgtEl>
                                          <p:spTgt spid="57355"/>
                                        </p:tgtEl>
                                      </p:cBhvr>
                                    </p:animEffect>
                                  </p:childTnLst>
                                </p:cTn>
                              </p:par>
                              <p:par>
                                <p:cTn id="25" presetID="10" presetClass="entr" presetSubtype="0" fill="hold" nodeType="withEffect">
                                  <p:stCondLst>
                                    <p:cond delay="0"/>
                                  </p:stCondLst>
                                  <p:childTnLst>
                                    <p:set>
                                      <p:cBhvr>
                                        <p:cTn id="26" dur="1" fill="hold">
                                          <p:stCondLst>
                                            <p:cond delay="0"/>
                                          </p:stCondLst>
                                        </p:cTn>
                                        <p:tgtEl>
                                          <p:spTgt spid="60430"/>
                                        </p:tgtEl>
                                        <p:attrNameLst>
                                          <p:attrName>style.visibility</p:attrName>
                                        </p:attrNameLst>
                                      </p:cBhvr>
                                      <p:to>
                                        <p:strVal val="visible"/>
                                      </p:to>
                                    </p:set>
                                    <p:animEffect transition="in" filter="fade">
                                      <p:cBhvr>
                                        <p:cTn id="27" dur="500"/>
                                        <p:tgtEl>
                                          <p:spTgt spid="604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357"/>
                                        </p:tgtEl>
                                        <p:attrNameLst>
                                          <p:attrName>style.visibility</p:attrName>
                                        </p:attrNameLst>
                                      </p:cBhvr>
                                      <p:to>
                                        <p:strVal val="visible"/>
                                      </p:to>
                                    </p:set>
                                    <p:animEffect transition="in" filter="fade">
                                      <p:cBhvr>
                                        <p:cTn id="32" dur="500"/>
                                        <p:tgtEl>
                                          <p:spTgt spid="57357"/>
                                        </p:tgtEl>
                                      </p:cBhvr>
                                    </p:animEffect>
                                  </p:childTnLst>
                                </p:cTn>
                              </p:par>
                              <p:par>
                                <p:cTn id="33" presetID="10" presetClass="entr" presetSubtype="0" fill="hold" nodeType="withEffect">
                                  <p:stCondLst>
                                    <p:cond delay="0"/>
                                  </p:stCondLst>
                                  <p:childTnLst>
                                    <p:set>
                                      <p:cBhvr>
                                        <p:cTn id="34" dur="1" fill="hold">
                                          <p:stCondLst>
                                            <p:cond delay="0"/>
                                          </p:stCondLst>
                                        </p:cTn>
                                        <p:tgtEl>
                                          <p:spTgt spid="60431"/>
                                        </p:tgtEl>
                                        <p:attrNameLst>
                                          <p:attrName>style.visibility</p:attrName>
                                        </p:attrNameLst>
                                      </p:cBhvr>
                                      <p:to>
                                        <p:strVal val="visible"/>
                                      </p:to>
                                    </p:set>
                                    <p:animEffect transition="in" filter="fade">
                                      <p:cBhvr>
                                        <p:cTn id="35" dur="500"/>
                                        <p:tgtEl>
                                          <p:spTgt spid="604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0440"/>
                                        </p:tgtEl>
                                        <p:attrNameLst>
                                          <p:attrName>style.visibility</p:attrName>
                                        </p:attrNameLst>
                                      </p:cBhvr>
                                      <p:to>
                                        <p:strVal val="visible"/>
                                      </p:to>
                                    </p:set>
                                    <p:animEffect transition="in" filter="fade">
                                      <p:cBhvr>
                                        <p:cTn id="40" dur="500"/>
                                        <p:tgtEl>
                                          <p:spTgt spid="604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369"/>
                                        </p:tgtEl>
                                        <p:attrNameLst>
                                          <p:attrName>style.visibility</p:attrName>
                                        </p:attrNameLst>
                                      </p:cBhvr>
                                      <p:to>
                                        <p:strVal val="visible"/>
                                      </p:to>
                                    </p:set>
                                    <p:animEffect transition="in" filter="fade">
                                      <p:cBhvr>
                                        <p:cTn id="43" dur="500"/>
                                        <p:tgtEl>
                                          <p:spTgt spid="57369"/>
                                        </p:tgtEl>
                                      </p:cBhvr>
                                    </p:animEffect>
                                  </p:childTnLst>
                                </p:cTn>
                              </p:par>
                              <p:par>
                                <p:cTn id="44" presetID="10" presetClass="entr" presetSubtype="0" fill="hold" nodeType="withEffect">
                                  <p:stCondLst>
                                    <p:cond delay="0"/>
                                  </p:stCondLst>
                                  <p:childTnLst>
                                    <p:set>
                                      <p:cBhvr>
                                        <p:cTn id="45" dur="1" fill="hold">
                                          <p:stCondLst>
                                            <p:cond delay="0"/>
                                          </p:stCondLst>
                                        </p:cTn>
                                        <p:tgtEl>
                                          <p:spTgt spid="60441"/>
                                        </p:tgtEl>
                                        <p:attrNameLst>
                                          <p:attrName>style.visibility</p:attrName>
                                        </p:attrNameLst>
                                      </p:cBhvr>
                                      <p:to>
                                        <p:strVal val="visible"/>
                                      </p:to>
                                    </p:set>
                                    <p:animEffect transition="in" filter="fade">
                                      <p:cBhvr>
                                        <p:cTn id="46" dur="500"/>
                                        <p:tgtEl>
                                          <p:spTgt spid="604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7353"/>
                                        </p:tgtEl>
                                        <p:attrNameLst>
                                          <p:attrName>style.visibility</p:attrName>
                                        </p:attrNameLst>
                                      </p:cBhvr>
                                      <p:to>
                                        <p:strVal val="visible"/>
                                      </p:to>
                                    </p:set>
                                    <p:animEffect transition="in" filter="fade">
                                      <p:cBhvr>
                                        <p:cTn id="51" dur="500"/>
                                        <p:tgtEl>
                                          <p:spTgt spid="57353"/>
                                        </p:tgtEl>
                                      </p:cBhvr>
                                    </p:animEffect>
                                  </p:childTnLst>
                                </p:cTn>
                              </p:par>
                              <p:par>
                                <p:cTn id="52" presetID="10" presetClass="entr" presetSubtype="0" fill="hold" nodeType="withEffect">
                                  <p:stCondLst>
                                    <p:cond delay="0"/>
                                  </p:stCondLst>
                                  <p:childTnLst>
                                    <p:set>
                                      <p:cBhvr>
                                        <p:cTn id="53" dur="1" fill="hold">
                                          <p:stCondLst>
                                            <p:cond delay="0"/>
                                          </p:stCondLst>
                                        </p:cTn>
                                        <p:tgtEl>
                                          <p:spTgt spid="60429"/>
                                        </p:tgtEl>
                                        <p:attrNameLst>
                                          <p:attrName>style.visibility</p:attrName>
                                        </p:attrNameLst>
                                      </p:cBhvr>
                                      <p:to>
                                        <p:strVal val="visible"/>
                                      </p:to>
                                    </p:set>
                                    <p:animEffect transition="in" filter="fade">
                                      <p:cBhvr>
                                        <p:cTn id="54" dur="500"/>
                                        <p:tgtEl>
                                          <p:spTgt spid="60429"/>
                                        </p:tgtEl>
                                      </p:cBhvr>
                                    </p:animEffect>
                                  </p:childTnLst>
                                </p:cTn>
                              </p:par>
                              <p:par>
                                <p:cTn id="55" presetID="10" presetClass="entr" presetSubtype="0" fill="hold" nodeType="withEffect">
                                  <p:stCondLst>
                                    <p:cond delay="0"/>
                                  </p:stCondLst>
                                  <p:childTnLst>
                                    <p:set>
                                      <p:cBhvr>
                                        <p:cTn id="56" dur="1" fill="hold">
                                          <p:stCondLst>
                                            <p:cond delay="0"/>
                                          </p:stCondLst>
                                        </p:cTn>
                                        <p:tgtEl>
                                          <p:spTgt spid="60433"/>
                                        </p:tgtEl>
                                        <p:attrNameLst>
                                          <p:attrName>style.visibility</p:attrName>
                                        </p:attrNameLst>
                                      </p:cBhvr>
                                      <p:to>
                                        <p:strVal val="visible"/>
                                      </p:to>
                                    </p:set>
                                    <p:animEffect transition="in" filter="fade">
                                      <p:cBhvr>
                                        <p:cTn id="57" dur="500"/>
                                        <p:tgtEl>
                                          <p:spTgt spid="604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7354"/>
                                        </p:tgtEl>
                                        <p:attrNameLst>
                                          <p:attrName>style.visibility</p:attrName>
                                        </p:attrNameLst>
                                      </p:cBhvr>
                                      <p:to>
                                        <p:strVal val="visible"/>
                                      </p:to>
                                    </p:set>
                                    <p:animEffect transition="in" filter="fade">
                                      <p:cBhvr>
                                        <p:cTn id="62" dur="500"/>
                                        <p:tgtEl>
                                          <p:spTgt spid="57354"/>
                                        </p:tgtEl>
                                      </p:cBhvr>
                                    </p:animEffect>
                                  </p:childTnLst>
                                </p:cTn>
                              </p:par>
                              <p:par>
                                <p:cTn id="63" presetID="10" presetClass="entr" presetSubtype="0" fill="hold" nodeType="withEffect">
                                  <p:stCondLst>
                                    <p:cond delay="0"/>
                                  </p:stCondLst>
                                  <p:childTnLst>
                                    <p:set>
                                      <p:cBhvr>
                                        <p:cTn id="64" dur="1" fill="hold">
                                          <p:stCondLst>
                                            <p:cond delay="0"/>
                                          </p:stCondLst>
                                        </p:cTn>
                                        <p:tgtEl>
                                          <p:spTgt spid="60434"/>
                                        </p:tgtEl>
                                        <p:attrNameLst>
                                          <p:attrName>style.visibility</p:attrName>
                                        </p:attrNameLst>
                                      </p:cBhvr>
                                      <p:to>
                                        <p:strVal val="visible"/>
                                      </p:to>
                                    </p:set>
                                    <p:animEffect transition="in" filter="fade">
                                      <p:cBhvr>
                                        <p:cTn id="65" dur="500"/>
                                        <p:tgtEl>
                                          <p:spTgt spid="60434"/>
                                        </p:tgtEl>
                                      </p:cBhvr>
                                    </p:animEffect>
                                  </p:childTnLst>
                                </p:cTn>
                              </p:par>
                              <p:par>
                                <p:cTn id="66" presetID="10" presetClass="entr" presetSubtype="0" fill="hold" nodeType="withEffect">
                                  <p:stCondLst>
                                    <p:cond delay="0"/>
                                  </p:stCondLst>
                                  <p:childTnLst>
                                    <p:set>
                                      <p:cBhvr>
                                        <p:cTn id="67" dur="1" fill="hold">
                                          <p:stCondLst>
                                            <p:cond delay="0"/>
                                          </p:stCondLst>
                                        </p:cTn>
                                        <p:tgtEl>
                                          <p:spTgt spid="60436"/>
                                        </p:tgtEl>
                                        <p:attrNameLst>
                                          <p:attrName>style.visibility</p:attrName>
                                        </p:attrNameLst>
                                      </p:cBhvr>
                                      <p:to>
                                        <p:strVal val="visible"/>
                                      </p:to>
                                    </p:set>
                                    <p:animEffect transition="in" filter="fade">
                                      <p:cBhvr>
                                        <p:cTn id="68" dur="500"/>
                                        <p:tgtEl>
                                          <p:spTgt spid="60436"/>
                                        </p:tgtEl>
                                      </p:cBhvr>
                                    </p:animEffect>
                                  </p:childTnLst>
                                </p:cTn>
                              </p:par>
                              <p:par>
                                <p:cTn id="69" presetID="10" presetClass="entr" presetSubtype="0" fill="hold" nodeType="withEffect">
                                  <p:stCondLst>
                                    <p:cond delay="0"/>
                                  </p:stCondLst>
                                  <p:childTnLst>
                                    <p:set>
                                      <p:cBhvr>
                                        <p:cTn id="70" dur="1" fill="hold">
                                          <p:stCondLst>
                                            <p:cond delay="0"/>
                                          </p:stCondLst>
                                        </p:cTn>
                                        <p:tgtEl>
                                          <p:spTgt spid="60435"/>
                                        </p:tgtEl>
                                        <p:attrNameLst>
                                          <p:attrName>style.visibility</p:attrName>
                                        </p:attrNameLst>
                                      </p:cBhvr>
                                      <p:to>
                                        <p:strVal val="visible"/>
                                      </p:to>
                                    </p:set>
                                    <p:animEffect transition="in" filter="fade">
                                      <p:cBhvr>
                                        <p:cTn id="71" dur="500"/>
                                        <p:tgtEl>
                                          <p:spTgt spid="60435"/>
                                        </p:tgtEl>
                                      </p:cBhvr>
                                    </p:animEffect>
                                  </p:childTnLst>
                                </p:cTn>
                              </p:par>
                              <p:par>
                                <p:cTn id="72" presetID="10" presetClass="entr" presetSubtype="0" fill="hold" nodeType="withEffect">
                                  <p:stCondLst>
                                    <p:cond delay="0"/>
                                  </p:stCondLst>
                                  <p:childTnLst>
                                    <p:set>
                                      <p:cBhvr>
                                        <p:cTn id="73" dur="1" fill="hold">
                                          <p:stCondLst>
                                            <p:cond delay="0"/>
                                          </p:stCondLst>
                                        </p:cTn>
                                        <p:tgtEl>
                                          <p:spTgt spid="60437"/>
                                        </p:tgtEl>
                                        <p:attrNameLst>
                                          <p:attrName>style.visibility</p:attrName>
                                        </p:attrNameLst>
                                      </p:cBhvr>
                                      <p:to>
                                        <p:strVal val="visible"/>
                                      </p:to>
                                    </p:set>
                                    <p:animEffect transition="in" filter="fade">
                                      <p:cBhvr>
                                        <p:cTn id="74" dur="500"/>
                                        <p:tgtEl>
                                          <p:spTgt spid="604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7358"/>
                                        </p:tgtEl>
                                        <p:attrNameLst>
                                          <p:attrName>style.visibility</p:attrName>
                                        </p:attrNameLst>
                                      </p:cBhvr>
                                      <p:to>
                                        <p:strVal val="visible"/>
                                      </p:to>
                                    </p:set>
                                    <p:animEffect transition="in" filter="fade">
                                      <p:cBhvr>
                                        <p:cTn id="79" dur="500"/>
                                        <p:tgtEl>
                                          <p:spTgt spid="57358"/>
                                        </p:tgtEl>
                                      </p:cBhvr>
                                    </p:animEffect>
                                  </p:childTnLst>
                                </p:cTn>
                              </p:par>
                              <p:par>
                                <p:cTn id="80" presetID="10" presetClass="entr" presetSubtype="0" fill="hold" nodeType="withEffect">
                                  <p:stCondLst>
                                    <p:cond delay="0"/>
                                  </p:stCondLst>
                                  <p:childTnLst>
                                    <p:set>
                                      <p:cBhvr>
                                        <p:cTn id="81" dur="1" fill="hold">
                                          <p:stCondLst>
                                            <p:cond delay="0"/>
                                          </p:stCondLst>
                                        </p:cTn>
                                        <p:tgtEl>
                                          <p:spTgt spid="60432"/>
                                        </p:tgtEl>
                                        <p:attrNameLst>
                                          <p:attrName>style.visibility</p:attrName>
                                        </p:attrNameLst>
                                      </p:cBhvr>
                                      <p:to>
                                        <p:strVal val="visible"/>
                                      </p:to>
                                    </p:set>
                                    <p:animEffect transition="in" filter="fade">
                                      <p:cBhvr>
                                        <p:cTn id="82" dur="500"/>
                                        <p:tgtEl>
                                          <p:spTgt spid="60432"/>
                                        </p:tgtEl>
                                      </p:cBhvr>
                                    </p:animEffect>
                                  </p:childTnLst>
                                </p:cTn>
                              </p:par>
                              <p:par>
                                <p:cTn id="83" presetID="10" presetClass="entr" presetSubtype="0" fill="hold" nodeType="withEffect">
                                  <p:stCondLst>
                                    <p:cond delay="0"/>
                                  </p:stCondLst>
                                  <p:childTnLst>
                                    <p:set>
                                      <p:cBhvr>
                                        <p:cTn id="84" dur="1" fill="hold">
                                          <p:stCondLst>
                                            <p:cond delay="0"/>
                                          </p:stCondLst>
                                        </p:cTn>
                                        <p:tgtEl>
                                          <p:spTgt spid="60438"/>
                                        </p:tgtEl>
                                        <p:attrNameLst>
                                          <p:attrName>style.visibility</p:attrName>
                                        </p:attrNameLst>
                                      </p:cBhvr>
                                      <p:to>
                                        <p:strVal val="visible"/>
                                      </p:to>
                                    </p:set>
                                    <p:animEffect transition="in" filter="fade">
                                      <p:cBhvr>
                                        <p:cTn id="85" dur="500"/>
                                        <p:tgtEl>
                                          <p:spTgt spid="60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animBg="1"/>
      <p:bldP spid="57351" grpId="0" animBg="1"/>
      <p:bldP spid="57352" grpId="0" animBg="1"/>
      <p:bldP spid="57353" grpId="0" animBg="1"/>
      <p:bldP spid="57354" grpId="0" animBg="1"/>
      <p:bldP spid="57355" grpId="0" animBg="1"/>
      <p:bldP spid="57356" grpId="0" animBg="1"/>
      <p:bldP spid="57357" grpId="0" animBg="1"/>
      <p:bldP spid="57358" grpId="0" animBg="1"/>
      <p:bldP spid="57369" grpId="0" animBg="1"/>
    </p:bldLst>
  </p:timing>
</p:sld>
</file>

<file path=ppt/slides/slide3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zh-TW"/>
              <a:t>Financial Regulation in the US and Abroad </a:t>
            </a:r>
          </a:p>
        </p:txBody>
      </p:sp>
      <p:sp>
        <p:nvSpPr>
          <p:cNvPr id="150531" name="Rectangle 3"/>
          <p:cNvSpPr>
            <a:spLocks noGrp="1" noChangeArrowheads="1"/>
          </p:cNvSpPr>
          <p:nvPr>
            <p:ph idx="1"/>
          </p:nvPr>
        </p:nvSpPr>
        <p:spPr/>
        <p:txBody>
          <a:bodyPr/>
          <a:lstStyle/>
          <a:p>
            <a:r>
              <a:rPr lang="en-US" altLang="zh-TW" dirty="0"/>
              <a:t>Major developed countries implement similar financial regulation</a:t>
            </a:r>
          </a:p>
          <a:p>
            <a:pPr lvl="1"/>
            <a:r>
              <a:rPr lang="en-US" altLang="zh-TW" dirty="0"/>
              <a:t>Financial reporting for corporations is required</a:t>
            </a:r>
          </a:p>
          <a:p>
            <a:pPr lvl="1"/>
            <a:r>
              <a:rPr lang="en-US" altLang="zh-TW" dirty="0"/>
              <a:t>Financial intermediaries are heavily regulated</a:t>
            </a:r>
          </a:p>
          <a:p>
            <a:r>
              <a:rPr lang="en-US" altLang="zh-TW" dirty="0"/>
              <a:t>There are different models of financial regulation and different approaches</a:t>
            </a:r>
          </a:p>
          <a:p>
            <a:r>
              <a:rPr lang="en-US" altLang="zh-TW" dirty="0"/>
              <a:t>Major characteristic of US financial regulation is the high number of regulatory agencies and the fragmentation of regulation of the financial industry</a:t>
            </a:r>
          </a:p>
        </p:txBody>
      </p:sp>
      <p:sp>
        <p:nvSpPr>
          <p:cNvPr id="7" name="Slide Number Placeholder 5"/>
          <p:cNvSpPr>
            <a:spLocks noGrp="1"/>
          </p:cNvSpPr>
          <p:nvPr>
            <p:ph type="sldNum" sz="quarter" idx="10"/>
          </p:nvPr>
        </p:nvSpPr>
        <p:spPr/>
        <p:txBody>
          <a:bodyPr/>
          <a:lstStyle/>
          <a:p>
            <a:fld id="{CB4248D9-6B67-4EAD-9497-27F3974A6B5E}" type="slidenum">
              <a:rPr lang="en-US" altLang="en-US" smtClean="0"/>
              <a:pPr/>
              <a:t>392</a:t>
            </a:fld>
            <a:endParaRPr lang="en-US" altLang="en-US"/>
          </a:p>
        </p:txBody>
      </p:sp>
      <p:sp>
        <p:nvSpPr>
          <p:cNvPr id="6" name="Footer Placeholder 4"/>
          <p:cNvSpPr>
            <a:spLocks noGrp="1"/>
          </p:cNvSpPr>
          <p:nvPr>
            <p:ph type="ftr" sz="quarter" idx="11"/>
          </p:nvPr>
        </p:nvSpPr>
        <p:spPr/>
        <p:txBody>
          <a:bodyPr/>
          <a:lstStyle/>
          <a:p>
            <a:r>
              <a:rPr lang="en-US" altLang="zh-TW"/>
              <a:t>Financial Regulation</a:t>
            </a:r>
            <a:endParaRPr lang="en-US" altLang="zh-TW" dirty="0"/>
          </a:p>
        </p:txBody>
      </p:sp>
    </p:spTree>
    <p:extLst>
      <p:ext uri="{BB962C8B-B14F-4D97-AF65-F5344CB8AC3E}">
        <p14:creationId xmlns:p14="http://schemas.microsoft.com/office/powerpoint/2010/main" val="16393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0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bldLvl="2" autoUpdateAnimBg="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TW" dirty="0"/>
              <a:t>Governance and Compliance…             </a:t>
            </a:r>
          </a:p>
        </p:txBody>
      </p:sp>
      <p:sp>
        <p:nvSpPr>
          <p:cNvPr id="2" name="Text Placeholder 1"/>
          <p:cNvSpPr>
            <a:spLocks noGrp="1"/>
          </p:cNvSpPr>
          <p:nvPr>
            <p:ph type="body" idx="1"/>
          </p:nvPr>
        </p:nvSpPr>
        <p:spPr/>
        <p:txBody>
          <a:bodyPr/>
          <a:lstStyle/>
          <a:p>
            <a:r>
              <a:rPr lang="en-US"/>
              <a:t>…THEN</a:t>
            </a:r>
            <a:endParaRPr lang="de-DE" dirty="0"/>
          </a:p>
        </p:txBody>
      </p:sp>
      <p:sp>
        <p:nvSpPr>
          <p:cNvPr id="402435" name="Rectangle 3"/>
          <p:cNvSpPr>
            <a:spLocks noGrp="1" noChangeArrowheads="1"/>
          </p:cNvSpPr>
          <p:nvPr>
            <p:ph sz="half" idx="2"/>
          </p:nvPr>
        </p:nvSpPr>
        <p:spPr/>
        <p:txBody>
          <a:bodyPr>
            <a:normAutofit fontScale="85000" lnSpcReduction="10000"/>
          </a:bodyPr>
          <a:lstStyle/>
          <a:p>
            <a:pPr>
              <a:lnSpc>
                <a:spcPct val="130000"/>
              </a:lnSpc>
            </a:pPr>
            <a:r>
              <a:rPr lang="en-US" altLang="zh-TW" dirty="0"/>
              <a:t>Industry specialization </a:t>
            </a:r>
          </a:p>
          <a:p>
            <a:pPr>
              <a:lnSpc>
                <a:spcPct val="130000"/>
              </a:lnSpc>
            </a:pPr>
            <a:r>
              <a:rPr lang="en-US" altLang="zh-TW" dirty="0"/>
              <a:t>National boundaries</a:t>
            </a:r>
          </a:p>
          <a:p>
            <a:pPr>
              <a:lnSpc>
                <a:spcPct val="130000"/>
              </a:lnSpc>
            </a:pPr>
            <a:r>
              <a:rPr lang="en-US" altLang="zh-TW" dirty="0"/>
              <a:t>Early days of computers and internet</a:t>
            </a:r>
          </a:p>
          <a:p>
            <a:pPr>
              <a:lnSpc>
                <a:spcPct val="130000"/>
              </a:lnSpc>
            </a:pPr>
            <a:r>
              <a:rPr lang="en-US" altLang="zh-TW" dirty="0"/>
              <a:t>Relatively simple, “one size fits all” models of banking regulation – Basel I</a:t>
            </a:r>
          </a:p>
        </p:txBody>
      </p:sp>
      <p:sp>
        <p:nvSpPr>
          <p:cNvPr id="3" name="Text Placeholder 2"/>
          <p:cNvSpPr>
            <a:spLocks noGrp="1"/>
          </p:cNvSpPr>
          <p:nvPr>
            <p:ph type="body" sz="quarter" idx="3"/>
          </p:nvPr>
        </p:nvSpPr>
        <p:spPr/>
        <p:txBody>
          <a:bodyPr/>
          <a:lstStyle/>
          <a:p>
            <a:r>
              <a:rPr lang="en-US"/>
              <a:t>…and NOW</a:t>
            </a:r>
            <a:endParaRPr lang="de-DE" dirty="0"/>
          </a:p>
        </p:txBody>
      </p:sp>
      <p:sp>
        <p:nvSpPr>
          <p:cNvPr id="402436" name="Rectangle 4"/>
          <p:cNvSpPr>
            <a:spLocks noGrp="1" noChangeArrowheads="1"/>
          </p:cNvSpPr>
          <p:nvPr>
            <p:ph sz="quarter" idx="4"/>
          </p:nvPr>
        </p:nvSpPr>
        <p:spPr/>
        <p:txBody>
          <a:bodyPr>
            <a:normAutofit fontScale="85000" lnSpcReduction="10000"/>
          </a:bodyPr>
          <a:lstStyle/>
          <a:p>
            <a:pPr>
              <a:lnSpc>
                <a:spcPct val="130000"/>
              </a:lnSpc>
            </a:pPr>
            <a:r>
              <a:rPr lang="en-US" altLang="zh-TW" dirty="0"/>
              <a:t>National regulators vs. global finance</a:t>
            </a:r>
          </a:p>
          <a:p>
            <a:pPr>
              <a:lnSpc>
                <a:spcPct val="130000"/>
              </a:lnSpc>
            </a:pPr>
            <a:r>
              <a:rPr lang="en-US" altLang="zh-TW" dirty="0"/>
              <a:t>Principles vs. rules based regulation</a:t>
            </a:r>
          </a:p>
          <a:p>
            <a:pPr>
              <a:lnSpc>
                <a:spcPct val="130000"/>
              </a:lnSpc>
            </a:pPr>
            <a:r>
              <a:rPr lang="en-US" altLang="zh-TW" dirty="0"/>
              <a:t>Single vs. multiple regulators</a:t>
            </a:r>
          </a:p>
          <a:p>
            <a:pPr>
              <a:lnSpc>
                <a:spcPct val="130000"/>
              </a:lnSpc>
            </a:pPr>
            <a:r>
              <a:rPr lang="en-US" altLang="zh-TW" dirty="0"/>
              <a:t>Stakeholders vs. shareholders</a:t>
            </a:r>
          </a:p>
          <a:p>
            <a:pPr>
              <a:lnSpc>
                <a:spcPct val="130000"/>
              </a:lnSpc>
            </a:pPr>
            <a:r>
              <a:rPr lang="en-US" altLang="zh-TW" dirty="0"/>
              <a:t>Catch me if you can: regulation and financial innovation – impact of current crisis?</a:t>
            </a:r>
          </a:p>
          <a:p>
            <a:pPr>
              <a:lnSpc>
                <a:spcPct val="130000"/>
              </a:lnSpc>
            </a:pPr>
            <a:endParaRPr lang="zh-TW" altLang="en-US" dirty="0"/>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5F50827-3462-47F8-9F05-AB1AFD7E2709}" type="slidenum">
              <a:rPr lang="en-US" altLang="en-US" sz="1400"/>
              <a:pPr/>
              <a:t>393</a:t>
            </a:fld>
            <a:endParaRPr lang="en-US" altLang="en-US" sz="140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12097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2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2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2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243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243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243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243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24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P spid="402436" grpId="0" build="p"/>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altLang="zh-TW" dirty="0"/>
              <a:t>Regulatory Pendulum: CRIC</a:t>
            </a:r>
            <a:endParaRPr lang="zh-TW" altLang="en-US" dirty="0"/>
          </a:p>
        </p:txBody>
      </p:sp>
      <p:sp>
        <p:nvSpPr>
          <p:cNvPr id="7" name="Slide Number Placeholder 6"/>
          <p:cNvSpPr>
            <a:spLocks noGrp="1"/>
          </p:cNvSpPr>
          <p:nvPr>
            <p:ph type="sldNum" sz="quarter" idx="10"/>
          </p:nvPr>
        </p:nvSpPr>
        <p:spPr/>
        <p:txBody>
          <a:bodyPr/>
          <a:lstStyle/>
          <a:p>
            <a:fld id="{F75A01C5-F791-4750-83A3-98A950B72EC8}" type="slidenum">
              <a:rPr lang="en-US" altLang="en-US" smtClean="0"/>
              <a:pPr/>
              <a:t>394</a:t>
            </a:fld>
            <a:endParaRPr lang="en-US" altLang="en-US"/>
          </a:p>
        </p:txBody>
      </p:sp>
      <p:sp>
        <p:nvSpPr>
          <p:cNvPr id="8" name="Footer Placeholder 7"/>
          <p:cNvSpPr>
            <a:spLocks noGrp="1"/>
          </p:cNvSpPr>
          <p:nvPr>
            <p:ph type="ftr" sz="quarter" idx="11"/>
          </p:nvPr>
        </p:nvSpPr>
        <p:spPr/>
        <p:txBody>
          <a:bodyPr/>
          <a:lstStyle/>
          <a:p>
            <a:r>
              <a:rPr lang="en-US" altLang="en-US" dirty="0"/>
              <a:t>Financial Regulation</a:t>
            </a:r>
          </a:p>
        </p:txBody>
      </p:sp>
      <p:sp>
        <p:nvSpPr>
          <p:cNvPr id="13" name="Flowchart: Process 12"/>
          <p:cNvSpPr/>
          <p:nvPr/>
        </p:nvSpPr>
        <p:spPr>
          <a:xfrm>
            <a:off x="1828800" y="2895600"/>
            <a:ext cx="1905000" cy="1219200"/>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Crisis</a:t>
            </a:r>
            <a:endParaRPr lang="zh-TW" altLang="en-US" sz="2400" dirty="0"/>
          </a:p>
        </p:txBody>
      </p:sp>
      <p:sp>
        <p:nvSpPr>
          <p:cNvPr id="16" name="Flowchart: Process 15"/>
          <p:cNvSpPr/>
          <p:nvPr/>
        </p:nvSpPr>
        <p:spPr>
          <a:xfrm>
            <a:off x="4038600" y="2286000"/>
            <a:ext cx="1905000" cy="1219200"/>
          </a:xfrm>
          <a:prstGeom prst="flowChart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Response</a:t>
            </a:r>
            <a:endParaRPr lang="zh-TW" altLang="en-US" sz="2400" dirty="0"/>
          </a:p>
        </p:txBody>
      </p:sp>
      <p:sp>
        <p:nvSpPr>
          <p:cNvPr id="17" name="Flowchart: Process 16"/>
          <p:cNvSpPr/>
          <p:nvPr/>
        </p:nvSpPr>
        <p:spPr>
          <a:xfrm>
            <a:off x="6324600" y="2286000"/>
            <a:ext cx="1905000" cy="1219200"/>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Improvement</a:t>
            </a:r>
            <a:endParaRPr lang="zh-TW" altLang="en-US" sz="2400" dirty="0">
              <a:solidFill>
                <a:schemeClr val="tx1"/>
              </a:solidFill>
            </a:endParaRPr>
          </a:p>
        </p:txBody>
      </p:sp>
      <p:sp>
        <p:nvSpPr>
          <p:cNvPr id="18" name="Flowchart: Process 17"/>
          <p:cNvSpPr/>
          <p:nvPr/>
        </p:nvSpPr>
        <p:spPr>
          <a:xfrm>
            <a:off x="8534400" y="2895600"/>
            <a:ext cx="1905000" cy="1219200"/>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Complacency</a:t>
            </a:r>
            <a:endParaRPr lang="zh-TW" altLang="en-US" sz="2400" dirty="0">
              <a:solidFill>
                <a:schemeClr val="tx1"/>
              </a:solidFill>
            </a:endParaRPr>
          </a:p>
        </p:txBody>
      </p:sp>
      <p:sp>
        <p:nvSpPr>
          <p:cNvPr id="20" name="U-Turn Arrow 19"/>
          <p:cNvSpPr/>
          <p:nvPr/>
        </p:nvSpPr>
        <p:spPr>
          <a:xfrm rot="10800000">
            <a:off x="2514600" y="4114800"/>
            <a:ext cx="7162800" cy="1219200"/>
          </a:xfrm>
          <a:prstGeom prst="uturnArrow">
            <a:avLst>
              <a:gd name="adj1" fmla="val 25000"/>
              <a:gd name="adj2" fmla="val 25000"/>
              <a:gd name="adj3" fmla="val 25000"/>
              <a:gd name="adj4" fmla="val 43750"/>
              <a:gd name="adj5" fmla="val 100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Oval Callout 20"/>
          <p:cNvSpPr/>
          <p:nvPr/>
        </p:nvSpPr>
        <p:spPr>
          <a:xfrm>
            <a:off x="1981200" y="914400"/>
            <a:ext cx="1524000" cy="1219200"/>
          </a:xfrm>
          <a:prstGeom prst="wedgeEllipseCallout">
            <a:avLst>
              <a:gd name="adj1" fmla="val 13650"/>
              <a:gd name="adj2" fmla="val 67672"/>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Who’s to blame?</a:t>
            </a:r>
            <a:endParaRPr lang="zh-TW" altLang="en-US" dirty="0"/>
          </a:p>
        </p:txBody>
      </p:sp>
      <p:sp>
        <p:nvSpPr>
          <p:cNvPr id="22" name="Bent Arrow 21"/>
          <p:cNvSpPr/>
          <p:nvPr/>
        </p:nvSpPr>
        <p:spPr>
          <a:xfrm>
            <a:off x="2743200" y="2286000"/>
            <a:ext cx="1295400" cy="609600"/>
          </a:xfrm>
          <a:prstGeom prst="ben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4115715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of the GFC</a:t>
            </a:r>
          </a:p>
        </p:txBody>
      </p:sp>
      <p:pic>
        <p:nvPicPr>
          <p:cNvPr id="1026" name="Picture 2" descr="https://ci5.googleusercontent.com/proxy/EPKnhXp5hy8mkyrlMc6DlfgCPRzfOs1V5U9DaIKCCq5R3TN3P-MG8JQvG5EdKkOHuRHdBWUztXGeH9R2jKly-5lcEZuunXebCbc-xmZxRlbB0yidavA0Al97QjtsHQlB=s0-d-e1-ft#https://assets.bwbx.io/images/users/iqjWHBFdfxIU/imsmEdIBpbGk/v0/-1x-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3293" y="1417638"/>
            <a:ext cx="6590299" cy="43735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5867400"/>
            <a:ext cx="2971800" cy="304800"/>
          </a:xfrm>
          <a:prstGeom prst="rect">
            <a:avLst/>
          </a:prstGeom>
          <a:noFill/>
        </p:spPr>
        <p:txBody>
          <a:bodyPr vert="horz" wrap="square" lIns="91440" tIns="45720" rIns="91440" bIns="45720" rtlCol="0" anchor="ctr">
            <a:normAutofit/>
          </a:bodyPr>
          <a:lstStyle/>
          <a:p>
            <a:r>
              <a:rPr lang="en-US" sz="1400" i="1" dirty="0"/>
              <a:t>Source: Bloomberg 15 Aug 18 </a:t>
            </a:r>
            <a:endParaRPr lang="en-US" sz="1400" i="1" dirty="0">
              <a:ea typeface="+mj-ea"/>
              <a:cs typeface="+mj-cs"/>
            </a:endParaRPr>
          </a:p>
        </p:txBody>
      </p:sp>
    </p:spTree>
    <p:extLst>
      <p:ext uri="{BB962C8B-B14F-4D97-AF65-F5344CB8AC3E}">
        <p14:creationId xmlns:p14="http://schemas.microsoft.com/office/powerpoint/2010/main" val="319408845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Effect of the GFC</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396</a:t>
            </a:fld>
            <a:endParaRPr lang="en-US" altLang="en-US"/>
          </a:p>
        </p:txBody>
      </p:sp>
      <p:pic>
        <p:nvPicPr>
          <p:cNvPr id="1034242" name="Picture 2" descr="http://blogs.exeter.ac.uk/governingfinancialinnovation/files/2012/05/Financial-Reform1.jpg">
            <a:hlinkClick r:id="rId3"/>
          </p:cNvPr>
          <p:cNvPicPr>
            <a:picLocks noChangeAspect="1" noChangeArrowheads="1"/>
          </p:cNvPicPr>
          <p:nvPr/>
        </p:nvPicPr>
        <p:blipFill>
          <a:blip r:embed="rId4" cstate="print"/>
          <a:srcRect/>
          <a:stretch>
            <a:fillRect/>
          </a:stretch>
        </p:blipFill>
        <p:spPr bwMode="auto">
          <a:xfrm>
            <a:off x="3196300" y="1371600"/>
            <a:ext cx="6000000" cy="4572000"/>
          </a:xfrm>
          <a:prstGeom prst="rect">
            <a:avLst/>
          </a:prstGeom>
          <a:noFill/>
        </p:spPr>
      </p:pic>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307996993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81200" y="152400"/>
            <a:ext cx="8229600" cy="762000"/>
          </a:xfrm>
        </p:spPr>
        <p:txBody>
          <a:bodyPr/>
          <a:lstStyle/>
          <a:p>
            <a:r>
              <a:rPr lang="en-US" altLang="zh-TW" dirty="0"/>
              <a:t>…not that easy</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397</a:t>
            </a:fld>
            <a:endParaRPr lang="en-US" altLang="en-US"/>
          </a:p>
        </p:txBody>
      </p:sp>
      <p:sp>
        <p:nvSpPr>
          <p:cNvPr id="6" name="Footer Placeholder 4"/>
          <p:cNvSpPr>
            <a:spLocks noGrp="1"/>
          </p:cNvSpPr>
          <p:nvPr>
            <p:ph type="ftr" sz="quarter" idx="11"/>
          </p:nvPr>
        </p:nvSpPr>
        <p:spPr bwMode="auto">
          <a:noFill/>
          <a:ln>
            <a:miter lim="800000"/>
            <a:headEnd/>
            <a:tailEnd/>
          </a:ln>
        </p:spPr>
        <p:txBody>
          <a:bodyPr/>
          <a:lstStyle/>
          <a:p>
            <a:r>
              <a:rPr lang="en-US" altLang="zh-TW" dirty="0"/>
              <a:t>Financial Regulation</a:t>
            </a:r>
          </a:p>
        </p:txBody>
      </p:sp>
      <p:pic>
        <p:nvPicPr>
          <p:cNvPr id="1035266" name="Picture 2" descr="http://dailyreckoning.com/files/2010/04/FinReg.jpg">
            <a:hlinkClick r:id="rId3"/>
          </p:cNvPr>
          <p:cNvPicPr>
            <a:picLocks noChangeAspect="1" noChangeArrowheads="1"/>
          </p:cNvPicPr>
          <p:nvPr/>
        </p:nvPicPr>
        <p:blipFill>
          <a:blip r:embed="rId4" cstate="print"/>
          <a:srcRect/>
          <a:stretch>
            <a:fillRect/>
          </a:stretch>
        </p:blipFill>
        <p:spPr bwMode="auto">
          <a:xfrm>
            <a:off x="2803636" y="990600"/>
            <a:ext cx="6112168" cy="4800600"/>
          </a:xfrm>
          <a:prstGeom prst="rect">
            <a:avLst/>
          </a:prstGeom>
          <a:noFill/>
        </p:spPr>
      </p:pic>
    </p:spTree>
    <p:extLst>
      <p:ext uri="{BB962C8B-B14F-4D97-AF65-F5344CB8AC3E}">
        <p14:creationId xmlns:p14="http://schemas.microsoft.com/office/powerpoint/2010/main" val="37069299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76200"/>
            <a:ext cx="8229600" cy="944562"/>
          </a:xfrm>
        </p:spPr>
        <p:txBody>
          <a:bodyPr/>
          <a:lstStyle/>
          <a:p>
            <a:r>
              <a:rPr lang="en-US" altLang="zh-TW" dirty="0"/>
              <a:t>The regulatory landscape</a:t>
            </a:r>
            <a:endParaRPr lang="zh-TW" altLang="en-US" dirty="0"/>
          </a:p>
        </p:txBody>
      </p:sp>
      <p:pic>
        <p:nvPicPr>
          <p:cNvPr id="6" name="Content Placeholder 5" descr="http://www.institutionalinvestor.com/images/519/09_us_fea_fof_regulation.jpg"/>
          <p:cNvPicPr>
            <a:picLocks noGrp="1"/>
          </p:cNvPicPr>
          <p:nvPr>
            <p:ph idx="1"/>
          </p:nvPr>
        </p:nvPicPr>
        <p:blipFill>
          <a:blip r:embed="rId3" cstate="print"/>
          <a:srcRect/>
          <a:stretch>
            <a:fillRect/>
          </a:stretch>
        </p:blipFill>
        <p:spPr bwMode="auto">
          <a:xfrm>
            <a:off x="1524000" y="990600"/>
            <a:ext cx="8991600" cy="5102696"/>
          </a:xfrm>
          <a:prstGeom prst="rect">
            <a:avLst/>
          </a:prstGeom>
          <a:noFill/>
          <a:ln w="9525">
            <a:noFill/>
            <a:miter lim="800000"/>
            <a:headEnd/>
            <a:tailEnd/>
          </a:ln>
        </p:spPr>
      </p:pic>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
        <p:nvSpPr>
          <p:cNvPr id="7" name="TextBox 6"/>
          <p:cNvSpPr txBox="1"/>
          <p:nvPr/>
        </p:nvSpPr>
        <p:spPr>
          <a:xfrm>
            <a:off x="1524000" y="5715000"/>
            <a:ext cx="1905000" cy="457200"/>
          </a:xfrm>
          <a:prstGeom prst="rect">
            <a:avLst/>
          </a:prstGeom>
          <a:noFill/>
        </p:spPr>
        <p:txBody>
          <a:bodyPr vert="horz" wrap="square" lIns="91440" tIns="45720" rIns="91440" bIns="45720" rtlCol="0" anchor="ctr">
            <a:normAutofit fontScale="32500" lnSpcReduction="20000"/>
          </a:bodyPr>
          <a:lstStyle/>
          <a:p>
            <a:pPr>
              <a:spcBef>
                <a:spcPct val="0"/>
              </a:spcBef>
            </a:pPr>
            <a:r>
              <a:rPr lang="en-US" altLang="zh-TW" sz="4400" i="1" dirty="0">
                <a:latin typeface="+mj-lt"/>
                <a:ea typeface="+mj-ea"/>
                <a:cs typeface="+mj-cs"/>
              </a:rPr>
              <a:t>Source: Institutional Investor Sept 12</a:t>
            </a:r>
            <a:endParaRPr lang="zh-TW" altLang="en-US" sz="4400" i="1" dirty="0">
              <a:latin typeface="+mj-lt"/>
              <a:ea typeface="+mj-ea"/>
              <a:cs typeface="+mj-cs"/>
            </a:endParaRPr>
          </a:p>
        </p:txBody>
      </p:sp>
    </p:spTree>
    <p:extLst>
      <p:ext uri="{BB962C8B-B14F-4D97-AF65-F5344CB8AC3E}">
        <p14:creationId xmlns:p14="http://schemas.microsoft.com/office/powerpoint/2010/main" val="215115981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52600" y="274638"/>
            <a:ext cx="5257800" cy="1143000"/>
          </a:xfrm>
        </p:spPr>
        <p:txBody>
          <a:bodyPr>
            <a:normAutofit fontScale="90000"/>
          </a:bodyPr>
          <a:lstStyle/>
          <a:p>
            <a:r>
              <a:rPr lang="en-US" altLang="zh-TW" dirty="0"/>
              <a:t>EU financial supervision framework</a:t>
            </a:r>
            <a:endParaRPr lang="zh-TW" altLang="en-US" dirty="0"/>
          </a:p>
        </p:txBody>
      </p:sp>
      <p:pic>
        <p:nvPicPr>
          <p:cNvPr id="15" name="Picture 10" descr="http://european-systemic-risk-board.com/img7.jpg">
            <a:hlinkClick r:id="rId3"/>
          </p:cNvPr>
          <p:cNvPicPr>
            <a:picLocks noGrp="1" noChangeAspect="1" noChangeArrowheads="1"/>
          </p:cNvPicPr>
          <p:nvPr>
            <p:ph sz="half" idx="1"/>
          </p:nvPr>
        </p:nvPicPr>
        <p:blipFill>
          <a:blip r:embed="rId4" cstate="print"/>
          <a:stretch>
            <a:fillRect/>
          </a:stretch>
        </p:blipFill>
        <p:spPr>
          <a:xfrm>
            <a:off x="1828800" y="1600201"/>
            <a:ext cx="5486400" cy="4525963"/>
          </a:xfrm>
        </p:spPr>
      </p:pic>
      <p:sp>
        <p:nvSpPr>
          <p:cNvPr id="17" name="Content Placeholder 16"/>
          <p:cNvSpPr>
            <a:spLocks noGrp="1"/>
          </p:cNvSpPr>
          <p:nvPr>
            <p:ph sz="half" idx="2"/>
          </p:nvPr>
        </p:nvSpPr>
        <p:spPr>
          <a:xfrm>
            <a:off x="7162800" y="152400"/>
            <a:ext cx="3352800" cy="6553200"/>
          </a:xfrm>
        </p:spPr>
        <p:txBody>
          <a:bodyPr>
            <a:noAutofit/>
          </a:bodyPr>
          <a:lstStyle/>
          <a:p>
            <a:pPr>
              <a:lnSpc>
                <a:spcPct val="100000"/>
              </a:lnSpc>
            </a:pPr>
            <a:r>
              <a:rPr lang="en-US" altLang="zh-TW" sz="1600" dirty="0"/>
              <a:t>The European Authorities have the power to:</a:t>
            </a:r>
            <a:br>
              <a:rPr lang="en-US" altLang="zh-TW" sz="1600" dirty="0"/>
            </a:br>
            <a:r>
              <a:rPr lang="en-US" altLang="zh-TW" sz="1600" dirty="0"/>
              <a:t>- draw up specific rules for national authorities and financial institutions;</a:t>
            </a:r>
            <a:br>
              <a:rPr lang="en-US" altLang="zh-TW" sz="1600" dirty="0"/>
            </a:br>
            <a:r>
              <a:rPr lang="en-US" altLang="zh-TW" sz="1600" dirty="0"/>
              <a:t>- develop technical standards, guidelines and recommendations.</a:t>
            </a:r>
            <a:br>
              <a:rPr lang="en-US" altLang="zh-TW" sz="1600" dirty="0"/>
            </a:br>
            <a:r>
              <a:rPr lang="en-US" altLang="zh-TW" sz="1600" dirty="0"/>
              <a:t>- monitor how rules are being enforced by national supervisory authorities (NSAs)</a:t>
            </a:r>
            <a:br>
              <a:rPr lang="en-US" altLang="zh-TW" sz="1600" dirty="0"/>
            </a:br>
            <a:r>
              <a:rPr lang="en-US" altLang="zh-TW" sz="1600" dirty="0"/>
              <a:t>- take action in emergencies, including the banning of certain products;</a:t>
            </a:r>
            <a:br>
              <a:rPr lang="en-US" altLang="zh-TW" sz="1600" dirty="0"/>
            </a:br>
            <a:r>
              <a:rPr lang="en-US" altLang="zh-TW" sz="1600" dirty="0"/>
              <a:t>- mediate and settle disputes between national supervisors,</a:t>
            </a:r>
            <a:br>
              <a:rPr lang="en-US" altLang="zh-TW" sz="1600" dirty="0"/>
            </a:br>
            <a:r>
              <a:rPr lang="en-US" altLang="zh-TW" sz="1600" dirty="0"/>
              <a:t>- ensure the consistent application of EU law, and</a:t>
            </a:r>
            <a:br>
              <a:rPr lang="en-US" altLang="zh-TW" sz="1600" dirty="0"/>
            </a:br>
            <a:r>
              <a:rPr lang="en-US" altLang="zh-TW" sz="1600" dirty="0"/>
              <a:t>- where necessary,  the new Authorities have the possibility of settling disagreements between national authorities, in particular in areas that require cooperation, coordination or joint decision-making by supervisory authorities from more than one Member State.</a:t>
            </a:r>
            <a:endParaRPr lang="zh-TW" altLang="en-US" sz="1600" dirty="0"/>
          </a:p>
        </p:txBody>
      </p:sp>
      <p:sp>
        <p:nvSpPr>
          <p:cNvPr id="11266" name="AutoShape 2" descr="data:image/jpeg;base64,/9j/4AAQSkZJRgABAQAAAQABAAD/2wCEAAkGBhMSEBQUExMVFRUWGBgXFhcYGBwYGBkdGBobGxYaGBcdHCYeHB4jGhkVIDAhIycpLi0sHB8xNTAsNScrLCkBCQoKDQwMDwwMDSkYHhgpKSkpKSkpKSkpKSkpKSkpKSkpKSkpKSkpKSkpKSkpKSkpKSkpKSkpKSkpKSkpKSkpKf/AABEIAMkA+gMBIgACEQEDEQH/xAAbAAADAAMBAQAAAAAAAAAAAAAABAUBAgMGB//EAEoQAAIBAgQDAwYICwYHAQEAAAECEQADBBIhMQUTIkFRYQYUMkJScRUjM2JzgZHTFiRDU1STlKGys9I0cpKxtNQHgsHR4eLwokT/xAAUAQEAAAAAAAAAAAAAAAAAAAAA/8QAFBEBAAAAAAAAAAAAAAAAAAAAAP/aAAwDAQACEQMRAD8A+40UUUBRRRQFFFFAtfxZViotu0JmkZQDrGUFmAzdvdHbWFxbyByXAK5iZtwD7B65nxEjxrQOPOSMzTygcvqekdd/S7Ntop2gTt41zkmxcGac0tb6I2zQ5mfmz4xWBjrkA+b3Jz5YzW5A9v5SI8N/CnaKBO5jXGeLFw5SAsNb653Ky4gD50Vl8W4LAWXICyCDbhjp0iXmdTvA03pup/HedyG83nmykRlmM654z9M5M0TQdRjHlRyX1XMTNvpMHpPXJPZIka71hMa5CfEXBmJDDNb6Nd2h9Qd+mTUhcXxDbkrAX0mKlmOvqrcCzGU9gJBAIBDDSxxTiBBJwyCHAIJjQZs2WX12SG032I6qCz59cyz5vcnNly5rcx7c8yI8JnwrZ8Y4z/EXDlIy9Vvrk6lZfSN+qKk28Tj2R81pEbltlK5WIcZMuhuZSDNzQkRlEnWuNvH8QyZRZQsptqSxGuZCXMgqpynLOXQyQNjQXWxT5mHJcgLmBlIY+yOuZ8SANN6ExblkHJcBlkmUhD7LQ8k/3QRrvUW3jOIlfkbQOu53jJGguaTLnfSI7mOwu497Lgotu7NoIQUOhdeac0sJC5vU0jTNQVkxrkJ8RcGYkMM1vo13aH1B36ZNDY1wpPIuEh8sZrcke2OuMvgTPhXn/OeKBVHKQmEJJKAyMnMEBog/GR4xqAdHsRicct5wlpHtZ1yElQQvLWfXBPxmeSRKjUB9gFS5i3GeLLnLGWDb653yy4iPnR4TQcW8n4l9EzAymp9gdfpeJ6fGob43iRDRZtrqAuqloOck63YERbHb6RMGIrXF3MebrZAwQLcCwtojMHuBCQ5DH4vkkQYkme0AL1vFuSk2XGYEkkp0RsGhzJPzZFa28a5Ck2LgzNBBa3Kj2jDkEe6T4V5e78LZSR2hYANhiIVM2pCjVuZ3zrGWBm9Rwq5ca3N0Q2Zh9QYx/wCD2iD20Aca8MeRckNlAzW5Ye0OuI8DB8KzcxjgvFh2yxlhrfXO+WXER86PCabooFTi3mOS/oZpm3E+x6c5vH0fGhMW5KTZcZgcxm30R2ND6z82aaooFMHxDOSrI1twMxRspOUkgGVJXUg9s03Siz5w3UkctenTP6TanScvYNdwaboCiiigKKKKAooooCiiigVDnnkZxHLB5cazmPVPd2fVTVKieedEy8sa+vOY/wD5j980kuOxD3LotpZy23ySzNJ6FYmAsD0v3UFeipmbF+zh/wDE/wDTRnxfs4f/ABP/AE0FOipmfF+zh/8AE/8ATRnxfs4f/E/9NBTpDi9i46qLRKmTJBiJtuFJ11AcoY122pdsdiEe0LiWctx8hKs0iVYgwVg+jVeggnh+LGtu4qg+qztcAA7mZMxJ1meyI2mtLnDsdlIF9NVI7iCS0Q2QnQZNTJ0bvDCrxXGtat5lUMxa2gBbKJuXFQSwVojNOx2rh5xi/wAzY/aH/wBvQaeb4kX5Dg2meSNCVUKNpUESygRLaOx0gUvb4Vi0UZcRJOrZuob9hYMf3gb6DcN+cYv8zY/aH/29HnGL/M2P2h/9vQJXMBjjMXkBzEj3dkjJrpOgjsJmIPZcBitc14GbbKAOkByIDaJOhE79p91d/OMX+ZsftD/7ejzjF/mbH7Q/+3oEX4RiSsC5rC6865pDSw9HXMPWOo22qjwWxdS2RdJZp3JzTCqCRrsWDHs32G1deF403bKuVCkzIBzAEEgwYEjTuFN0BRUexiMTdNwo1lVW46AMjsekxJIuAa+6uvKxf5zD/qn+9oKdFTOVi/zmH/VP97RysX+cw/6p/vaCnRUzlYv85h/1T/e1p5ziLd20txrTLcZl6UZSIRnBkuwPoxEdtA2ts+cMcqxy1Gf1iczdMTsJB27TTdJJb/GWOQ/JKM86HqfpiNxM/WKdoCiiigKK4Y+6y2rjIMzhGKjUywBKiBrqY2qMvlDeBhsK+p00bQZV1bpOmbPt2RoZoPQUVEbyguAMWw7gKCZkxuIzSvbOy5jo2mxOLvH7oH9meTGXRyNjJaEkAEARqTmGm4AXKKgpx++VU+auOoA5p0kiTAU7DN9cbzNNcI4rcvMwey1sKBBYESTvEgbd376BkJ+ME8v8mBzJ+ceiPDefGluEuBcxMkCb5jx+KtbUwAPOTo88sdXqRmOn97/pFSrHCFvXcQWZhlu3F0jUXLVnNOnzRQOcX4cL+Ui8beVWkqdw8b6/N3pUcFaNcW7GV3JjcECA43jsINdLnkrbYsS7ywIMZQNQNYCgeqp94rReAWXLxdJJ6WjIYgZToVMHx3/fQdcJwt1a2xxbvB7dnHVIgGJMg7eroANA3wvhxtZy1xrjMRqZ0AEACSfE+8nwATbgNoIi81hlLAHMoJzOGiY0OcDaO7uoHkqkAc29oZPXv4HTaNPdpQd+M+nhvp1/l3Kp15+/wpbLWYZ2z4kMSxB/J3NBAGlegoJvH/kl+mw3+otVRFTuP/JL9Nhv9RaqiKDNFTeI8SuW3CpaL6L2NrLENBCkDKADrvP2rr5QOS34tehTElSJ6gJAjXQzHgaC1RSOFx7vdZeUyqubqM6kEARpEESd+7xp6gmeTf8AZk97/wAbVTqZ5N/2ZPe/8bVToJnAtr3093+KqdTOBbXvp7v8Vd+KYl0t5ra5jmURBaATBMLqYFA5RUa/xy6oJ82cgAydQZEyAMvgddu6SQDr8O3tAMJcktl1JAj2icsgaztMbiQVAW6mcU+Xwv0j/wAm5VCy5KgkFSQCQdxI2NT+KfL4X6R/5Nyg7IR5ywl55S6epGZ9R87v8Ip2lFufjDLn/JqeXG3U3Vm8YiPCm6AooooOeILBGyAFoOUHYmNJ27aiXOI42VAw6zlkyRlmBpmD9O57DtHeRfooInnGNgfFW9Y7dgAs+uZklvcEOpkGua4vHQPibYOpMkECJ7rg3IURr6RM6ZTfooCiiigTFweclc7TywcnqxmPV7+z6q4cH9PE/Tn+VapkXDzyM4jlg5I6vSPVPd2R4UlgMSts4t3YKov6k7D4u1QN3+MWUUs11ABvJ2iezfsNTb+EwgCu12ARKHmaAA6ZNdgSdu/XYRya5w9i05CSGEkNJXfpI3HYCO6BXbEXMEwR2ykQxQ9XaxBjxLFo7TrFBrbwGBUrD2xlggc0fk9jv2QZ79Zqrb4nZYwLqEkkAZhJIJEATO6t9hqQWwAUr0ZTDetqGKgEeBypBGkBSNIray2BDqy5AwysPS00lT3d31wN4FA5xn08N9OP4LlP38MrxmUNlIYT2EbEeIqbxK8GOFYbG8v8Fyq1BN4/8kv02G/1FqteKYu+rAWkDLlJmCdZ20Pdr/32rbj/AMkv02G/1FqqIoJFrH4k27hayA4QG2NwWC9QaGMdW3eCO0GhcdiZ+RBGRiDsS2WVEFpiQwOnrLtBqxRQQ2x+Kyr8UATbBbSYeTmGhOkAEduvadKd4Xibz5ubbyejl1GukMCAx1zAn3MO0Gn6KCZ5Of2ZPe/8bU9YwyoCFEAksdzqxknXxNI+Tf8AZk97/wAbVToJnAtr3093+Ktsfevh/i0zLlEejvJzTLA6DKQBvqCRuNeBbXvp7v8AFVOgjedYyfkbY1PrTA0jt13OvzdtdNBjcbp+Lr/jX5vztd37tuzerlFApw67dZTzkVDOgBnTx1Ovb9fhS/FPl8L9I/8AJuVTqZxT5fC/SP8AyblAwrHzhhKRy109eczan5u0eM03SiofOGOQRy1GedT1N0x3Df66boCiiigKKKKAooooCiiigSa8BiQCbQLW+mSBcaCSwA3Kga/bUhMUQ1wocJdt37soWxGXMciKUyi0wJldgT2V6PLS+Kxdq0BzGRBqRmIG28faKCJ55AnlYABDkJ849E7ZZ830PhWXxRAZTawIFsdanEegDtmHm/SDJ376rjiVgmOZak6xmWfsmhOJWGJi5bJkA9S7nYeNBGa9uDYwE5c5HnHqTmzkeb+jOs7dtFu76AWzgZeCmXEkF8hDDLGH6gCoOk7VbOOs6/GW+n0updNY11010rC8QsyBzLcnRRmWT7hP+VBFXFFzh5bCJaW6MpTEl8xCsoRQbShmlh2zVpuLWQGJvWwFbKxzrCt7LGdD4GsnHWRI5lsZZJ6l0gwSddIOlafCdjT4y3qdsw/y+o/YaBXjeIR7bKl2zntPZuMHuBQoS6j9ZAJWQsAkdormOM3piMJOXPHnRnJ7ccj0fHaq1m4jjMpDA9o1Bgxv26itMdirdm0925CpbVmY9yqJP7hQS7fGrrZABhDnnJGKJzRvl+I6og7VheO3CAR5mQWyA+dmC3sj4jVtRpvVDg/EbeJsWr9rVLih12kT2HuIMgjvBpvljuFBEfjt0Zp8zGQ5XnFkZSdg3xGh0Oh7q2fjN5SwIwgKCWBxRBUGILDkaDUanvFWGUQdB3movkl5VWeI2DftI6qHNsi4FDEqFPqkiOodtAxwa8luylt7trPkNyFcEZSS2ZSYJXX0oApxOJWmyRdtnmTkh1OfL6WXXqjtiu+Qdw7qRbjWHEzcQZSy66GVMMFG5IPdQTMLjnt5+W2FdHvNlY4krLOZyQLTDN4Amu7cbugOSMGAhhycWekkwA3xHSZ0g09e4th09K5bGhbcbCZP7j9hra7xKwpKtctg6EgsoOokSJ7taBBuMXgWBXCAoMzg4ppUd7DkaDUamgcYvEqAuEllzqPOmll9oDkaroddqcXjGHJgXbZJ09Ia+HjT2QdwoIi8bunJAwh5khIxR640OX4jqg91cjjWe5Ze42FRLdxhK4jPLlGXJrbUZuqYmdNqv5B3DTajIO4UCFi/bbFXAurrbRXYMCB1OQpA2bc69hqjWAtZoCiiigKKKKAooooCiiigKlcctOTbyYdb2pnMwGUabT3wPsp7F463aGa46oO9jHh/1FaXOK2VLA3EBRczAkdI01PcNR9tBCv4e4A34ghWCdLgJYxpH2AdsCO6K2tYS4hBXAWhqIi4BEdu3+XZpVr4Vsyo5iSy51EjVYJzDwgHWhOL2SEIuoRcJCajqIMEL360CXDMDOcXMMlsEg6ENm9/uCp+7aIDa8FsDa0u87f/AG8Ce+KPhmxlzc1MubJOYRm3yz3x2Vs/F7IDk3UAtkB9R0kmAG7taDkPJ/DxHKX/AK/bv7u7srPwDh4jkpuToI1Ig/u/yHdXT4Vsyw5iSq52EjRYBzHwgjWi3xWyxUC4hLrmUAjUa6jw0P2UHfD4ZbaBEUKqiABoAPCvHf8AF3CYi5wy6LJQIoNy+WJBNu2M2VAFMkkDcjQR216m3xiw2SLqHOSEhh1Ebgd+4rhj8Vhrtl0uujWnJsuC2hJHUhIO8UHkf+CmExFvhw5hQ2XJuWIJLKCSHVgQABmGYQT6Rr6DUvAthcLZNq2yW7diFK5tEzGQDJkSSd6aPE7QJHMWVTmHXZfaPh40E/yxwd+5grwwtxrd8LmtldyV1ya+0JX6wa+e/wDAPBX+XeuNccYcNlt2/VLnKbj9+gCL9bd1fUk4naJUC4pLgsmvpAbkd4pfh+KwttFFlrao7vkCkQzsxZ48SzE/XQUqU+CrMzyknUzlEjN6UHcTrtWDxixBPNSFbITmGjeyfHwrL8VsjPNxBy4z6jpnbN3UAeE2YUG0hCgBQVBgAAAa+AH2CsvwuyWzG1bLadRUToIGsToKPhO1mK8xZC8widcvte7xoTilpigFxCbgJQSOoDcr37Ggw/CbJIPLWQwYECNV2Om/103Sa8YskKRdQh2yqZHU20DvM1huM2ArMbqQrZGOYQG9k+NA7RSj8VsguDcQcuM+o6Z2zd1A4rZmOYk5OZEj0N83ujtoG6KXw/ELdyMjq0gsIIMgGCR4TpNMUBRRRQFFFFAUUUUBRRRQKOn4wh5c/FuOZO0snRHzomfm+NN0ncjzlNHnlvB9SM1uZ+dtHhmpygKKKKCbhPKPDXLfMW6oSJl5t6QTMPBiFYztoe411PGsP+ftet+UX1fS7ezt7qVs+SeGUKBbMIAFl7hgAEKNWOgDNHdmMbmtLnkfhWcsUJkejnbL4GJ3Hq+z6sUD44rZzBedbzHQLnWTIBECZ2IP1iuVjj+HZSwuoFUspLHIJWA0ZokAkCRprXO15M4ZXzi0A3Trmb1WVl0mNGRT9Vc7nknhiZKHdyQWJzG4gRiSTm9AQACAO7QQDK8dw5BPPtQsz1qIhspmT7RAnvIrOI43YS3zGvWwhDMGzAghAS+WD1RBmJpdPJXCja0NgPSbsYMPW9oT9Z7zPS75PYdlVTb0XOAMzD0zmaYOvVDa7EAiIFBn8ILGdkNyCkBswZVEpnALkBfQ13rqvGLBIAvWiTsM6yZAIgT3EH6xWt7glhmLNbBJcXCdZLBQgO/sgCNqVt+SWFB0sjYLqzEQCpAgttKrp4UDPw9h4kXkOoAhpmcsZY9IdaaiRrRZ45YZnUXFlGKNPT1AhSAWgGGIGk6kd9cB5LYbMG5ZLAgyXdjIAAJJYyYVdT3Vm95L4dmZyhzscxbM0yDmHbEBurLtIBig7/DmHgHn2YOoPMWDqRoZ7wR9RrJ4zYDFeakg5YnWZUbdurKCRoJ17aVwnkphrZUrbllEZmZmJ6SpLSdSVYjXsgbARg+SOE6fiR0gACWiFCKAROultBr3e+gcHGbBBIvWzCG5o6noEy0A7CDr4UmPKzC/nD6Trqlwa2/lPV2XtO1dB5NYeGAT0lZCczFiHzZpJJJJztqdda0byUwxBDIWBZnINxyMzHMxy5oHVrAETqBQb2PKXDuVAcyyqwBR10Z8ikyoiW0E/wCVVKm3vJ6wzK2SCoULBIACsGgLOXUgAmJI0mqVAUUUUCjT5wvSsctur1wcy6DWcp3Om4FN0m6DzhTkM8thzJMDqTpjaTv/AMtOUBRRRQFFa3LgVSzEAASSTAAG5J7BWEvKSQCDGhgzHv7qDeiisM4G5idKDNFas4G5A/8Av/IrKsDsZ7KBV7g84Rc5BNtzkjQw1vqJ7xIH/Ma5XePWldk+MJQw2WzdcAwDGZUImCO3trs7nnqMyxy3OWOo9SdQPcJIPiRUy1jDaGLcLmjEARMekllSZ8Jn6qBv8ILXs3v2e/8Ad0fhBa9m9+z3/u64XvKZVDE2rpC+kQoj1tBJE6KT9Y76x+EwmOReJ/uiD0zoZ22E+M7UDH4QWvZvfs9/7uj8ILXs3v2e/wDd0ve8osrwbNyMqmQJPVl0K9kSe3dSKwPKQyR5ve0I9XcFc07xpsRO8DcxQNWuPWmdV+MBYwuazdQEwTGZkAmAe2qNQr+PW8MK6ggHERrHYlwdhNXaDhjMalpC7khQVGgLGWYKoCqCSSxA0HbSf4QWvZvfs9/7us8f+SX6bDf6i1VEUE78ILXs3v2e/wDd1j8ILXde/Z7/AN3WLvC7vNd0vZcxUxlmAFCkDXvGb30u/BsTsMWwHflluzvMbdv2RJkGfwgteze/Z7/3dZ/CC17N79nv/d1nAcPuo7M983AZhcsASZ7zVA0HHBY1LqZ0JKyw1BUypKsCrAEEEEaiu9TeAfJv9PiP59yqVBOfj9oMygXWykqSti6wkbgMqEGPA1qfKC2N1v8A7Pf+7o4Fte+nu/xV14vhrb24uPkUMpzSBqDI1PjQc/h+37GI/Zr/AN3R8P2/YxH7Nf8Au6XveTqsDF65mggHMDG4EAAfbuYInU1yTydtExz7phsxGcR/dIjRYkRp06bAQDvw/b9jEfs1/wC7raxxu2zqkXVLSFz2bqAkAkjMyATAJieynbNrKoEkwAJOpMDcnvqfxP5fC/SP/JuUHZ8vnK+nm5Tx7EZkme3NMR4TTtKM/wCMKOYZ5bHlwYPUnXO0jaPnU3QFFFFBwx+HS5adH9BlKt7iNd9Nqijybw863WJaZBZDmmSx1Xc6yR2SNpFXMTh1uIyMJVgQfcd6lt5J2C0kORlKFS5IIJB1kzuCd9yfCgXPBLECLxhWDHqU+ksLHYpjXMBmOpJ1JrVvJ/DH8sQAMqgMgChs0ZemRJdtRvttpT34L4fLlyaa9p7SpJPZMqPtYbMZ1XyWw49QnfdmO6ZCd98mn1UHEeR9nsZwYiemfSDblfAD3ACqfDOHLYti2pYgSZYydfqFNUUCjg+cL0rHLfq0zDqSFGswdSdNwKX4P6eJ+nP8q1Xe4g84Q5CTy3GeTA6rfSRtJgH/AJTXDg/p4n6c/wAq1QUbjQCYmBsNSfcKijjGJhR5qQ8gPJ6QO8MoYHt7dI91XKj8RvYrORaSVAePR1OVSk5iPWNwadw76Dk/Hb4AbzVgoBLSxkQCSAMu+kd07EiGNu0xKgkQSBI3jvFSsFfxWdeYihTAkEE6K2YtGglssROx2kVXoJXGtDh4G14QBAn4u5oOysWeLXyqk4O6CQCRns6EjUfKdh0rfjPp4b6cfwXKp0HnuJY+64Cvh3tqLuFIdmtkEnE2wVhWJ0ABnx+30Aqdx/5JfpsN/qLVURQSsbwhXuE850ZobKrxomVSQvaPQk665fceC8IV4PnVxspKtFzQwCCpjYgTPbTvEeFWXPMuAgqPSDMIAk9h7zP1DuFTLeAwJiNi4j0tWZywGu/UP3RtpQPcO4YFcOL9y4AGWC+YHXt8Rt9Q2jWqan8M4XatnPa2ZRGsiJLSPfm1PgvdVA0EDhuIvKpFuytxTdxRYm5kIIvtlEZTMgsZ7I8aauY7FQYwykxoOcP6K34B8m/0+I/n3KpUEnycYm3cLAKxvXCwBkAzqAYEwdJinOJWEe0wuGEAzE9wXWf3UtwLa99Pd/iqhesq6lWAKncHY+BHaKCAvDcEpUBwDcMr8ZqZntmdQSNd5760PCOHkgZk1mALgj0ZOkxsJ+rumulzzNGYC1OUEmAYALNbIAmIzBxtA1OldMLh8HeOVACVck7+kvLLSSddMg+rwoLVm0FUKNlAA1nQCBrU/iny+F+kf+TcqnUziny+F+kf+TcoGGnzhepI5bdOmc9S6jSco2Ou5FN0o1s+cK2VY5bDP6wJZYUCdjBO3YKboCiiigKKKKAooooCiiigSuFfOU1fNyrkD1IzW5n505Y8M1L/AAXdV7jW74UXGzlTbDQcqqYOYadINNO/4wg5hHxbnlwYPUnXO2kxHzvCm6CZ5nif0lP1P/vS3Erl+xZe6+JXKgJMWJY9wUZ9WJgAdpIq5WDQeZ8meI4jGYW3fF9ULAZ0NmCjespl532PaCD21U8zxP6Sn6n/AN66cBP4rY+it/wDvJ/zNP0Er4Kus9trl8MLb58othZOVlGuY6dVVaKKBTieBN23lDZDmtuGiYNt1cadolQKX8zxP6Sn6kf11TooJN7huIZSpxCwRB+J/wDevMYTEB8fcwYdZtqrLcNglC8sXRGLkBkGUjL28yIymve1Psn8bu/RWf47/jH7vt7A42eHYhVCjEIAoAHxPYNB69b+Z4n9JT9SP66p0UCnC8CbVvKWzks7loyyXdnOnYJaKboooJQ4M6s5TEXEDMz5QtogFtTBKE795rb4Lvfpd3/BZ+7qnRQeZ4zwo2rNy6bly6wUwi2LLu5mVUDlE6ufdJJPaa5eS1m5iMNZvm7ds3CgDIbNpCh0LKAbU5Z1B7QQe2vVGkeAR5ph425VuNvYHcSPsNBz+DL36Xd/wWfu6zb4Q3MR3v3LnLJKqVtgSVKySqA7Me2qVFAk9v8AGVOQ/JOM86CWTpiNzE/UadpJ2HnKiXnlPp6kZk1Pzto8Jp2gKKKKAooooCiiigKKKKBR5566pHLfp0znqTUaTlGs+JWmS4G5FLPbPnCNkEC24zz1AlkIUCdjBO3qipeG4ZYe9i3u2rTEXV6nRTAGHsHcjbeguc0d4+2luJ41ksu9tRcdVLBM2UtGuUGDqRt4xtvXD4Dwn5jD7x8mm/dtWW4BhQJOHsAfRp/2oFPIziRu4Gw7pyptrlUsC2UKArNAABYCYGwI9wtc0d4+2pycFwbExYw5IMGLaGD3HTStl4DhDth7B91tO8ju7wR9VBQFwHtFbVB4hwmxbuYZrdm0jc4CVRVOtu5OoE1eoCsTUzyktBrAVgCpvYcEESCDiLcgjtFYXgOCMxh8MY3+Lt6QSDOneCPqNBUmvN4Lit5uKX7Jw5VFtWyb2boK5rmTKMk5iWYEEwMjeE0h5OYT9Gsfqk/prC+T2DO2Gw50B0tW9jt6tBTmianfg1hP0Wx+qT+mg+TWE/RbH6pP6aClRUrybtBbLKoCqL2IAAEAAXrkAAbCqtATWJqFg+D2Lt7FNcs2rjc6JdFYwLVqBJG1OHyawn6LY/VJ/TQduLXrq2Xayge4oLKjEgPGuWRsSNAYOsUl5H3brYGw15OW5tp0SSVGUZQxOuaIJ0EEx2SYwwoAUHhdktAzRbTKOkEx06yxI1Ijt7TXS7hkCkjhdomYX4tddJkjlggT7pg7aSHrZrM1N/BrCfotj9Un9NKYjhVm1iMKbVm3bJdwSiKpI5NwwSAJEgGPCgpNc/GFXP8Ak2PLjeGTqzeExHzqbpVp566pl5baevOZYj5sTPjFNUBRRRQFFFFAUUUUBRRRQJXLf4yhyNpbuDP6olrfSRG5id/VNK4GwHfGodmuhT7jhrANNXGHnKCXnlXNPUPVb1PzhpHgWpThuKRb2LDOoPOXQkA/2exQLYvycwqlc5ZZaFGbQGS0LpoBJHgO6svwLCTJeCp161GuU7gbdIMAQAJgRpVHGeb3QBcZGAMxngfXB19xpIcHwWslW1zdVwmD2wS06kT79e6g53uB4RnLNck5s5GdY6jm1HaCX7dwwG0Vm15N4dsxttJ1E5g+UkknT37g7jTaup4Zg8xb4uSSSRcI9Iydm/8AhptTODXDWp5bIuaJ6/ZEDc91AvxGxy1wiLrkuKonSctq4BMDSY7q3s43FlVLYa2GIBI58wY1E8vWDpWvFcWjPhgrqTzxoGBPydyrFB5/iWJvsALllUQXcKQwu5yW85tyMuQRpBnxrviPJWw5JObqbMQDoSSxmIj1yPcAK6+Ul0LYDMQFF7DkkmAAMRakknYVkeUuE/SrH61P6qCfa4Lg2UkXNGhZzgHcwASNZJ31mBqYEdcRwjCugBcQqKgOcEgeqZ8cp17YNLXBwxt79nck/jAhpBUhuvUEMw9xI2JFb5+GRHNw0a/ll7cs6559Rf8A4mQ6XOCYViAbkmRHxgnwUduzD3yN6cw/k7at3A6yCpYgSIGYQRtt3dwgDQABC3d4aNr1jTLHx49Qll9fYMWMd5PeaofhLhP0qx+tT+qgT4bbxBU8p7SrzcVmz22ck89ssRcWBGefeKauYfGQYvYeY0+Iffs//oP+VHk3dDWWZSGVr2IIIMgg3rkEEbiqtBJ4CGnEZyC3NGYqIUnk2cxAJJAmYEmnseX5bcv04027/EgbTv8Av2qfwzFIt3FBnUHn7FgD8jarbimLY5OTetCCZzOIPdOhPft/5Ac7eMxkDNYX6mUk6DvYAdp/d4nVcVjc2tm2VkesBA7fW1P1d512rkeIYksYuYZV13aT6IiIOwaQZ7QOystjcTOl3DEa+tHaI+0SY8T3CgsYG47W1NxQr+sAZA1957IpTiny+F+kf+TcrHDscwzc67ZOiwUYDXL16E7ZtvCtMfiUa/hQrqTzH0BB/I3KB1kPPU5BHLYcydQcy9Mdxgn/AJaapN1HnKnK08t+v1QMydJ8TofcDTlAUUUUBRRRQFFFFAUUUUHG7h5ZWzMMs9IPS0+0I1ikX8nrbQWLMQ2YswRifmkldV8KqUUEl/JmyQ2kZjOip0+C9Gg/7Vm55N2SWMAZgBAVIXbVejQ6fvNVaKCV+DdmQYGi5YypB+cen0vH91C+TdkZNJyzMqnXPt9GseEVVooJdryetqBlLKwbNnAQNtGWQvo+FMPw4kOObdGcgyGErrMJpoPtpyigUOA1Y8251LljMIXQdS6aHTfxNZGB6lPMudK5YzaH5x01bxpqigTTh8cv426ck7sOuT6+msfVWDw3pjm3fTzzmE/3dvR8KdooE7nD5D/G3RnIOjDpjsTTQH662bASWPMuCVy+loPnDTRvGmqKBVMDBU8y4cqlYLDq8W01PjWtvh8BBzbpyEnVh1T2NpqKcooJl3yfttOYliWzZiELf3ZK+j4Vrc8mrJz6RmiIVOmPY6NJ7d6q0UEtvJyySTlAlcsBUgfOHR6XjQvk5ZBU5QcoiMqQ3i3RqaqUUElfJmyAgicpmSqS2uzdGo+ytrfk/bUHKWUlpzKEVgPZBC+j4VUooFrWCy3GfPcOYRlLdC/3V27N6ZoooCiiig//2Q=="/>
          <p:cNvSpPr>
            <a:spLocks noChangeAspect="1" noChangeArrowheads="1"/>
          </p:cNvSpPr>
          <p:nvPr/>
        </p:nvSpPr>
        <p:spPr bwMode="auto">
          <a:xfrm>
            <a:off x="15240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1268" name="AutoShape 4" descr="data:image/jpeg;base64,/9j/4AAQSkZJRgABAQAAAQABAAD/2wCEAAkGBxQSERUUEhIVFRUVFxYXGBcYFBUZGBUVGRcaGBcXGBoYHSkgGBwlHhsYITEhJSkrLi4uGCAzODMtNygtLisBCgoKDg0OGBAQGywkHyQsLCwsNSwsLSwsLCwsLCwsLCwsLCwsLCwsLCwsLCwsLCwsLCwsLCwsLCwsLCwsLCwsLP/AABEIAK4BIQMBIgACEQEDEQH/xAAbAAACAwEBAQAAAAAAAAAAAAAABQMEBgECB//EAEwQAAECAwQFBgoGCQMEAwEAAAECEQADIQQSMVEFEyJBUhQyU2GBkgYVI0JxcpGT0dJiobGywfAWJDNzgqKjs9MHQ+E0VIPDY3TxCP/EABoBAQADAQEBAAAAAAAAAAAAAAABAgMEBQb/xAArEQACAQQBAgYCAQUAAAAAAAAAAQIDERJREwQxFCFBYXGhMoHwIjNSkdH/2gAMAwEAAhEDEQA/APtVpJ2QCQ6mcAGl0nfQYYt8Y5ydXSr9kvL1O2C1c6X6/VwL9nZFiAINQekX7EZNw519PVSOKs6ulWOyX+KPy8WIIAg5OqvlV+yXSo+h1N2nqY1B6RfsRm/DlT0ddYnggCuLOrpV+yXX+SOiQekXu3I3P9Hf+ETwQBAZB6Ve7dLybh7f+KRDIaYHRaFKAo6dUdzbkdsXYQHQ80WcSkLCVATE3r8wg35akBTeaxIVdFKYjGAHBknpF790ujt9Hd+O+OKs6ulWOyXSr70dkK52hphBaZUme5dWyZi70tY+lLTQCgqcN9aRoecoKJWUvNnG7fJ1iDPmqReKgoJASpDAA0SBSgAD4SD0iz2S834ez/msRzWQ16eQ5AD6sXjUsNn8tCxehppUPLbI1YNS6wiZKUb5FSSlC0lyXvmgBIiefotZly0hbTJfNmXlOns88NQpVQsMoAv8nV0q926X8kdEk9KrDKXws/Nzr6eqkJ7Houa4UpZ2ZqgkKJI5OlTJSQ5ClFN7acHbD70mCT4OTESky0zrtyziSm6SkJUJa5d5gHYlQWQCGKRiwIAezZbBzOUmoD+TxLJAqnP6z2R4ni4Ly56khwHOqAdRASKozoPTFBWhlhbomlIvOzqw1slYFTuCJg/8hzMe06JUbOiUpQvJVJUpYUt16taFKUS7hSrpOOJxOMAXZRCw6JxUGBdOrIYsoGicGoOo51iMzE3BMNoIQq6Qo6oJIURdqU73AHpG+KFm0LMQJYEwMgoG9rqUhJ2cLxAJcMxUS5Dg8s2g1osiZBmX1IXKUFEqSVCWpCmJFU80pDbgKYwA2kodIInKUCxBGrIUK7wlmLjDIdb+tQrpV7t0vJuHfj2ZUhLJ0HNQlITNDpSySb1AJakCWwO0lyFEkuSnB2I9StCTAkvNc0YOWAE9U1SKAAAoIluBgMGpADC+GB5QpiSl/J85LpUOZiClR7DugTPQprto573WMquHN2atTvVekUF6JWJclAY3Zs5SmdgmaieAzlyxmJHoePadELuyWIQuVdBWJkxZMsFJWghQZQWAQx5ruKiALBtsopvC1pYksQuS2AUwJTuTX0KfKLMpF6onKIBINJeIVUcx9zfl4z8zwWVqtWFgum6SVLcEyBJJ330i6FXFULkYQ90bJUkzSql+aVAUwCUoemd0q/igCcSD0i925Favw9nZnWPIs6ulXu3S/kixBAEAkK6Vfsl5Nw9vp6qQGQrpV+yXk3D2/wDFInggCvydXSr37pfybo9GQekX7EUq/D2eg51iaCAIDIPSL9kvN+Hs9HXWOJs6g3lVnsl19iIsQQBAJB6Re7cjcC/m78ezdEakqSpHlFEFTEG4H2FGjJBdw/t9EW4gtB2pdcVnez7C/b6Op90ATwQQQBBaOdL9bq4FZ/hXseJ4gtCtqX1r6uBXV8I82+apKRcYEqSHIJAc1oCPtiJNJNsFmCFcy1TEtemyU3iweWReOLB5tTEcvSRUWTaLOTdKmCX2RQqpNw645vGUd/TLYscQQslWiYoApmylA4ES1EH0ETIJtompDqmSgBv1Sv8AJDxtHf0xixnBCuXaZisJsosAaSlYGo/3N8eZduWpV0TpJUxLCWp2F16azdfR3hnDxlHf0xixtBFCRPmawJWpBBSo0QpJcFO8rOZi/G9OpGpHKPYq1YIIIIuAggggAgitpCapKHSz3kCoJG0sJNARuOcV787jl+6V/kjCr1FOm7SZKTYxghdrJ3HL90r/ACQaydxy/dK/yRn46jv6ZOLGMELtZO45fulf5INZO45fulf5IeOo7+mMWMYIXaydxy/dK/yQJnzAtAUpBClFJZCkkbClO5WeHKLQ6ulJqKfmRixjBBBHSQEEEEAEEEV7fNKUOlnvISHBI2lhLsCHxziG7K4LEELr87jl+6V/kg1k7jl+6V/kjl8dR39MtixjBC7WTuOX7pX+SDWTuOX7pX+SHjqO/pjFjGCF2snccv3Sv8kGsnccv3Sv8kPHUd/TGLGMV7TzpXrnPo15fj8IrJnzAtAUpBClFJZCknmKVQlZ4cotTxtS6YLO4lthdaYduebRvTqRqLKJDVieCCCNCCvaedL9fr4FxFpYshPro+9E8/nI9br4FZfjTtaKen1NKB+nL+8Izq/25fDJRTt1mRNu3/NJIw3pKSKjeCQ4Y9cLzZbMsrKl3iqWqQq8sAlBNwpLAHcw3YEZxIu2gAkmgBJ9AhJymxElVCQVzCRrMSUzFqpudKSdwoN7R4UE7ev6NGNrTYLNMUVLm3lKFTrEubw1e6lQm7lizEknyNHWRiy0splFpiWLKRUHdtISHGJxhLMn2JICQgqCSMDMLKRtJBJO7XE5C9XdE8hdjVRIG+jzG8ljvbZdn6yM40s16sDa16OsylMtQfZF2+AXupS2ZcJTTqg0fo6zKKZsrauqWygaXgUIWxav7JIfqOcI12+xLWtakuVXSVnWFKrpRdZjxLSGYb4b6NtMoIuyjsgqo6iXKjeJvV516vVFZKSXqB9Z1vOR6kz7UQ1jPaKnXrQn1Jn2ojQx6nRK1FfspLuEEEVLdbdWZYuKVfXdpu2SX+qOsqW4IIIApaXLSx68r+4mFdr0rcmolJlqWtaVr2boCUIKEqUSojetNBU1yi/4QKaQ/wBOV/dRCG0olzClS0JUpD3SRVLs4ByLBxgWGUeV1yXIr6/6Xj2O2Pwus60yiVKQZqkICTLm0mKSlQSTcZiFpZXNL0Me7F4V2eaJd1S3maoJ8lOa9NlialN65d5hBNaOHYkQqt5skoyjMlJvFaUy2llRCkpBSA2DCUnGmwne0Qpt1iTcQEJCUrl3fJKuImAiXKctdSXlpCX4U9UcvHBryTLXHWkPCmVLJQm+uYFol3RLmsSuYmWSF3ClQSVC9ddiQCxIjxbfCpMtU4amYrUrlyyQ20qZcIu13Xw/oMJ7PpixTCJqUi9MmS0uZSwrWEImyyQRsgvLVeLAkperRNaLRZVWkyVS3mzAmYqhanMUWND5NrzNsgO5AiVTiu8WBzYfCOXNmIlpCtuUmaFOlqhKtXQnbCVJVkxxhlrHmSvXP9qZGcVoyzMwkSxhVKAk0Rq2cVa5sNlSG1jn3p8ofTV/aXFqKjyxxD7Gkgggj3DIII4pTB4raNtetlpXdKbwwO6ALUU9LHyf8cr+6iLkUNOFpJP0pf8AcTFZ/iwiLXQa6FXK4RaWM82jWSithIUEDWESxOaYxmI1gCsUVKF9jPHz0ad2bXNlroNdGNVa7YQtXNwuoGpK7pnLvVJu3xK1YDm65LvFQW/SJEwAIvJCBUICSq7IKzLJqo1nsTsOEjcYsqHuv9kXN7roNdGHlWrSBWAq6lBRKdXkiQt5WsKU1ahnUJUHCWNWh5YLWvVI1ray6m+2F9tpup3isqWPqibjnWPMk+uf7UyL9p50qnnndh5Nfs/5hFZJ96fJH01f2pkPbSNqV65y6NeD/hXsePW6FWpfszl3LEEEEdpUr2nnS/X6+BcLfC5d2zE5Ll/fTDO0JdUvqW+H0FddPrhL4eqaxLP05X91MUqfi/gGVNsfGsLbZpSTLcKlOAkGktJFXSEjrYEZNFDlURWi3qSAUpKq1DswYl8Opu2PKjA0GCdMyqgyWbdcQzazVg/ypLbgB1R6n6alpKgJJKkmrISKFQSog7yQQesGEw0tMb9kd1Lxzbh3CvbR8YDpZbjySsQMcBeIJwyD9u6L8ft9kXG50zJCT5EsCR+zRuUhOBNA5TjwvuENUWwAUoMvTWMnK0qsqSDLu4PV6GWpWLDAgA+nri5yqKygSbfwVtF61Af/ABTPvS42sfNv9P5162/+GZ9+VH0mPQ6ZWpoo+4QQQRuQEEEEAJvC9bWVRyXJ/vIjG8tjVeHymsMw/Skf35cfNOVR5/VxvNfBaI5tl2bcvEgoVfSQRQ3SneC9FGKATZr37QUWl060XTMSsrReS/OCnIHUMWEVeVQol2BQwmik1UwG7McBSiopDzLod2wbfdesYxj72JNAmxWUoloSwSlJRLCF3cCkqIukXlOhJJrVMTzbPJmzUz3JUClQKVliUs2GIoKYUBZw8ZROiWu3ZrFD3dgbJMpctZTWl4qCvSnrhjo5OqSU3yoXiU0AYGpGzQ1c4DHtizWpA1fLYYeD9pvWqUOtf9tcY7lUPPAudetsoev/AG1RFGFqiD7H1CCCCPVKBBBBABCvwmU1mWcrn30w0hP4XlrHOPUn7yYrL8WDC2/SK0ypipYvLCFFKcXUAWDDGsLV+EUxBACFTRdKr9xaCosssE3CKXQC5HPDOca/KoOVR5MYpd0aFoafn1GoS7sPKLu0LEk6ugYgih34RErwlnBN7UHCqQVHHVEVuO7LUGbFBERcqjvKotaP+IJ1eEc1z5FTArTW+xZctKVkhDsylFgDzTlSbR+n5kxbKkmWlsSVPe1cpbEFIDbaku+KDTKjyqDlUQ4x0DYaAtN61SR9Jf8AaXG1tHOl+ucuBeePZXsePmngbPe2yR1r/tLj6VaTtSutZ/trMd3Sq0Cku5YgggjpIK9rUAUE4BWLAtsqHZjiPjCvwosvKrMqShaUqUqWQVXmpMB3DfdIh5BENX8gfLf0Hm9PJ3dJvdvN6jHP0Jm9PJ/qZPwx9TgjPhhom7Pl36Dzenk/1Mr3DlHFeBE0f78n+p8vXH1KCHDDQufLf0Im18vJp+8zA4cyI7+g03p5P9TO7w5x9RghwQ0Lswvgj4Pqsto1q50tQMtSAE33dS0EGqRTYMbQWpHFlnvBI+wxNBF4xUVZEEHK0cX27w/2QcsRxde/J4ngiwITakDzsHz3M/2iOKtiBirD05tE8EAIvCizC1WVcmWtKVKVLIKrzbM1Ktw33SIxX6Dzenk7uk3uB5vUY+pRhv8AWHT9osNgTNsszVzDPloJupVslKyQygRuEUlTjJ3ZNxL+hM3p5P8AU314Y9foPN6eT/UyvcOUfT0Ggj1FeCGhdny0+BE0f78n+pk/DB+hE2vl5NP3nUOHrEfUo8zFgAkkAAEknAAYkw4IaF2fMD4DTenk/wBTNuHOGfg14NLs1pRNXOlkJvBk33JIKRinOD/Tj/UNOk59rlUTq1lUkYFdmogKbF7wc5axI3RvolUoJ3SFyBNrQcFZZ73+Bg5Wjiyz3hx9QieCNCCvy1HF9Ryf7I9G1I4s89zP9oiaCAIFWxAd1YenNoX6eli0WeZKQsBSwACXYG8MWGYaG8EAfLh4DTT/AL8mrdJvLDzc48/oTN6eTu6Tf/DH1OCMuCGibs+WjwHm9PJ/qZPw5QHwHm9PJ/qZPw5R9SghwQ0Ls+WfoTN6eTv6Tdj5sej4DTenk0/eZtw5x9RghwQ0LswHg54MLs9qRNXOlkIvOE33LpUgYpbExs1z0rVLuqdlni4F9X2thmwNyCLxioqyICCCCLAIIrrnm8UhBLJCncAVJAFd9D9UdVMXuQTj5yez89UATwRAJq3/AGZ7yc2/5jomKpsHdvTSvwr2wBNCrwksU6fIMqRMEsropZKwUpY824QXJYO4YEnGkXtavoz3k0/P4wCavoz3k5fGkAZuVozSGu1ip8oBwgAFwmUQu+UAyRtuJJF4qcpVUA3YLNo7SIKAq0SwkLlX7pSXQEgzLoVIJBUsqBBUaXSkoqDpNYrgPeTk/wBtI5rV9Gd/nJgBDabDpFUyaU2lCEEnVgXCyQmZdBCpBKa6q86luy2uuACRo63ATlmdL1y5ksIL3kJkJUSQ2qSxF+YQnaNEgr3h/rFcB7yc2+yvZAZiuA95ObfZWAM4mwaTKk3rTKSLqb5RcLKKtu6lUgvdSXSoqAJABQAXj0rRmkCf+qSzqVe8nelupGygCTdULusS6gS5B6k6FM1dPJkfxJpAJiuA7vOTkX9n4wBmLFI0mqay5oShMyVePkgJiE3tZq06kqF4XHc4lV0pwGuiAzV9Ge8nJ/tpHNavoz3k5fkQBYj4l/8A0XLtSUyVJmKNkWoBUtkMiegEpU7XtpJVR22DmI+zGYrgO/zk9Te38IqaTsabQgInSL6QtCwCoc6WsLQccwC28ODjAFTwIk2lNhk8tmGZaFJvzCQkXSqolskAbIYHrBh7EImK4D3hm32VjmtXTyZ7yafn8YAnijprRibVImSFqWlE1JQooICrp5wBILOHB6iYmE1fRnvJy/IjusVwHvJyf7aQB8b/ANG/BOSm3W2alU1KrHaZkmWywypbrTdmBtqgHaAY+1wg0HoCXY1z1yJSgbTMM2Y8wF1lySHwqo0hxrV18me8muH/AD7IAnjN6VslsEyZNkzWS4KZabpUtIEtktMQUpL66oI5yCTRofaxXAe8M2+yseRNX0Z7yYAzOj9DW+SAhNpTq0BIDmXeUAhRKj5DZUqZdvOVOCoi6Qx7O0ZpMBkWxKiSNpQlApA1lUhNnIL+SdJ3AgFJF5WnExXAd3nJ639lPbHnWr6M95OX5EAZtGitIJZrSmsxyVLSohGtmrYPIYi6qWLjAi6wWGcz8h0hqSnlKNaqahRUyPJytUnWIl+RYkTQoi8kkpNSDg8NoUMUN/EnL8iA2k8Ofnp6m9v4QBnbVovSE0KQufLEtesBulIUJaykBLGSbxSgrYhSXKUk0UQng0dpMkg2tAFwJBTqr18JQb7GzMFFQWCapZQISkhjolWk8L/xprX0wC0nh/mTm32VgDNWWz6TXMVenJQgTkjCVWSlS72rGpJ2k6twomt66pLgDXxV5SeH+dOf5PbHOVHh/nR8YAtwRW5SeH+ZOT/bSOG0nh/nTl6eyALUEVeUmuz/ADpr+fwj0m0FwLpYkhwQQGBIdsAQPrAgCxBBBAFeWPKq9RGXEvt/D64Uaat0xM66hZSAhKqBBqVLB5wPCIbyz5VXqIy4l9vtplvhFpsfrB/dS/vzI1opOaTMqzag2iDxjO6ZXdlfJHk6WmggGcXOAuy938EUlW6WFKSVMUlKS+DqDj7RFedOkLLlVUpxqGSomuYqj6t8djjS9EjkzqbY08bzen+qV6eGDxtN6f6pWT8OVYSzJFmuKYlpaQ7FRICgUpxxUQ4G9zHmfY7KKEEvdOzeL3Tqw5HXSvW0RjT0ic57Y+TpOcaicSPVlfLHfGM7pld2V8kLpVplJDJUGcmjnnKJJHVeJGT0xpE9mnpmB0F6A4EEPg4NR6DFsKWkVzqbZpNBWlUxCitV4hbOwFLqTuAG8wyjL6EsM4zVTE2kplC8kyRLQXWUyiJl8h6AEN9KHvJpnTq7kv4R587KTsd8HeKuW4IqcmmdOruS/hByaZ06u5L+EVLFuM/pm3TEzriFlKRLQqgQalSwecDwiGvJpnTK7iPhGWNjmy5hTPnmeu4k3yhKGSZk0pSycWFHNTGtFJzVzKs2oNoseMZ3TK7sr5IPGU7pVd2X8kUJdulqZl4gHA4EPl6Y6q2ywWKxv3GpAvEClSxdo7cKWkcedTbLnjea5GvLip2ZdP5I543m9P8AVK9HDCuaiRMVVVZmyGJF5hgD6FMfWbGIEWeRMS4CmB1bA1UwCWFcCEitObFcaekWzntjs6Xm9PnulbqHzY9+MZ3TK7sr5ISJsVnuawB0o23DgPi/WaMfQxwpZkW6SAEpWKBCQKuHGyDEqNP1SIc5+jYy8YzulV3ZfyR5maTngE61VAfNl5epFPl0viy3HeAoUbEjAYljlHsTErQopLhjUYYPTPGJwpaIzqbNnIU6Uk4kA+0RJCTQuj7QhB1lrVMvKvI8lLTcQUpARQVYg13vDDk0zp1dyX8I809EtwRU5NM6dXcl/CDk0zpldyX8IAQ+EMlKrRVIPkpeIB8+ZC/kqOBPdET8imy5qhPnmeopCgooSi6gzJpShk43Qwc4x2cg3VXecxb0tTeI9CjNKCPPrJ5sr8lRwJ7oira7qFJAkhQIWSQgFroBA9Jc+yJJc2exeSMKbQJJuuxqAHVR92W+CYu0HCWAHNNklmS3nUJJPounFxF3VRVRZVmWpABPJzdF4vcFQlIL4Ux35Kyrw2pP/bHnJS9wVfEijsMy2/tuomTzeeUBRd1iDUNcBctX8tEQVadWjYBXtBYJTXclVCABW8RiySGdojkJx/lySzSkrSCZQSa0KQ4+qJeSo4E90RX1lpY+SDhjinaIKHGJZ9sv1Zx7Eye/7NLOQ1CWvJYveDG7eLdWOc8qK4Ml5KjgT3RDXwblABTJA/WCaJFP1ZNer01y3xWuRc0GGJw/6g5f9sMH/CMeoknA16dPM0MEEEcR3FaWfKr9SXv+lM3Qo0sP1g/u5f3psOZZ8ooP5qKOc11bD8adQirbtGlcy+lYS6UpIKCrmlRBoocRi0XZ3KVI5RsIV2GWouZaSSQXKQS4DA+loOQy+jRlzRhlDfxQvpU+6PzweKF9Kn3Z+eNOQ5+GRkOVyUGYdUNpSbwKiXKQopVdNBRO7e2TxasCpK1siUkNeIN0CiCi6oUwIWCD6YbaYsc6RKvSU65V5A1aJbEhSxfVWYBQFSusxe8TKd9Yh89UXbLnw5C3ExSixSxghI/hGb/aAY7IsiEPcSEuQS3UkJH1ADsht4oX0qfdH54PFC+lT7o/PDlK8MiTQA2Zn7z/ANaIaRU0dY9UCCq8VKvEswwCaBzuA3xbjJu7OqKskggggiCQjPaWH6wr91L+/NjQwttujCuZfSsJdKUkFBVzSog0UOI+yLRdncpUjlGyEJsEtm1aGwa6MKj8T7TC1Vrs4JGrSDLUUpF1LqLhGw+ZdP8AAdwjVeKF9Kn3R+eO+KF9Kn3Z+eNOQw4ZGVk2+QGVq7pcswSaBRQ4INXu4DLIPHZU+ReMvUhN4opdSylEqSlwN4uGuDChpGp8UL6VPuz88L9OWKdKkqmSkcomJIuy0ywFEk3SQVTAAwJOODw5CeJiXl8tN4asAVcBqhlVIZgGRXLseOTbfL2lGTeZiSkXrywphdLbWF4HFkuwjUo0OpqTEje2qIqanz8Xj14oX0qfdn54jkHExDY5EpQvJloDKUAQB5iikEFvoxMbMlKVXUhLguwZ9lvsAHZDZOhlDCYgY/7RxJc+fnArQyyCNamob9kfnieQjhkNLLzE+qn7IljzKRdAGQA9keoxOoIIIIAQaVH6wf3cv702ILsPrRYZUwuuUhZZnUhJLZORhU+2IvFMjoJXu0fCLqdkYyo5O9zNWiVO1gUhSboDXS4cu5LgGtAB6VHKK6LLaRXWJJo4ejVJu7FC7AEg0xegjW+KZHQSvdo+EHimR0Er3aPhE5kcPuZKZItLBQWkqAJuigUQlbJqnAm5VxvrQCPU6yzioMulwAm8UuplOQADvY1DVGLQ903ZESbPMmSbFLnzEpJRKCJYK1bg5FB8N8XJeipBAPJ5QcAsZSHHUWGMMxwmSFjtL/tUszgOosrV3Wqlym9tYu4xi3YJMxIImG9gAXxYMVdT0cZv6TpPFMjoJXu0fCDxRI6CV7tHwhmOH3E12LGhxU//AGOr/tRg/wCHxhj4pkdBK92j4R0WZEsoEtCUArJISEpBOrVUgDaLAewZNESndFoUsXcuQQQRQ1IJZ8or1EZ5r7PZXPdE8V5afKqLeZLDsdyplMt/1x6tVpTLTeWWFBgTUlhQVgCaCF3juTxK93M+WDx3J4j7uZ8sWxlorktly0jZ7U7n84dcSiM9pzTrSns4EyZfl7K0TAm7fTeL3DgHV2Qw8dyeI+7mfLDGWhktjGCF3juTxH3cz5YPHcniPu5nywxloZLYxginZdJy5irqFEqYlilYoGfnAZiLkVasWuEEEEAEEEEAEEVLVpGXLVdWpizsEqNKgHZBbA+yIfHcniPu5nyxKi36EZIYxFaRsns3PvyeKfjuTxH3cz5YX6e060hZswTMm7N1C0zUpVtB3Nwswc4bonGWiMls0MELRpuTvUfdzPljvjuTxH3cz5YYy0MlsYwQu8dyeI+7mfLFqyWtEwOguAWNCGNCzEPvHtiGmu5KaZPBBBEEhBBBABBBFS1aRlyzdWogs7BKjTDzQWwPsgLluCF3juTxH3cz5YPHcniPu5nyxbGWiuS2W7YHlr9VW59x3OH9DiJoz+ntOAWabycCZNuG4hSJgSs5E3cnxi6jTcpg6i7VaXNZ97bMMZaGS2M4IXeO5PEfdzPlg8dyeI+7mfLDF6GS2MYrWo7Ur1znXya47Y7YiaCUF2LGigxZ8CBnHbRzpfrHi4F5U9tO1oqWJ4IIIAgljyivURu6173r6Gp20peEn7H+OX98Rbl/tV+pLy4pnb+fTFXwgHkf45f3hFoeUkVn+LM9dguxYuQXI9LlR5uIhkqtYACkIJ3qF3clNQLwxN6nXi0ToVaKOhHmvUVptMyvrbsOMe5ditALa0XSokvtKALNdKktuPUH3x6l2K0AVmh9ouBvLEBiDRwewsGjNVC7j8HbAZpSTNSEl6AEEAdnt7Ys3Y86OlzLnluc54cNwDf/ALFq5F1V8irj5kmgx+sp/dzPvS41EY5eiEWlWpmGYlKpa3MuYqWrFG9JqOouDvEafkCc5nvp3zRxV3edztoK0C1BFXkCc5nvp3zQcgTnM99O+aMTYtQRV5AnOZ76d80HIE5zPfTvmgBJp4frH/jR96ZFC7Eh0QizzFIlqmKCgFnWTFrIKlzSQLx2R1Bh21iS5HfRqWgkcFaP9bF1vEy75IAqfAsxABpXBywfc8Vr9pc+TSGvgBxtNcuEm9R9un2QxtdnmEpKF3QHegL0piDvbrZ4gRZrRR5iWrUAOS4Yc1mYFz9LqeLOoUUfIg1lop5NB2kg1YhNLxO1jjTc2+LdmSq4m/zrqb2HOauFMXiKTZbRs3pqTxAAANRmN30v9TYi1Y5KwgCaoKXvIDA+gMIlVQ4nLsPPBobEz95/60QruRLojQstc1U9SpoWhSkAJnTEoZUuW+wFM/WGObxj1E8o29zXp1aX6NPBFXkCc5nvp3zQcgTnM99O+aOM7S1BFXkCc5nvp3zQcgTnM99O+aALUZvTw8v/AONH3pkOuQJzme+nfNGZOh0WebMTLMwhflDfmLWylzJqiE3jsiuAbrcuY1ou00zKsrwZHdiC2pmXfJNecY4ECpHU+D7ni/cipbrNMN0y1BJAViSzkbJKQNpjmaVoaR3Or5HAoi+/aX/ZpYdY2qoYk3qUv7so9ay0dGg1wcAs4qdsioJpVm3xZNmtDftEuzPShZNQLmYV7dzNHmZYp7qKJorheq22+F1nu0etdwivJ8l8fgns6VXE3uddF7DnNXDrj3dj3ZpSgNsglzUZPTcN0S3ItylHEY+DApN9cfcTDO086XTzznTya6407Xx7Qv8AB0ftfXH3EwwtI2pXUs5dGsR59R3m2ejS/BFiCCCKFyvL/aq9RG8cS92P59MVdPlpTmgC5dctoRcXZwS7qBoKKUBR2oC28/VlHBZhxL76smzgQ1dGb5QjjT3h8YqWpCVLStM5CSne4L1dudhm1TmzvrzZhxL76smz/Jjhsg4l7/PV8YvmzLhWzDIsVK2xXnD9ocC7Hn84OMKUwesSTrGlTtaiHKvPdkq83nV34vuyEbc2ccSu+rN8/wAiOclHEvvqzfOGZPF7mL5OK/rJxceULDaScL9ea2W0aYuw5QjjT3h8Y0ibMB5y92K1HB+vrgFmHErd56tz9fXDNkcK2JNETEm0JuqBZEzAgtVGUaKK/JBxL76smzjvJhxL3+ereAM+qKt3NIxxVieCIFWYHzl7/PVvbr6vtjnJRxL76s3ziCxYgiEWccSu+rN8/wAikeRZBxL3eer4wAn0wsJnm8QHloZyA7KmOz+ke2KnKEcae8PjGkFmHEvvqybODkw4l99WTZ/k1i6m0ZSpKTuYqfZgSsotCUFeRGNKved6AZM9KkxxFkG+1KIyEwhscDfdqjFzSpMbXkg4l7/PV8Y7yYcS9/nqzfOGZHF7mINkx/WzUB9tnICQVUVTAmme8BotWYJQSdfeBAoVuxckmqizvgGwjWmzDiX31ZvnHE2UBtpdPpqzfOGY4VsznKEcae8PjDbweIKZhBcGZQjA+TQIvCzDiXu89W5+vrjnJBxL76smziHK5aFNRdyxBEHJhxL3+ereGzgNmHErf56t7dfVFTQngiubIOJffV8Y9cnHErvqzfP8ikATQg0ysCftEB5aGcgOyluz+ke2HBsoptLp9NWZOfX9kcTZQPOX31fGJTsyso5KxnOUI4094fGF8+zpK1KRaEoKikliK3WxN7ewGTPSpMbTkw4ld9WTZ/k1jnJBxL76smzi2bM1RS9TEyrGA161KUAGIE1QfaJob772q5pi1IOSU/6sucTfZzsOdlQbmmgbnNhSNvyYcS9/nq39sdNnHErvqzfP8iGZPF7mQsqUoUTr7wINFLepUVPVTBgWYAUHoi1yhHGnvD4xo+SjiX31ZvnHRZhTaVRvPVu7euGbI4VsX+DygdaQQReFRUcxMMLRzpfrnh4F519lex45yUcS++rJs46mygEF1Fqh1E1Zt/UTFW7mqVlYngggiCT/2Q=="/>
          <p:cNvSpPr>
            <a:spLocks noChangeAspect="1" noChangeArrowheads="1"/>
          </p:cNvSpPr>
          <p:nvPr/>
        </p:nvSpPr>
        <p:spPr bwMode="auto">
          <a:xfrm>
            <a:off x="15240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6" name="TextBox 15"/>
          <p:cNvSpPr txBox="1"/>
          <p:nvPr/>
        </p:nvSpPr>
        <p:spPr>
          <a:xfrm>
            <a:off x="5410200" y="5867401"/>
            <a:ext cx="1752600" cy="307777"/>
          </a:xfrm>
          <a:prstGeom prst="rect">
            <a:avLst/>
          </a:prstGeom>
          <a:noFill/>
        </p:spPr>
        <p:txBody>
          <a:bodyPr wrap="square" rtlCol="0">
            <a:spAutoFit/>
          </a:bodyPr>
          <a:lstStyle/>
          <a:p>
            <a:r>
              <a:rPr lang="en-US" altLang="zh-TW" sz="1400" i="1" dirty="0"/>
              <a:t>Source: ESRB</a:t>
            </a:r>
            <a:endParaRPr lang="zh-TW" altLang="en-US" sz="1400" i="1" dirty="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
        <p:nvSpPr>
          <p:cNvPr id="9" name="Slide Number Placeholder 6"/>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fld id="{85F50827-3462-47F8-9F05-AB1AFD7E2709}" type="slidenum">
              <a:rPr lang="en-US" altLang="en-US" sz="1400"/>
              <a:pPr/>
              <a:t>399</a:t>
            </a:fld>
            <a:endParaRPr lang="en-US" altLang="en-US" sz="1400"/>
          </a:p>
        </p:txBody>
      </p:sp>
    </p:spTree>
    <p:extLst>
      <p:ext uri="{BB962C8B-B14F-4D97-AF65-F5344CB8AC3E}">
        <p14:creationId xmlns:p14="http://schemas.microsoft.com/office/powerpoint/2010/main" val="1072081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4294967295"/>
          </p:nvPr>
        </p:nvSpPr>
        <p:spPr>
          <a:xfrm>
            <a:off x="3048000" y="6248400"/>
            <a:ext cx="1295400" cy="457200"/>
          </a:xfrm>
          <a:prstGeom prst="rect">
            <a:avLst/>
          </a:prstGeom>
        </p:spPr>
        <p:txBody>
          <a:bodyPr/>
          <a:lstStyle/>
          <a:p>
            <a:fld id="{4A05CCA4-7480-48C8-940B-9DC9A0CC3B70}" type="slidenum">
              <a:rPr lang="en-US" altLang="zh-TW"/>
              <a:pPr/>
              <a:t>4</a:t>
            </a:fld>
            <a:endParaRPr lang="en-US" altLang="zh-TW"/>
          </a:p>
        </p:txBody>
      </p:sp>
      <p:sp>
        <p:nvSpPr>
          <p:cNvPr id="21516" name="Rectangle 12"/>
          <p:cNvSpPr>
            <a:spLocks noGrp="1" noChangeArrowheads="1"/>
          </p:cNvSpPr>
          <p:nvPr>
            <p:ph type="title"/>
          </p:nvPr>
        </p:nvSpPr>
        <p:spPr/>
        <p:txBody>
          <a:bodyPr/>
          <a:lstStyle/>
          <a:p>
            <a:r>
              <a:rPr lang="en-US" altLang="zh-TW" dirty="0">
                <a:ea typeface="新細明體" charset="-120"/>
              </a:rPr>
              <a:t>Banks as financial intermediaries</a:t>
            </a:r>
          </a:p>
        </p:txBody>
      </p:sp>
      <p:sp>
        <p:nvSpPr>
          <p:cNvPr id="21507" name="Rectangle 3"/>
          <p:cNvSpPr>
            <a:spLocks noChangeArrowheads="1"/>
          </p:cNvSpPr>
          <p:nvPr/>
        </p:nvSpPr>
        <p:spPr bwMode="auto">
          <a:xfrm>
            <a:off x="1828800" y="1676400"/>
            <a:ext cx="1828800" cy="3276600"/>
          </a:xfrm>
          <a:prstGeom prst="rect">
            <a:avLst/>
          </a:prstGeom>
          <a:solidFill>
            <a:srgbClr val="CCCCFF"/>
          </a:solidFill>
          <a:ln w="9525">
            <a:solidFill>
              <a:schemeClr val="tx1"/>
            </a:solidFill>
            <a:miter lim="800000"/>
            <a:headEnd/>
            <a:tailEnd/>
          </a:ln>
          <a:effectLst/>
        </p:spPr>
        <p:txBody>
          <a:bodyPr wrap="none" anchor="ctr"/>
          <a:lstStyle/>
          <a:p>
            <a:pPr algn="ctr" eaLnBrk="1" hangingPunct="1"/>
            <a:r>
              <a:rPr lang="en-US" altLang="zh-TW" sz="3200" b="1">
                <a:latin typeface="Times New Roman" pitchFamily="18" charset="0"/>
                <a:ea typeface="新細明體" charset="-120"/>
              </a:rPr>
              <a:t>Saver/</a:t>
            </a:r>
          </a:p>
          <a:p>
            <a:pPr algn="ctr" eaLnBrk="1" hangingPunct="1"/>
            <a:r>
              <a:rPr lang="en-US" altLang="zh-TW" sz="3200" b="1">
                <a:latin typeface="Times New Roman" pitchFamily="18" charset="0"/>
                <a:ea typeface="新細明體" charset="-120"/>
              </a:rPr>
              <a:t>Lender</a:t>
            </a:r>
          </a:p>
        </p:txBody>
      </p:sp>
      <p:sp>
        <p:nvSpPr>
          <p:cNvPr id="21508" name="Rectangle 4"/>
          <p:cNvSpPr>
            <a:spLocks noChangeArrowheads="1"/>
          </p:cNvSpPr>
          <p:nvPr/>
        </p:nvSpPr>
        <p:spPr bwMode="auto">
          <a:xfrm>
            <a:off x="8382000" y="1600200"/>
            <a:ext cx="1981200" cy="3276600"/>
          </a:xfrm>
          <a:prstGeom prst="rect">
            <a:avLst/>
          </a:prstGeom>
          <a:solidFill>
            <a:srgbClr val="FFCCFF"/>
          </a:solidFill>
          <a:ln w="9525">
            <a:solidFill>
              <a:schemeClr val="tx1"/>
            </a:solidFill>
            <a:miter lim="800000"/>
            <a:headEnd/>
            <a:tailEnd/>
          </a:ln>
          <a:effectLst/>
        </p:spPr>
        <p:txBody>
          <a:bodyPr wrap="none" anchor="ctr"/>
          <a:lstStyle/>
          <a:p>
            <a:pPr algn="ctr" eaLnBrk="1" hangingPunct="1"/>
            <a:r>
              <a:rPr lang="en-US" altLang="zh-TW" sz="3200" b="1">
                <a:latin typeface="Times New Roman" pitchFamily="18" charset="0"/>
                <a:ea typeface="新細明體" charset="-120"/>
              </a:rPr>
              <a:t>Borrower</a:t>
            </a:r>
          </a:p>
        </p:txBody>
      </p:sp>
      <p:sp>
        <p:nvSpPr>
          <p:cNvPr id="21509" name="AutoShape 5"/>
          <p:cNvSpPr>
            <a:spLocks noChangeArrowheads="1"/>
          </p:cNvSpPr>
          <p:nvPr/>
        </p:nvSpPr>
        <p:spPr bwMode="auto">
          <a:xfrm>
            <a:off x="7010400" y="1676400"/>
            <a:ext cx="1371600" cy="1219200"/>
          </a:xfrm>
          <a:prstGeom prst="rightArrow">
            <a:avLst>
              <a:gd name="adj1" fmla="val 50000"/>
              <a:gd name="adj2" fmla="val 28125"/>
            </a:avLst>
          </a:prstGeom>
          <a:solidFill>
            <a:srgbClr val="CCFF99"/>
          </a:solidFill>
          <a:ln w="9525">
            <a:solidFill>
              <a:schemeClr val="tx1"/>
            </a:solidFill>
            <a:miter lim="800000"/>
            <a:headEnd/>
            <a:tailEnd/>
          </a:ln>
          <a:effectLst/>
        </p:spPr>
        <p:txBody>
          <a:bodyPr wrap="none" anchor="ctr"/>
          <a:lstStyle/>
          <a:p>
            <a:pPr algn="ctr" eaLnBrk="1" hangingPunct="1"/>
            <a:r>
              <a:rPr lang="en-US" altLang="zh-TW" sz="3200" b="1" i="1">
                <a:latin typeface="Times New Roman" pitchFamily="18" charset="0"/>
                <a:ea typeface="新細明體" charset="-120"/>
              </a:rPr>
              <a:t>$</a:t>
            </a:r>
          </a:p>
        </p:txBody>
      </p:sp>
      <p:sp>
        <p:nvSpPr>
          <p:cNvPr id="21510" name="AutoShape 6"/>
          <p:cNvSpPr>
            <a:spLocks noChangeArrowheads="1"/>
          </p:cNvSpPr>
          <p:nvPr/>
        </p:nvSpPr>
        <p:spPr bwMode="auto">
          <a:xfrm>
            <a:off x="3733800" y="1752600"/>
            <a:ext cx="1447800" cy="1219200"/>
          </a:xfrm>
          <a:prstGeom prst="rightArrow">
            <a:avLst>
              <a:gd name="adj1" fmla="val 50000"/>
              <a:gd name="adj2" fmla="val 29688"/>
            </a:avLst>
          </a:prstGeom>
          <a:solidFill>
            <a:srgbClr val="CCFF99"/>
          </a:solidFill>
          <a:ln w="9525">
            <a:solidFill>
              <a:schemeClr val="tx1"/>
            </a:solidFill>
            <a:miter lim="800000"/>
            <a:headEnd/>
            <a:tailEnd/>
          </a:ln>
          <a:effectLst/>
        </p:spPr>
        <p:txBody>
          <a:bodyPr wrap="none" anchor="ctr"/>
          <a:lstStyle/>
          <a:p>
            <a:pPr algn="ctr" eaLnBrk="1" hangingPunct="1"/>
            <a:r>
              <a:rPr lang="en-US" altLang="zh-TW" sz="3200" b="1" i="1">
                <a:latin typeface="Times New Roman" pitchFamily="18" charset="0"/>
                <a:ea typeface="新細明體" charset="-120"/>
              </a:rPr>
              <a:t>$</a:t>
            </a:r>
          </a:p>
        </p:txBody>
      </p:sp>
      <p:sp>
        <p:nvSpPr>
          <p:cNvPr id="21511" name="Oval 7"/>
          <p:cNvSpPr>
            <a:spLocks noChangeArrowheads="1"/>
          </p:cNvSpPr>
          <p:nvPr/>
        </p:nvSpPr>
        <p:spPr bwMode="auto">
          <a:xfrm>
            <a:off x="5105400" y="1447800"/>
            <a:ext cx="1905000" cy="3505200"/>
          </a:xfrm>
          <a:prstGeom prst="ellipse">
            <a:avLst/>
          </a:prstGeom>
          <a:noFill/>
          <a:ln w="9525">
            <a:solidFill>
              <a:srgbClr val="FF0000"/>
            </a:solidFill>
            <a:round/>
            <a:headEnd/>
            <a:tailEnd/>
          </a:ln>
          <a:effectLst/>
        </p:spPr>
        <p:txBody>
          <a:bodyPr wrap="none" anchor="ctr"/>
          <a:lstStyle/>
          <a:p>
            <a:pPr algn="ctr" eaLnBrk="1" hangingPunct="1"/>
            <a:r>
              <a:rPr lang="en-US" altLang="zh-TW" sz="3200">
                <a:solidFill>
                  <a:srgbClr val="FF0000"/>
                </a:solidFill>
                <a:latin typeface="Times New Roman" pitchFamily="18" charset="0"/>
                <a:ea typeface="新細明體" charset="-120"/>
              </a:rPr>
              <a:t>Bank</a:t>
            </a:r>
          </a:p>
        </p:txBody>
      </p:sp>
      <p:sp>
        <p:nvSpPr>
          <p:cNvPr id="21512" name="AutoShape 8"/>
          <p:cNvSpPr>
            <a:spLocks noChangeArrowheads="1"/>
          </p:cNvSpPr>
          <p:nvPr/>
        </p:nvSpPr>
        <p:spPr bwMode="auto">
          <a:xfrm>
            <a:off x="6781800" y="3505200"/>
            <a:ext cx="1524000" cy="1676400"/>
          </a:xfrm>
          <a:prstGeom prst="leftArrow">
            <a:avLst>
              <a:gd name="adj1" fmla="val 50000"/>
              <a:gd name="adj2" fmla="val 25000"/>
            </a:avLst>
          </a:prstGeom>
          <a:solidFill>
            <a:srgbClr val="FFFF99"/>
          </a:solidFill>
          <a:ln w="9525">
            <a:solidFill>
              <a:schemeClr val="tx1"/>
            </a:solidFill>
            <a:miter lim="800000"/>
            <a:headEnd/>
            <a:tailEnd/>
          </a:ln>
          <a:effectLst/>
        </p:spPr>
        <p:txBody>
          <a:bodyPr wrap="none" anchor="ctr"/>
          <a:lstStyle/>
          <a:p>
            <a:pPr algn="ctr" eaLnBrk="1" hangingPunct="1"/>
            <a:r>
              <a:rPr lang="en-US" altLang="zh-TW" sz="2800" b="1" i="1">
                <a:latin typeface="Times New Roman" pitchFamily="18" charset="0"/>
                <a:ea typeface="新細明體" charset="-120"/>
              </a:rPr>
              <a:t>Loan</a:t>
            </a:r>
          </a:p>
          <a:p>
            <a:pPr algn="ctr" eaLnBrk="1" hangingPunct="1"/>
            <a:r>
              <a:rPr lang="en-US" altLang="zh-TW" sz="2800" b="1" i="1">
                <a:latin typeface="Times New Roman" pitchFamily="18" charset="0"/>
                <a:ea typeface="新細明體" charset="-120"/>
              </a:rPr>
              <a:t>Contract</a:t>
            </a:r>
          </a:p>
        </p:txBody>
      </p:sp>
      <p:sp>
        <p:nvSpPr>
          <p:cNvPr id="21513" name="AutoShape 9"/>
          <p:cNvSpPr>
            <a:spLocks noChangeArrowheads="1"/>
          </p:cNvSpPr>
          <p:nvPr/>
        </p:nvSpPr>
        <p:spPr bwMode="auto">
          <a:xfrm>
            <a:off x="3657600" y="3505200"/>
            <a:ext cx="1600200" cy="1676400"/>
          </a:xfrm>
          <a:prstGeom prst="leftArrow">
            <a:avLst>
              <a:gd name="adj1" fmla="val 50000"/>
              <a:gd name="adj2" fmla="val 25000"/>
            </a:avLst>
          </a:prstGeom>
          <a:solidFill>
            <a:srgbClr val="FFFF99"/>
          </a:solidFill>
          <a:ln w="9525">
            <a:solidFill>
              <a:schemeClr val="tx1"/>
            </a:solidFill>
            <a:miter lim="800000"/>
            <a:headEnd/>
            <a:tailEnd/>
          </a:ln>
          <a:effectLst/>
        </p:spPr>
        <p:txBody>
          <a:bodyPr wrap="none" anchor="ctr"/>
          <a:lstStyle/>
          <a:p>
            <a:pPr algn="ctr" eaLnBrk="1" hangingPunct="1"/>
            <a:r>
              <a:rPr lang="en-US" altLang="zh-TW" sz="2800" b="1" i="1">
                <a:latin typeface="Times New Roman" pitchFamily="18" charset="0"/>
                <a:ea typeface="新細明體" charset="-120"/>
              </a:rPr>
              <a:t>Deposit</a:t>
            </a:r>
          </a:p>
          <a:p>
            <a:pPr algn="ctr" eaLnBrk="1" hangingPunct="1"/>
            <a:r>
              <a:rPr lang="en-US" altLang="zh-TW" sz="2800" b="1" i="1">
                <a:latin typeface="Times New Roman" pitchFamily="18" charset="0"/>
                <a:ea typeface="新細明體" charset="-120"/>
              </a:rPr>
              <a:t>Account</a:t>
            </a:r>
          </a:p>
        </p:txBody>
      </p:sp>
      <p:sp>
        <p:nvSpPr>
          <p:cNvPr id="21514" name="AutoShape 10"/>
          <p:cNvSpPr>
            <a:spLocks noChangeArrowheads="1"/>
          </p:cNvSpPr>
          <p:nvPr/>
        </p:nvSpPr>
        <p:spPr bwMode="auto">
          <a:xfrm rot="5400000">
            <a:off x="5448300" y="3314700"/>
            <a:ext cx="990600" cy="4419600"/>
          </a:xfrm>
          <a:prstGeom prst="curvedLeftArrow">
            <a:avLst>
              <a:gd name="adj1" fmla="val 83117"/>
              <a:gd name="adj2" fmla="val 178462"/>
              <a:gd name="adj3" fmla="val 33333"/>
            </a:avLst>
          </a:prstGeom>
          <a:solidFill>
            <a:srgbClr val="CCFF99"/>
          </a:solidFill>
          <a:ln w="9525">
            <a:solidFill>
              <a:schemeClr val="tx1"/>
            </a:solidFill>
            <a:miter lim="800000"/>
            <a:headEnd/>
            <a:tailEnd/>
          </a:ln>
          <a:effectLst/>
        </p:spPr>
        <p:txBody>
          <a:bodyPr wrap="none" anchor="ctr"/>
          <a:lstStyle/>
          <a:p>
            <a:endParaRPr lang="zh-TW" altLang="en-US"/>
          </a:p>
        </p:txBody>
      </p:sp>
      <p:sp>
        <p:nvSpPr>
          <p:cNvPr id="21515" name="Text Box 11"/>
          <p:cNvSpPr txBox="1">
            <a:spLocks noChangeArrowheads="1"/>
          </p:cNvSpPr>
          <p:nvPr/>
        </p:nvSpPr>
        <p:spPr bwMode="auto">
          <a:xfrm>
            <a:off x="4038600" y="5334001"/>
            <a:ext cx="4343400" cy="519113"/>
          </a:xfrm>
          <a:prstGeom prst="rect">
            <a:avLst/>
          </a:prstGeom>
          <a:noFill/>
          <a:ln w="9525">
            <a:noFill/>
            <a:miter lim="800000"/>
            <a:headEnd/>
            <a:tailEnd/>
          </a:ln>
          <a:effectLst/>
        </p:spPr>
        <p:txBody>
          <a:bodyPr>
            <a:spAutoFit/>
          </a:bodyPr>
          <a:lstStyle/>
          <a:p>
            <a:pPr eaLnBrk="1" hangingPunct="1">
              <a:spcBef>
                <a:spcPct val="50000"/>
              </a:spcBef>
            </a:pPr>
            <a:r>
              <a:rPr lang="en-US" altLang="zh-TW" sz="2800" b="1" i="1" dirty="0">
                <a:solidFill>
                  <a:srgbClr val="008000"/>
                </a:solidFill>
                <a:latin typeface="Comic Sans MS" pitchFamily="66" charset="0"/>
                <a:ea typeface="新細明體" charset="-120"/>
              </a:rPr>
              <a:t>Asset transformation</a:t>
            </a:r>
          </a:p>
        </p:txBody>
      </p:sp>
      <p:sp>
        <p:nvSpPr>
          <p:cNvPr id="15" name="Slide Number Placeholder 4"/>
          <p:cNvSpPr>
            <a:spLocks noGrp="1"/>
          </p:cNvSpPr>
          <p:nvPr>
            <p:ph type="sldNum" sz="quarter" idx="10"/>
          </p:nvPr>
        </p:nvSpPr>
        <p:spPr>
          <a:xfrm>
            <a:off x="9763126" y="6586539"/>
            <a:ext cx="919163" cy="293687"/>
          </a:xfrm>
          <a:noFill/>
        </p:spPr>
        <p:txBody>
          <a:bodyPr/>
          <a:lstStyle/>
          <a:p>
            <a:fld id="{DC2176EE-45F5-4E86-BC32-BDDB4F56E567}" type="slidenum">
              <a:rPr lang="en-US" altLang="en-US"/>
              <a:pPr/>
              <a:t>4</a:t>
            </a:fld>
            <a:endParaRPr lang="en-US" altLang="en-US"/>
          </a:p>
        </p:txBody>
      </p:sp>
      <p:sp>
        <p:nvSpPr>
          <p:cNvPr id="1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Tree>
    <p:extLst>
      <p:ext uri="{BB962C8B-B14F-4D97-AF65-F5344CB8AC3E}">
        <p14:creationId xmlns:p14="http://schemas.microsoft.com/office/powerpoint/2010/main" val="145608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(KLOs)</a:t>
            </a:r>
          </a:p>
        </p:txBody>
      </p:sp>
      <p:sp>
        <p:nvSpPr>
          <p:cNvPr id="8" name="Content Placeholder 7"/>
          <p:cNvSpPr>
            <a:spLocks noGrp="1"/>
          </p:cNvSpPr>
          <p:nvPr>
            <p:ph idx="1"/>
          </p:nvPr>
        </p:nvSpPr>
        <p:spPr/>
        <p:txBody>
          <a:bodyPr/>
          <a:lstStyle/>
          <a:p>
            <a:r>
              <a:rPr lang="en-US" dirty="0"/>
              <a:t>Understand the key aspects of bank management</a:t>
            </a:r>
          </a:p>
          <a:p>
            <a:r>
              <a:rPr lang="en-US" dirty="0"/>
              <a:t>Liquidity risk and how to manage it</a:t>
            </a:r>
          </a:p>
          <a:p>
            <a:r>
              <a:rPr lang="en-US" dirty="0"/>
              <a:t>Role of off-balance sheet activities</a:t>
            </a:r>
          </a:p>
        </p:txBody>
      </p:sp>
      <p:sp>
        <p:nvSpPr>
          <p:cNvPr id="5" name="Slide Number Placeholder 4"/>
          <p:cNvSpPr>
            <a:spLocks noGrp="1"/>
          </p:cNvSpPr>
          <p:nvPr>
            <p:ph type="sldNum" sz="quarter" idx="10"/>
          </p:nvPr>
        </p:nvSpPr>
        <p:spPr/>
        <p:txBody>
          <a:bodyPr/>
          <a:lstStyle/>
          <a:p>
            <a:fld id="{FE14F51D-0618-4FC6-A8B1-B807AB824A9A}" type="slidenum">
              <a:rPr lang="en-US" altLang="en-US" smtClean="0"/>
              <a:pPr/>
              <a:t>40</a:t>
            </a:fld>
            <a:endParaRPr lang="en-US" altLang="en-US"/>
          </a:p>
        </p:txBody>
      </p:sp>
      <p:sp>
        <p:nvSpPr>
          <p:cNvPr id="6" name="Footer Placeholder 5"/>
          <p:cNvSpPr>
            <a:spLocks noGrp="1"/>
          </p:cNvSpPr>
          <p:nvPr>
            <p:ph type="ftr" sz="quarter" idx="11"/>
          </p:nvPr>
        </p:nvSpPr>
        <p:spPr/>
        <p:txBody>
          <a:bodyPr/>
          <a:lstStyle/>
          <a:p>
            <a:r>
              <a:rPr lang="en-US" altLang="en-US" dirty="0"/>
              <a:t>Summary: Bank Management</a:t>
            </a:r>
          </a:p>
        </p:txBody>
      </p:sp>
    </p:spTree>
    <p:extLst>
      <p:ext uri="{BB962C8B-B14F-4D97-AF65-F5344CB8AC3E}">
        <p14:creationId xmlns:p14="http://schemas.microsoft.com/office/powerpoint/2010/main" val="40408887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66FCF4E-04EA-4488-A141-D20513089168}" type="slidenum">
              <a:rPr lang="en-US" altLang="en-US" smtClean="0"/>
              <a:pPr/>
              <a:t>400</a:t>
            </a:fld>
            <a:endParaRPr lang="en-US" altLang="en-US"/>
          </a:p>
        </p:txBody>
      </p:sp>
      <p:pic>
        <p:nvPicPr>
          <p:cNvPr id="827394" name="Picture 2" descr="http://www.financialregulationforum.com/wpmember/wp-content/uploads/2011/06/Overall-UK-Regulatory-Framework.jpg">
            <a:hlinkClick r:id="rId3"/>
          </p:cNvPr>
          <p:cNvPicPr>
            <a:picLocks noChangeAspect="1" noChangeArrowheads="1"/>
          </p:cNvPicPr>
          <p:nvPr/>
        </p:nvPicPr>
        <p:blipFill>
          <a:blip r:embed="rId4" cstate="print"/>
          <a:srcRect/>
          <a:stretch>
            <a:fillRect/>
          </a:stretch>
        </p:blipFill>
        <p:spPr bwMode="auto">
          <a:xfrm>
            <a:off x="2057401" y="1"/>
            <a:ext cx="8162335" cy="6124713"/>
          </a:xfrm>
          <a:prstGeom prst="rect">
            <a:avLst/>
          </a:prstGeom>
          <a:noFill/>
        </p:spPr>
      </p:pic>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17672690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ltLang="zh-TW"/>
              <a:t>Snapshot of Dodd-Frank Act 2010</a:t>
            </a:r>
          </a:p>
        </p:txBody>
      </p:sp>
      <p:sp>
        <p:nvSpPr>
          <p:cNvPr id="17411" name="Rectangle 5"/>
          <p:cNvSpPr>
            <a:spLocks noGrp="1" noChangeArrowheads="1"/>
          </p:cNvSpPr>
          <p:nvPr>
            <p:ph idx="1"/>
          </p:nvPr>
        </p:nvSpPr>
        <p:spPr/>
        <p:txBody>
          <a:bodyPr>
            <a:normAutofit fontScale="92500" lnSpcReduction="10000"/>
          </a:bodyPr>
          <a:lstStyle/>
          <a:p>
            <a:r>
              <a:rPr lang="en-US" altLang="zh-TW" dirty="0"/>
              <a:t>In reforming the financial system, the Dodd-Frank Act introduces </a:t>
            </a:r>
            <a:r>
              <a:rPr lang="en-US" altLang="zh-TW" b="1" dirty="0">
                <a:solidFill>
                  <a:schemeClr val="accent2">
                    <a:lumMod val="75000"/>
                  </a:schemeClr>
                </a:solidFill>
              </a:rPr>
              <a:t>new regulators</a:t>
            </a:r>
            <a:r>
              <a:rPr lang="en-US" altLang="zh-TW" dirty="0">
                <a:solidFill>
                  <a:schemeClr val="accent2">
                    <a:lumMod val="75000"/>
                  </a:schemeClr>
                </a:solidFill>
              </a:rPr>
              <a:t> </a:t>
            </a:r>
            <a:r>
              <a:rPr lang="en-US" altLang="zh-TW" dirty="0"/>
              <a:t>and </a:t>
            </a:r>
            <a:r>
              <a:rPr lang="en-US" altLang="zh-TW" b="1" dirty="0">
                <a:solidFill>
                  <a:schemeClr val="accent2">
                    <a:lumMod val="75000"/>
                  </a:schemeClr>
                </a:solidFill>
              </a:rPr>
              <a:t>extends regulation </a:t>
            </a:r>
            <a:r>
              <a:rPr lang="en-US" altLang="zh-TW" dirty="0"/>
              <a:t>over new markets, entities, and activities.</a:t>
            </a:r>
          </a:p>
          <a:p>
            <a:r>
              <a:rPr lang="en-US" altLang="zh-TW" dirty="0"/>
              <a:t>Regulators get expanded authority to define which financial firms are </a:t>
            </a:r>
            <a:r>
              <a:rPr lang="en-US" altLang="zh-TW" b="1" dirty="0">
                <a:solidFill>
                  <a:schemeClr val="accent2">
                    <a:lumMod val="75000"/>
                  </a:schemeClr>
                </a:solidFill>
              </a:rPr>
              <a:t>systemic</a:t>
            </a:r>
            <a:r>
              <a:rPr lang="en-US" altLang="zh-TW" dirty="0">
                <a:solidFill>
                  <a:schemeClr val="accent2">
                    <a:lumMod val="75000"/>
                  </a:schemeClr>
                </a:solidFill>
              </a:rPr>
              <a:t> </a:t>
            </a:r>
            <a:r>
              <a:rPr lang="en-US" altLang="zh-TW" dirty="0"/>
              <a:t>— those which by their size, scope, and interconnectedness with other institutions can pose risks to the entire system.</a:t>
            </a:r>
          </a:p>
          <a:p>
            <a:r>
              <a:rPr lang="en-US" altLang="zh-TW" dirty="0"/>
              <a:t>Corporate end-users should monitor the development of rules on over-the-counter derivatives that could affect their hedging activities.</a:t>
            </a:r>
          </a:p>
          <a:p>
            <a:r>
              <a:rPr lang="en-US" altLang="zh-TW" dirty="0"/>
              <a:t>The Act emphasizes stronger consumer and investor protections and begins to address the orderly resolution of large failures in ways that limit losses to taxpayers.</a:t>
            </a:r>
          </a:p>
        </p:txBody>
      </p:sp>
      <p:sp>
        <p:nvSpPr>
          <p:cNvPr id="6150" name="Text Box 6"/>
          <p:cNvSpPr txBox="1">
            <a:spLocks noChangeArrowheads="1"/>
          </p:cNvSpPr>
          <p:nvPr/>
        </p:nvSpPr>
        <p:spPr bwMode="auto">
          <a:xfrm>
            <a:off x="1524000" y="5867401"/>
            <a:ext cx="6019800" cy="307777"/>
          </a:xfrm>
          <a:prstGeom prst="rect">
            <a:avLst/>
          </a:prstGeom>
          <a:noFill/>
        </p:spPr>
        <p:txBody>
          <a:bodyPr wrap="square" rtlCol="0">
            <a:spAutoFit/>
          </a:bodyPr>
          <a:lstStyle>
            <a:defPPr>
              <a:defRPr lang="en-US"/>
            </a:defPPr>
            <a:lvl1pPr>
              <a:defRPr sz="1400" i="1">
                <a:latin typeface="+mn-lt"/>
              </a:defRPr>
            </a:lvl1pPr>
          </a:lstStyle>
          <a:p>
            <a:r>
              <a:rPr lang="en-US" altLang="zh-TW"/>
              <a:t>Source: PWC – 10 minutes on US Financial Reform – July 2010</a:t>
            </a:r>
          </a:p>
        </p:txBody>
      </p:sp>
      <p:sp>
        <p:nvSpPr>
          <p:cNvPr id="5" name="Slide Number Placeholder 6"/>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fld id="{85F50827-3462-47F8-9F05-AB1AFD7E2709}" type="slidenum">
              <a:rPr lang="en-US" altLang="en-US" sz="1400"/>
              <a:pPr/>
              <a:t>401</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244023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ltLang="zh-TW" sz="4000">
                <a:ea typeface="新細明體" charset="-120"/>
              </a:rPr>
              <a:t>Snapshot of Dodd-Frank Act 2010</a:t>
            </a:r>
          </a:p>
        </p:txBody>
      </p:sp>
      <p:sp>
        <p:nvSpPr>
          <p:cNvPr id="16388" name="Text Box 6"/>
          <p:cNvSpPr txBox="1">
            <a:spLocks noChangeArrowheads="1"/>
          </p:cNvSpPr>
          <p:nvPr/>
        </p:nvSpPr>
        <p:spPr bwMode="auto">
          <a:xfrm>
            <a:off x="1524000" y="5867401"/>
            <a:ext cx="60198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PWC – 10 minutes on US Financial Reform – July 2010</a:t>
            </a:r>
          </a:p>
        </p:txBody>
      </p:sp>
      <p:pic>
        <p:nvPicPr>
          <p:cNvPr id="7" name="Picture 5"/>
          <p:cNvPicPr>
            <a:picLocks noGrp="1" noChangeAspect="1" noChangeArrowheads="1"/>
          </p:cNvPicPr>
          <p:nvPr>
            <p:ph idx="1"/>
          </p:nvPr>
        </p:nvPicPr>
        <p:blipFill>
          <a:blip r:embed="rId3" cstate="print"/>
          <a:srcRect/>
          <a:stretch>
            <a:fillRect/>
          </a:stretch>
        </p:blipFill>
        <p:spPr bwMode="auto">
          <a:xfrm>
            <a:off x="2057401" y="752987"/>
            <a:ext cx="8000999" cy="5150575"/>
          </a:xfrm>
          <a:prstGeom prst="rect">
            <a:avLst/>
          </a:prstGeom>
          <a:noFill/>
          <a:ln w="9525">
            <a:noFill/>
            <a:miter lim="800000"/>
            <a:headEnd/>
            <a:tailEnd/>
          </a:ln>
        </p:spPr>
      </p:pic>
      <p:sp>
        <p:nvSpPr>
          <p:cNvPr id="5" name="Slide Number Placeholder 6"/>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fld id="{85F50827-3462-47F8-9F05-AB1AFD7E2709}" type="slidenum">
              <a:rPr lang="en-US" altLang="en-US" sz="1400"/>
              <a:pPr/>
              <a:t>402</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19882347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TW" dirty="0"/>
              <a:t>US financial industry regulatory web</a:t>
            </a:r>
            <a:endParaRPr lang="zh-TW" altLang="en-US" dirty="0"/>
          </a:p>
        </p:txBody>
      </p:sp>
      <p:pic>
        <p:nvPicPr>
          <p:cNvPr id="6" name="Content Placeholder 5" descr="http://media.economist.com/sites/default/files/imagecache/full-width/images/print-edition/20120218_FBD956.gif"/>
          <p:cNvPicPr>
            <a:picLocks noGrp="1"/>
          </p:cNvPicPr>
          <p:nvPr>
            <p:ph idx="1"/>
          </p:nvPr>
        </p:nvPicPr>
        <p:blipFill>
          <a:blip r:embed="rId3" cstate="print"/>
          <a:srcRect/>
          <a:stretch>
            <a:fillRect/>
          </a:stretch>
        </p:blipFill>
        <p:spPr bwMode="auto">
          <a:xfrm>
            <a:off x="2743200" y="1447800"/>
            <a:ext cx="6858000" cy="4648200"/>
          </a:xfrm>
          <a:prstGeom prst="rect">
            <a:avLst/>
          </a:prstGeom>
          <a:noFill/>
          <a:ln w="9525">
            <a:noFill/>
            <a:miter lim="800000"/>
            <a:headEnd/>
            <a:tailEnd/>
          </a:ln>
        </p:spPr>
      </p:pic>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
        <p:nvSpPr>
          <p:cNvPr id="7" name="Slide Number Placeholder 6"/>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fld id="{B481A458-083B-485B-9C1C-8A238CFA5975}" type="slidenum">
              <a:rPr lang="en-US" altLang="en-US" sz="1400"/>
              <a:pPr/>
              <a:t>403</a:t>
            </a:fld>
            <a:endParaRPr lang="en-US" altLang="en-US" sz="1400"/>
          </a:p>
        </p:txBody>
      </p:sp>
    </p:spTree>
    <p:extLst>
      <p:ext uri="{BB962C8B-B14F-4D97-AF65-F5344CB8AC3E}">
        <p14:creationId xmlns:p14="http://schemas.microsoft.com/office/powerpoint/2010/main" val="5531793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en-US" altLang="zh-TW" dirty="0"/>
              <a:t>Global Regulation</a:t>
            </a:r>
          </a:p>
        </p:txBody>
      </p:sp>
      <p:sp>
        <p:nvSpPr>
          <p:cNvPr id="404483" name="Rectangle 3"/>
          <p:cNvSpPr>
            <a:spLocks noGrp="1" noChangeArrowheads="1"/>
          </p:cNvSpPr>
          <p:nvPr>
            <p:ph idx="1"/>
          </p:nvPr>
        </p:nvSpPr>
        <p:spPr>
          <a:xfrm>
            <a:off x="2057400" y="1219201"/>
            <a:ext cx="8229600" cy="4525963"/>
          </a:xfrm>
        </p:spPr>
        <p:txBody>
          <a:bodyPr/>
          <a:lstStyle/>
          <a:p>
            <a:pPr marL="0" indent="0">
              <a:buNone/>
            </a:pPr>
            <a:r>
              <a:rPr lang="en-US" altLang="zh-TW" b="1" dirty="0"/>
              <a:t>The long arm of US law: </a:t>
            </a:r>
          </a:p>
          <a:p>
            <a:r>
              <a:rPr lang="en-US" altLang="zh-TW" dirty="0"/>
              <a:t>Issues with Patriot Act: the case of </a:t>
            </a:r>
            <a:r>
              <a:rPr lang="en-US" altLang="zh-TW" dirty="0" err="1"/>
              <a:t>Banco</a:t>
            </a:r>
            <a:r>
              <a:rPr lang="en-US" altLang="zh-TW" dirty="0"/>
              <a:t> Delta Macau </a:t>
            </a:r>
          </a:p>
          <a:p>
            <a:r>
              <a:rPr lang="en-US" altLang="zh-TW" dirty="0"/>
              <a:t>Issues with jurisdictional choice: US as “global court” with the “f-cubed” concept</a:t>
            </a:r>
          </a:p>
          <a:p>
            <a:r>
              <a:rPr lang="en-US" altLang="zh-TW" dirty="0"/>
              <a:t>Issues with FCPA/extradition treaties: the case of the Nat West Three</a:t>
            </a:r>
          </a:p>
          <a:p>
            <a:r>
              <a:rPr lang="en-US" altLang="zh-TW" dirty="0"/>
              <a:t>Conflicts with foreign laws: FATCA (secrecy laws v. US Revenue) , the case of Deloitte China (SEC v. China secrecy laws)</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844ABAF-8A6B-4142-89D3-4345DF574DF6}" type="slidenum">
              <a:rPr lang="en-US" altLang="en-US" sz="1400"/>
              <a:pPr/>
              <a:t>404</a:t>
            </a:fld>
            <a:endParaRPr lang="en-US" altLang="en-US" sz="1400"/>
          </a:p>
        </p:txBody>
      </p:sp>
      <p:sp>
        <p:nvSpPr>
          <p:cNvPr id="404485" name="Rectangle 5"/>
          <p:cNvSpPr>
            <a:spLocks noChangeArrowheads="1"/>
          </p:cNvSpPr>
          <p:nvPr/>
        </p:nvSpPr>
        <p:spPr bwMode="auto">
          <a:xfrm>
            <a:off x="1828800" y="4876800"/>
            <a:ext cx="8610600" cy="1066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a:r>
              <a:rPr lang="en-US" altLang="zh-TW" sz="2000" b="1" dirty="0">
                <a:ea typeface="PMingLiU" pitchFamily="18" charset="-120"/>
              </a:rPr>
              <a:t> “f-cubed” concept</a:t>
            </a:r>
            <a:r>
              <a:rPr lang="en-US" altLang="zh-TW" sz="2000" dirty="0">
                <a:ea typeface="PMingLiU" pitchFamily="18" charset="-120"/>
              </a:rPr>
              <a:t>:  US courts use the “conduct and effects” test to accept jurisdiction over cases where foreign shareholders sue foreign companies whose shares were traded primarily through foreign exchanges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23894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4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04485"/>
                                        </p:tgtEl>
                                        <p:attrNameLst>
                                          <p:attrName>style.visibility</p:attrName>
                                        </p:attrNameLst>
                                      </p:cBhvr>
                                      <p:to>
                                        <p:strVal val="visible"/>
                                      </p:to>
                                    </p:set>
                                    <p:animEffect transition="in" filter="fade">
                                      <p:cBhvr>
                                        <p:cTn id="19" dur="500"/>
                                        <p:tgtEl>
                                          <p:spTgt spid="40448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448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4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uiExpand="1" build="p" autoUpdateAnimBg="0"/>
      <p:bldP spid="404485" grpId="0" uiExpand="1"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International </a:t>
            </a:r>
            <a:r>
              <a:rPr lang="en-US" altLang="zh-TW" dirty="0" err="1"/>
              <a:t>organisations</a:t>
            </a:r>
            <a:r>
              <a:rPr lang="en-US" altLang="zh-TW" dirty="0"/>
              <a:t> concerned with financial stability</a:t>
            </a:r>
            <a:endParaRPr lang="zh-TW" altLang="en-US" dirty="0"/>
          </a:p>
        </p:txBody>
      </p:sp>
      <p:sp>
        <p:nvSpPr>
          <p:cNvPr id="3" name="Content Placeholder 2"/>
          <p:cNvSpPr>
            <a:spLocks noGrp="1"/>
          </p:cNvSpPr>
          <p:nvPr>
            <p:ph idx="1"/>
          </p:nvPr>
        </p:nvSpPr>
        <p:spPr/>
        <p:txBody>
          <a:bodyPr>
            <a:normAutofit fontScale="85000" lnSpcReduction="20000"/>
          </a:bodyPr>
          <a:lstStyle/>
          <a:p>
            <a:r>
              <a:rPr lang="en-US" altLang="zh-TW" b="1" dirty="0"/>
              <a:t>Basel Committee on Banking Supervision </a:t>
            </a:r>
            <a:r>
              <a:rPr lang="en-US" altLang="zh-TW" dirty="0"/>
              <a:t>– est. 1975; Objective: supervision of international banks </a:t>
            </a:r>
          </a:p>
          <a:p>
            <a:r>
              <a:rPr lang="en-US" altLang="zh-TW" sz="2100" b="1" dirty="0"/>
              <a:t>International </a:t>
            </a:r>
            <a:r>
              <a:rPr lang="en-US" altLang="zh-TW" sz="2100" b="1" dirty="0" err="1"/>
              <a:t>Organisation</a:t>
            </a:r>
            <a:r>
              <a:rPr lang="en-US" altLang="zh-TW" sz="2100" b="1" dirty="0"/>
              <a:t> of Securities Commission (IOSCO)</a:t>
            </a:r>
            <a:r>
              <a:rPr lang="en-US" altLang="zh-TW" dirty="0"/>
              <a:t> - from 1990; objective: supervision of securities firms</a:t>
            </a:r>
          </a:p>
          <a:p>
            <a:r>
              <a:rPr lang="en-US" altLang="zh-TW" sz="2100" b="1" dirty="0"/>
              <a:t>International Association of Insurance Supervisors (IAIS) </a:t>
            </a:r>
            <a:r>
              <a:rPr lang="en-US" altLang="zh-TW" dirty="0"/>
              <a:t>– est. 1974; objective: supervision of insurance firms</a:t>
            </a:r>
          </a:p>
          <a:p>
            <a:r>
              <a:rPr lang="en-US" altLang="zh-TW" sz="2100" b="1" dirty="0"/>
              <a:t>International Accounting Standards Committee (IASC) </a:t>
            </a:r>
            <a:r>
              <a:rPr lang="en-US" altLang="zh-TW" dirty="0"/>
              <a:t>– est. 1973; objective: harmonize accounting rules worldwide; set up IASB to implement global standards</a:t>
            </a:r>
          </a:p>
          <a:p>
            <a:r>
              <a:rPr lang="en-US" altLang="zh-TW" sz="2100" b="1" dirty="0"/>
              <a:t>International Accounting Standards Board (IASB) </a:t>
            </a:r>
            <a:r>
              <a:rPr lang="en-US" altLang="zh-TW" dirty="0"/>
              <a:t>– est. 2001; objective: implement a set of global accounting standards</a:t>
            </a:r>
          </a:p>
          <a:p>
            <a:r>
              <a:rPr lang="en-US" altLang="zh-TW" sz="2100" b="1" dirty="0"/>
              <a:t>Financial Stability Forum (FSF) </a:t>
            </a:r>
            <a:r>
              <a:rPr lang="en-US" altLang="zh-TW" dirty="0"/>
              <a:t>– est. 1999; objective: identify &amp; take action on vulnerabilities in international financial system; improve coordination, information flows between members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405</a:t>
            </a:fld>
            <a:endParaRPr lang="en-US" altLang="en-US" dirty="0"/>
          </a:p>
        </p:txBody>
      </p:sp>
      <p:sp>
        <p:nvSpPr>
          <p:cNvPr id="6" name="TextBox 5"/>
          <p:cNvSpPr txBox="1"/>
          <p:nvPr/>
        </p:nvSpPr>
        <p:spPr>
          <a:xfrm>
            <a:off x="1524000" y="5867400"/>
            <a:ext cx="1905000" cy="304800"/>
          </a:xfrm>
          <a:prstGeom prst="rect">
            <a:avLst/>
          </a:prstGeom>
          <a:noFill/>
        </p:spPr>
        <p:txBody>
          <a:bodyPr vert="horz" wrap="square" lIns="91440" tIns="45720" rIns="91440" bIns="45720" rtlCol="0" anchor="ctr">
            <a:normAutofit fontScale="32500" lnSpcReduction="20000"/>
          </a:bodyPr>
          <a:lstStyle/>
          <a:p>
            <a:pPr>
              <a:spcBef>
                <a:spcPct val="0"/>
              </a:spcBef>
            </a:pPr>
            <a:r>
              <a:rPr lang="en-US" altLang="zh-TW" sz="4400" i="1" dirty="0">
                <a:latin typeface="+mj-lt"/>
                <a:ea typeface="+mj-ea"/>
                <a:cs typeface="+mj-cs"/>
              </a:rPr>
              <a:t>Source: Heffernan</a:t>
            </a:r>
            <a:endParaRPr lang="zh-TW" altLang="en-US" sz="4400" i="1" dirty="0">
              <a:latin typeface="+mj-lt"/>
              <a:ea typeface="+mj-ea"/>
              <a:cs typeface="+mj-cs"/>
            </a:endParaRP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a:t>
            </a:r>
          </a:p>
        </p:txBody>
      </p:sp>
    </p:spTree>
    <p:extLst>
      <p:ext uri="{BB962C8B-B14F-4D97-AF65-F5344CB8AC3E}">
        <p14:creationId xmlns:p14="http://schemas.microsoft.com/office/powerpoint/2010/main" val="354333537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CB7D-7542-4265-85B6-8330095CB700}"/>
              </a:ext>
            </a:extLst>
          </p:cNvPr>
          <p:cNvSpPr>
            <a:spLocks noGrp="1"/>
          </p:cNvSpPr>
          <p:nvPr>
            <p:ph type="title"/>
          </p:nvPr>
        </p:nvSpPr>
        <p:spPr/>
        <p:txBody>
          <a:bodyPr/>
          <a:lstStyle/>
          <a:p>
            <a:r>
              <a:rPr lang="en-HK" dirty="0"/>
              <a:t>SUMMARY</a:t>
            </a:r>
          </a:p>
        </p:txBody>
      </p:sp>
      <p:sp>
        <p:nvSpPr>
          <p:cNvPr id="3" name="Content Placeholder 2">
            <a:extLst>
              <a:ext uri="{FF2B5EF4-FFF2-40B4-BE49-F238E27FC236}">
                <a16:creationId xmlns:a16="http://schemas.microsoft.com/office/drawing/2014/main" id="{CCD0C588-2456-4F21-8525-603374D519A8}"/>
              </a:ext>
            </a:extLst>
          </p:cNvPr>
          <p:cNvSpPr>
            <a:spLocks noGrp="1"/>
          </p:cNvSpPr>
          <p:nvPr>
            <p:ph idx="1"/>
          </p:nvPr>
        </p:nvSpPr>
        <p:spPr/>
        <p:txBody>
          <a:bodyPr/>
          <a:lstStyle/>
          <a:p>
            <a:r>
              <a:rPr lang="en-US" dirty="0"/>
              <a:t>Goals of financial regulation</a:t>
            </a:r>
          </a:p>
          <a:p>
            <a:r>
              <a:rPr lang="en-US" dirty="0"/>
              <a:t>Regulation framework of the financial sector </a:t>
            </a:r>
          </a:p>
          <a:p>
            <a:r>
              <a:rPr lang="en-US" dirty="0"/>
              <a:t>CRIC</a:t>
            </a:r>
          </a:p>
          <a:p>
            <a:r>
              <a:rPr lang="en-US" dirty="0"/>
              <a:t>Financial supervision/regulatory framework in EU &amp; UK</a:t>
            </a:r>
          </a:p>
          <a:p>
            <a:pPr lvl="1"/>
            <a:r>
              <a:rPr lang="en-US" dirty="0"/>
              <a:t>Key regulators</a:t>
            </a:r>
          </a:p>
          <a:p>
            <a:r>
              <a:rPr lang="en-US" dirty="0"/>
              <a:t>Dodd-Frank Act 2010</a:t>
            </a:r>
          </a:p>
          <a:p>
            <a:r>
              <a:rPr lang="en-US" dirty="0"/>
              <a:t>f-cubed concept</a:t>
            </a:r>
          </a:p>
          <a:p>
            <a:endParaRPr lang="en-HK" dirty="0"/>
          </a:p>
        </p:txBody>
      </p:sp>
      <p:sp>
        <p:nvSpPr>
          <p:cNvPr id="4" name="Slide Number Placeholder 3">
            <a:extLst>
              <a:ext uri="{FF2B5EF4-FFF2-40B4-BE49-F238E27FC236}">
                <a16:creationId xmlns:a16="http://schemas.microsoft.com/office/drawing/2014/main" id="{8F85FB9A-CC3E-4208-879C-E710995FD0E0}"/>
              </a:ext>
            </a:extLst>
          </p:cNvPr>
          <p:cNvSpPr>
            <a:spLocks noGrp="1"/>
          </p:cNvSpPr>
          <p:nvPr>
            <p:ph type="sldNum" sz="quarter" idx="10"/>
          </p:nvPr>
        </p:nvSpPr>
        <p:spPr/>
        <p:txBody>
          <a:bodyPr/>
          <a:lstStyle/>
          <a:p>
            <a:fld id="{37AF7983-E557-4B4F-BF89-F0A9ABB3FF61}" type="slidenum">
              <a:rPr lang="en-US" altLang="en-US" smtClean="0"/>
              <a:pPr/>
              <a:t>406</a:t>
            </a:fld>
            <a:endParaRPr lang="en-US" altLang="en-US"/>
          </a:p>
        </p:txBody>
      </p:sp>
      <p:sp>
        <p:nvSpPr>
          <p:cNvPr id="5" name="Footer Placeholder 4">
            <a:extLst>
              <a:ext uri="{FF2B5EF4-FFF2-40B4-BE49-F238E27FC236}">
                <a16:creationId xmlns:a16="http://schemas.microsoft.com/office/drawing/2014/main" id="{509E8F66-1DCE-49A0-A461-3118D95606FD}"/>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408449682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981200" y="1600201"/>
            <a:ext cx="5029200" cy="4525963"/>
          </a:xfrm>
        </p:spPr>
        <p:txBody>
          <a:bodyPr>
            <a:normAutofit fontScale="77500" lnSpcReduction="20000"/>
          </a:bodyPr>
          <a:lstStyle/>
          <a:p>
            <a:pPr>
              <a:lnSpc>
                <a:spcPct val="100000"/>
              </a:lnSpc>
            </a:pPr>
            <a:r>
              <a:rPr lang="en-US" altLang="zh-TW" dirty="0"/>
              <a:t>Which US regulator oversees systemic risk?</a:t>
            </a:r>
          </a:p>
          <a:p>
            <a:pPr lvl="1">
              <a:lnSpc>
                <a:spcPct val="100000"/>
              </a:lnSpc>
            </a:pPr>
            <a:r>
              <a:rPr lang="en-US" altLang="zh-TW" dirty="0"/>
              <a:t>The Fed</a:t>
            </a:r>
          </a:p>
          <a:p>
            <a:pPr lvl="1">
              <a:lnSpc>
                <a:spcPct val="100000"/>
              </a:lnSpc>
            </a:pPr>
            <a:r>
              <a:rPr lang="en-US" altLang="zh-TW" dirty="0"/>
              <a:t>The SFC</a:t>
            </a:r>
          </a:p>
          <a:p>
            <a:pPr lvl="1">
              <a:lnSpc>
                <a:spcPct val="100000"/>
              </a:lnSpc>
            </a:pPr>
            <a:r>
              <a:rPr lang="en-US" altLang="zh-TW" dirty="0"/>
              <a:t>The FSOC</a:t>
            </a:r>
          </a:p>
          <a:p>
            <a:pPr lvl="1">
              <a:lnSpc>
                <a:spcPct val="100000"/>
              </a:lnSpc>
            </a:pPr>
            <a:r>
              <a:rPr lang="en-US" altLang="zh-TW" dirty="0"/>
              <a:t>The FSB</a:t>
            </a:r>
          </a:p>
          <a:p>
            <a:pPr>
              <a:lnSpc>
                <a:spcPct val="100000"/>
              </a:lnSpc>
            </a:pPr>
            <a:r>
              <a:rPr lang="en-US" altLang="zh-TW" dirty="0"/>
              <a:t>Which is its equivalent in the EU?</a:t>
            </a:r>
          </a:p>
          <a:p>
            <a:pPr lvl="1">
              <a:lnSpc>
                <a:spcPct val="100000"/>
              </a:lnSpc>
            </a:pPr>
            <a:r>
              <a:rPr lang="en-US" altLang="zh-TW" dirty="0"/>
              <a:t>ECB</a:t>
            </a:r>
          </a:p>
          <a:p>
            <a:pPr lvl="1">
              <a:lnSpc>
                <a:spcPct val="100000"/>
              </a:lnSpc>
            </a:pPr>
            <a:r>
              <a:rPr lang="en-US" altLang="zh-TW" dirty="0"/>
              <a:t>ESMA</a:t>
            </a:r>
          </a:p>
          <a:p>
            <a:pPr lvl="1">
              <a:lnSpc>
                <a:spcPct val="100000"/>
              </a:lnSpc>
            </a:pPr>
            <a:r>
              <a:rPr lang="en-US" altLang="zh-TW" dirty="0"/>
              <a:t>ESRB</a:t>
            </a:r>
          </a:p>
          <a:p>
            <a:pPr>
              <a:lnSpc>
                <a:spcPct val="100000"/>
              </a:lnSpc>
            </a:pPr>
            <a:r>
              <a:rPr lang="en-US" altLang="zh-TW" dirty="0"/>
              <a:t>Which entity overlooks banking </a:t>
            </a:r>
            <a:r>
              <a:rPr lang="en-US" altLang="zh-TW" dirty="0" err="1"/>
              <a:t>capitalisation</a:t>
            </a:r>
            <a:r>
              <a:rPr lang="en-US" altLang="zh-TW" dirty="0"/>
              <a:t> rules?</a:t>
            </a:r>
          </a:p>
          <a:p>
            <a:pPr lvl="1">
              <a:lnSpc>
                <a:spcPct val="100000"/>
              </a:lnSpc>
            </a:pPr>
            <a:r>
              <a:rPr lang="en-US" altLang="zh-TW" dirty="0"/>
              <a:t>FSB</a:t>
            </a:r>
          </a:p>
          <a:p>
            <a:pPr lvl="1">
              <a:lnSpc>
                <a:spcPct val="100000"/>
              </a:lnSpc>
            </a:pPr>
            <a:r>
              <a:rPr lang="en-US" altLang="zh-TW" dirty="0"/>
              <a:t>BCBS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407</a:t>
            </a:fld>
            <a:endParaRPr lang="en-US" altLang="en-US"/>
          </a:p>
        </p:txBody>
      </p:sp>
      <p:sp>
        <p:nvSpPr>
          <p:cNvPr id="5" name="Footer Placeholder 4"/>
          <p:cNvSpPr>
            <a:spLocks noGrp="1"/>
          </p:cNvSpPr>
          <p:nvPr>
            <p:ph type="ftr" sz="quarter" idx="11"/>
          </p:nvPr>
        </p:nvSpPr>
        <p:spPr/>
        <p:txBody>
          <a:bodyPr/>
          <a:lstStyle/>
          <a:p>
            <a:r>
              <a:rPr lang="en-US" altLang="en-US" dirty="0"/>
              <a:t>Financial Regulation</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526370" y="2133600"/>
            <a:ext cx="352676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6977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408</a:t>
            </a:fld>
            <a:endParaRPr lang="en-US" altLang="en-US" dirty="0"/>
          </a:p>
        </p:txBody>
      </p:sp>
      <p:sp>
        <p:nvSpPr>
          <p:cNvPr id="34" name="Rectangle 33"/>
          <p:cNvSpPr/>
          <p:nvPr/>
        </p:nvSpPr>
        <p:spPr>
          <a:xfrm>
            <a:off x="1752600" y="3352800"/>
            <a:ext cx="3581400" cy="26670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150000"/>
              </a:lnSpc>
              <a:buFont typeface="+mj-lt"/>
              <a:buAutoNum type="arabicPeriod"/>
            </a:pPr>
            <a:r>
              <a:rPr lang="en-US" altLang="zh-TW" sz="2000" dirty="0">
                <a:solidFill>
                  <a:schemeClr val="tx1"/>
                </a:solidFill>
              </a:rPr>
              <a:t>Goals of Financial Regulation</a:t>
            </a:r>
          </a:p>
          <a:p>
            <a:pPr marL="636587" indent="-457200">
              <a:lnSpc>
                <a:spcPct val="150000"/>
              </a:lnSpc>
              <a:buFont typeface="+mj-lt"/>
              <a:buAutoNum type="arabicPeriod"/>
            </a:pPr>
            <a:r>
              <a:rPr lang="en-US" altLang="zh-TW" sz="2000" b="1" dirty="0">
                <a:solidFill>
                  <a:srgbClr val="C00000"/>
                </a:solidFill>
              </a:rPr>
              <a:t>Banking Regulation</a:t>
            </a:r>
          </a:p>
          <a:p>
            <a:pPr marL="636587" indent="-457200">
              <a:lnSpc>
                <a:spcPct val="150000"/>
              </a:lnSpc>
              <a:buFont typeface="+mj-lt"/>
              <a:buAutoNum type="arabicPeriod"/>
            </a:pPr>
            <a:r>
              <a:rPr lang="en-US" altLang="zh-TW" sz="2000" dirty="0">
                <a:solidFill>
                  <a:schemeClr val="tx1"/>
                </a:solidFill>
              </a:rPr>
              <a:t>Financial Regulation in Hong Kong</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12"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3"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4"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5" name="AutoShape 23"/>
          <p:cNvCxnSpPr>
            <a:cxnSpLocks noChangeShapeType="1"/>
            <a:stCxn id="12" idx="4"/>
            <a:endCxn id="13"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6" name="AutoShape 24"/>
          <p:cNvCxnSpPr>
            <a:cxnSpLocks noChangeShapeType="1"/>
            <a:stCxn id="12" idx="4"/>
            <a:endCxn id="14"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7"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extLst>
      <p:ext uri="{BB962C8B-B14F-4D97-AF65-F5344CB8AC3E}">
        <p14:creationId xmlns:p14="http://schemas.microsoft.com/office/powerpoint/2010/main" val="25270569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zh-TW" dirty="0"/>
              <a:t>Basic Categories of Banking Regulation</a:t>
            </a:r>
          </a:p>
        </p:txBody>
      </p:sp>
      <p:sp>
        <p:nvSpPr>
          <p:cNvPr id="154627" name="Rectangle 3"/>
          <p:cNvSpPr>
            <a:spLocks noGrp="1" noChangeArrowheads="1"/>
          </p:cNvSpPr>
          <p:nvPr>
            <p:ph idx="1"/>
          </p:nvPr>
        </p:nvSpPr>
        <p:spPr/>
        <p:txBody>
          <a:bodyPr>
            <a:normAutofit lnSpcReduction="10000"/>
          </a:bodyPr>
          <a:lstStyle/>
          <a:p>
            <a:pPr marL="457200" indent="-457200">
              <a:buFont typeface="+mj-lt"/>
              <a:buAutoNum type="arabicPeriod"/>
            </a:pPr>
            <a:r>
              <a:rPr lang="en-US" altLang="zh-TW" dirty="0"/>
              <a:t>Bank supervision: Licensing/chartering and bank examination</a:t>
            </a:r>
          </a:p>
          <a:p>
            <a:pPr marL="457200" indent="-457200">
              <a:buFont typeface="+mj-lt"/>
              <a:buAutoNum type="arabicPeriod"/>
            </a:pPr>
            <a:r>
              <a:rPr lang="en-US" altLang="zh-TW" dirty="0"/>
              <a:t>Disclosure requirements &amp; Consumer protection</a:t>
            </a:r>
          </a:p>
          <a:p>
            <a:pPr marL="457200" indent="-457200">
              <a:buFont typeface="+mj-lt"/>
              <a:buAutoNum type="arabicPeriod"/>
            </a:pPr>
            <a:r>
              <a:rPr lang="en-US" altLang="zh-TW" dirty="0"/>
              <a:t>Restrictions on asset holdings</a:t>
            </a:r>
          </a:p>
          <a:p>
            <a:pPr marL="457200" indent="-457200">
              <a:buFont typeface="+mj-lt"/>
              <a:buAutoNum type="arabicPeriod"/>
            </a:pPr>
            <a:r>
              <a:rPr lang="en-US" altLang="zh-TW" dirty="0"/>
              <a:t>Restrictions on competition</a:t>
            </a:r>
          </a:p>
          <a:p>
            <a:pPr marL="457200" indent="-457200">
              <a:buFont typeface="+mj-lt"/>
              <a:buAutoNum type="arabicPeriod"/>
            </a:pPr>
            <a:r>
              <a:rPr lang="en-US" altLang="zh-TW" dirty="0"/>
              <a:t>Prudential ratios:</a:t>
            </a:r>
          </a:p>
          <a:p>
            <a:pPr marL="857250" lvl="1" indent="-457200">
              <a:buFont typeface="+mj-lt"/>
              <a:buAutoNum type="arabicPeriod"/>
            </a:pPr>
            <a:r>
              <a:rPr lang="en-US" altLang="zh-TW" dirty="0"/>
              <a:t>Liquidity &amp; reserve requirements</a:t>
            </a:r>
          </a:p>
          <a:p>
            <a:pPr marL="857250" lvl="1" indent="-457200">
              <a:buFont typeface="+mj-lt"/>
              <a:buAutoNum type="arabicPeriod"/>
            </a:pPr>
            <a:r>
              <a:rPr lang="en-US" altLang="zh-TW" dirty="0"/>
              <a:t>Capital requirements (Basel guidelines)</a:t>
            </a:r>
          </a:p>
          <a:p>
            <a:pPr marL="457200" indent="-457200">
              <a:buFont typeface="+mj-lt"/>
              <a:buAutoNum type="arabicPeriod"/>
            </a:pPr>
            <a:r>
              <a:rPr lang="en-US" altLang="zh-TW" dirty="0"/>
              <a:t>Government safety net</a:t>
            </a:r>
          </a:p>
          <a:p>
            <a:pPr lvl="1"/>
            <a:r>
              <a:rPr lang="en-US" altLang="zh-TW" sz="2100" dirty="0"/>
              <a:t>Deposit insurance</a:t>
            </a:r>
          </a:p>
          <a:p>
            <a:pPr lvl="1"/>
            <a:r>
              <a:rPr lang="en-US" altLang="zh-TW" sz="2100" dirty="0"/>
              <a:t>Lender of last resort</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31C4728C-A7FD-4C47-B3E3-72D73CBDA55D}" type="slidenum">
              <a:rPr lang="en-US" altLang="en-US" sz="1400"/>
              <a:pPr/>
              <a:t>409</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50738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4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4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62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62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462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462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62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6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41</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dirty="0">
                <a:solidFill>
                  <a:schemeClr val="tx1"/>
                </a:solidFill>
              </a:rPr>
              <a:t>Bank Management</a:t>
            </a:r>
          </a:p>
          <a:p>
            <a:pPr marL="636587" indent="-457200">
              <a:lnSpc>
                <a:spcPct val="200000"/>
              </a:lnSpc>
              <a:buFont typeface="+mj-lt"/>
              <a:buAutoNum type="arabicPeriod"/>
            </a:pPr>
            <a:r>
              <a:rPr lang="en-US" altLang="zh-TW" sz="2000" b="1" dirty="0">
                <a:solidFill>
                  <a:srgbClr val="C00000"/>
                </a:solidFill>
              </a:rPr>
              <a:t>Types of Risk in Banking</a:t>
            </a:r>
          </a:p>
          <a:p>
            <a:pPr marL="636587" indent="-457200">
              <a:lnSpc>
                <a:spcPct val="200000"/>
              </a:lnSpc>
              <a:buFont typeface="+mj-lt"/>
              <a:buAutoNum type="arabicPeriod"/>
            </a:pPr>
            <a:r>
              <a:rPr lang="en-US" altLang="zh-TW" sz="2000" dirty="0">
                <a:solidFill>
                  <a:sysClr val="windowText" lastClr="0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1934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4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zh-TW"/>
              <a:t>Bank Supervision: Chartering and Examination</a:t>
            </a:r>
          </a:p>
        </p:txBody>
      </p:sp>
      <p:sp>
        <p:nvSpPr>
          <p:cNvPr id="161795" name="Rectangle 3"/>
          <p:cNvSpPr>
            <a:spLocks noGrp="1" noChangeArrowheads="1"/>
          </p:cNvSpPr>
          <p:nvPr>
            <p:ph idx="1"/>
          </p:nvPr>
        </p:nvSpPr>
        <p:spPr>
          <a:xfrm>
            <a:off x="3352800" y="1600201"/>
            <a:ext cx="6858000" cy="4525963"/>
          </a:xfrm>
        </p:spPr>
        <p:txBody>
          <a:bodyPr>
            <a:normAutofit fontScale="92500" lnSpcReduction="10000"/>
          </a:bodyPr>
          <a:lstStyle/>
          <a:p>
            <a:r>
              <a:rPr lang="en-US" altLang="zh-TW" dirty="0"/>
              <a:t>Chartering and licensing reduce adverse selection by making it more difficult for crooks to set up banks</a:t>
            </a:r>
          </a:p>
          <a:p>
            <a:pPr lvl="1"/>
            <a:r>
              <a:rPr lang="en-US" altLang="zh-TW" dirty="0"/>
              <a:t>US: different types of charters (national/state)</a:t>
            </a:r>
          </a:p>
          <a:p>
            <a:r>
              <a:rPr lang="en-US" altLang="zh-TW" dirty="0"/>
              <a:t>Bank examination and on-site visits reduce moral hazard by verifying information provided</a:t>
            </a:r>
          </a:p>
          <a:p>
            <a:pPr lvl="1"/>
            <a:r>
              <a:rPr lang="en-US" altLang="zh-TW" dirty="0"/>
              <a:t>CAMELS ratings</a:t>
            </a:r>
          </a:p>
          <a:p>
            <a:pPr lvl="1"/>
            <a:r>
              <a:rPr lang="en-US" altLang="zh-TW" dirty="0"/>
              <a:t>Focus on processes and new emphasis on risk management: 4 elements of risk management and control:</a:t>
            </a:r>
          </a:p>
          <a:p>
            <a:pPr lvl="2"/>
            <a:r>
              <a:rPr lang="en-US" altLang="zh-TW" dirty="0"/>
              <a:t>Quality of board and senior management oversight</a:t>
            </a:r>
          </a:p>
          <a:p>
            <a:pPr lvl="2"/>
            <a:r>
              <a:rPr lang="en-US" altLang="zh-TW" dirty="0"/>
              <a:t>Adequacy of policies limiting risk activity</a:t>
            </a:r>
          </a:p>
          <a:p>
            <a:pPr lvl="2"/>
            <a:r>
              <a:rPr lang="en-US" altLang="zh-TW" dirty="0"/>
              <a:t>Quality of risk measurement and monitoring</a:t>
            </a:r>
          </a:p>
          <a:p>
            <a:pPr lvl="2"/>
            <a:r>
              <a:rPr lang="en-US" altLang="zh-TW" dirty="0"/>
              <a:t>Adequacy of internal controls to prevent fraud</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B96A775-3D6A-41B6-83BC-7479CAB50BD4}" type="slidenum">
              <a:rPr lang="en-US" altLang="en-US" sz="1400"/>
              <a:pPr/>
              <a:t>410</a:t>
            </a:fld>
            <a:endParaRPr lang="en-US" altLang="en-US" sz="1400"/>
          </a:p>
        </p:txBody>
      </p:sp>
      <p:sp>
        <p:nvSpPr>
          <p:cNvPr id="161796" name="Text Box 4"/>
          <p:cNvSpPr txBox="1">
            <a:spLocks noChangeArrowheads="1"/>
          </p:cNvSpPr>
          <p:nvPr/>
        </p:nvSpPr>
        <p:spPr bwMode="auto">
          <a:xfrm>
            <a:off x="1752600" y="1905000"/>
            <a:ext cx="1600200" cy="3831818"/>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dirty="0">
                <a:ea typeface="PMingLiU" pitchFamily="18" charset="-120"/>
              </a:rPr>
              <a:t>In the US banks are regulated through a </a:t>
            </a:r>
            <a:r>
              <a:rPr lang="en-US" altLang="zh-TW" b="1" dirty="0">
                <a:solidFill>
                  <a:schemeClr val="accent2">
                    <a:lumMod val="75000"/>
                  </a:schemeClr>
                </a:solidFill>
                <a:ea typeface="PMingLiU" pitchFamily="18" charset="-120"/>
              </a:rPr>
              <a:t>dual banking system</a:t>
            </a:r>
            <a:r>
              <a:rPr lang="en-US" altLang="zh-TW" dirty="0">
                <a:ea typeface="PMingLiU" pitchFamily="18" charset="-120"/>
              </a:rPr>
              <a:t>: </a:t>
            </a:r>
          </a:p>
          <a:p>
            <a:pPr algn="ctr" eaLnBrk="0" hangingPunct="0">
              <a:spcBef>
                <a:spcPct val="50000"/>
              </a:spcBef>
            </a:pPr>
            <a:r>
              <a:rPr lang="en-US" altLang="zh-TW" dirty="0">
                <a:ea typeface="PMingLiU" pitchFamily="18" charset="-120"/>
              </a:rPr>
              <a:t>both </a:t>
            </a:r>
            <a:r>
              <a:rPr lang="en-US" altLang="zh-TW" b="1" dirty="0">
                <a:solidFill>
                  <a:schemeClr val="accent2">
                    <a:lumMod val="75000"/>
                  </a:schemeClr>
                </a:solidFill>
                <a:ea typeface="PMingLiU" pitchFamily="18" charset="-120"/>
              </a:rPr>
              <a:t>federal</a:t>
            </a:r>
            <a:r>
              <a:rPr lang="en-US" altLang="zh-TW" dirty="0">
                <a:solidFill>
                  <a:schemeClr val="accent2"/>
                </a:solidFill>
                <a:ea typeface="PMingLiU" pitchFamily="18" charset="-120"/>
              </a:rPr>
              <a:t> </a:t>
            </a:r>
            <a:r>
              <a:rPr lang="en-US" altLang="zh-TW" dirty="0">
                <a:ea typeface="PMingLiU" pitchFamily="18" charset="-120"/>
              </a:rPr>
              <a:t>and </a:t>
            </a:r>
            <a:r>
              <a:rPr lang="en-US" altLang="zh-TW" b="1" dirty="0">
                <a:solidFill>
                  <a:schemeClr val="accent2">
                    <a:lumMod val="75000"/>
                  </a:schemeClr>
                </a:solidFill>
                <a:ea typeface="PMingLiU" pitchFamily="18" charset="-120"/>
              </a:rPr>
              <a:t>state</a:t>
            </a:r>
            <a:r>
              <a:rPr lang="en-US" altLang="zh-TW" dirty="0">
                <a:solidFill>
                  <a:schemeClr val="accent2">
                    <a:lumMod val="75000"/>
                  </a:schemeClr>
                </a:solidFill>
                <a:ea typeface="PMingLiU" pitchFamily="18" charset="-120"/>
              </a:rPr>
              <a:t> </a:t>
            </a:r>
            <a:r>
              <a:rPr lang="en-US" altLang="zh-TW" dirty="0">
                <a:ea typeface="PMingLiU" pitchFamily="18" charset="-120"/>
              </a:rPr>
              <a:t>authorities have significant regulatory powers</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94071130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zh-TW"/>
              <a:t>Bank Supervision</a:t>
            </a:r>
          </a:p>
        </p:txBody>
      </p:sp>
      <p:sp>
        <p:nvSpPr>
          <p:cNvPr id="163843" name="Rectangle 3"/>
          <p:cNvSpPr>
            <a:spLocks noGrp="1" noChangeArrowheads="1"/>
          </p:cNvSpPr>
          <p:nvPr>
            <p:ph idx="1"/>
          </p:nvPr>
        </p:nvSpPr>
        <p:spPr/>
        <p:txBody>
          <a:bodyPr>
            <a:normAutofit fontScale="92500" lnSpcReduction="20000"/>
          </a:bodyPr>
          <a:lstStyle/>
          <a:p>
            <a:pPr>
              <a:lnSpc>
                <a:spcPct val="130000"/>
              </a:lnSpc>
            </a:pPr>
            <a:r>
              <a:rPr lang="en-US" altLang="zh-TW" b="1" dirty="0">
                <a:solidFill>
                  <a:schemeClr val="accent2">
                    <a:lumMod val="75000"/>
                  </a:schemeClr>
                </a:solidFill>
              </a:rPr>
              <a:t>CAMELS</a:t>
            </a:r>
            <a:r>
              <a:rPr lang="en-US" altLang="zh-TW" dirty="0"/>
              <a:t> Ratings</a:t>
            </a:r>
          </a:p>
          <a:p>
            <a:pPr lvl="1">
              <a:lnSpc>
                <a:spcPct val="130000"/>
              </a:lnSpc>
            </a:pPr>
            <a:r>
              <a:rPr lang="en-US" altLang="zh-TW" b="1" dirty="0">
                <a:solidFill>
                  <a:schemeClr val="accent2">
                    <a:lumMod val="75000"/>
                  </a:schemeClr>
                </a:solidFill>
              </a:rPr>
              <a:t>C</a:t>
            </a:r>
            <a:r>
              <a:rPr lang="en-US" altLang="zh-TW" dirty="0"/>
              <a:t>apital Adequacy</a:t>
            </a:r>
          </a:p>
          <a:p>
            <a:pPr lvl="1">
              <a:lnSpc>
                <a:spcPct val="130000"/>
              </a:lnSpc>
            </a:pPr>
            <a:r>
              <a:rPr lang="en-US" altLang="zh-TW" b="1" dirty="0">
                <a:solidFill>
                  <a:schemeClr val="accent2">
                    <a:lumMod val="75000"/>
                  </a:schemeClr>
                </a:solidFill>
              </a:rPr>
              <a:t>A</a:t>
            </a:r>
            <a:r>
              <a:rPr lang="en-US" altLang="zh-TW" dirty="0"/>
              <a:t>sset Quality</a:t>
            </a:r>
          </a:p>
          <a:p>
            <a:pPr lvl="1">
              <a:lnSpc>
                <a:spcPct val="130000"/>
              </a:lnSpc>
            </a:pPr>
            <a:r>
              <a:rPr lang="en-US" altLang="zh-TW" b="1" dirty="0">
                <a:solidFill>
                  <a:schemeClr val="accent2">
                    <a:lumMod val="75000"/>
                  </a:schemeClr>
                </a:solidFill>
              </a:rPr>
              <a:t>M</a:t>
            </a:r>
            <a:r>
              <a:rPr lang="en-US" altLang="zh-TW" dirty="0"/>
              <a:t>anagement </a:t>
            </a:r>
          </a:p>
          <a:p>
            <a:pPr lvl="1">
              <a:lnSpc>
                <a:spcPct val="130000"/>
              </a:lnSpc>
            </a:pPr>
            <a:r>
              <a:rPr lang="en-US" altLang="zh-TW" b="1" dirty="0">
                <a:solidFill>
                  <a:schemeClr val="accent2">
                    <a:lumMod val="75000"/>
                  </a:schemeClr>
                </a:solidFill>
              </a:rPr>
              <a:t>E</a:t>
            </a:r>
            <a:r>
              <a:rPr lang="en-US" altLang="zh-TW" dirty="0"/>
              <a:t>arnings</a:t>
            </a:r>
          </a:p>
          <a:p>
            <a:pPr lvl="1">
              <a:lnSpc>
                <a:spcPct val="130000"/>
              </a:lnSpc>
            </a:pPr>
            <a:r>
              <a:rPr lang="en-US" altLang="zh-TW" b="1" dirty="0">
                <a:solidFill>
                  <a:schemeClr val="accent2">
                    <a:lumMod val="75000"/>
                  </a:schemeClr>
                </a:solidFill>
              </a:rPr>
              <a:t>L</a:t>
            </a:r>
            <a:r>
              <a:rPr lang="en-US" altLang="zh-TW" dirty="0"/>
              <a:t>iquidity</a:t>
            </a:r>
          </a:p>
          <a:p>
            <a:pPr lvl="1">
              <a:lnSpc>
                <a:spcPct val="130000"/>
              </a:lnSpc>
            </a:pPr>
            <a:r>
              <a:rPr lang="en-US" altLang="zh-TW" b="1" dirty="0"/>
              <a:t>S</a:t>
            </a:r>
            <a:r>
              <a:rPr lang="en-US" altLang="zh-TW" dirty="0"/>
              <a:t>ensitivity to Risk</a:t>
            </a:r>
          </a:p>
          <a:p>
            <a:pPr>
              <a:lnSpc>
                <a:spcPct val="130000"/>
              </a:lnSpc>
            </a:pPr>
            <a:r>
              <a:rPr lang="en-US" altLang="zh-TW" dirty="0"/>
              <a:t>If CAMELS rating is too high, the bank regulators can issue a “cease and desist” order to the bank to change its behavior, or close the bank</a:t>
            </a:r>
          </a:p>
        </p:txBody>
      </p:sp>
      <p:sp>
        <p:nvSpPr>
          <p:cNvPr id="9" name="Slide Number Placeholder 5"/>
          <p:cNvSpPr>
            <a:spLocks noGrp="1"/>
          </p:cNvSpPr>
          <p:nvPr>
            <p:ph type="sldNum" sz="quarter" idx="10"/>
          </p:nvPr>
        </p:nvSpPr>
        <p:spPr/>
        <p:txBody>
          <a:bodyPr/>
          <a:lstStyle/>
          <a:p>
            <a:fld id="{35D73B9C-D384-4A80-8A6E-F2FC1F628C0D}" type="slidenum">
              <a:rPr lang="en-US" altLang="en-US" smtClean="0"/>
              <a:pPr/>
              <a:t>411</a:t>
            </a:fld>
            <a:endParaRPr lang="en-US" altLang="en-US"/>
          </a:p>
        </p:txBody>
      </p:sp>
      <p:sp>
        <p:nvSpPr>
          <p:cNvPr id="163845" name="Text Box 5"/>
          <p:cNvSpPr txBox="1">
            <a:spLocks noChangeArrowheads="1"/>
          </p:cNvSpPr>
          <p:nvPr/>
        </p:nvSpPr>
        <p:spPr bwMode="auto">
          <a:xfrm>
            <a:off x="1873898" y="5449670"/>
            <a:ext cx="8489302" cy="64633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r>
              <a:rPr lang="en-US" altLang="zh-TW" b="1" dirty="0">
                <a:ea typeface="PMingLiU" pitchFamily="18" charset="-120"/>
              </a:rPr>
              <a:t>Why do banks care about CAMELS ratings? Deposit insurance premiums are based on CAMELS; poor ratings lead to closer monitoring by the regulators</a:t>
            </a:r>
          </a:p>
        </p:txBody>
      </p:sp>
      <p:sp>
        <p:nvSpPr>
          <p:cNvPr id="163846" name="Rectangle 6"/>
          <p:cNvSpPr>
            <a:spLocks noChangeArrowheads="1"/>
          </p:cNvSpPr>
          <p:nvPr/>
        </p:nvSpPr>
        <p:spPr bwMode="auto">
          <a:xfrm>
            <a:off x="6705600" y="1905000"/>
            <a:ext cx="3429000" cy="1981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en-US" altLang="zh-TW" sz="2000" dirty="0">
                <a:ea typeface="PMingLiU" pitchFamily="18" charset="-120"/>
              </a:rPr>
              <a:t>Bank examiners give a separate risk management rating (1 (best) to 5 (worst)) that feeds into the overall management rating as part of the CAMELS system</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4372052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zh-TW"/>
              <a:t>Disclosure Requirements &amp; Consumer Protection </a:t>
            </a:r>
          </a:p>
        </p:txBody>
      </p:sp>
      <p:sp>
        <p:nvSpPr>
          <p:cNvPr id="165891" name="Rectangle 3"/>
          <p:cNvSpPr>
            <a:spLocks noGrp="1" noChangeArrowheads="1"/>
          </p:cNvSpPr>
          <p:nvPr>
            <p:ph idx="1"/>
          </p:nvPr>
        </p:nvSpPr>
        <p:spPr>
          <a:xfrm>
            <a:off x="2743200" y="1600201"/>
            <a:ext cx="7467600" cy="4525963"/>
          </a:xfrm>
        </p:spPr>
        <p:txBody>
          <a:bodyPr>
            <a:normAutofit fontScale="92500" lnSpcReduction="20000"/>
          </a:bodyPr>
          <a:lstStyle/>
          <a:p>
            <a:r>
              <a:rPr lang="en-US" altLang="zh-TW" dirty="0"/>
              <a:t>Disclosure Requirements</a:t>
            </a:r>
          </a:p>
          <a:p>
            <a:pPr lvl="1"/>
            <a:r>
              <a:rPr lang="en-US" altLang="zh-TW" dirty="0"/>
              <a:t>Better information reduces both moral hazard and adverse selection problems</a:t>
            </a:r>
          </a:p>
          <a:p>
            <a:pPr lvl="1"/>
            <a:r>
              <a:rPr lang="en-US" altLang="zh-TW" dirty="0"/>
              <a:t>Stringent reporting requirements for financial intermediaries</a:t>
            </a:r>
          </a:p>
          <a:p>
            <a:pPr lvl="2"/>
            <a:r>
              <a:rPr lang="en-US" altLang="zh-TW" dirty="0"/>
              <a:t>Their bookkeeping must follow certain strict principles,</a:t>
            </a:r>
          </a:p>
          <a:p>
            <a:pPr lvl="2"/>
            <a:r>
              <a:rPr lang="en-US" altLang="zh-TW" dirty="0"/>
              <a:t>Their books are subject to periodic inspection,</a:t>
            </a:r>
          </a:p>
          <a:p>
            <a:pPr lvl="2"/>
            <a:r>
              <a:rPr lang="en-US" altLang="zh-TW" dirty="0"/>
              <a:t>They must make certain information available to </a:t>
            </a:r>
            <a:br>
              <a:rPr lang="en-US" altLang="zh-TW" dirty="0"/>
            </a:br>
            <a:r>
              <a:rPr lang="en-US" altLang="zh-TW" dirty="0"/>
              <a:t>the public.</a:t>
            </a:r>
          </a:p>
          <a:p>
            <a:r>
              <a:rPr lang="en-US" altLang="zh-TW" dirty="0"/>
              <a:t>Consumer Protection</a:t>
            </a:r>
          </a:p>
          <a:p>
            <a:pPr lvl="1"/>
            <a:r>
              <a:rPr lang="en-US" altLang="zh-TW" dirty="0"/>
              <a:t>“Truth in Lending” Consumer Protection Act 1969 and Fair Billing Act 1974 </a:t>
            </a:r>
            <a:r>
              <a:rPr lang="en-US" altLang="zh-TW" dirty="0">
                <a:latin typeface="Calibri"/>
                <a:cs typeface="Calibri"/>
              </a:rPr>
              <a:t>→</a:t>
            </a:r>
            <a:r>
              <a:rPr lang="en-US" altLang="zh-TW" dirty="0"/>
              <a:t> full disclosure of exact financing terms on comparable basis (annual percentage rate APR)</a:t>
            </a:r>
          </a:p>
          <a:p>
            <a:pPr lvl="1"/>
            <a:r>
              <a:rPr lang="en-US" altLang="zh-TW" dirty="0"/>
              <a:t>Equal Credit Opportunity Act 1974/1976 and Community Reinvestment Act 1977 </a:t>
            </a:r>
            <a:r>
              <a:rPr lang="en-US" altLang="zh-TW" dirty="0">
                <a:latin typeface="Calibri"/>
                <a:cs typeface="Calibri"/>
              </a:rPr>
              <a:t>→ </a:t>
            </a:r>
            <a:r>
              <a:rPr lang="en-US" altLang="zh-TW" dirty="0"/>
              <a:t>Prevent discrimination and “redlining”</a:t>
            </a:r>
          </a:p>
        </p:txBody>
      </p:sp>
      <p:sp>
        <p:nvSpPr>
          <p:cNvPr id="11"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3F17D413-EC83-4A69-8E49-F0EA13FDD3E0}" type="slidenum">
              <a:rPr lang="en-US" altLang="en-US" sz="1400"/>
              <a:pPr/>
              <a:t>412</a:t>
            </a:fld>
            <a:endParaRPr lang="en-US" altLang="en-US" sz="1400"/>
          </a:p>
        </p:txBody>
      </p:sp>
      <p:sp>
        <p:nvSpPr>
          <p:cNvPr id="165892" name="Rectangle 4"/>
          <p:cNvSpPr>
            <a:spLocks noChangeArrowheads="1"/>
          </p:cNvSpPr>
          <p:nvPr/>
        </p:nvSpPr>
        <p:spPr bwMode="auto">
          <a:xfrm>
            <a:off x="1524000" y="4495800"/>
            <a:ext cx="1447800" cy="609600"/>
          </a:xfrm>
          <a:prstGeom prst="rect">
            <a:avLst/>
          </a:prstGeom>
          <a:noFill/>
          <a:ln w="9525">
            <a:noFill/>
            <a:miter lim="800000"/>
            <a:headEnd/>
            <a:tailEnd/>
          </a:ln>
          <a:effectLst/>
        </p:spPr>
        <p:txBody>
          <a:bodyPr wrap="none" anchor="ctr"/>
          <a:lstStyle/>
          <a:p>
            <a:pPr algn="ctr" eaLnBrk="0" hangingPunct="0"/>
            <a:r>
              <a:rPr lang="en-US" altLang="zh-TW" b="1" dirty="0">
                <a:ea typeface="PMingLiU" pitchFamily="18" charset="-120"/>
              </a:rPr>
              <a:t>Regulation Z</a:t>
            </a:r>
          </a:p>
        </p:txBody>
      </p:sp>
      <p:sp>
        <p:nvSpPr>
          <p:cNvPr id="165893" name="Rectangle 5"/>
          <p:cNvSpPr>
            <a:spLocks noChangeArrowheads="1"/>
          </p:cNvSpPr>
          <p:nvPr/>
        </p:nvSpPr>
        <p:spPr bwMode="auto">
          <a:xfrm>
            <a:off x="1524000" y="5257800"/>
            <a:ext cx="1447800" cy="609600"/>
          </a:xfrm>
          <a:prstGeom prst="rect">
            <a:avLst/>
          </a:prstGeom>
          <a:noFill/>
          <a:ln w="9525">
            <a:noFill/>
            <a:miter lim="800000"/>
            <a:headEnd/>
            <a:tailEnd/>
          </a:ln>
          <a:effectLst/>
        </p:spPr>
        <p:txBody>
          <a:bodyPr wrap="none" anchor="ctr"/>
          <a:lstStyle/>
          <a:p>
            <a:pPr algn="ctr" eaLnBrk="0" hangingPunct="0"/>
            <a:r>
              <a:rPr lang="en-US" altLang="zh-TW" b="1">
                <a:ea typeface="PMingLiU" pitchFamily="18" charset="-120"/>
              </a:rPr>
              <a:t>Regulation B</a:t>
            </a:r>
          </a:p>
        </p:txBody>
      </p:sp>
      <p:sp>
        <p:nvSpPr>
          <p:cNvPr id="165894" name="AutoShape 6"/>
          <p:cNvSpPr>
            <a:spLocks/>
          </p:cNvSpPr>
          <p:nvPr/>
        </p:nvSpPr>
        <p:spPr bwMode="auto">
          <a:xfrm>
            <a:off x="3352800" y="4419600"/>
            <a:ext cx="152400" cy="762000"/>
          </a:xfrm>
          <a:prstGeom prst="leftBrace">
            <a:avLst>
              <a:gd name="adj1" fmla="val 37500"/>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cxnSp>
        <p:nvCxnSpPr>
          <p:cNvPr id="165895" name="AutoShape 7"/>
          <p:cNvCxnSpPr>
            <a:cxnSpLocks noChangeShapeType="1"/>
            <a:stCxn id="165894" idx="1"/>
          </p:cNvCxnSpPr>
          <p:nvPr/>
        </p:nvCxnSpPr>
        <p:spPr bwMode="auto">
          <a:xfrm flipH="1">
            <a:off x="2971800" y="4800600"/>
            <a:ext cx="381000" cy="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14" name="AutoShape 6"/>
          <p:cNvSpPr>
            <a:spLocks/>
          </p:cNvSpPr>
          <p:nvPr/>
        </p:nvSpPr>
        <p:spPr bwMode="auto">
          <a:xfrm>
            <a:off x="3352800" y="5334000"/>
            <a:ext cx="152400" cy="533400"/>
          </a:xfrm>
          <a:prstGeom prst="leftBrace">
            <a:avLst>
              <a:gd name="adj1" fmla="val 37500"/>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cxnSp>
        <p:nvCxnSpPr>
          <p:cNvPr id="15" name="AutoShape 7"/>
          <p:cNvCxnSpPr>
            <a:cxnSpLocks noChangeShapeType="1"/>
            <a:stCxn id="14" idx="1"/>
          </p:cNvCxnSpPr>
          <p:nvPr/>
        </p:nvCxnSpPr>
        <p:spPr bwMode="auto">
          <a:xfrm flipH="1">
            <a:off x="2971800" y="5600700"/>
            <a:ext cx="381000" cy="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2" name="Cloud Callout 1"/>
          <p:cNvSpPr/>
          <p:nvPr/>
        </p:nvSpPr>
        <p:spPr>
          <a:xfrm>
            <a:off x="6553200" y="5600700"/>
            <a:ext cx="4038600" cy="1104900"/>
          </a:xfrm>
          <a:prstGeom prst="cloudCallout">
            <a:avLst>
              <a:gd name="adj1" fmla="val -51990"/>
              <a:gd name="adj2" fmla="val -243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 </a:t>
            </a:r>
            <a:r>
              <a:rPr lang="en-US" dirty="0" err="1"/>
              <a:t>Pdt</a:t>
            </a:r>
            <a:r>
              <a:rPr lang="en-US" dirty="0"/>
              <a:t> Trump, these restrictions have been loosened under bank lobbying influence</a:t>
            </a:r>
          </a:p>
        </p:txBody>
      </p:sp>
    </p:spTree>
    <p:extLst>
      <p:ext uri="{BB962C8B-B14F-4D97-AF65-F5344CB8AC3E}">
        <p14:creationId xmlns:p14="http://schemas.microsoft.com/office/powerpoint/2010/main" val="17425534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zh-TW">
                <a:ea typeface="PMingLiU" pitchFamily="18" charset="-120"/>
              </a:rPr>
              <a:t>Restrictions on Competition</a:t>
            </a:r>
          </a:p>
        </p:txBody>
      </p:sp>
      <p:sp>
        <p:nvSpPr>
          <p:cNvPr id="167939" name="Rectangle 3"/>
          <p:cNvSpPr>
            <a:spLocks noGrp="1" noChangeArrowheads="1"/>
          </p:cNvSpPr>
          <p:nvPr>
            <p:ph idx="1"/>
          </p:nvPr>
        </p:nvSpPr>
        <p:spPr/>
        <p:txBody>
          <a:bodyPr/>
          <a:lstStyle/>
          <a:p>
            <a:r>
              <a:rPr lang="en-US" altLang="zh-TW" dirty="0">
                <a:ea typeface="PMingLiU" pitchFamily="18" charset="-120"/>
              </a:rPr>
              <a:t>Branching restrictions, which reduced competition between banks</a:t>
            </a:r>
          </a:p>
          <a:p>
            <a:pPr lvl="1"/>
            <a:r>
              <a:rPr lang="en-US" altLang="zh-TW" dirty="0">
                <a:ea typeface="PMingLiU" pitchFamily="18" charset="-120"/>
              </a:rPr>
              <a:t>Limits on interstate branching</a:t>
            </a:r>
          </a:p>
          <a:p>
            <a:r>
              <a:rPr lang="en-US" altLang="zh-TW" dirty="0">
                <a:ea typeface="PMingLiU" pitchFamily="18" charset="-120"/>
              </a:rPr>
              <a:t>Separation of banking and securities industries: Glass-</a:t>
            </a:r>
            <a:r>
              <a:rPr lang="en-US" altLang="zh-TW" dirty="0" err="1">
                <a:ea typeface="PMingLiU" pitchFamily="18" charset="-120"/>
              </a:rPr>
              <a:t>Steagall</a:t>
            </a:r>
            <a:r>
              <a:rPr lang="en-US" altLang="zh-TW" dirty="0">
                <a:ea typeface="PMingLiU" pitchFamily="18" charset="-120"/>
              </a:rPr>
              <a:t> Act </a:t>
            </a:r>
          </a:p>
          <a:p>
            <a:pPr lvl="1"/>
            <a:r>
              <a:rPr lang="en-US" altLang="zh-TW" dirty="0">
                <a:ea typeface="PMingLiU" pitchFamily="18" charset="-120"/>
              </a:rPr>
              <a:t>In other words, preventing nonbanks from competing with banks</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66AD9A64-D072-4CBA-923B-C393CD8CB554}" type="slidenum">
              <a:rPr lang="en-US" altLang="en-US" sz="1400"/>
              <a:pPr/>
              <a:t>413</a:t>
            </a:fld>
            <a:endParaRPr lang="en-US" altLang="en-US" sz="1400"/>
          </a:p>
        </p:txBody>
      </p:sp>
      <p:sp>
        <p:nvSpPr>
          <p:cNvPr id="167940" name="Text Box 4"/>
          <p:cNvSpPr txBox="1">
            <a:spLocks noChangeArrowheads="1"/>
          </p:cNvSpPr>
          <p:nvPr/>
        </p:nvSpPr>
        <p:spPr bwMode="auto">
          <a:xfrm>
            <a:off x="152400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1211021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TW"/>
              <a:t>Restriction on Assets Holdings</a:t>
            </a:r>
          </a:p>
        </p:txBody>
      </p:sp>
      <p:sp>
        <p:nvSpPr>
          <p:cNvPr id="157699" name="Rectangle 3"/>
          <p:cNvSpPr>
            <a:spLocks noGrp="1" noChangeArrowheads="1"/>
          </p:cNvSpPr>
          <p:nvPr>
            <p:ph idx="1"/>
          </p:nvPr>
        </p:nvSpPr>
        <p:spPr/>
        <p:txBody>
          <a:bodyPr/>
          <a:lstStyle/>
          <a:p>
            <a:r>
              <a:rPr lang="en-US" altLang="zh-TW" dirty="0"/>
              <a:t>Restrictions on banks’ assets holdings and activities are designed to reduce moral hazard by preventing banks from engaging in risky activities</a:t>
            </a:r>
          </a:p>
          <a:p>
            <a:r>
              <a:rPr lang="en-US" altLang="zh-TW" dirty="0"/>
              <a:t>Types of restrictions include:</a:t>
            </a:r>
          </a:p>
          <a:p>
            <a:pPr lvl="1"/>
            <a:r>
              <a:rPr lang="en-US" altLang="zh-TW" dirty="0"/>
              <a:t>Restrictions on holding certain assets </a:t>
            </a:r>
          </a:p>
          <a:p>
            <a:pPr lvl="2"/>
            <a:r>
              <a:rPr lang="en-US" altLang="zh-TW" dirty="0"/>
              <a:t>E.g. holdings of common stock of non financial companies</a:t>
            </a:r>
          </a:p>
          <a:p>
            <a:pPr lvl="1"/>
            <a:r>
              <a:rPr lang="en-US" altLang="zh-TW" dirty="0"/>
              <a:t>Concentration and diversification rules and prudential ratios</a:t>
            </a:r>
          </a:p>
          <a:p>
            <a:pPr lvl="2"/>
            <a:r>
              <a:rPr lang="en-US" altLang="zh-TW" dirty="0"/>
              <a:t>E.g. limits on how exposure a bank can take on a single customer</a:t>
            </a:r>
          </a:p>
          <a:p>
            <a:pPr lvl="1"/>
            <a:endParaRPr lang="zh-TW" altLang="en-US" dirty="0"/>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9D84957-0028-4467-97B9-CBB1D46E3AB1}" type="slidenum">
              <a:rPr lang="en-US" altLang="en-US" sz="1400"/>
              <a:pPr/>
              <a:t>414</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4656117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43F9-EE23-471E-8982-5C270214B233}"/>
              </a:ext>
            </a:extLst>
          </p:cNvPr>
          <p:cNvSpPr>
            <a:spLocks noGrp="1"/>
          </p:cNvSpPr>
          <p:nvPr>
            <p:ph type="title"/>
          </p:nvPr>
        </p:nvSpPr>
        <p:spPr/>
        <p:txBody>
          <a:bodyPr/>
          <a:lstStyle/>
          <a:p>
            <a:r>
              <a:rPr lang="en-HK" dirty="0"/>
              <a:t>SUMMARY</a:t>
            </a:r>
          </a:p>
        </p:txBody>
      </p:sp>
      <p:sp>
        <p:nvSpPr>
          <p:cNvPr id="3" name="Content Placeholder 2">
            <a:extLst>
              <a:ext uri="{FF2B5EF4-FFF2-40B4-BE49-F238E27FC236}">
                <a16:creationId xmlns:a16="http://schemas.microsoft.com/office/drawing/2014/main" id="{C863705B-81D7-4D7E-8770-FBA97DA8094E}"/>
              </a:ext>
            </a:extLst>
          </p:cNvPr>
          <p:cNvSpPr>
            <a:spLocks noGrp="1"/>
          </p:cNvSpPr>
          <p:nvPr>
            <p:ph idx="1"/>
          </p:nvPr>
        </p:nvSpPr>
        <p:spPr/>
        <p:txBody>
          <a:bodyPr/>
          <a:lstStyle/>
          <a:p>
            <a:r>
              <a:rPr lang="en-US" dirty="0"/>
              <a:t>basic categories</a:t>
            </a:r>
          </a:p>
          <a:p>
            <a:r>
              <a:rPr lang="en-US" dirty="0"/>
              <a:t>chartering and examination</a:t>
            </a:r>
          </a:p>
          <a:p>
            <a:r>
              <a:rPr lang="en-US" dirty="0"/>
              <a:t>CAMELS ratings</a:t>
            </a:r>
          </a:p>
          <a:p>
            <a:r>
              <a:rPr lang="en-US" dirty="0"/>
              <a:t>Regulations Z/B</a:t>
            </a:r>
          </a:p>
          <a:p>
            <a:r>
              <a:rPr lang="en-US" dirty="0"/>
              <a:t>Glass-Steagall</a:t>
            </a:r>
          </a:p>
          <a:p>
            <a:endParaRPr lang="en-HK" dirty="0"/>
          </a:p>
        </p:txBody>
      </p:sp>
      <p:sp>
        <p:nvSpPr>
          <p:cNvPr id="4" name="Slide Number Placeholder 3">
            <a:extLst>
              <a:ext uri="{FF2B5EF4-FFF2-40B4-BE49-F238E27FC236}">
                <a16:creationId xmlns:a16="http://schemas.microsoft.com/office/drawing/2014/main" id="{835457F2-1E6D-46E4-8844-E8B01B078FD8}"/>
              </a:ext>
            </a:extLst>
          </p:cNvPr>
          <p:cNvSpPr>
            <a:spLocks noGrp="1"/>
          </p:cNvSpPr>
          <p:nvPr>
            <p:ph type="sldNum" sz="quarter" idx="10"/>
          </p:nvPr>
        </p:nvSpPr>
        <p:spPr/>
        <p:txBody>
          <a:bodyPr/>
          <a:lstStyle/>
          <a:p>
            <a:fld id="{37AF7983-E557-4B4F-BF89-F0A9ABB3FF61}" type="slidenum">
              <a:rPr lang="en-US" altLang="en-US" smtClean="0"/>
              <a:pPr/>
              <a:t>415</a:t>
            </a:fld>
            <a:endParaRPr lang="en-US" altLang="en-US"/>
          </a:p>
        </p:txBody>
      </p:sp>
      <p:sp>
        <p:nvSpPr>
          <p:cNvPr id="5" name="Footer Placeholder 4">
            <a:extLst>
              <a:ext uri="{FF2B5EF4-FFF2-40B4-BE49-F238E27FC236}">
                <a16:creationId xmlns:a16="http://schemas.microsoft.com/office/drawing/2014/main" id="{FCAC8AB7-A782-4474-B5CB-C9DADCA89C8A}"/>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15577054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752600" y="1447800"/>
            <a:ext cx="4572000" cy="4648200"/>
          </a:xfrm>
        </p:spPr>
        <p:txBody>
          <a:bodyPr>
            <a:normAutofit lnSpcReduction="10000"/>
          </a:bodyPr>
          <a:lstStyle/>
          <a:p>
            <a:r>
              <a:rPr lang="en-US" altLang="zh-TW" dirty="0"/>
              <a:t>CAMELS ratings are used in:</a:t>
            </a:r>
          </a:p>
          <a:p>
            <a:pPr lvl="1"/>
            <a:r>
              <a:rPr lang="en-US" altLang="zh-TW" dirty="0"/>
              <a:t>Bank licensing</a:t>
            </a:r>
          </a:p>
          <a:p>
            <a:pPr lvl="1"/>
            <a:r>
              <a:rPr lang="en-US" altLang="zh-TW" dirty="0"/>
              <a:t>Bank chartering</a:t>
            </a:r>
          </a:p>
          <a:p>
            <a:pPr lvl="1"/>
            <a:r>
              <a:rPr lang="en-US" altLang="zh-TW" dirty="0"/>
              <a:t>Bank examinations</a:t>
            </a:r>
          </a:p>
          <a:p>
            <a:r>
              <a:rPr lang="en-US" altLang="zh-TW" dirty="0"/>
              <a:t>In the US, </a:t>
            </a:r>
            <a:r>
              <a:rPr lang="en-US" altLang="zh-TW" dirty="0" err="1"/>
              <a:t>Reg</a:t>
            </a:r>
            <a:r>
              <a:rPr lang="en-US" altLang="zh-TW" dirty="0"/>
              <a:t> Z is intended to:</a:t>
            </a:r>
          </a:p>
          <a:p>
            <a:pPr lvl="1"/>
            <a:r>
              <a:rPr lang="en-US" altLang="zh-TW" dirty="0"/>
              <a:t>Protect the banks from  default</a:t>
            </a:r>
          </a:p>
          <a:p>
            <a:pPr lvl="1"/>
            <a:r>
              <a:rPr lang="en-US" altLang="zh-TW" dirty="0"/>
              <a:t>Protect customers against discrimination</a:t>
            </a:r>
          </a:p>
          <a:p>
            <a:pPr lvl="1"/>
            <a:r>
              <a:rPr lang="en-US" altLang="zh-TW" dirty="0"/>
              <a:t>Provide customers with easily comparable information</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416</a:t>
            </a:fld>
            <a:endParaRPr lang="en-US" altLang="en-US"/>
          </a:p>
        </p:txBody>
      </p:sp>
      <p:sp>
        <p:nvSpPr>
          <p:cNvPr id="5" name="Footer Placeholder 4"/>
          <p:cNvSpPr>
            <a:spLocks noGrp="1"/>
          </p:cNvSpPr>
          <p:nvPr>
            <p:ph type="ftr" sz="quarter" idx="11"/>
          </p:nvPr>
        </p:nvSpPr>
        <p:spPr/>
        <p:txBody>
          <a:bodyPr/>
          <a:lstStyle/>
          <a:p>
            <a:r>
              <a:rPr lang="en-US" altLang="zh-TW" dirty="0"/>
              <a:t>Banking Regulation</a:t>
            </a:r>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057401"/>
            <a:ext cx="3581948" cy="332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4712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Prudential ratios -  liquidity &amp; reserve requirements</a:t>
            </a:r>
            <a:endParaRPr lang="zh-TW" altLang="en-US" dirty="0"/>
          </a:p>
        </p:txBody>
      </p:sp>
      <p:sp>
        <p:nvSpPr>
          <p:cNvPr id="3" name="Content Placeholder 2"/>
          <p:cNvSpPr>
            <a:spLocks noGrp="1"/>
          </p:cNvSpPr>
          <p:nvPr>
            <p:ph idx="1"/>
          </p:nvPr>
        </p:nvSpPr>
        <p:spPr/>
        <p:txBody>
          <a:bodyPr/>
          <a:lstStyle/>
          <a:p>
            <a:r>
              <a:rPr lang="en-US" altLang="zh-TW" dirty="0"/>
              <a:t>Banking authorities may require banks to maintain certain prudential ratios such as liquidity ratio, capital adequacy ratio, reserve requirement and others (for example, concentration limits)</a:t>
            </a:r>
          </a:p>
          <a:p>
            <a:r>
              <a:rPr lang="en-US" altLang="zh-TW" dirty="0"/>
              <a:t>Liquidity requirements: Most regulators require some form of liquidity or reserve requirements such as:</a:t>
            </a:r>
          </a:p>
          <a:p>
            <a:pPr lvl="1"/>
            <a:r>
              <a:rPr lang="en-US" altLang="zh-TW" b="1" dirty="0"/>
              <a:t>Reserve requirement </a:t>
            </a:r>
            <a:r>
              <a:rPr lang="en-US" altLang="zh-TW" dirty="0"/>
              <a:t>: in the US, banks are required to hold 10% of the amount of transaction deposits in cash or in reserves at the Fed </a:t>
            </a:r>
          </a:p>
          <a:p>
            <a:pPr lvl="1"/>
            <a:r>
              <a:rPr lang="en-US" altLang="zh-TW" b="1" dirty="0"/>
              <a:t>Liquidity ratio</a:t>
            </a:r>
            <a:r>
              <a:rPr lang="en-US" altLang="zh-TW" dirty="0"/>
              <a:t>: in Hong Kong, there is no reserve requirement but banks have to maintain Basel III’s liquidity ratios (LCR and NSFR)</a:t>
            </a:r>
          </a:p>
          <a:p>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417</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5" name="Cloud Callout 4"/>
          <p:cNvSpPr/>
          <p:nvPr/>
        </p:nvSpPr>
        <p:spPr>
          <a:xfrm>
            <a:off x="5638800" y="3429000"/>
            <a:ext cx="4876800" cy="685800"/>
          </a:xfrm>
          <a:prstGeom prst="cloudCallout">
            <a:avLst>
              <a:gd name="adj1" fmla="val 16013"/>
              <a:gd name="adj2" fmla="val 49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requirement was suspended due to the pandemic</a:t>
            </a:r>
          </a:p>
        </p:txBody>
      </p:sp>
    </p:spTree>
    <p:extLst>
      <p:ext uri="{BB962C8B-B14F-4D97-AF65-F5344CB8AC3E}">
        <p14:creationId xmlns:p14="http://schemas.microsoft.com/office/powerpoint/2010/main" val="112596827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zh-TW" dirty="0"/>
              <a:t>Prudential ratios - capital requirements</a:t>
            </a:r>
          </a:p>
        </p:txBody>
      </p:sp>
      <p:sp>
        <p:nvSpPr>
          <p:cNvPr id="159747" name="Rectangle 3"/>
          <p:cNvSpPr>
            <a:spLocks noGrp="1" noChangeArrowheads="1"/>
          </p:cNvSpPr>
          <p:nvPr>
            <p:ph idx="1"/>
          </p:nvPr>
        </p:nvSpPr>
        <p:spPr>
          <a:xfrm>
            <a:off x="1981200" y="838201"/>
            <a:ext cx="7162800" cy="5181599"/>
          </a:xfrm>
        </p:spPr>
        <p:txBody>
          <a:bodyPr>
            <a:normAutofit fontScale="92500" lnSpcReduction="10000"/>
          </a:bodyPr>
          <a:lstStyle/>
          <a:p>
            <a:r>
              <a:rPr lang="en-US" altLang="zh-TW" dirty="0"/>
              <a:t>Banks are required to hold a certain level of capital (book equity) that depends on the type of assets that the bank holds</a:t>
            </a:r>
          </a:p>
          <a:p>
            <a:pPr lvl="1"/>
            <a:r>
              <a:rPr lang="en-US" altLang="zh-TW" dirty="0"/>
              <a:t>Reduces moral hazard</a:t>
            </a:r>
          </a:p>
          <a:p>
            <a:pPr lvl="1"/>
            <a:r>
              <a:rPr lang="en-US" altLang="zh-TW" dirty="0"/>
              <a:t>In the US, higher capital means more collateral for FDIC </a:t>
            </a:r>
          </a:p>
          <a:p>
            <a:r>
              <a:rPr lang="en-US" altLang="zh-TW" dirty="0"/>
              <a:t>3 types of capital requirements in US:</a:t>
            </a:r>
          </a:p>
          <a:p>
            <a:pPr marL="800100" lvl="1" indent="-342900">
              <a:buFont typeface="+mj-lt"/>
              <a:buAutoNum type="arabicPeriod"/>
            </a:pPr>
            <a:r>
              <a:rPr lang="en-US" altLang="zh-TW" b="1" dirty="0">
                <a:solidFill>
                  <a:schemeClr val="accent2">
                    <a:lumMod val="75000"/>
                  </a:schemeClr>
                </a:solidFill>
              </a:rPr>
              <a:t>Leverage ratio </a:t>
            </a:r>
            <a:r>
              <a:rPr lang="en-US" altLang="zh-TW" dirty="0"/>
              <a:t>= bank capital/total assets &gt;5%</a:t>
            </a:r>
          </a:p>
          <a:p>
            <a:pPr marL="800100" lvl="1" indent="-342900">
              <a:buFont typeface="+mj-lt"/>
              <a:buAutoNum type="arabicPeriod"/>
            </a:pPr>
            <a:r>
              <a:rPr lang="en-US" altLang="zh-TW" b="1" dirty="0">
                <a:solidFill>
                  <a:schemeClr val="accent2">
                    <a:lumMod val="75000"/>
                  </a:schemeClr>
                </a:solidFill>
              </a:rPr>
              <a:t>Capital adequacy ratio </a:t>
            </a:r>
            <a:r>
              <a:rPr lang="en-US" altLang="zh-TW" dirty="0"/>
              <a:t>(BIS or Basel I/ II/III… ratio) = capital/ (total risk weighted assets &amp; other risk-related exposure) &gt;8% with “core” (or Tier 1) capital &gt; 4%</a:t>
            </a:r>
          </a:p>
          <a:p>
            <a:pPr marL="800100" lvl="1" indent="-342900">
              <a:buFont typeface="+mj-lt"/>
              <a:buAutoNum type="arabicPeriod"/>
            </a:pPr>
            <a:r>
              <a:rPr lang="en-US" altLang="zh-TW" b="1" dirty="0">
                <a:solidFill>
                  <a:schemeClr val="accent2">
                    <a:lumMod val="75000"/>
                  </a:schemeClr>
                </a:solidFill>
              </a:rPr>
              <a:t>Capital requirement on trading activities</a:t>
            </a:r>
            <a:r>
              <a:rPr lang="en-US" altLang="zh-TW" dirty="0"/>
              <a:t> (Basel 1996 Market Risk Amendment) for banks engaging in such =&gt; based on banks’ own models, calculate max loss over ten day period and provide additional capital (Tier 3) covering 3 times that amount.</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C121146-842E-4678-A288-CE8F2BDEBB0A}" type="slidenum">
              <a:rPr lang="en-US" altLang="en-US" sz="1400"/>
              <a:pPr/>
              <a:t>418</a:t>
            </a:fld>
            <a:endParaRPr lang="en-US" altLang="en-US" sz="1400"/>
          </a:p>
        </p:txBody>
      </p:sp>
      <p:sp>
        <p:nvSpPr>
          <p:cNvPr id="159748" name="Rectangle 4"/>
          <p:cNvSpPr>
            <a:spLocks noChangeArrowheads="1"/>
          </p:cNvSpPr>
          <p:nvPr/>
        </p:nvSpPr>
        <p:spPr bwMode="auto">
          <a:xfrm>
            <a:off x="9144000" y="1676400"/>
            <a:ext cx="1295400" cy="4114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In the US banks are classified into 5 groups based on their CAR. FDIC has to take prompt corrective action for groups 3 - 5</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25413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9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7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97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7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9748"/>
                                        </p:tgtEl>
                                        <p:attrNameLst>
                                          <p:attrName>style.visibility</p:attrName>
                                        </p:attrNameLst>
                                      </p:cBhvr>
                                      <p:to>
                                        <p:strVal val="visible"/>
                                      </p:to>
                                    </p:set>
                                    <p:animEffect transition="in" filter="fade">
                                      <p:cBhvr>
                                        <p:cTn id="25"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P spid="159748"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en-US" altLang="zh-TW" sz="3500" dirty="0">
                <a:ea typeface="新細明體" charset="-120"/>
              </a:rPr>
              <a:t>Calculating the Leverage Ratio</a:t>
            </a:r>
          </a:p>
        </p:txBody>
      </p:sp>
      <p:sp>
        <p:nvSpPr>
          <p:cNvPr id="1029"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FF86656-A19F-4023-9097-03FB94B86CA0}" type="slidenum">
              <a:rPr lang="en-US" altLang="en-US" sz="1400"/>
              <a:pPr/>
              <a:t>419</a:t>
            </a:fld>
            <a:endParaRPr lang="en-US" altLang="en-US" sz="1400"/>
          </a:p>
        </p:txBody>
      </p:sp>
      <p:sp>
        <p:nvSpPr>
          <p:cNvPr id="15"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graphicFrame>
        <p:nvGraphicFramePr>
          <p:cNvPr id="377859" name="Object 3"/>
          <p:cNvGraphicFramePr>
            <a:graphicFrameLocks noChangeAspect="1"/>
          </p:cNvGraphicFramePr>
          <p:nvPr/>
        </p:nvGraphicFramePr>
        <p:xfrm>
          <a:off x="2073275" y="1060451"/>
          <a:ext cx="8027988" cy="4791075"/>
        </p:xfrm>
        <a:graphic>
          <a:graphicData uri="http://schemas.openxmlformats.org/presentationml/2006/ole">
            <mc:AlternateContent xmlns:mc="http://schemas.openxmlformats.org/markup-compatibility/2006">
              <mc:Choice xmlns:v="urn:schemas-microsoft-com:vml" Requires="v">
                <p:oleObj spid="_x0000_s9219" name="Document" r:id="rId4" imgW="6260975" imgH="3743923" progId="Word.Document.8">
                  <p:embed/>
                </p:oleObj>
              </mc:Choice>
              <mc:Fallback>
                <p:oleObj name="Document" r:id="rId4" imgW="6260975" imgH="3743923" progId="Word.Document.8">
                  <p:embed/>
                  <p:pic>
                    <p:nvPicPr>
                      <p:cNvPr id="3778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3275" y="1060451"/>
                        <a:ext cx="8027988"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sp>
        <p:nvSpPr>
          <p:cNvPr id="377860" name="Text Box 4"/>
          <p:cNvSpPr txBox="1">
            <a:spLocks noChangeArrowheads="1"/>
          </p:cNvSpPr>
          <p:nvPr/>
        </p:nvSpPr>
        <p:spPr bwMode="auto">
          <a:xfrm>
            <a:off x="6629400" y="4648201"/>
            <a:ext cx="3574184" cy="1200329"/>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TW" b="1">
                <a:ea typeface="新細明體" charset="-120"/>
                <a:cs typeface="Arial" charset="0"/>
              </a:rPr>
              <a:t>Leverage Ratio</a:t>
            </a:r>
            <a:r>
              <a:rPr lang="en-US" altLang="zh-TW">
                <a:ea typeface="新細明體" charset="-120"/>
                <a:cs typeface="Arial" charset="0"/>
              </a:rPr>
              <a:t>	= Capital/Assets </a:t>
            </a:r>
          </a:p>
          <a:p>
            <a:r>
              <a:rPr lang="en-US" altLang="zh-TW">
                <a:ea typeface="新細明體" charset="-120"/>
                <a:cs typeface="Arial" charset="0"/>
              </a:rPr>
              <a:t>		= $7m/$100m </a:t>
            </a:r>
          </a:p>
          <a:p>
            <a:r>
              <a:rPr lang="en-US" altLang="zh-TW">
                <a:ea typeface="新細明體" charset="-120"/>
                <a:cs typeface="Arial" charset="0"/>
              </a:rPr>
              <a:t>		= 7%</a:t>
            </a:r>
          </a:p>
          <a:p>
            <a:r>
              <a:rPr lang="en-US" altLang="zh-TW">
                <a:ea typeface="新細明體" charset="-120"/>
                <a:cs typeface="Arial" charset="0"/>
              </a:rPr>
              <a:t>Bank is well capitalized</a:t>
            </a:r>
          </a:p>
        </p:txBody>
      </p:sp>
      <p:sp>
        <p:nvSpPr>
          <p:cNvPr id="377861" name="Rectangle 5"/>
          <p:cNvSpPr>
            <a:spLocks noChangeArrowheads="1"/>
          </p:cNvSpPr>
          <p:nvPr/>
        </p:nvSpPr>
        <p:spPr bwMode="auto">
          <a:xfrm>
            <a:off x="6248400" y="4161245"/>
            <a:ext cx="3886200" cy="381000"/>
          </a:xfrm>
          <a:prstGeom prst="rect">
            <a:avLst/>
          </a:prstGeom>
          <a:noFill/>
          <a:ln w="9525">
            <a:solidFill>
              <a:schemeClr val="accent2"/>
            </a:solidFill>
            <a:miter lim="800000"/>
            <a:headEnd/>
            <a:tailEnd/>
          </a:ln>
        </p:spPr>
        <p:txBody>
          <a:bodyPr wrap="none" anchor="ctr"/>
          <a:lstStyle/>
          <a:p>
            <a:endParaRPr lang="zh-TW" altLang="en-US">
              <a:ea typeface="新細明體" charset="-120"/>
            </a:endParaRPr>
          </a:p>
        </p:txBody>
      </p:sp>
      <p:sp>
        <p:nvSpPr>
          <p:cNvPr id="377862" name="Line 6"/>
          <p:cNvSpPr>
            <a:spLocks noChangeShapeType="1"/>
          </p:cNvSpPr>
          <p:nvPr/>
        </p:nvSpPr>
        <p:spPr bwMode="auto">
          <a:xfrm>
            <a:off x="4648200" y="5562600"/>
            <a:ext cx="1295400" cy="0"/>
          </a:xfrm>
          <a:prstGeom prst="line">
            <a:avLst/>
          </a:prstGeom>
          <a:noFill/>
          <a:ln w="9525">
            <a:solidFill>
              <a:schemeClr val="tx1"/>
            </a:solidFill>
            <a:round/>
            <a:headEnd/>
            <a:tailEnd/>
          </a:ln>
        </p:spPr>
        <p:txBody>
          <a:bodyPr/>
          <a:lstStyle/>
          <a:p>
            <a:endParaRPr lang="zh-TW" altLang="en-US"/>
          </a:p>
        </p:txBody>
      </p:sp>
      <p:sp>
        <p:nvSpPr>
          <p:cNvPr id="377863" name="Text Box 7"/>
          <p:cNvSpPr txBox="1">
            <a:spLocks noChangeArrowheads="1"/>
          </p:cNvSpPr>
          <p:nvPr/>
        </p:nvSpPr>
        <p:spPr bwMode="auto">
          <a:xfrm>
            <a:off x="4800600" y="5546726"/>
            <a:ext cx="1143000" cy="430887"/>
          </a:xfrm>
          <a:prstGeom prst="rect">
            <a:avLst/>
          </a:prstGeom>
          <a:noFill/>
          <a:ln w="9525">
            <a:noFill/>
            <a:miter lim="800000"/>
            <a:headEnd/>
            <a:tailEnd/>
          </a:ln>
        </p:spPr>
        <p:txBody>
          <a:bodyPr>
            <a:spAutoFit/>
          </a:bodyPr>
          <a:lstStyle/>
          <a:p>
            <a:pPr eaLnBrk="0" hangingPunct="0">
              <a:spcBef>
                <a:spcPct val="50000"/>
              </a:spcBef>
            </a:pPr>
            <a:r>
              <a:rPr lang="en-US" altLang="zh-TW" sz="2200" dirty="0">
                <a:ea typeface="新細明體" charset="-120"/>
              </a:rPr>
              <a:t>$ 100 m</a:t>
            </a:r>
          </a:p>
        </p:txBody>
      </p:sp>
      <p:sp>
        <p:nvSpPr>
          <p:cNvPr id="377864" name="Text Box 8"/>
          <p:cNvSpPr txBox="1">
            <a:spLocks noChangeArrowheads="1"/>
          </p:cNvSpPr>
          <p:nvPr/>
        </p:nvSpPr>
        <p:spPr bwMode="auto">
          <a:xfrm>
            <a:off x="2133600" y="5546726"/>
            <a:ext cx="2057400" cy="430887"/>
          </a:xfrm>
          <a:prstGeom prst="rect">
            <a:avLst/>
          </a:prstGeom>
          <a:noFill/>
          <a:ln w="9525">
            <a:noFill/>
            <a:miter lim="800000"/>
            <a:headEnd/>
            <a:tailEnd/>
          </a:ln>
        </p:spPr>
        <p:txBody>
          <a:bodyPr>
            <a:spAutoFit/>
          </a:bodyPr>
          <a:lstStyle/>
          <a:p>
            <a:pPr eaLnBrk="0" hangingPunct="0">
              <a:spcBef>
                <a:spcPct val="50000"/>
              </a:spcBef>
            </a:pPr>
            <a:r>
              <a:rPr lang="en-US" altLang="zh-TW" sz="2200">
                <a:ea typeface="新細明體" charset="-120"/>
              </a:rPr>
              <a:t>Total assets</a:t>
            </a:r>
          </a:p>
        </p:txBody>
      </p:sp>
      <p:sp>
        <p:nvSpPr>
          <p:cNvPr id="377865" name="Rectangle 9"/>
          <p:cNvSpPr>
            <a:spLocks noChangeArrowheads="1"/>
          </p:cNvSpPr>
          <p:nvPr/>
        </p:nvSpPr>
        <p:spPr bwMode="auto">
          <a:xfrm>
            <a:off x="2057400" y="5535387"/>
            <a:ext cx="3962400" cy="381000"/>
          </a:xfrm>
          <a:prstGeom prst="rect">
            <a:avLst/>
          </a:prstGeom>
          <a:noFill/>
          <a:ln w="9525">
            <a:solidFill>
              <a:schemeClr val="accent2"/>
            </a:solidFill>
            <a:miter lim="800000"/>
            <a:headEnd/>
            <a:tailEnd/>
          </a:ln>
        </p:spPr>
        <p:txBody>
          <a:bodyPr wrap="none" anchor="ctr"/>
          <a:lstStyle/>
          <a:p>
            <a:endParaRPr lang="zh-TW" altLang="en-US">
              <a:ea typeface="新細明體" charset="-120"/>
            </a:endParaRPr>
          </a:p>
        </p:txBody>
      </p:sp>
      <p:cxnSp>
        <p:nvCxnSpPr>
          <p:cNvPr id="377866" name="AutoShape 10"/>
          <p:cNvCxnSpPr>
            <a:cxnSpLocks noChangeShapeType="1"/>
            <a:stCxn id="377865" idx="3"/>
            <a:endCxn id="377861" idx="1"/>
          </p:cNvCxnSpPr>
          <p:nvPr/>
        </p:nvCxnSpPr>
        <p:spPr bwMode="auto">
          <a:xfrm flipV="1">
            <a:off x="6019800" y="4351745"/>
            <a:ext cx="228600" cy="1374142"/>
          </a:xfrm>
          <a:prstGeom prst="bentConnector3">
            <a:avLst>
              <a:gd name="adj1" fmla="val 50000"/>
            </a:avLst>
          </a:prstGeom>
          <a:noFill/>
          <a:ln w="9525">
            <a:solidFill>
              <a:schemeClr val="accent2"/>
            </a:solidFill>
            <a:miter lim="800000"/>
            <a:headEnd/>
            <a:tailEnd/>
          </a:ln>
        </p:spPr>
      </p:cxnSp>
      <p:cxnSp>
        <p:nvCxnSpPr>
          <p:cNvPr id="377867" name="AutoShape 11"/>
          <p:cNvCxnSpPr>
            <a:cxnSpLocks noChangeShapeType="1"/>
            <a:endCxn id="377860" idx="1"/>
          </p:cNvCxnSpPr>
          <p:nvPr/>
        </p:nvCxnSpPr>
        <p:spPr bwMode="auto">
          <a:xfrm flipV="1">
            <a:off x="6096000" y="5248365"/>
            <a:ext cx="533400" cy="414248"/>
          </a:xfrm>
          <a:prstGeom prst="straightConnector1">
            <a:avLst/>
          </a:prstGeom>
          <a:noFill/>
          <a:ln w="9525">
            <a:solidFill>
              <a:schemeClr val="accent2"/>
            </a:solidFill>
            <a:round/>
            <a:headEnd/>
            <a:tailEnd type="triangle" w="med" len="med"/>
          </a:ln>
        </p:spPr>
      </p:cxnSp>
      <p:sp>
        <p:nvSpPr>
          <p:cNvPr id="377868" name="Text Box 12"/>
          <p:cNvSpPr txBox="1">
            <a:spLocks noChangeArrowheads="1"/>
          </p:cNvSpPr>
          <p:nvPr/>
        </p:nvSpPr>
        <p:spPr bwMode="auto">
          <a:xfrm>
            <a:off x="1521542"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Tree>
    <p:extLst>
      <p:ext uri="{BB962C8B-B14F-4D97-AF65-F5344CB8AC3E}">
        <p14:creationId xmlns:p14="http://schemas.microsoft.com/office/powerpoint/2010/main" val="3980187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Management Basics</a:t>
            </a:r>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42</a:t>
            </a:fld>
            <a:endParaRPr lang="en-US" altLang="en-US"/>
          </a:p>
        </p:txBody>
      </p:sp>
      <p:sp>
        <p:nvSpPr>
          <p:cNvPr id="4" name="Footer Placeholder 3"/>
          <p:cNvSpPr>
            <a:spLocks noGrp="1"/>
          </p:cNvSpPr>
          <p:nvPr>
            <p:ph type="ftr" sz="quarter" idx="11"/>
          </p:nvPr>
        </p:nvSpPr>
        <p:spPr/>
        <p:txBody>
          <a:bodyPr/>
          <a:lstStyle/>
          <a:p>
            <a:r>
              <a:rPr lang="en-US" altLang="en-US" dirty="0"/>
              <a:t>Risk Management</a:t>
            </a:r>
          </a:p>
        </p:txBody>
      </p:sp>
      <p:sp>
        <p:nvSpPr>
          <p:cNvPr id="6" name="Rectangle 5"/>
          <p:cNvSpPr/>
          <p:nvPr/>
        </p:nvSpPr>
        <p:spPr>
          <a:xfrm>
            <a:off x="2133600" y="1417638"/>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a:t>
            </a:r>
          </a:p>
        </p:txBody>
      </p:sp>
      <p:sp>
        <p:nvSpPr>
          <p:cNvPr id="7" name="Rectangle 6"/>
          <p:cNvSpPr/>
          <p:nvPr/>
        </p:nvSpPr>
        <p:spPr>
          <a:xfrm>
            <a:off x="4114800" y="2590800"/>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Quantify</a:t>
            </a:r>
          </a:p>
        </p:txBody>
      </p:sp>
      <p:sp>
        <p:nvSpPr>
          <p:cNvPr id="8" name="Rectangle 7"/>
          <p:cNvSpPr/>
          <p:nvPr/>
        </p:nvSpPr>
        <p:spPr>
          <a:xfrm>
            <a:off x="6096001" y="3763962"/>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a:t>
            </a:r>
          </a:p>
        </p:txBody>
      </p:sp>
      <p:sp>
        <p:nvSpPr>
          <p:cNvPr id="9" name="Rectangle 8"/>
          <p:cNvSpPr/>
          <p:nvPr/>
        </p:nvSpPr>
        <p:spPr>
          <a:xfrm>
            <a:off x="8086850" y="4930372"/>
            <a:ext cx="1524000" cy="1173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Verify</a:t>
            </a:r>
          </a:p>
        </p:txBody>
      </p:sp>
      <p:cxnSp>
        <p:nvCxnSpPr>
          <p:cNvPr id="11" name="Elbow Connector 10"/>
          <p:cNvCxnSpPr>
            <a:stCxn id="6" idx="2"/>
            <a:endCxn id="7" idx="1"/>
          </p:cNvCxnSpPr>
          <p:nvPr/>
        </p:nvCxnSpPr>
        <p:spPr>
          <a:xfrm rot="16200000" flipH="1">
            <a:off x="3211911" y="2274490"/>
            <a:ext cx="586581" cy="121920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5193111" y="3447653"/>
            <a:ext cx="586581" cy="121920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2"/>
            <a:endCxn id="9" idx="1"/>
          </p:cNvCxnSpPr>
          <p:nvPr/>
        </p:nvCxnSpPr>
        <p:spPr>
          <a:xfrm rot="16200000" flipH="1">
            <a:off x="7182512" y="4612614"/>
            <a:ext cx="579829" cy="122884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33600" y="4127103"/>
            <a:ext cx="1524000" cy="10668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Probability</a:t>
            </a:r>
          </a:p>
          <a:p>
            <a:pPr algn="ctr"/>
            <a:r>
              <a:rPr lang="en-US" dirty="0"/>
              <a:t>2) Severity</a:t>
            </a:r>
          </a:p>
        </p:txBody>
      </p:sp>
      <p:sp>
        <p:nvSpPr>
          <p:cNvPr id="21" name="Rectangle 20"/>
          <p:cNvSpPr/>
          <p:nvPr/>
        </p:nvSpPr>
        <p:spPr>
          <a:xfrm>
            <a:off x="8077202" y="2438158"/>
            <a:ext cx="1533649" cy="141960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Eliminate</a:t>
            </a:r>
          </a:p>
          <a:p>
            <a:pPr algn="ctr"/>
            <a:r>
              <a:rPr lang="en-US" dirty="0"/>
              <a:t>2) Keep</a:t>
            </a:r>
          </a:p>
          <a:p>
            <a:pPr algn="ctr"/>
            <a:r>
              <a:rPr lang="en-US" dirty="0"/>
              <a:t>3) Mitigate</a:t>
            </a:r>
          </a:p>
          <a:p>
            <a:pPr algn="ctr"/>
            <a:r>
              <a:rPr lang="en-US" dirty="0"/>
              <a:t>4) Increase</a:t>
            </a:r>
          </a:p>
        </p:txBody>
      </p:sp>
      <p:cxnSp>
        <p:nvCxnSpPr>
          <p:cNvPr id="24" name="Elbow Connector 23"/>
          <p:cNvCxnSpPr>
            <a:endCxn id="20" idx="3"/>
          </p:cNvCxnSpPr>
          <p:nvPr/>
        </p:nvCxnSpPr>
        <p:spPr>
          <a:xfrm rot="5400000">
            <a:off x="3437931" y="3983632"/>
            <a:ext cx="896541" cy="457200"/>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8" idx="0"/>
            <a:endCxn id="21" idx="1"/>
          </p:cNvCxnSpPr>
          <p:nvPr/>
        </p:nvCxnSpPr>
        <p:spPr>
          <a:xfrm rot="5400000" flipH="1" flipV="1">
            <a:off x="7159601" y="2846362"/>
            <a:ext cx="616000" cy="1219200"/>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412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981200" y="274638"/>
            <a:ext cx="8458200" cy="1143000"/>
          </a:xfrm>
        </p:spPr>
        <p:txBody>
          <a:bodyPr>
            <a:normAutofit fontScale="90000"/>
          </a:bodyPr>
          <a:lstStyle/>
          <a:p>
            <a:pPr algn="ctr" eaLnBrk="1" hangingPunct="1"/>
            <a:r>
              <a:rPr lang="en-US" altLang="zh-TW" dirty="0"/>
              <a:t>Capital Structure and BIS Ratio (Basel I)</a:t>
            </a:r>
          </a:p>
        </p:txBody>
      </p:sp>
      <p:sp>
        <p:nvSpPr>
          <p:cNvPr id="61443" name="Rectangle 3"/>
          <p:cNvSpPr>
            <a:spLocks noGrp="1" noChangeArrowheads="1"/>
          </p:cNvSpPr>
          <p:nvPr>
            <p:ph idx="1"/>
          </p:nvPr>
        </p:nvSpPr>
        <p:spPr>
          <a:xfrm>
            <a:off x="2971800" y="2017713"/>
            <a:ext cx="7507288" cy="4114800"/>
          </a:xfrm>
        </p:spPr>
        <p:txBody>
          <a:bodyPr/>
          <a:lstStyle/>
          <a:p>
            <a:pPr indent="19050">
              <a:buNone/>
            </a:pPr>
            <a:r>
              <a:rPr lang="en-US" altLang="zh-TW" b="1" dirty="0"/>
              <a:t>Tier 1  </a:t>
            </a:r>
            <a:r>
              <a:rPr lang="en-US" altLang="zh-TW" dirty="0"/>
              <a:t>no less than 4%</a:t>
            </a:r>
          </a:p>
          <a:p>
            <a:pPr indent="19050">
              <a:buNone/>
            </a:pPr>
            <a:r>
              <a:rPr lang="en-US" altLang="zh-TW" b="1" dirty="0"/>
              <a:t>Tier 2    </a:t>
            </a:r>
          </a:p>
          <a:p>
            <a:pPr indent="19050">
              <a:lnSpc>
                <a:spcPct val="250000"/>
              </a:lnSpc>
              <a:buNone/>
            </a:pPr>
            <a:r>
              <a:rPr lang="en-US" altLang="zh-TW" b="1" dirty="0"/>
              <a:t>Tier 3 </a:t>
            </a:r>
            <a:r>
              <a:rPr lang="en-US" altLang="zh-TW" dirty="0"/>
              <a:t>(market risk)</a:t>
            </a:r>
          </a:p>
          <a:p>
            <a:pPr indent="19050">
              <a:buNone/>
            </a:pPr>
            <a:endParaRPr lang="en-US" altLang="zh-TW" dirty="0"/>
          </a:p>
          <a:p>
            <a:pPr indent="19050">
              <a:buNone/>
            </a:pPr>
            <a:r>
              <a:rPr lang="en-US" altLang="zh-TW" dirty="0"/>
              <a:t>Debt</a:t>
            </a:r>
          </a:p>
        </p:txBody>
      </p:sp>
      <p:sp>
        <p:nvSpPr>
          <p:cNvPr id="61444" name="Slide Number Placeholder 5"/>
          <p:cNvSpPr>
            <a:spLocks noGrp="1"/>
          </p:cNvSpPr>
          <p:nvPr>
            <p:ph type="sldNum" sz="quarter" idx="10"/>
          </p:nvPr>
        </p:nvSpPr>
        <p:spPr bwMode="auto"/>
        <p:txBody>
          <a:bodyPr vert="horz" wrap="square" lIns="91440" tIns="45720" rIns="91440" bIns="45720" numCol="1" rtlCol="0" anchor="ctr" anchorCtr="0" compatLnSpc="1">
            <a:prstTxWarp prst="textNoShape">
              <a:avLst/>
            </a:prstTxWarp>
          </a:bodyPr>
          <a:lstStyle/>
          <a:p>
            <a:fld id="{B0CBA281-82A7-4664-81DC-814ADC86D182}" type="slidenum">
              <a:rPr lang="zh-TW" altLang="en-US" sz="1400"/>
              <a:pPr/>
              <a:t>420</a:t>
            </a:fld>
            <a:endParaRPr lang="en-US" altLang="zh-TW" sz="1400" dirty="0"/>
          </a:p>
        </p:txBody>
      </p:sp>
      <p:sp>
        <p:nvSpPr>
          <p:cNvPr id="61445" name="AutoShape 4"/>
          <p:cNvSpPr>
            <a:spLocks noChangeArrowheads="1"/>
          </p:cNvSpPr>
          <p:nvPr/>
        </p:nvSpPr>
        <p:spPr bwMode="auto">
          <a:xfrm>
            <a:off x="5943601" y="1905001"/>
            <a:ext cx="4213225" cy="3897313"/>
          </a:xfrm>
          <a:prstGeom prst="triangle">
            <a:avLst>
              <a:gd name="adj" fmla="val 50000"/>
            </a:avLst>
          </a:prstGeom>
          <a:solidFill>
            <a:schemeClr val="accent1">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endParaRPr lang="zh-TW" altLang="en-US"/>
          </a:p>
        </p:txBody>
      </p:sp>
      <p:sp>
        <p:nvSpPr>
          <p:cNvPr id="61446" name="Line 5"/>
          <p:cNvSpPr>
            <a:spLocks noChangeShapeType="1"/>
          </p:cNvSpPr>
          <p:nvPr/>
        </p:nvSpPr>
        <p:spPr bwMode="auto">
          <a:xfrm flipV="1">
            <a:off x="3342753" y="2662238"/>
            <a:ext cx="5124973" cy="575"/>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endParaRPr lang="zh-TW" altLang="en-US"/>
          </a:p>
        </p:txBody>
      </p:sp>
      <p:sp>
        <p:nvSpPr>
          <p:cNvPr id="61447" name="Line 6"/>
          <p:cNvSpPr>
            <a:spLocks noChangeShapeType="1"/>
          </p:cNvSpPr>
          <p:nvPr/>
        </p:nvSpPr>
        <p:spPr bwMode="auto">
          <a:xfrm>
            <a:off x="3362849" y="3295859"/>
            <a:ext cx="5431921" cy="2966"/>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endParaRPr lang="zh-TW" altLang="en-US" dirty="0"/>
          </a:p>
        </p:txBody>
      </p:sp>
      <p:sp>
        <p:nvSpPr>
          <p:cNvPr id="61448" name="Line 7"/>
          <p:cNvSpPr>
            <a:spLocks noChangeShapeType="1"/>
          </p:cNvSpPr>
          <p:nvPr/>
        </p:nvSpPr>
        <p:spPr bwMode="auto">
          <a:xfrm flipV="1">
            <a:off x="3382945" y="3995735"/>
            <a:ext cx="5761056" cy="3508"/>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endParaRPr lang="zh-TW" altLang="en-US"/>
          </a:p>
        </p:txBody>
      </p:sp>
      <p:sp>
        <p:nvSpPr>
          <p:cNvPr id="61449" name="Oval 8"/>
          <p:cNvSpPr>
            <a:spLocks noChangeArrowheads="1"/>
          </p:cNvSpPr>
          <p:nvPr/>
        </p:nvSpPr>
        <p:spPr bwMode="auto">
          <a:xfrm>
            <a:off x="8686801" y="1828800"/>
            <a:ext cx="1597025" cy="1092200"/>
          </a:xfrm>
          <a:prstGeom prst="ellipse">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r>
              <a:rPr lang="en-US" altLang="zh-TW" sz="2000" dirty="0">
                <a:solidFill>
                  <a:schemeClr val="tx1"/>
                </a:solidFill>
              </a:rPr>
              <a:t>Core</a:t>
            </a:r>
          </a:p>
          <a:p>
            <a:pPr algn="ctr" eaLnBrk="0" hangingPunct="0"/>
            <a:r>
              <a:rPr lang="en-US" altLang="zh-TW" sz="2000" dirty="0">
                <a:solidFill>
                  <a:schemeClr val="tx1"/>
                </a:solidFill>
              </a:rPr>
              <a:t>Capital</a:t>
            </a:r>
          </a:p>
        </p:txBody>
      </p:sp>
      <p:sp>
        <p:nvSpPr>
          <p:cNvPr id="61450" name="Line 9"/>
          <p:cNvSpPr>
            <a:spLocks noChangeShapeType="1"/>
          </p:cNvSpPr>
          <p:nvPr/>
        </p:nvSpPr>
        <p:spPr bwMode="auto">
          <a:xfrm flipH="1" flipV="1">
            <a:off x="6172199" y="2362199"/>
            <a:ext cx="2895601" cy="1"/>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zh-TW" altLang="en-US"/>
          </a:p>
        </p:txBody>
      </p:sp>
      <p:sp>
        <p:nvSpPr>
          <p:cNvPr id="61451" name="Text Box 10"/>
          <p:cNvSpPr txBox="1">
            <a:spLocks noChangeArrowheads="1"/>
          </p:cNvSpPr>
          <p:nvPr/>
        </p:nvSpPr>
        <p:spPr bwMode="auto">
          <a:xfrm>
            <a:off x="1752600" y="2263914"/>
            <a:ext cx="990600" cy="707886"/>
          </a:xfrm>
          <a:prstGeom prst="rect">
            <a:avLst/>
          </a:prstGeom>
          <a:noFill/>
          <a:ln>
            <a:noFill/>
            <a:headEnd/>
            <a:tailEnd/>
          </a:ln>
          <a:effectLst/>
        </p:spPr>
        <p:style>
          <a:lnRef idx="1">
            <a:schemeClr val="accent3"/>
          </a:lnRef>
          <a:fillRef idx="3">
            <a:schemeClr val="accent3"/>
          </a:fillRef>
          <a:effectRef idx="2">
            <a:schemeClr val="accent3"/>
          </a:effectRef>
          <a:fontRef idx="minor">
            <a:schemeClr val="lt1"/>
          </a:fontRef>
        </p:style>
        <p:txBody>
          <a:bodyPr>
            <a:spAutoFit/>
          </a:bodyPr>
          <a:lstStyle/>
          <a:p>
            <a:pPr algn="ctr">
              <a:spcBef>
                <a:spcPct val="20000"/>
              </a:spcBef>
              <a:buClr>
                <a:schemeClr val="folHlink"/>
              </a:buClr>
              <a:buSzPct val="60000"/>
              <a:buFont typeface="Wingdings" pitchFamily="2" charset="2"/>
              <a:buNone/>
            </a:pPr>
            <a:r>
              <a:rPr lang="en-US" altLang="zh-TW" sz="2000">
                <a:solidFill>
                  <a:schemeClr val="tx1"/>
                </a:solidFill>
              </a:rPr>
              <a:t>at least 8%</a:t>
            </a:r>
            <a:endParaRPr lang="zh-TW" altLang="en-US" sz="2000">
              <a:solidFill>
                <a:schemeClr val="tx1"/>
              </a:solidFill>
            </a:endParaRPr>
          </a:p>
        </p:txBody>
      </p:sp>
      <p:sp>
        <p:nvSpPr>
          <p:cNvPr id="61452" name="AutoShape 11"/>
          <p:cNvSpPr>
            <a:spLocks/>
          </p:cNvSpPr>
          <p:nvPr/>
        </p:nvSpPr>
        <p:spPr bwMode="auto">
          <a:xfrm>
            <a:off x="2743200" y="1981200"/>
            <a:ext cx="304800" cy="1066800"/>
          </a:xfrm>
          <a:prstGeom prst="leftBrace">
            <a:avLst>
              <a:gd name="adj1" fmla="val 33333"/>
              <a:gd name="adj2" fmla="val 50000"/>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zh-TW" altLang="en-US"/>
          </a:p>
        </p:txBody>
      </p:sp>
      <p:sp>
        <p:nvSpPr>
          <p:cNvPr id="61454" name="Rectangle 13"/>
          <p:cNvSpPr>
            <a:spLocks noChangeArrowheads="1"/>
          </p:cNvSpPr>
          <p:nvPr/>
        </p:nvSpPr>
        <p:spPr bwMode="auto">
          <a:xfrm>
            <a:off x="3276600" y="2057400"/>
            <a:ext cx="2819400" cy="53340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TW" altLang="en-US"/>
          </a:p>
        </p:txBody>
      </p:sp>
      <p:sp>
        <p:nvSpPr>
          <p:cNvPr id="1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4758473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zh-TW" dirty="0"/>
              <a:t>Capital Adequacy Ratio “BIS ratio” Basel I</a:t>
            </a:r>
          </a:p>
        </p:txBody>
      </p:sp>
      <p:sp>
        <p:nvSpPr>
          <p:cNvPr id="697347" name="Rectangle 3"/>
          <p:cNvSpPr>
            <a:spLocks noGrp="1" noChangeArrowheads="1"/>
          </p:cNvSpPr>
          <p:nvPr>
            <p:ph idx="1"/>
          </p:nvPr>
        </p:nvSpPr>
        <p:spPr/>
        <p:txBody>
          <a:bodyPr/>
          <a:lstStyle/>
          <a:p>
            <a:pPr marL="0" indent="0">
              <a:buNone/>
            </a:pPr>
            <a:r>
              <a:rPr lang="en-US" altLang="zh-TW" dirty="0"/>
              <a:t>Banks in all participating nations must have a </a:t>
            </a:r>
            <a:r>
              <a:rPr lang="en-US" altLang="zh-TW" b="1" u="sng" dirty="0">
                <a:solidFill>
                  <a:schemeClr val="accent2">
                    <a:lumMod val="75000"/>
                  </a:schemeClr>
                </a:solidFill>
              </a:rPr>
              <a:t>minimum</a:t>
            </a:r>
            <a:r>
              <a:rPr lang="en-US" altLang="zh-TW" b="1" dirty="0">
                <a:solidFill>
                  <a:schemeClr val="accent2">
                    <a:lumMod val="75000"/>
                  </a:schemeClr>
                </a:solidFill>
              </a:rPr>
              <a:t> Capital Adequacy Ratio (CAR)</a:t>
            </a:r>
            <a:r>
              <a:rPr lang="en-US" altLang="zh-TW" dirty="0"/>
              <a:t> of total capital to sum of risk-weighted assets and other related risk-exposed items of 8%   </a:t>
            </a:r>
          </a:p>
          <a:p>
            <a:endParaRPr lang="en-US" altLang="zh-TW" dirty="0"/>
          </a:p>
          <a:p>
            <a:endParaRPr lang="en-US" altLang="zh-TW" dirty="0"/>
          </a:p>
          <a:p>
            <a:pPr>
              <a:spcBef>
                <a:spcPct val="50000"/>
              </a:spcBef>
            </a:pPr>
            <a:r>
              <a:rPr lang="en-US" altLang="zh-TW" b="1" dirty="0">
                <a:solidFill>
                  <a:schemeClr val="accent2">
                    <a:lumMod val="75000"/>
                  </a:schemeClr>
                </a:solidFill>
                <a:cs typeface="Arial" charset="0"/>
              </a:rPr>
              <a:t>CB</a:t>
            </a:r>
            <a:r>
              <a:rPr lang="en-US" altLang="zh-TW" dirty="0">
                <a:cs typeface="Arial" charset="0"/>
              </a:rPr>
              <a:t> = Capital Base          </a:t>
            </a:r>
          </a:p>
          <a:p>
            <a:pPr>
              <a:spcBef>
                <a:spcPct val="50000"/>
              </a:spcBef>
            </a:pPr>
            <a:r>
              <a:rPr lang="en-US" altLang="zh-TW" b="1" dirty="0">
                <a:solidFill>
                  <a:schemeClr val="accent2">
                    <a:lumMod val="75000"/>
                  </a:schemeClr>
                </a:solidFill>
                <a:cs typeface="Arial" charset="0"/>
              </a:rPr>
              <a:t>RWA</a:t>
            </a:r>
            <a:r>
              <a:rPr lang="en-US" altLang="zh-TW" dirty="0">
                <a:cs typeface="Arial" charset="0"/>
              </a:rPr>
              <a:t> = Risk Weighted Assets</a:t>
            </a:r>
          </a:p>
        </p:txBody>
      </p:sp>
      <p:sp>
        <p:nvSpPr>
          <p:cNvPr id="697350" name="Rectangle 6"/>
          <p:cNvSpPr>
            <a:spLocks noChangeArrowheads="1"/>
          </p:cNvSpPr>
          <p:nvPr/>
        </p:nvSpPr>
        <p:spPr bwMode="auto">
          <a:xfrm>
            <a:off x="5029200" y="3200400"/>
            <a:ext cx="2209800" cy="838200"/>
          </a:xfrm>
          <a:prstGeom prst="rect">
            <a:avLst/>
          </a:prstGeom>
          <a:noFill/>
          <a:ln w="38100">
            <a:solidFill>
              <a:schemeClr val="accent2">
                <a:lumMod val="75000"/>
              </a:schemeClr>
            </a:solidFill>
            <a:miter lim="800000"/>
            <a:headEnd/>
            <a:tailEnd/>
          </a:ln>
        </p:spPr>
        <p:txBody>
          <a:bodyPr wrap="none" anchor="ctr"/>
          <a:lstStyle/>
          <a:p>
            <a:endParaRPr lang="zh-TW" altLang="en-US"/>
          </a:p>
        </p:txBody>
      </p:sp>
      <p:graphicFrame>
        <p:nvGraphicFramePr>
          <p:cNvPr id="2" name="Object 4"/>
          <p:cNvGraphicFramePr>
            <a:graphicFrameLocks noChangeAspect="1"/>
          </p:cNvGraphicFramePr>
          <p:nvPr/>
        </p:nvGraphicFramePr>
        <p:xfrm>
          <a:off x="5213350" y="3314700"/>
          <a:ext cx="1841500" cy="609600"/>
        </p:xfrm>
        <a:graphic>
          <a:graphicData uri="http://schemas.openxmlformats.org/presentationml/2006/ole">
            <mc:AlternateContent xmlns:mc="http://schemas.openxmlformats.org/markup-compatibility/2006">
              <mc:Choice xmlns:v="urn:schemas-microsoft-com:vml" Requires="v">
                <p:oleObj spid="_x0000_s10243" name="Formel" r:id="rId4" imgW="1841500" imgH="609600" progId="Equation.3">
                  <p:embed/>
                </p:oleObj>
              </mc:Choice>
              <mc:Fallback>
                <p:oleObj name="Formel" r:id="rId4" imgW="1841500" imgH="609600" progId="Equation.3">
                  <p:embed/>
                  <p:pic>
                    <p:nvPicPr>
                      <p:cNvPr id="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3350" y="3314700"/>
                        <a:ext cx="18415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Slide Number Placeholder 5"/>
          <p:cNvSpPr>
            <a:spLocks noGrp="1"/>
          </p:cNvSpPr>
          <p:nvPr>
            <p:ph type="sldNum" sz="quarter" idx="10"/>
          </p:nvPr>
        </p:nvSpPr>
        <p:spPr bwMode="auto">
          <a:xfrm>
            <a:off x="9763126" y="6586539"/>
            <a:ext cx="919163" cy="293687"/>
          </a:xfrm>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421</a:t>
            </a:fld>
            <a:endParaRPr lang="en-US" altLang="zh-TW" sz="140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40138755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TW" dirty="0"/>
              <a:t>Capital Adequacy Ratio “BIS Ratio” Basel I (Continued)</a:t>
            </a:r>
          </a:p>
        </p:txBody>
      </p:sp>
      <p:sp>
        <p:nvSpPr>
          <p:cNvPr id="699395" name="Rectangle 3"/>
          <p:cNvSpPr>
            <a:spLocks noGrp="1" noChangeArrowheads="1"/>
          </p:cNvSpPr>
          <p:nvPr>
            <p:ph idx="1"/>
          </p:nvPr>
        </p:nvSpPr>
        <p:spPr/>
        <p:txBody>
          <a:bodyPr>
            <a:normAutofit/>
          </a:bodyPr>
          <a:lstStyle/>
          <a:p>
            <a:pPr eaLnBrk="1" hangingPunct="1"/>
            <a:r>
              <a:rPr lang="en-US" altLang="zh-TW" b="1" dirty="0">
                <a:solidFill>
                  <a:schemeClr val="accent2">
                    <a:lumMod val="75000"/>
                  </a:schemeClr>
                </a:solidFill>
              </a:rPr>
              <a:t>Tier 1 </a:t>
            </a:r>
            <a:r>
              <a:rPr lang="en-US" altLang="zh-TW" b="1" dirty="0"/>
              <a:t>or “core” (permanent) capital</a:t>
            </a:r>
          </a:p>
          <a:p>
            <a:pPr lvl="1" eaLnBrk="1" hangingPunct="1"/>
            <a:r>
              <a:rPr lang="en-US" altLang="zh-TW" dirty="0"/>
              <a:t>Tangible equity including common stock + </a:t>
            </a:r>
          </a:p>
          <a:p>
            <a:pPr lvl="1" eaLnBrk="1" hangingPunct="1"/>
            <a:r>
              <a:rPr lang="en-US" altLang="zh-TW" dirty="0"/>
              <a:t>Non cumulative preferred stocks + other hybrid equity instruments +</a:t>
            </a:r>
          </a:p>
          <a:p>
            <a:pPr lvl="1" eaLnBrk="1" hangingPunct="1"/>
            <a:r>
              <a:rPr lang="en-US" altLang="zh-TW" dirty="0"/>
              <a:t>Surplus plus retained earnings +</a:t>
            </a:r>
          </a:p>
          <a:p>
            <a:pPr lvl="1" eaLnBrk="1" hangingPunct="1"/>
            <a:r>
              <a:rPr lang="en-US" altLang="zh-TW" dirty="0"/>
              <a:t>Minority interest in consolidated subsidiaries+</a:t>
            </a:r>
          </a:p>
          <a:p>
            <a:pPr lvl="1" eaLnBrk="1" hangingPunct="1"/>
            <a:r>
              <a:rPr lang="en-US" altLang="zh-TW" dirty="0"/>
              <a:t>Capital reserves less intangibles</a:t>
            </a:r>
          </a:p>
          <a:p>
            <a:pPr eaLnBrk="1" hangingPunct="1"/>
            <a:r>
              <a:rPr lang="en-US" altLang="zh-TW" b="1" dirty="0">
                <a:solidFill>
                  <a:schemeClr val="accent2">
                    <a:lumMod val="75000"/>
                  </a:schemeClr>
                </a:solidFill>
              </a:rPr>
              <a:t>Tier 2 </a:t>
            </a:r>
            <a:r>
              <a:rPr lang="en-US" altLang="zh-TW" b="1" dirty="0"/>
              <a:t>or “supplemental” capital (Upper Tier 2 and Lower Tier 2)</a:t>
            </a:r>
          </a:p>
          <a:p>
            <a:pPr lvl="1" eaLnBrk="1" hangingPunct="1"/>
            <a:r>
              <a:rPr lang="en-US" altLang="zh-TW" dirty="0"/>
              <a:t>Subordinated capital notes &amp; debentures &gt; 5 years to maturity +</a:t>
            </a:r>
          </a:p>
          <a:p>
            <a:pPr lvl="1" eaLnBrk="1" hangingPunct="1"/>
            <a:r>
              <a:rPr lang="en-US" altLang="zh-TW" dirty="0"/>
              <a:t>Limited-life preferred stock + cumulative perpetual preferred stock</a:t>
            </a:r>
          </a:p>
          <a:p>
            <a:pPr lvl="1" eaLnBrk="1" hangingPunct="1"/>
            <a:r>
              <a:rPr lang="en-US" altLang="zh-TW" dirty="0"/>
              <a:t>Loan loss reserves</a:t>
            </a:r>
          </a:p>
        </p:txBody>
      </p:sp>
      <p:sp>
        <p:nvSpPr>
          <p:cNvPr id="5" name="Slide Number Placeholder 5"/>
          <p:cNvSpPr>
            <a:spLocks noGrp="1"/>
          </p:cNvSpPr>
          <p:nvPr>
            <p:ph type="sldNum" sz="quarter" idx="10"/>
          </p:nvPr>
        </p:nvSpPr>
        <p:spPr bwMode="auto">
          <a:xfrm>
            <a:off x="9763126" y="6586539"/>
            <a:ext cx="919163" cy="293687"/>
          </a:xfrm>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422</a:t>
            </a:fld>
            <a:endParaRPr lang="en-US" altLang="zh-TW"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122017493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TW" dirty="0"/>
              <a:t>Capital Adequacy Ratio “BIS ratio” Basel I (Continued)</a:t>
            </a:r>
          </a:p>
        </p:txBody>
      </p:sp>
      <p:graphicFrame>
        <p:nvGraphicFramePr>
          <p:cNvPr id="11" name="Table 10"/>
          <p:cNvGraphicFramePr>
            <a:graphicFrameLocks noGrp="1"/>
          </p:cNvGraphicFramePr>
          <p:nvPr/>
        </p:nvGraphicFramePr>
        <p:xfrm>
          <a:off x="2057400" y="1676400"/>
          <a:ext cx="8077200" cy="41148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370840">
                <a:tc>
                  <a:txBody>
                    <a:bodyPr/>
                    <a:lstStyle/>
                    <a:p>
                      <a:r>
                        <a:rPr lang="en-US" altLang="zh-TW" sz="2000" b="1" dirty="0"/>
                        <a:t>Risk Weights</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1" dirty="0"/>
                        <a:t>Four Categories</a:t>
                      </a:r>
                    </a:p>
                  </a:txBody>
                  <a:tcPr/>
                </a:tc>
                <a:extLst>
                  <a:ext uri="{0D108BD9-81ED-4DB2-BD59-A6C34878D82A}">
                    <a16:rowId xmlns:a16="http://schemas.microsoft.com/office/drawing/2014/main" val="10000"/>
                  </a:ext>
                </a:extLst>
              </a:tr>
              <a:tr h="370840">
                <a:tc>
                  <a:txBody>
                    <a:bodyPr/>
                    <a:lstStyle/>
                    <a:p>
                      <a:pPr algn="ctr"/>
                      <a:r>
                        <a:rPr lang="en-US" altLang="zh-TW" sz="2000" b="1" dirty="0"/>
                        <a:t>0.00</a:t>
                      </a:r>
                      <a:endParaRPr lang="zh-TW" altLang="en-US" sz="2000" b="1" dirty="0"/>
                    </a:p>
                  </a:txBody>
                  <a:tcPr anchor="ctr"/>
                </a:tc>
                <a:tc>
                  <a:txBody>
                    <a:bodyPr/>
                    <a:lstStyle/>
                    <a:p>
                      <a:r>
                        <a:rPr lang="en-US" altLang="zh-TW" sz="2000" dirty="0"/>
                        <a:t>Items that have little default risk e.g. cash; OECD government securities</a:t>
                      </a:r>
                      <a:endParaRPr lang="zh-TW" altLang="en-US" sz="2000" dirty="0"/>
                    </a:p>
                  </a:txBody>
                  <a:tcPr/>
                </a:tc>
                <a:extLst>
                  <a:ext uri="{0D108BD9-81ED-4DB2-BD59-A6C34878D82A}">
                    <a16:rowId xmlns:a16="http://schemas.microsoft.com/office/drawing/2014/main" val="10001"/>
                  </a:ext>
                </a:extLst>
              </a:tr>
              <a:tr h="370840">
                <a:tc>
                  <a:txBody>
                    <a:bodyPr/>
                    <a:lstStyle/>
                    <a:p>
                      <a:pPr algn="ctr"/>
                      <a:r>
                        <a:rPr lang="en-US" altLang="zh-TW" sz="2000" b="1" dirty="0"/>
                        <a:t>0.20</a:t>
                      </a:r>
                      <a:endParaRPr lang="zh-TW" altLang="en-US" sz="2000" b="1"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000" dirty="0"/>
                        <a:t>Some degree of minimal risk e.g. other types of government securities; claims on banks in OECD countries; interbank deposits</a:t>
                      </a:r>
                    </a:p>
                  </a:txBody>
                  <a:tcPr/>
                </a:tc>
                <a:extLst>
                  <a:ext uri="{0D108BD9-81ED-4DB2-BD59-A6C34878D82A}">
                    <a16:rowId xmlns:a16="http://schemas.microsoft.com/office/drawing/2014/main" val="10002"/>
                  </a:ext>
                </a:extLst>
              </a:tr>
              <a:tr h="370840">
                <a:tc>
                  <a:txBody>
                    <a:bodyPr/>
                    <a:lstStyle/>
                    <a:p>
                      <a:pPr algn="ctr"/>
                      <a:r>
                        <a:rPr lang="en-US" altLang="zh-TW" sz="2000" b="1" dirty="0"/>
                        <a:t>0.50</a:t>
                      </a:r>
                      <a:endParaRPr lang="zh-TW" altLang="en-US" sz="2000" b="1" dirty="0"/>
                    </a:p>
                  </a:txBody>
                  <a:tcPr anchor="ctr"/>
                </a:tc>
                <a:tc>
                  <a:txBody>
                    <a:bodyPr/>
                    <a:lstStyle/>
                    <a:p>
                      <a:r>
                        <a:rPr lang="en-US" altLang="zh-TW" sz="2000" dirty="0"/>
                        <a:t>Secured/collateralized loans e.g. residential mortgage loans, government revenue bonds, selected types of mortgage-backed securities</a:t>
                      </a:r>
                      <a:endParaRPr lang="zh-TW" altLang="en-US" sz="2000" dirty="0"/>
                    </a:p>
                  </a:txBody>
                  <a:tcPr/>
                </a:tc>
                <a:extLst>
                  <a:ext uri="{0D108BD9-81ED-4DB2-BD59-A6C34878D82A}">
                    <a16:rowId xmlns:a16="http://schemas.microsoft.com/office/drawing/2014/main" val="10003"/>
                  </a:ext>
                </a:extLst>
              </a:tr>
              <a:tr h="370840">
                <a:tc>
                  <a:txBody>
                    <a:bodyPr/>
                    <a:lstStyle/>
                    <a:p>
                      <a:pPr algn="ctr"/>
                      <a:r>
                        <a:rPr lang="en-US" altLang="zh-TW" sz="2000" b="1" dirty="0"/>
                        <a:t>1.00</a:t>
                      </a:r>
                      <a:endParaRPr lang="zh-TW" altLang="en-US" sz="2000" b="1" dirty="0"/>
                    </a:p>
                  </a:txBody>
                  <a:tcPr anchor="ctr"/>
                </a:tc>
                <a:tc>
                  <a:txBody>
                    <a:bodyPr/>
                    <a:lstStyle/>
                    <a:p>
                      <a:r>
                        <a:rPr lang="en-US" altLang="zh-TW" sz="2000" dirty="0"/>
                        <a:t>Maximum degree of risk e.g. commercial and consumer unsecured loans and other assets of the highest risk exposure</a:t>
                      </a:r>
                      <a:endParaRPr lang="zh-TW" altLang="en-US" sz="2000" dirty="0"/>
                    </a:p>
                  </a:txBody>
                  <a:tcPr/>
                </a:tc>
                <a:extLst>
                  <a:ext uri="{0D108BD9-81ED-4DB2-BD59-A6C34878D82A}">
                    <a16:rowId xmlns:a16="http://schemas.microsoft.com/office/drawing/2014/main" val="10004"/>
                  </a:ext>
                </a:extLst>
              </a:tr>
            </a:tbl>
          </a:graphicData>
        </a:graphic>
      </p:graphicFrame>
      <p:sp>
        <p:nvSpPr>
          <p:cNvPr id="4" name="Slide Number Placeholder 5"/>
          <p:cNvSpPr>
            <a:spLocks noGrp="1"/>
          </p:cNvSpPr>
          <p:nvPr>
            <p:ph type="sldNum" sz="quarter" idx="10"/>
          </p:nvPr>
        </p:nvSpPr>
        <p:spPr bwMode="auto">
          <a:xfrm>
            <a:off x="9763126" y="6586539"/>
            <a:ext cx="919163" cy="293687"/>
          </a:xfrm>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423</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6492505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Capital Adequacy Ratio “BIS ratio” Basel I (Continued)</a:t>
            </a:r>
            <a:endParaRPr lang="zh-TW" altLang="en-US" dirty="0"/>
          </a:p>
        </p:txBody>
      </p:sp>
      <p:sp>
        <p:nvSpPr>
          <p:cNvPr id="5" name="Content Placeholder 4"/>
          <p:cNvSpPr>
            <a:spLocks noGrp="1"/>
          </p:cNvSpPr>
          <p:nvPr>
            <p:ph idx="1"/>
          </p:nvPr>
        </p:nvSpPr>
        <p:spPr/>
        <p:txBody>
          <a:bodyPr/>
          <a:lstStyle/>
          <a:p>
            <a:r>
              <a:rPr lang="en-US" altLang="zh-TW" dirty="0"/>
              <a:t>Off balance sheet instruments such as:</a:t>
            </a:r>
          </a:p>
          <a:p>
            <a:pPr lvl="1"/>
            <a:r>
              <a:rPr lang="en-US" altLang="zh-TW" dirty="0"/>
              <a:t>Letters of credit</a:t>
            </a:r>
          </a:p>
          <a:p>
            <a:pPr lvl="1"/>
            <a:r>
              <a:rPr lang="en-US" altLang="zh-TW" dirty="0"/>
              <a:t>Futures</a:t>
            </a:r>
          </a:p>
          <a:p>
            <a:pPr lvl="1"/>
            <a:r>
              <a:rPr lang="en-US" altLang="zh-TW" dirty="0"/>
              <a:t>Swaps</a:t>
            </a:r>
          </a:p>
          <a:p>
            <a:pPr lvl="1"/>
            <a:r>
              <a:rPr lang="en-US" altLang="zh-TW" dirty="0"/>
              <a:t>FX agreements</a:t>
            </a:r>
          </a:p>
          <a:p>
            <a:r>
              <a:rPr lang="en-US" altLang="zh-TW" dirty="0"/>
              <a:t>Are converted into “credit risk equivalents” and weighted by the type of counterparty to a given claim according to the risk weight categories (e.g. OECD governments : 0%)</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424</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1912382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dirty="0"/>
              <a:t>Calculating the BIS Ratio (Basel I CAR)</a:t>
            </a:r>
          </a:p>
        </p:txBody>
      </p:sp>
      <p:sp>
        <p:nvSpPr>
          <p:cNvPr id="9" name="Content Placeholder 8"/>
          <p:cNvSpPr>
            <a:spLocks noGrp="1"/>
          </p:cNvSpPr>
          <p:nvPr>
            <p:ph idx="1"/>
          </p:nvPr>
        </p:nvSpPr>
        <p:spPr/>
        <p:txBody>
          <a:bodyPr/>
          <a:lstStyle/>
          <a:p>
            <a:endParaRPr lang="zh-TW" altLang="en-US"/>
          </a:p>
        </p:txBody>
      </p:sp>
      <p:sp>
        <p:nvSpPr>
          <p:cNvPr id="6" name="Slide Number Placeholder 5"/>
          <p:cNvSpPr>
            <a:spLocks noGrp="1"/>
          </p:cNvSpPr>
          <p:nvPr>
            <p:ph type="sldNum" sz="quarter" idx="10"/>
          </p:nvPr>
        </p:nvSpPr>
        <p:spPr bwMode="auto"/>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425</a:t>
            </a:fld>
            <a:endParaRPr lang="en-US" altLang="zh-TW" sz="1400"/>
          </a:p>
        </p:txBody>
      </p:sp>
      <p:sp>
        <p:nvSpPr>
          <p:cNvPr id="8"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sp>
        <p:nvSpPr>
          <p:cNvPr id="66571" name="Text Box 8"/>
          <p:cNvSpPr txBox="1">
            <a:spLocks noChangeArrowheads="1"/>
          </p:cNvSpPr>
          <p:nvPr/>
        </p:nvSpPr>
        <p:spPr bwMode="auto">
          <a:xfrm>
            <a:off x="1524000" y="5864424"/>
            <a:ext cx="22860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66572" name="Text Box 9"/>
          <p:cNvSpPr txBox="1">
            <a:spLocks noChangeArrowheads="1"/>
          </p:cNvSpPr>
          <p:nvPr>
            <p:custDataLst>
              <p:tags r:id="rId1"/>
            </p:custDataLst>
          </p:nvPr>
        </p:nvSpPr>
        <p:spPr bwMode="auto">
          <a:xfrm>
            <a:off x="2514600" y="5334000"/>
            <a:ext cx="7010400" cy="36933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9" tIns="45719" rIns="91439" bIns="45719" anchor="t" anchorCtr="0">
            <a:spAutoFit/>
          </a:bodyPr>
          <a:lstStyle/>
          <a:p>
            <a:pPr algn="ctr" eaLnBrk="0" hangingPunct="0">
              <a:spcBef>
                <a:spcPct val="50000"/>
              </a:spcBef>
            </a:pPr>
            <a:r>
              <a:rPr lang="en-US" altLang="zh-TW" b="1" dirty="0">
                <a:solidFill>
                  <a:srgbClr val="FFFFFF"/>
                </a:solidFill>
                <a:latin typeface="Arial"/>
              </a:rPr>
              <a:t>Off balance sheet: SBLC  $ 20 million</a:t>
            </a:r>
          </a:p>
        </p:txBody>
      </p:sp>
      <p:graphicFrame>
        <p:nvGraphicFramePr>
          <p:cNvPr id="13" name="Table 12"/>
          <p:cNvGraphicFramePr>
            <a:graphicFrameLocks noGrp="1"/>
          </p:cNvGraphicFramePr>
          <p:nvPr/>
        </p:nvGraphicFramePr>
        <p:xfrm>
          <a:off x="2057400" y="1371600"/>
          <a:ext cx="8229600" cy="3708400"/>
        </p:xfrm>
        <a:graphic>
          <a:graphicData uri="http://schemas.openxmlformats.org/drawingml/2006/table">
            <a:tbl>
              <a:tblPr firstRow="1" lastRow="1" bandRow="1">
                <a:tableStyleId>{5C22544A-7EE6-4342-B048-85BDC9FD1C3A}</a:tableStyleId>
              </a:tblPr>
              <a:tblGrid>
                <a:gridCol w="3047999">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086101">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tblGrid>
              <a:tr h="370840">
                <a:tc>
                  <a:txBody>
                    <a:bodyPr/>
                    <a:lstStyle/>
                    <a:p>
                      <a:r>
                        <a:rPr lang="en-US" altLang="zh-TW" dirty="0"/>
                        <a:t>Assets</a:t>
                      </a:r>
                      <a:endParaRPr lang="zh-TW" altLang="en-US" dirty="0"/>
                    </a:p>
                  </a:txBody>
                  <a:tcPr/>
                </a:tc>
                <a:tc>
                  <a:txBody>
                    <a:bodyPr/>
                    <a:lstStyle/>
                    <a:p>
                      <a:endParaRPr lang="zh-TW" altLang="en-US" dirty="0"/>
                    </a:p>
                  </a:txBody>
                  <a:tcPr/>
                </a:tc>
                <a:tc>
                  <a:txBody>
                    <a:bodyPr/>
                    <a:lstStyle/>
                    <a:p>
                      <a:r>
                        <a:rPr lang="en-US" altLang="zh-TW" dirty="0"/>
                        <a:t>Liabilities</a:t>
                      </a:r>
                      <a:endParaRPr lang="zh-TW" altLang="en-US" dirty="0"/>
                    </a:p>
                  </a:txBody>
                  <a:tcPr/>
                </a:tc>
                <a:tc>
                  <a:txBody>
                    <a:bodyPr/>
                    <a:lstStyle/>
                    <a:p>
                      <a:endParaRPr lang="zh-TW" altLang="en-US" dirty="0"/>
                    </a:p>
                  </a:txBody>
                  <a:tcPr/>
                </a:tc>
                <a:extLst>
                  <a:ext uri="{0D108BD9-81ED-4DB2-BD59-A6C34878D82A}">
                    <a16:rowId xmlns:a16="http://schemas.microsoft.com/office/drawing/2014/main" val="10000"/>
                  </a:ext>
                </a:extLst>
              </a:tr>
              <a:tr h="370840">
                <a:tc>
                  <a:txBody>
                    <a:bodyPr/>
                    <a:lstStyle/>
                    <a:p>
                      <a:r>
                        <a:rPr lang="en-US" altLang="zh-TW" dirty="0">
                          <a:ea typeface="新細明體" pitchFamily="18" charset="-120"/>
                        </a:rPr>
                        <a:t>Reserves</a:t>
                      </a:r>
                      <a:endParaRPr lang="zh-TW" altLang="en-US" dirty="0"/>
                    </a:p>
                  </a:txBody>
                  <a:tcPr/>
                </a:tc>
                <a:tc>
                  <a:txBody>
                    <a:bodyPr/>
                    <a:lstStyle/>
                    <a:p>
                      <a:pPr algn="r"/>
                      <a:r>
                        <a:rPr lang="en-US" altLang="zh-TW" dirty="0">
                          <a:ea typeface="新細明體" pitchFamily="18" charset="-120"/>
                        </a:rPr>
                        <a:t> $ 3 m </a:t>
                      </a:r>
                      <a:endParaRPr lang="zh-TW" altLang="en-US" dirty="0"/>
                    </a:p>
                  </a:txBody>
                  <a:tcPr/>
                </a:tc>
                <a:tc>
                  <a:txBody>
                    <a:bodyPr/>
                    <a:lstStyle/>
                    <a:p>
                      <a:r>
                        <a:rPr lang="en-US" altLang="zh-TW" dirty="0">
                          <a:ea typeface="新細明體" pitchFamily="18" charset="-120"/>
                        </a:rPr>
                        <a:t>Checkable  deposits </a:t>
                      </a:r>
                      <a:endParaRPr lang="zh-TW" altLang="en-US" dirty="0"/>
                    </a:p>
                  </a:txBody>
                  <a:tcPr/>
                </a:tc>
                <a:tc>
                  <a:txBody>
                    <a:bodyPr/>
                    <a:lstStyle/>
                    <a:p>
                      <a:pPr algn="r"/>
                      <a:r>
                        <a:rPr lang="en-US" altLang="zh-TW" dirty="0">
                          <a:ea typeface="新細明體" pitchFamily="18" charset="-120"/>
                        </a:rPr>
                        <a:t>$ 20 m</a:t>
                      </a:r>
                      <a:endParaRPr lang="zh-TW" altLang="en-US" dirty="0"/>
                    </a:p>
                  </a:txBody>
                  <a:tcPr/>
                </a:tc>
                <a:extLst>
                  <a:ext uri="{0D108BD9-81ED-4DB2-BD59-A6C34878D82A}">
                    <a16:rowId xmlns:a16="http://schemas.microsoft.com/office/drawing/2014/main" val="10001"/>
                  </a:ext>
                </a:extLst>
              </a:tr>
              <a:tr h="370840">
                <a:tc>
                  <a:txBody>
                    <a:bodyPr/>
                    <a:lstStyle/>
                    <a:p>
                      <a:r>
                        <a:rPr lang="en-US" altLang="zh-TW" dirty="0">
                          <a:ea typeface="新細明體" pitchFamily="18" charset="-120"/>
                        </a:rPr>
                        <a:t>Treasury securities </a:t>
                      </a:r>
                      <a:endParaRPr lang="zh-TW" altLang="en-US" dirty="0"/>
                    </a:p>
                  </a:txBody>
                  <a:tcPr/>
                </a:tc>
                <a:tc>
                  <a:txBody>
                    <a:bodyPr/>
                    <a:lstStyle/>
                    <a:p>
                      <a:pPr algn="r"/>
                      <a:r>
                        <a:rPr lang="en-US" altLang="zh-TW" dirty="0">
                          <a:ea typeface="新細明體" pitchFamily="18" charset="-120"/>
                        </a:rPr>
                        <a:t>$ 10 m </a:t>
                      </a:r>
                      <a:endParaRPr lang="zh-TW" altLang="en-US" dirty="0"/>
                    </a:p>
                  </a:txBody>
                  <a:tcPr/>
                </a:tc>
                <a:tc>
                  <a:txBody>
                    <a:bodyPr/>
                    <a:lstStyle/>
                    <a:p>
                      <a:r>
                        <a:rPr lang="en-US" altLang="zh-TW" dirty="0">
                          <a:ea typeface="新細明體" pitchFamily="18" charset="-120"/>
                        </a:rPr>
                        <a:t>Non transactions deposits</a:t>
                      </a:r>
                      <a:endParaRPr lang="zh-TW" altLang="en-US" dirty="0"/>
                    </a:p>
                  </a:txBody>
                  <a:tcPr/>
                </a:tc>
                <a:tc>
                  <a:txBody>
                    <a:bodyPr/>
                    <a:lstStyle/>
                    <a:p>
                      <a:pPr algn="r"/>
                      <a:r>
                        <a:rPr lang="en-US" altLang="zh-TW" dirty="0">
                          <a:ea typeface="新細明體" pitchFamily="18" charset="-120"/>
                        </a:rPr>
                        <a:t>$ 60 m</a:t>
                      </a:r>
                      <a:endParaRPr lang="zh-TW" altLang="en-US" dirty="0"/>
                    </a:p>
                  </a:txBody>
                  <a:tcPr/>
                </a:tc>
                <a:extLst>
                  <a:ext uri="{0D108BD9-81ED-4DB2-BD59-A6C34878D82A}">
                    <a16:rowId xmlns:a16="http://schemas.microsoft.com/office/drawing/2014/main" val="10002"/>
                  </a:ext>
                </a:extLst>
              </a:tr>
              <a:tr h="370840">
                <a:tc>
                  <a:txBody>
                    <a:bodyPr/>
                    <a:lstStyle/>
                    <a:p>
                      <a:r>
                        <a:rPr lang="en-US" altLang="zh-TW" dirty="0">
                          <a:ea typeface="新細明體" pitchFamily="18" charset="-120"/>
                        </a:rPr>
                        <a:t>Gov. agency securities </a:t>
                      </a:r>
                      <a:endParaRPr lang="zh-TW" altLang="en-US" b="1" dirty="0"/>
                    </a:p>
                  </a:txBody>
                  <a:tcPr/>
                </a:tc>
                <a:tc>
                  <a:txBody>
                    <a:bodyPr/>
                    <a:lstStyle/>
                    <a:p>
                      <a:pPr algn="r"/>
                      <a:r>
                        <a:rPr lang="en-US" altLang="zh-TW" dirty="0">
                          <a:ea typeface="新細明體" pitchFamily="18" charset="-120"/>
                        </a:rPr>
                        <a:t>$  7 m </a:t>
                      </a:r>
                      <a:endParaRPr lang="zh-TW" altLang="en-US" dirty="0"/>
                    </a:p>
                  </a:txBody>
                  <a:tcPr/>
                </a:tc>
                <a:tc>
                  <a:txBody>
                    <a:bodyPr/>
                    <a:lstStyle/>
                    <a:p>
                      <a:r>
                        <a:rPr lang="en-US" altLang="zh-TW" dirty="0">
                          <a:ea typeface="新細明體" pitchFamily="18" charset="-120"/>
                        </a:rPr>
                        <a:t>Borrowings </a:t>
                      </a:r>
                      <a:endParaRPr lang="zh-TW" altLang="en-US" dirty="0"/>
                    </a:p>
                  </a:txBody>
                  <a:tcPr/>
                </a:tc>
                <a:tc>
                  <a:txBody>
                    <a:bodyPr/>
                    <a:lstStyle/>
                    <a:p>
                      <a:pPr algn="r"/>
                      <a:r>
                        <a:rPr lang="en-US" altLang="zh-TW" dirty="0">
                          <a:ea typeface="新細明體" pitchFamily="18" charset="-120"/>
                        </a:rPr>
                        <a:t>$ 11 m</a:t>
                      </a:r>
                      <a:endParaRPr lang="zh-TW" altLang="en-US" dirty="0"/>
                    </a:p>
                  </a:txBody>
                  <a:tcPr/>
                </a:tc>
                <a:extLst>
                  <a:ext uri="{0D108BD9-81ED-4DB2-BD59-A6C34878D82A}">
                    <a16:rowId xmlns:a16="http://schemas.microsoft.com/office/drawing/2014/main" val="10003"/>
                  </a:ext>
                </a:extLst>
              </a:tr>
              <a:tr h="370840">
                <a:tc>
                  <a:txBody>
                    <a:bodyPr/>
                    <a:lstStyle/>
                    <a:p>
                      <a:r>
                        <a:rPr lang="en-US" altLang="zh-TW" dirty="0">
                          <a:ea typeface="新細明體" pitchFamily="18" charset="-120"/>
                        </a:rPr>
                        <a:t>Municipal bonds	</a:t>
                      </a:r>
                      <a:endParaRPr lang="zh-TW" altLang="en-US" dirty="0"/>
                    </a:p>
                  </a:txBody>
                  <a:tcPr/>
                </a:tc>
                <a:tc>
                  <a:txBody>
                    <a:bodyPr/>
                    <a:lstStyle/>
                    <a:p>
                      <a:pPr algn="r"/>
                      <a:r>
                        <a:rPr lang="en-US" altLang="zh-TW" dirty="0">
                          <a:ea typeface="新細明體" pitchFamily="18" charset="-120"/>
                        </a:rPr>
                        <a:t> $ 10 m </a:t>
                      </a:r>
                      <a:endParaRPr lang="zh-TW" altLang="en-US" dirty="0"/>
                    </a:p>
                  </a:txBody>
                  <a:tcPr/>
                </a:tc>
                <a:tc>
                  <a:txBody>
                    <a:bodyPr/>
                    <a:lstStyle/>
                    <a:p>
                      <a:r>
                        <a:rPr lang="en-US" altLang="zh-TW" dirty="0">
                          <a:ea typeface="新細明體" pitchFamily="18" charset="-120"/>
                        </a:rPr>
                        <a:t>Loan loss reserves </a:t>
                      </a:r>
                      <a:endParaRPr lang="zh-TW" altLang="en-US" dirty="0"/>
                    </a:p>
                  </a:txBody>
                  <a:tcPr/>
                </a:tc>
                <a:tc>
                  <a:txBody>
                    <a:bodyPr/>
                    <a:lstStyle/>
                    <a:p>
                      <a:pPr algn="r"/>
                      <a:r>
                        <a:rPr lang="en-US" altLang="zh-TW" dirty="0">
                          <a:ea typeface="新細明體" pitchFamily="18" charset="-120"/>
                        </a:rPr>
                        <a:t>$  2 m</a:t>
                      </a:r>
                      <a:endParaRPr lang="zh-TW" altLang="en-US" dirty="0"/>
                    </a:p>
                  </a:txBody>
                  <a:tcPr/>
                </a:tc>
                <a:extLst>
                  <a:ext uri="{0D108BD9-81ED-4DB2-BD59-A6C34878D82A}">
                    <a16:rowId xmlns:a16="http://schemas.microsoft.com/office/drawing/2014/main" val="10004"/>
                  </a:ext>
                </a:extLst>
              </a:tr>
              <a:tr h="370840">
                <a:tc>
                  <a:txBody>
                    <a:bodyPr/>
                    <a:lstStyle/>
                    <a:p>
                      <a:r>
                        <a:rPr lang="en-US" altLang="zh-TW" dirty="0">
                          <a:ea typeface="新細明體" pitchFamily="18" charset="-120"/>
                        </a:rPr>
                        <a:t>Residential mortgages </a:t>
                      </a:r>
                      <a:endParaRPr lang="zh-TW" altLang="en-US" dirty="0"/>
                    </a:p>
                  </a:txBody>
                  <a:tcPr/>
                </a:tc>
                <a:tc>
                  <a:txBody>
                    <a:bodyPr/>
                    <a:lstStyle/>
                    <a:p>
                      <a:pPr algn="r"/>
                      <a:r>
                        <a:rPr lang="en-US" altLang="zh-TW" dirty="0">
                          <a:ea typeface="新細明體" pitchFamily="18" charset="-120"/>
                        </a:rPr>
                        <a:t> $ 10 m </a:t>
                      </a:r>
                      <a:endParaRPr lang="zh-TW" altLang="en-US" dirty="0"/>
                    </a:p>
                  </a:txBody>
                  <a:tcPr/>
                </a:tc>
                <a:tc>
                  <a:txBody>
                    <a:bodyPr/>
                    <a:lstStyle/>
                    <a:p>
                      <a:r>
                        <a:rPr lang="en-US" altLang="zh-TW" dirty="0">
                          <a:ea typeface="新細明體" pitchFamily="18" charset="-120"/>
                        </a:rPr>
                        <a:t>Bank capital </a:t>
                      </a:r>
                      <a:endParaRPr lang="zh-TW" altLang="en-US" dirty="0"/>
                    </a:p>
                  </a:txBody>
                  <a:tcPr/>
                </a:tc>
                <a:tc>
                  <a:txBody>
                    <a:bodyPr/>
                    <a:lstStyle/>
                    <a:p>
                      <a:pPr algn="r"/>
                      <a:r>
                        <a:rPr lang="en-US" altLang="zh-TW" dirty="0">
                          <a:ea typeface="新細明體" pitchFamily="18" charset="-120"/>
                        </a:rPr>
                        <a:t>$  7 m</a:t>
                      </a:r>
                      <a:endParaRPr lang="zh-TW" altLang="en-US" dirty="0"/>
                    </a:p>
                  </a:txBody>
                  <a:tcPr/>
                </a:tc>
                <a:extLst>
                  <a:ext uri="{0D108BD9-81ED-4DB2-BD59-A6C34878D82A}">
                    <a16:rowId xmlns:a16="http://schemas.microsoft.com/office/drawing/2014/main" val="10005"/>
                  </a:ext>
                </a:extLst>
              </a:tr>
              <a:tr h="370840">
                <a:tc>
                  <a:txBody>
                    <a:bodyPr/>
                    <a:lstStyle/>
                    <a:p>
                      <a:r>
                        <a:rPr lang="en-US" altLang="zh-TW" dirty="0">
                          <a:ea typeface="新細明體" pitchFamily="18" charset="-120"/>
                        </a:rPr>
                        <a:t>Real estate loans </a:t>
                      </a:r>
                      <a:endParaRPr lang="zh-TW" altLang="en-US" dirty="0"/>
                    </a:p>
                  </a:txBody>
                  <a:tcPr/>
                </a:tc>
                <a:tc>
                  <a:txBody>
                    <a:bodyPr/>
                    <a:lstStyle/>
                    <a:p>
                      <a:pPr algn="r"/>
                      <a:r>
                        <a:rPr lang="en-US" altLang="zh-TW" dirty="0">
                          <a:ea typeface="新細明體" pitchFamily="18" charset="-120"/>
                        </a:rPr>
                        <a:t>$ 20 m </a:t>
                      </a:r>
                      <a:endParaRPr lang="zh-TW" altLang="en-US" dirty="0"/>
                    </a:p>
                  </a:txBody>
                  <a:tcPr/>
                </a:tc>
                <a:tc>
                  <a:txBody>
                    <a:bodyPr/>
                    <a:lstStyle/>
                    <a:p>
                      <a:endParaRPr lang="zh-TW" altLang="en-US"/>
                    </a:p>
                  </a:txBody>
                  <a:tcPr/>
                </a:tc>
                <a:tc>
                  <a:txBody>
                    <a:bodyPr/>
                    <a:lstStyle/>
                    <a:p>
                      <a:pPr algn="r"/>
                      <a:endParaRPr lang="zh-TW" altLang="en-US" dirty="0"/>
                    </a:p>
                  </a:txBody>
                  <a:tcPr/>
                </a:tc>
                <a:extLst>
                  <a:ext uri="{0D108BD9-81ED-4DB2-BD59-A6C34878D82A}">
                    <a16:rowId xmlns:a16="http://schemas.microsoft.com/office/drawing/2014/main" val="10006"/>
                  </a:ext>
                </a:extLst>
              </a:tr>
              <a:tr h="370840">
                <a:tc>
                  <a:txBody>
                    <a:bodyPr/>
                    <a:lstStyle/>
                    <a:p>
                      <a:r>
                        <a:rPr lang="en-US" altLang="zh-TW" dirty="0">
                          <a:ea typeface="新細明體" pitchFamily="18" charset="-120"/>
                        </a:rPr>
                        <a:t>C&amp;I loans</a:t>
                      </a:r>
                      <a:endParaRPr lang="zh-TW" altLang="en-US" dirty="0"/>
                    </a:p>
                  </a:txBody>
                  <a:tcPr/>
                </a:tc>
                <a:tc>
                  <a:txBody>
                    <a:bodyPr/>
                    <a:lstStyle/>
                    <a:p>
                      <a:pPr algn="r"/>
                      <a:r>
                        <a:rPr lang="en-US" altLang="zh-TW" dirty="0">
                          <a:ea typeface="新細明體" pitchFamily="18" charset="-120"/>
                        </a:rPr>
                        <a:t> $ 35 m </a:t>
                      </a:r>
                      <a:endParaRPr lang="zh-TW" altLang="en-US" dirty="0"/>
                    </a:p>
                  </a:txBody>
                  <a:tcPr/>
                </a:tc>
                <a:tc>
                  <a:txBody>
                    <a:bodyPr/>
                    <a:lstStyle/>
                    <a:p>
                      <a:endParaRPr lang="zh-TW" altLang="en-US"/>
                    </a:p>
                  </a:txBody>
                  <a:tcPr/>
                </a:tc>
                <a:tc>
                  <a:txBody>
                    <a:bodyPr/>
                    <a:lstStyle/>
                    <a:p>
                      <a:pPr algn="r"/>
                      <a:endParaRPr lang="zh-TW" altLang="en-US" dirty="0"/>
                    </a:p>
                  </a:txBody>
                  <a:tcPr/>
                </a:tc>
                <a:extLst>
                  <a:ext uri="{0D108BD9-81ED-4DB2-BD59-A6C34878D82A}">
                    <a16:rowId xmlns:a16="http://schemas.microsoft.com/office/drawing/2014/main" val="10007"/>
                  </a:ext>
                </a:extLst>
              </a:tr>
              <a:tr h="370840">
                <a:tc>
                  <a:txBody>
                    <a:bodyPr/>
                    <a:lstStyle/>
                    <a:p>
                      <a:r>
                        <a:rPr lang="en-US" altLang="zh-TW" dirty="0">
                          <a:ea typeface="新細明體" pitchFamily="18" charset="-120"/>
                        </a:rPr>
                        <a:t>Fixed assets </a:t>
                      </a:r>
                      <a:endParaRPr lang="zh-TW" altLang="en-US" dirty="0"/>
                    </a:p>
                  </a:txBody>
                  <a:tcPr/>
                </a:tc>
                <a:tc>
                  <a:txBody>
                    <a:bodyPr/>
                    <a:lstStyle/>
                    <a:p>
                      <a:pPr algn="r"/>
                      <a:r>
                        <a:rPr lang="en-US" altLang="zh-TW" dirty="0">
                          <a:ea typeface="新細明體" pitchFamily="18" charset="-120"/>
                        </a:rPr>
                        <a:t>$   5 m</a:t>
                      </a:r>
                      <a:endParaRPr lang="zh-TW" altLang="en-US" dirty="0"/>
                    </a:p>
                  </a:txBody>
                  <a:tcPr/>
                </a:tc>
                <a:tc>
                  <a:txBody>
                    <a:bodyPr/>
                    <a:lstStyle/>
                    <a:p>
                      <a:endParaRPr lang="zh-TW" altLang="en-US"/>
                    </a:p>
                  </a:txBody>
                  <a:tcPr/>
                </a:tc>
                <a:tc>
                  <a:txBody>
                    <a:bodyPr/>
                    <a:lstStyle/>
                    <a:p>
                      <a:pPr algn="r"/>
                      <a:endParaRPr lang="zh-TW" altLang="en-US" dirty="0"/>
                    </a:p>
                  </a:txBody>
                  <a:tcPr/>
                </a:tc>
                <a:extLst>
                  <a:ext uri="{0D108BD9-81ED-4DB2-BD59-A6C34878D82A}">
                    <a16:rowId xmlns:a16="http://schemas.microsoft.com/office/drawing/2014/main" val="10008"/>
                  </a:ext>
                </a:extLst>
              </a:tr>
              <a:tr h="370840">
                <a:tc>
                  <a:txBody>
                    <a:bodyPr/>
                    <a:lstStyle/>
                    <a:p>
                      <a:r>
                        <a:rPr lang="en-US" altLang="zh-TW" dirty="0">
                          <a:ea typeface="新細明體" pitchFamily="18" charset="-120"/>
                        </a:rPr>
                        <a:t>Total Assets</a:t>
                      </a:r>
                      <a:endParaRPr lang="zh-TW" altLang="en-US" dirty="0"/>
                    </a:p>
                  </a:txBody>
                  <a:tcPr/>
                </a:tc>
                <a:tc>
                  <a:txBody>
                    <a:bodyPr/>
                    <a:lstStyle/>
                    <a:p>
                      <a:pPr algn="r"/>
                      <a:r>
                        <a:rPr lang="en-US" altLang="zh-TW" dirty="0">
                          <a:ea typeface="新細明體" pitchFamily="18" charset="-120"/>
                        </a:rPr>
                        <a:t>$ 100 m</a:t>
                      </a:r>
                      <a:endParaRPr lang="zh-TW" altLang="en-US" dirty="0"/>
                    </a:p>
                  </a:txBody>
                  <a:tcPr/>
                </a:tc>
                <a:tc>
                  <a:txBody>
                    <a:bodyPr/>
                    <a:lstStyle/>
                    <a:p>
                      <a:r>
                        <a:rPr lang="en-US" altLang="zh-TW" dirty="0">
                          <a:ea typeface="新細明體" pitchFamily="18" charset="-120"/>
                        </a:rPr>
                        <a:t>Total Liabilities and Equity</a:t>
                      </a:r>
                      <a:endParaRPr lang="zh-TW" altLang="en-US" dirty="0"/>
                    </a:p>
                  </a:txBody>
                  <a:tcPr/>
                </a:tc>
                <a:tc>
                  <a:txBody>
                    <a:bodyPr/>
                    <a:lstStyle/>
                    <a:p>
                      <a:pPr algn="r"/>
                      <a:r>
                        <a:rPr lang="en-US" altLang="zh-TW" dirty="0">
                          <a:ea typeface="新細明體" pitchFamily="18" charset="-120"/>
                        </a:rPr>
                        <a:t>$ 100m</a:t>
                      </a:r>
                      <a:endParaRPr lang="zh-TW" alt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024918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TW" sz="3600" dirty="0"/>
              <a:t>Calculating Risk-Adjusted Requirements</a:t>
            </a:r>
          </a:p>
        </p:txBody>
      </p:sp>
      <p:sp>
        <p:nvSpPr>
          <p:cNvPr id="706563" name="Rectangle 3"/>
          <p:cNvSpPr>
            <a:spLocks noGrp="1" noChangeArrowheads="1"/>
          </p:cNvSpPr>
          <p:nvPr>
            <p:ph idx="1"/>
          </p:nvPr>
        </p:nvSpPr>
        <p:spPr/>
        <p:txBody>
          <a:bodyPr>
            <a:normAutofit fontScale="77500" lnSpcReduction="20000"/>
          </a:bodyPr>
          <a:lstStyle/>
          <a:p>
            <a:pPr eaLnBrk="1" hangingPunct="1">
              <a:lnSpc>
                <a:spcPct val="80000"/>
              </a:lnSpc>
              <a:buFont typeface="Wingdings" pitchFamily="2" charset="2"/>
              <a:buNone/>
            </a:pPr>
            <a:endParaRPr lang="zh-TW" altLang="en-US" sz="2400" b="1" dirty="0"/>
          </a:p>
          <a:p>
            <a:pPr eaLnBrk="1" hangingPunct="1">
              <a:lnSpc>
                <a:spcPct val="80000"/>
              </a:lnSpc>
              <a:buFont typeface="Wingdings" pitchFamily="2" charset="2"/>
              <a:buNone/>
            </a:pPr>
            <a:r>
              <a:rPr lang="en-US" altLang="zh-TW" b="1" dirty="0"/>
              <a:t>Risk Adjusted Assets =</a:t>
            </a:r>
            <a:r>
              <a:rPr lang="en-US" altLang="zh-TW" sz="2400" dirty="0"/>
              <a:t>	</a:t>
            </a:r>
            <a:endParaRPr lang="en-US" altLang="zh-TW" dirty="0"/>
          </a:p>
          <a:p>
            <a:pPr eaLnBrk="1" hangingPunct="1">
              <a:lnSpc>
                <a:spcPct val="80000"/>
              </a:lnSpc>
              <a:buFont typeface="Wingdings" pitchFamily="2" charset="2"/>
              <a:buNone/>
            </a:pPr>
            <a:r>
              <a:rPr lang="en-US" altLang="zh-TW" dirty="0"/>
              <a:t>      0 	x $  3 million		(Reserves)</a:t>
            </a:r>
          </a:p>
          <a:p>
            <a:pPr eaLnBrk="1" hangingPunct="1">
              <a:lnSpc>
                <a:spcPct val="80000"/>
              </a:lnSpc>
              <a:buFont typeface="Wingdings" pitchFamily="2" charset="2"/>
              <a:buNone/>
            </a:pPr>
            <a:r>
              <a:rPr lang="en-US" altLang="zh-TW" dirty="0"/>
              <a:t>   +   0 	x $10 million		(Treasury securities)</a:t>
            </a:r>
          </a:p>
          <a:p>
            <a:pPr eaLnBrk="1" hangingPunct="1">
              <a:lnSpc>
                <a:spcPct val="80000"/>
              </a:lnSpc>
              <a:buFont typeface="Wingdings" pitchFamily="2" charset="2"/>
              <a:buNone/>
            </a:pPr>
            <a:r>
              <a:rPr lang="en-US" altLang="zh-TW" dirty="0"/>
              <a:t>  + .20 	x $  7 million		(Agency securities)</a:t>
            </a:r>
          </a:p>
          <a:p>
            <a:pPr eaLnBrk="1" hangingPunct="1">
              <a:lnSpc>
                <a:spcPct val="80000"/>
              </a:lnSpc>
              <a:buFont typeface="Wingdings" pitchFamily="2" charset="2"/>
              <a:buNone/>
            </a:pPr>
            <a:r>
              <a:rPr lang="en-US" altLang="zh-TW" dirty="0"/>
              <a:t>  + .50 	x $10 million		(Municipal bonds)</a:t>
            </a:r>
          </a:p>
          <a:p>
            <a:pPr eaLnBrk="1" hangingPunct="1">
              <a:lnSpc>
                <a:spcPct val="80000"/>
              </a:lnSpc>
              <a:buFont typeface="Wingdings" pitchFamily="2" charset="2"/>
              <a:buNone/>
            </a:pPr>
            <a:r>
              <a:rPr lang="en-US" altLang="zh-TW" dirty="0"/>
              <a:t>  + .50	x $10 million		(Residential mortgages)</a:t>
            </a:r>
          </a:p>
          <a:p>
            <a:pPr eaLnBrk="1" hangingPunct="1">
              <a:lnSpc>
                <a:spcPct val="80000"/>
              </a:lnSpc>
              <a:buFont typeface="Wingdings" pitchFamily="2" charset="2"/>
              <a:buNone/>
            </a:pPr>
            <a:r>
              <a:rPr lang="en-US" altLang="zh-TW" dirty="0"/>
              <a:t> +1.00 	x $20 million		(Real estate loans)</a:t>
            </a:r>
          </a:p>
          <a:p>
            <a:pPr eaLnBrk="1" hangingPunct="1">
              <a:lnSpc>
                <a:spcPct val="80000"/>
              </a:lnSpc>
              <a:buFont typeface="Wingdings" pitchFamily="2" charset="2"/>
              <a:buNone/>
            </a:pPr>
            <a:r>
              <a:rPr lang="en-US" altLang="zh-TW" dirty="0"/>
              <a:t> +1.00 	x $35 million		(Commercial loans)</a:t>
            </a:r>
          </a:p>
          <a:p>
            <a:pPr eaLnBrk="1" hangingPunct="1">
              <a:lnSpc>
                <a:spcPct val="80000"/>
              </a:lnSpc>
              <a:buFont typeface="Wingdings" pitchFamily="2" charset="2"/>
              <a:buNone/>
            </a:pPr>
            <a:r>
              <a:rPr lang="en-US" altLang="zh-TW" dirty="0"/>
              <a:t> +1.00 	x $  5 million		(Fixed assets)</a:t>
            </a:r>
          </a:p>
          <a:p>
            <a:pPr eaLnBrk="1" hangingPunct="1">
              <a:lnSpc>
                <a:spcPct val="80000"/>
              </a:lnSpc>
              <a:buFont typeface="Wingdings" pitchFamily="2" charset="2"/>
              <a:buNone/>
            </a:pPr>
            <a:r>
              <a:rPr lang="en-US" altLang="zh-TW" dirty="0"/>
              <a:t> +1.00 	x $20 million		(SBLCs)	</a:t>
            </a:r>
          </a:p>
          <a:p>
            <a:pPr eaLnBrk="1" hangingPunct="1">
              <a:lnSpc>
                <a:spcPct val="60000"/>
              </a:lnSpc>
            </a:pPr>
            <a:endParaRPr lang="en-US" altLang="zh-TW" dirty="0"/>
          </a:p>
          <a:p>
            <a:pPr eaLnBrk="1" hangingPunct="1">
              <a:lnSpc>
                <a:spcPct val="80000"/>
              </a:lnSpc>
              <a:buFont typeface="Wingdings" pitchFamily="2" charset="2"/>
              <a:buNone/>
            </a:pPr>
            <a:r>
              <a:rPr lang="en-US" altLang="zh-TW" dirty="0"/>
              <a:t>           	</a:t>
            </a:r>
            <a:r>
              <a:rPr lang="en-US" altLang="zh-TW" b="1" dirty="0"/>
              <a:t>$91.4 million</a:t>
            </a:r>
            <a:r>
              <a:rPr lang="en-US" altLang="zh-TW" dirty="0"/>
              <a:t>		(</a:t>
            </a:r>
            <a:r>
              <a:rPr lang="en-US" altLang="zh-TW" b="1" dirty="0"/>
              <a:t>Total risk-adjusted assets</a:t>
            </a:r>
            <a:r>
              <a:rPr lang="en-US" altLang="zh-TW" dirty="0"/>
              <a:t>)</a:t>
            </a:r>
            <a:endParaRPr lang="en-US" altLang="zh-TW" b="1" dirty="0"/>
          </a:p>
        </p:txBody>
      </p:sp>
      <p:sp>
        <p:nvSpPr>
          <p:cNvPr id="24" name="Slide Number Placeholder 5"/>
          <p:cNvSpPr>
            <a:spLocks noGrp="1"/>
          </p:cNvSpPr>
          <p:nvPr>
            <p:ph type="sldNum" sz="quarter" idx="10"/>
          </p:nvPr>
        </p:nvSpPr>
        <p:spPr bwMode="auto"/>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426</a:t>
            </a:fld>
            <a:endParaRPr lang="en-US" altLang="zh-TW" sz="1400"/>
          </a:p>
        </p:txBody>
      </p:sp>
      <p:sp>
        <p:nvSpPr>
          <p:cNvPr id="26"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sp>
        <p:nvSpPr>
          <p:cNvPr id="706564" name="Text Box 4"/>
          <p:cNvSpPr txBox="1">
            <a:spLocks noChangeArrowheads="1"/>
          </p:cNvSpPr>
          <p:nvPr/>
        </p:nvSpPr>
        <p:spPr bwMode="auto">
          <a:xfrm>
            <a:off x="8229600" y="1524000"/>
            <a:ext cx="2286000" cy="36933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eaLnBrk="0" hangingPunct="0">
              <a:spcBef>
                <a:spcPct val="50000"/>
              </a:spcBef>
            </a:pPr>
            <a:r>
              <a:rPr lang="en-US" altLang="zh-TW" dirty="0">
                <a:solidFill>
                  <a:schemeClr val="tx1"/>
                </a:solidFill>
              </a:rPr>
              <a:t>Little default risk: 0%</a:t>
            </a:r>
          </a:p>
        </p:txBody>
      </p:sp>
      <p:sp>
        <p:nvSpPr>
          <p:cNvPr id="706565" name="Rectangle 5"/>
          <p:cNvSpPr>
            <a:spLocks noChangeArrowheads="1"/>
          </p:cNvSpPr>
          <p:nvPr/>
        </p:nvSpPr>
        <p:spPr bwMode="auto">
          <a:xfrm>
            <a:off x="5791200" y="2411604"/>
            <a:ext cx="2895600" cy="620484"/>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endParaRPr lang="zh-TW" altLang="en-US"/>
          </a:p>
        </p:txBody>
      </p:sp>
      <p:cxnSp>
        <p:nvCxnSpPr>
          <p:cNvPr id="706566" name="AutoShape 6"/>
          <p:cNvCxnSpPr>
            <a:cxnSpLocks noChangeShapeType="1"/>
            <a:stCxn id="706565" idx="0"/>
            <a:endCxn id="706564" idx="2"/>
          </p:cNvCxnSpPr>
          <p:nvPr/>
        </p:nvCxnSpPr>
        <p:spPr bwMode="auto">
          <a:xfrm rot="5400000" flipH="1" flipV="1">
            <a:off x="8046664" y="1085668"/>
            <a:ext cx="518272" cy="2133600"/>
          </a:xfrm>
          <a:prstGeom prst="bentConnector3">
            <a:avLst>
              <a:gd name="adj1" fmla="val 50000"/>
            </a:avLst>
          </a:prstGeom>
          <a:ln>
            <a:headEnd/>
            <a:tailEnd type="triangle" w="med" len="med"/>
          </a:ln>
        </p:spPr>
        <p:style>
          <a:lnRef idx="2">
            <a:schemeClr val="dk1"/>
          </a:lnRef>
          <a:fillRef idx="1">
            <a:schemeClr val="lt1"/>
          </a:fillRef>
          <a:effectRef idx="0">
            <a:schemeClr val="dk1"/>
          </a:effectRef>
          <a:fontRef idx="minor">
            <a:schemeClr val="dk1"/>
          </a:fontRef>
        </p:style>
      </p:cxnSp>
      <p:sp>
        <p:nvSpPr>
          <p:cNvPr id="706567" name="Rectangle 7"/>
          <p:cNvSpPr>
            <a:spLocks noChangeArrowheads="1"/>
          </p:cNvSpPr>
          <p:nvPr/>
        </p:nvSpPr>
        <p:spPr bwMode="auto">
          <a:xfrm>
            <a:off x="5791200" y="3048000"/>
            <a:ext cx="2895600" cy="30480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TW" altLang="en-US"/>
          </a:p>
        </p:txBody>
      </p:sp>
      <p:sp>
        <p:nvSpPr>
          <p:cNvPr id="706568" name="Text Box 8"/>
          <p:cNvSpPr txBox="1">
            <a:spLocks noChangeArrowheads="1"/>
          </p:cNvSpPr>
          <p:nvPr/>
        </p:nvSpPr>
        <p:spPr bwMode="auto">
          <a:xfrm>
            <a:off x="9067800" y="2286001"/>
            <a:ext cx="1447800" cy="1200329"/>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eaLnBrk="0" hangingPunct="0">
              <a:spcBef>
                <a:spcPct val="50000"/>
              </a:spcBef>
            </a:pPr>
            <a:r>
              <a:rPr lang="en-US" altLang="zh-TW" dirty="0">
                <a:solidFill>
                  <a:schemeClr val="tx1"/>
                </a:solidFill>
              </a:rPr>
              <a:t>Other type of government securities: 20%</a:t>
            </a:r>
          </a:p>
        </p:txBody>
      </p:sp>
      <p:cxnSp>
        <p:nvCxnSpPr>
          <p:cNvPr id="706569" name="AutoShape 9"/>
          <p:cNvCxnSpPr>
            <a:cxnSpLocks noChangeShapeType="1"/>
            <a:stCxn id="706567" idx="3"/>
            <a:endCxn id="706568" idx="1"/>
          </p:cNvCxnSpPr>
          <p:nvPr/>
        </p:nvCxnSpPr>
        <p:spPr bwMode="auto">
          <a:xfrm flipV="1">
            <a:off x="8686800" y="2886166"/>
            <a:ext cx="381000" cy="314235"/>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sp>
        <p:nvSpPr>
          <p:cNvPr id="706570" name="Rectangle 10"/>
          <p:cNvSpPr>
            <a:spLocks noChangeArrowheads="1"/>
          </p:cNvSpPr>
          <p:nvPr/>
        </p:nvSpPr>
        <p:spPr bwMode="auto">
          <a:xfrm>
            <a:off x="5791200" y="3376247"/>
            <a:ext cx="2895600" cy="576105"/>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zh-TW" altLang="en-US"/>
          </a:p>
        </p:txBody>
      </p:sp>
      <p:sp>
        <p:nvSpPr>
          <p:cNvPr id="67596" name="Text Box 11"/>
          <p:cNvSpPr txBox="1">
            <a:spLocks noChangeArrowheads="1"/>
          </p:cNvSpPr>
          <p:nvPr/>
        </p:nvSpPr>
        <p:spPr bwMode="auto">
          <a:xfrm>
            <a:off x="8686800" y="3276601"/>
            <a:ext cx="1828800" cy="366713"/>
          </a:xfrm>
          <a:prstGeom prst="rect">
            <a:avLst/>
          </a:prstGeom>
          <a:noFill/>
          <a:ln w="9525">
            <a:noFill/>
            <a:miter lim="800000"/>
            <a:headEnd/>
            <a:tailEnd/>
          </a:ln>
        </p:spPr>
        <p:txBody>
          <a:bodyPr>
            <a:spAutoFit/>
          </a:bodyPr>
          <a:lstStyle/>
          <a:p>
            <a:pPr eaLnBrk="0" hangingPunct="0">
              <a:spcBef>
                <a:spcPct val="50000"/>
              </a:spcBef>
            </a:pPr>
            <a:endParaRPr lang="zh-TW" altLang="en-US"/>
          </a:p>
        </p:txBody>
      </p:sp>
      <p:sp>
        <p:nvSpPr>
          <p:cNvPr id="706572" name="Text Box 12"/>
          <p:cNvSpPr txBox="1">
            <a:spLocks noChangeArrowheads="1"/>
          </p:cNvSpPr>
          <p:nvPr/>
        </p:nvSpPr>
        <p:spPr bwMode="auto">
          <a:xfrm>
            <a:off x="9067800" y="3550174"/>
            <a:ext cx="1447800" cy="925513"/>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eaLnBrk="0" hangingPunct="0">
              <a:spcBef>
                <a:spcPct val="50000"/>
              </a:spcBef>
            </a:pPr>
            <a:r>
              <a:rPr lang="en-US" altLang="zh-TW" dirty="0">
                <a:solidFill>
                  <a:schemeClr val="tx1"/>
                </a:solidFill>
              </a:rPr>
              <a:t>Secured/ collateralized loans: 50%</a:t>
            </a:r>
          </a:p>
        </p:txBody>
      </p:sp>
      <p:cxnSp>
        <p:nvCxnSpPr>
          <p:cNvPr id="706573" name="AutoShape 13"/>
          <p:cNvCxnSpPr>
            <a:cxnSpLocks noChangeShapeType="1"/>
            <a:stCxn id="706570" idx="3"/>
            <a:endCxn id="706572" idx="1"/>
          </p:cNvCxnSpPr>
          <p:nvPr/>
        </p:nvCxnSpPr>
        <p:spPr bwMode="auto">
          <a:xfrm>
            <a:off x="8686800" y="3664300"/>
            <a:ext cx="381000" cy="348631"/>
          </a:xfrm>
          <a:prstGeom prst="straightConnector1">
            <a:avLst/>
          </a:prstGeom>
          <a:ln>
            <a:headEnd/>
            <a:tailEnd type="triangle" w="med" len="med"/>
          </a:ln>
        </p:spPr>
        <p:style>
          <a:lnRef idx="2">
            <a:schemeClr val="accent2"/>
          </a:lnRef>
          <a:fillRef idx="1">
            <a:schemeClr val="lt1"/>
          </a:fillRef>
          <a:effectRef idx="0">
            <a:schemeClr val="accent2"/>
          </a:effectRef>
          <a:fontRef idx="minor">
            <a:schemeClr val="dk1"/>
          </a:fontRef>
        </p:style>
      </p:cxnSp>
      <p:sp>
        <p:nvSpPr>
          <p:cNvPr id="706574" name="Rectangle 14"/>
          <p:cNvSpPr>
            <a:spLocks noChangeArrowheads="1"/>
          </p:cNvSpPr>
          <p:nvPr/>
        </p:nvSpPr>
        <p:spPr bwMode="auto">
          <a:xfrm>
            <a:off x="5791200" y="3972791"/>
            <a:ext cx="2895600" cy="1183192"/>
          </a:xfrm>
          <a:prstGeom prst="rect">
            <a:avLst/>
          </a:prstGeom>
          <a:noFill/>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zh-TW" altLang="en-US"/>
          </a:p>
        </p:txBody>
      </p:sp>
      <p:sp>
        <p:nvSpPr>
          <p:cNvPr id="706575" name="Text Box 15"/>
          <p:cNvSpPr txBox="1">
            <a:spLocks noChangeArrowheads="1"/>
          </p:cNvSpPr>
          <p:nvPr/>
        </p:nvSpPr>
        <p:spPr bwMode="auto">
          <a:xfrm>
            <a:off x="9067800" y="4540774"/>
            <a:ext cx="1447800" cy="650875"/>
          </a:xfrm>
          <a:prstGeom prst="rect">
            <a:avLst/>
          </a:prstGeom>
          <a:noFill/>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eaLnBrk="0" hangingPunct="0">
              <a:spcBef>
                <a:spcPct val="50000"/>
              </a:spcBef>
            </a:pPr>
            <a:r>
              <a:rPr lang="en-US" altLang="zh-TW" dirty="0">
                <a:solidFill>
                  <a:schemeClr val="tx1"/>
                </a:solidFill>
              </a:rPr>
              <a:t>Unsecured loans: 100%</a:t>
            </a:r>
          </a:p>
        </p:txBody>
      </p:sp>
      <p:cxnSp>
        <p:nvCxnSpPr>
          <p:cNvPr id="706576" name="AutoShape 16"/>
          <p:cNvCxnSpPr>
            <a:cxnSpLocks noChangeShapeType="1"/>
            <a:stCxn id="706574" idx="3"/>
            <a:endCxn id="706575" idx="1"/>
          </p:cNvCxnSpPr>
          <p:nvPr/>
        </p:nvCxnSpPr>
        <p:spPr bwMode="auto">
          <a:xfrm>
            <a:off x="8686800" y="4564387"/>
            <a:ext cx="381000" cy="301824"/>
          </a:xfrm>
          <a:prstGeom prst="straightConnector1">
            <a:avLst/>
          </a:prstGeom>
          <a:ln>
            <a:headEnd/>
            <a:tailEnd type="triangle" w="med" len="med"/>
          </a:ln>
        </p:spPr>
        <p:style>
          <a:lnRef idx="2">
            <a:schemeClr val="accent3"/>
          </a:lnRef>
          <a:fillRef idx="1">
            <a:schemeClr val="lt1"/>
          </a:fillRef>
          <a:effectRef idx="0">
            <a:schemeClr val="accent3"/>
          </a:effectRef>
          <a:fontRef idx="minor">
            <a:schemeClr val="dk1"/>
          </a:fontRef>
        </p:style>
      </p:cxnSp>
      <p:sp>
        <p:nvSpPr>
          <p:cNvPr id="706577" name="Rectangle 17"/>
          <p:cNvSpPr>
            <a:spLocks noChangeArrowheads="1"/>
          </p:cNvSpPr>
          <p:nvPr/>
        </p:nvSpPr>
        <p:spPr bwMode="auto">
          <a:xfrm>
            <a:off x="2438400" y="4002592"/>
            <a:ext cx="838200" cy="1143000"/>
          </a:xfrm>
          <a:prstGeom prst="rect">
            <a:avLst/>
          </a:prstGeom>
          <a:noFill/>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zh-TW" altLang="en-US"/>
          </a:p>
        </p:txBody>
      </p:sp>
      <p:cxnSp>
        <p:nvCxnSpPr>
          <p:cNvPr id="706578" name="AutoShape 18"/>
          <p:cNvCxnSpPr>
            <a:cxnSpLocks noChangeShapeType="1"/>
            <a:stCxn id="706577" idx="2"/>
            <a:endCxn id="706575" idx="2"/>
          </p:cNvCxnSpPr>
          <p:nvPr/>
        </p:nvCxnSpPr>
        <p:spPr bwMode="auto">
          <a:xfrm rot="16200000" flipH="1">
            <a:off x="6301572" y="1701520"/>
            <a:ext cx="46056" cy="6934200"/>
          </a:xfrm>
          <a:prstGeom prst="bentConnector3">
            <a:avLst>
              <a:gd name="adj1" fmla="val 1883597"/>
            </a:avLst>
          </a:prstGeom>
          <a:ln>
            <a:headEnd/>
            <a:tailEnd type="triangle" w="med" len="med"/>
          </a:ln>
        </p:spPr>
        <p:style>
          <a:lnRef idx="2">
            <a:schemeClr val="accent3"/>
          </a:lnRef>
          <a:fillRef idx="1">
            <a:schemeClr val="lt1"/>
          </a:fillRef>
          <a:effectRef idx="0">
            <a:schemeClr val="accent3"/>
          </a:effectRef>
          <a:fontRef idx="minor">
            <a:schemeClr val="dk1"/>
          </a:fontRef>
        </p:style>
      </p:cxnSp>
      <p:sp>
        <p:nvSpPr>
          <p:cNvPr id="706579" name="Rectangle 19"/>
          <p:cNvSpPr>
            <a:spLocks noChangeArrowheads="1"/>
          </p:cNvSpPr>
          <p:nvPr/>
        </p:nvSpPr>
        <p:spPr bwMode="auto">
          <a:xfrm>
            <a:off x="2438400" y="2418304"/>
            <a:ext cx="838200" cy="6096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none" anchor="ctr"/>
          <a:lstStyle/>
          <a:p>
            <a:endParaRPr lang="zh-TW" altLang="en-US">
              <a:solidFill>
                <a:schemeClr val="tx1"/>
              </a:solidFill>
            </a:endParaRPr>
          </a:p>
        </p:txBody>
      </p:sp>
      <p:cxnSp>
        <p:nvCxnSpPr>
          <p:cNvPr id="706580" name="AutoShape 20"/>
          <p:cNvCxnSpPr>
            <a:cxnSpLocks noChangeShapeType="1"/>
            <a:stCxn id="706579" idx="1"/>
            <a:endCxn id="706564" idx="1"/>
          </p:cNvCxnSpPr>
          <p:nvPr/>
        </p:nvCxnSpPr>
        <p:spPr bwMode="auto">
          <a:xfrm rot="10800000" flipH="1">
            <a:off x="2438400" y="1708666"/>
            <a:ext cx="5791200" cy="1014438"/>
          </a:xfrm>
          <a:prstGeom prst="bentConnector3">
            <a:avLst>
              <a:gd name="adj1" fmla="val -3947"/>
            </a:avLst>
          </a:prstGeom>
          <a:ln>
            <a:headEnd/>
            <a:tailEnd type="triangle" w="med" len="med"/>
          </a:ln>
        </p:spPr>
        <p:style>
          <a:lnRef idx="2">
            <a:schemeClr val="dk1"/>
          </a:lnRef>
          <a:fillRef idx="1">
            <a:schemeClr val="lt1"/>
          </a:fillRef>
          <a:effectRef idx="0">
            <a:schemeClr val="dk1"/>
          </a:effectRef>
          <a:fontRef idx="minor">
            <a:schemeClr val="dk1"/>
          </a:fontRef>
        </p:style>
      </p:cxnSp>
      <p:sp>
        <p:nvSpPr>
          <p:cNvPr id="706581" name="Oval 21"/>
          <p:cNvSpPr>
            <a:spLocks noChangeArrowheads="1"/>
          </p:cNvSpPr>
          <p:nvPr/>
        </p:nvSpPr>
        <p:spPr bwMode="auto">
          <a:xfrm>
            <a:off x="3048000" y="5390104"/>
            <a:ext cx="2057400" cy="381000"/>
          </a:xfrm>
          <a:prstGeom prst="ellipse">
            <a:avLst/>
          </a:prstGeom>
          <a:noFill/>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zh-TW" altLang="en-US"/>
          </a:p>
        </p:txBody>
      </p:sp>
      <p:sp>
        <p:nvSpPr>
          <p:cNvPr id="706582" name="Line 22"/>
          <p:cNvSpPr>
            <a:spLocks noChangeShapeType="1"/>
          </p:cNvSpPr>
          <p:nvPr/>
        </p:nvSpPr>
        <p:spPr bwMode="auto">
          <a:xfrm>
            <a:off x="2452632" y="5257800"/>
            <a:ext cx="6538968" cy="0"/>
          </a:xfrm>
          <a:prstGeom prst="line">
            <a:avLst/>
          </a:prstGeom>
          <a:ln>
            <a:headEnd/>
            <a:tailEnd/>
          </a:ln>
          <a:effectLst/>
        </p:spPr>
        <p:style>
          <a:lnRef idx="2">
            <a:schemeClr val="dk1"/>
          </a:lnRef>
          <a:fillRef idx="0">
            <a:schemeClr val="dk1"/>
          </a:fillRef>
          <a:effectRef idx="1">
            <a:schemeClr val="dk1"/>
          </a:effectRef>
          <a:fontRef idx="minor">
            <a:schemeClr val="tx1"/>
          </a:fontRef>
        </p:style>
        <p:txBody>
          <a:bodyPr/>
          <a:lstStyle/>
          <a:p>
            <a:endParaRPr lang="zh-TW" altLang="en-US"/>
          </a:p>
        </p:txBody>
      </p:sp>
    </p:spTree>
    <p:extLst>
      <p:ext uri="{BB962C8B-B14F-4D97-AF65-F5344CB8AC3E}">
        <p14:creationId xmlns:p14="http://schemas.microsoft.com/office/powerpoint/2010/main" val="10257803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TW" dirty="0"/>
              <a:t>Calculating Basel I (BIS) Ratio</a:t>
            </a:r>
          </a:p>
        </p:txBody>
      </p:sp>
      <p:sp>
        <p:nvSpPr>
          <p:cNvPr id="13" name="Text Placeholder 12"/>
          <p:cNvSpPr>
            <a:spLocks noGrp="1"/>
          </p:cNvSpPr>
          <p:nvPr>
            <p:ph type="body" idx="1"/>
          </p:nvPr>
        </p:nvSpPr>
        <p:spPr/>
        <p:txBody>
          <a:bodyPr/>
          <a:lstStyle/>
          <a:p>
            <a:r>
              <a:rPr lang="en-US" altLang="zh-TW" dirty="0"/>
              <a:t>Core Capital Requirement (Tier 1) </a:t>
            </a:r>
          </a:p>
        </p:txBody>
      </p:sp>
      <p:sp>
        <p:nvSpPr>
          <p:cNvPr id="708611" name="Rectangle 3"/>
          <p:cNvSpPr>
            <a:spLocks noGrp="1" noChangeArrowheads="1"/>
          </p:cNvSpPr>
          <p:nvPr>
            <p:ph sz="half" idx="2"/>
          </p:nvPr>
        </p:nvSpPr>
        <p:spPr/>
        <p:txBody>
          <a:bodyPr/>
          <a:lstStyle/>
          <a:p>
            <a:pPr>
              <a:buNone/>
            </a:pPr>
            <a:r>
              <a:rPr lang="en-US" altLang="zh-TW" dirty="0"/>
              <a:t>= 4% x risk-adjusted assets</a:t>
            </a:r>
          </a:p>
          <a:p>
            <a:pPr>
              <a:buNone/>
            </a:pPr>
            <a:r>
              <a:rPr lang="en-US" altLang="zh-TW" dirty="0"/>
              <a:t>= 4% x $91.4m </a:t>
            </a:r>
          </a:p>
          <a:p>
            <a:pPr>
              <a:buNone/>
            </a:pPr>
            <a:r>
              <a:rPr lang="en-US" altLang="zh-TW" dirty="0"/>
              <a:t>= $3.66m </a:t>
            </a:r>
          </a:p>
          <a:p>
            <a:pPr>
              <a:buNone/>
            </a:pPr>
            <a:r>
              <a:rPr lang="en-US" altLang="zh-TW" dirty="0"/>
              <a:t>&lt; $7m of core capital</a:t>
            </a:r>
          </a:p>
          <a:p>
            <a:endParaRPr lang="zh-TW" altLang="en-US" dirty="0"/>
          </a:p>
        </p:txBody>
      </p:sp>
      <p:sp>
        <p:nvSpPr>
          <p:cNvPr id="14" name="Text Placeholder 13"/>
          <p:cNvSpPr>
            <a:spLocks noGrp="1"/>
          </p:cNvSpPr>
          <p:nvPr>
            <p:ph type="body" sz="quarter" idx="3"/>
          </p:nvPr>
        </p:nvSpPr>
        <p:spPr/>
        <p:txBody>
          <a:bodyPr/>
          <a:lstStyle/>
          <a:p>
            <a:r>
              <a:rPr lang="en-US" altLang="zh-TW" dirty="0"/>
              <a:t>Total Capital Requirement</a:t>
            </a:r>
          </a:p>
        </p:txBody>
      </p:sp>
      <p:sp>
        <p:nvSpPr>
          <p:cNvPr id="708612" name="Rectangle 4"/>
          <p:cNvSpPr>
            <a:spLocks noGrp="1" noChangeArrowheads="1"/>
          </p:cNvSpPr>
          <p:nvPr>
            <p:ph sz="quarter" idx="4"/>
          </p:nvPr>
        </p:nvSpPr>
        <p:spPr/>
        <p:txBody>
          <a:bodyPr/>
          <a:lstStyle/>
          <a:p>
            <a:pPr>
              <a:buNone/>
            </a:pPr>
            <a:r>
              <a:rPr lang="en-US" altLang="zh-TW" dirty="0"/>
              <a:t>= 8% x risk-adjusted assets</a:t>
            </a:r>
          </a:p>
          <a:p>
            <a:pPr>
              <a:buNone/>
            </a:pPr>
            <a:r>
              <a:rPr lang="en-US" altLang="zh-TW" dirty="0"/>
              <a:t>= 8% x $91.4m </a:t>
            </a:r>
          </a:p>
          <a:p>
            <a:pPr>
              <a:buNone/>
            </a:pPr>
            <a:r>
              <a:rPr lang="en-US" altLang="zh-TW" dirty="0"/>
              <a:t>= $7.31m</a:t>
            </a:r>
          </a:p>
          <a:p>
            <a:pPr>
              <a:buNone/>
            </a:pPr>
            <a:r>
              <a:rPr lang="en-US" altLang="zh-TW" dirty="0"/>
              <a:t>&lt; $9m of total capital </a:t>
            </a:r>
          </a:p>
          <a:p>
            <a:pPr marL="180975" indent="-180975">
              <a:buNone/>
            </a:pPr>
            <a:r>
              <a:rPr lang="en-US" altLang="zh-TW" dirty="0"/>
              <a:t>= $7m of core + $2m of loan loss reserves</a:t>
            </a:r>
          </a:p>
        </p:txBody>
      </p:sp>
      <p:sp>
        <p:nvSpPr>
          <p:cNvPr id="10" name="Slide Number Placeholder 5"/>
          <p:cNvSpPr>
            <a:spLocks noGrp="1"/>
          </p:cNvSpPr>
          <p:nvPr>
            <p:ph type="sldNum" sz="quarter" idx="10"/>
          </p:nvPr>
        </p:nvSpPr>
        <p:spPr bwMode="auto">
          <a:noFill/>
          <a:ln>
            <a:miter lim="800000"/>
            <a:headEnd/>
            <a:tailEnd/>
          </a:ln>
        </p:spPr>
        <p:txBody>
          <a:bodyPr vert="horz" wrap="square" lIns="91440" tIns="45720" rIns="91440" bIns="45720" numCol="1" rtlCol="0" anchor="ctr" anchorCtr="0" compatLnSpc="1">
            <a:prstTxWarp prst="textNoShape">
              <a:avLst/>
            </a:prstTxWarp>
          </a:bodyPr>
          <a:lstStyle/>
          <a:p>
            <a:pPr>
              <a:defRPr/>
            </a:pPr>
            <a:fld id="{12243412-F31D-458C-8E7E-E623B34D5D38}" type="slidenum">
              <a:rPr lang="zh-TW" altLang="en-US" sz="1400"/>
              <a:pPr>
                <a:defRPr/>
              </a:pPr>
              <a:t>427</a:t>
            </a:fld>
            <a:endParaRPr lang="en-US" altLang="zh-TW" sz="1400"/>
          </a:p>
        </p:txBody>
      </p:sp>
      <p:sp>
        <p:nvSpPr>
          <p:cNvPr id="12" name="Footer Placeholder 4"/>
          <p:cNvSpPr>
            <a:spLocks noGrp="1"/>
          </p:cNvSpPr>
          <p:nvPr>
            <p:ph type="ftr" sz="quarter" idx="11"/>
          </p:nvPr>
        </p:nvSpPr>
        <p:spPr bwMode="auto">
          <a:noFill/>
          <a:ln>
            <a:miter lim="800000"/>
            <a:headEnd/>
            <a:tailEnd/>
          </a:ln>
        </p:spPr>
        <p:txBody>
          <a:bodyPr/>
          <a:lstStyle/>
          <a:p>
            <a:r>
              <a:rPr lang="en-US" altLang="zh-TW" dirty="0"/>
              <a:t>Banking Regulation</a:t>
            </a:r>
          </a:p>
        </p:txBody>
      </p:sp>
      <p:sp>
        <p:nvSpPr>
          <p:cNvPr id="68614" name="Text Box 5"/>
          <p:cNvSpPr txBox="1">
            <a:spLocks noChangeArrowheads="1"/>
          </p:cNvSpPr>
          <p:nvPr/>
        </p:nvSpPr>
        <p:spPr bwMode="auto">
          <a:xfrm>
            <a:off x="2133600" y="1295401"/>
            <a:ext cx="7924800" cy="366713"/>
          </a:xfrm>
          <a:prstGeom prst="rect">
            <a:avLst/>
          </a:prstGeom>
          <a:noFill/>
          <a:ln w="9525">
            <a:noFill/>
            <a:miter lim="800000"/>
            <a:headEnd/>
            <a:tailEnd/>
          </a:ln>
        </p:spPr>
        <p:txBody>
          <a:bodyPr>
            <a:spAutoFit/>
          </a:bodyPr>
          <a:lstStyle/>
          <a:p>
            <a:pPr>
              <a:spcBef>
                <a:spcPct val="50000"/>
              </a:spcBef>
            </a:pPr>
            <a:endParaRPr lang="zh-TW" altLang="en-US">
              <a:latin typeface="Arial" charset="0"/>
              <a:cs typeface="Arial" charset="0"/>
            </a:endParaRPr>
          </a:p>
        </p:txBody>
      </p:sp>
      <p:sp>
        <p:nvSpPr>
          <p:cNvPr id="708614" name="Text Box 6"/>
          <p:cNvSpPr txBox="1">
            <a:spLocks noChangeArrowheads="1"/>
          </p:cNvSpPr>
          <p:nvPr/>
        </p:nvSpPr>
        <p:spPr bwMode="auto">
          <a:xfrm>
            <a:off x="1905000" y="4572000"/>
            <a:ext cx="3886200" cy="10160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eaLnBrk="0" hangingPunct="0">
              <a:spcBef>
                <a:spcPct val="50000"/>
              </a:spcBef>
            </a:pPr>
            <a:r>
              <a:rPr lang="en-US" altLang="zh-TW" sz="2000" b="1" dirty="0"/>
              <a:t>The bank exceeds the minimum capital requirements of Basel I on both counts</a:t>
            </a:r>
          </a:p>
        </p:txBody>
      </p:sp>
      <p:sp>
        <p:nvSpPr>
          <p:cNvPr id="68616" name="Text Box 7"/>
          <p:cNvSpPr txBox="1">
            <a:spLocks noChangeArrowheads="1"/>
          </p:cNvSpPr>
          <p:nvPr/>
        </p:nvSpPr>
        <p:spPr bwMode="auto">
          <a:xfrm>
            <a:off x="1524000" y="5867401"/>
            <a:ext cx="2286000" cy="307777"/>
          </a:xfrm>
          <a:prstGeom prst="rect">
            <a:avLst/>
          </a:prstGeom>
          <a:noFill/>
        </p:spPr>
        <p:txBody>
          <a:bodyPr wrap="square" rtlCol="0">
            <a:spAutoFit/>
          </a:bodyPr>
          <a:lstStyle>
            <a:defPPr>
              <a:defRPr lang="en-US"/>
            </a:defPPr>
            <a:lvl1pPr>
              <a:defRPr sz="1400" i="1">
                <a:latin typeface="+mn-lt"/>
              </a:defRPr>
            </a:lvl1pPr>
          </a:lstStyle>
          <a:p>
            <a:r>
              <a:rPr lang="en-US" altLang="zh-TW"/>
              <a:t>Source: Mishkin/Eakins</a:t>
            </a:r>
          </a:p>
        </p:txBody>
      </p:sp>
    </p:spTree>
    <p:extLst>
      <p:ext uri="{BB962C8B-B14F-4D97-AF65-F5344CB8AC3E}">
        <p14:creationId xmlns:p14="http://schemas.microsoft.com/office/powerpoint/2010/main" val="3036911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BC6F-8074-4883-805D-8CA8CDE44332}"/>
              </a:ext>
            </a:extLst>
          </p:cNvPr>
          <p:cNvSpPr>
            <a:spLocks noGrp="1"/>
          </p:cNvSpPr>
          <p:nvPr>
            <p:ph type="title"/>
          </p:nvPr>
        </p:nvSpPr>
        <p:spPr/>
        <p:txBody>
          <a:bodyPr/>
          <a:lstStyle/>
          <a:p>
            <a:r>
              <a:rPr lang="en-HK" dirty="0"/>
              <a:t>SUMMARY</a:t>
            </a:r>
          </a:p>
        </p:txBody>
      </p:sp>
      <p:sp>
        <p:nvSpPr>
          <p:cNvPr id="3" name="Content Placeholder 2">
            <a:extLst>
              <a:ext uri="{FF2B5EF4-FFF2-40B4-BE49-F238E27FC236}">
                <a16:creationId xmlns:a16="http://schemas.microsoft.com/office/drawing/2014/main" id="{90577599-0D1A-4398-B6B9-421714048501}"/>
              </a:ext>
            </a:extLst>
          </p:cNvPr>
          <p:cNvSpPr>
            <a:spLocks noGrp="1"/>
          </p:cNvSpPr>
          <p:nvPr>
            <p:ph sz="half" idx="1"/>
          </p:nvPr>
        </p:nvSpPr>
        <p:spPr>
          <a:xfrm>
            <a:off x="1981200" y="1600201"/>
            <a:ext cx="8001000" cy="4525963"/>
          </a:xfrm>
        </p:spPr>
        <p:txBody>
          <a:bodyPr/>
          <a:lstStyle/>
          <a:p>
            <a:r>
              <a:rPr lang="en-US" dirty="0"/>
              <a:t>Prudential ratios: liquidity &amp; reserve / capital requirements</a:t>
            </a:r>
          </a:p>
          <a:p>
            <a:r>
              <a:rPr lang="en-US" dirty="0"/>
              <a:t>US leverage ratio</a:t>
            </a:r>
          </a:p>
          <a:p>
            <a:r>
              <a:rPr lang="en-US" dirty="0"/>
              <a:t>Capital adequacy ratio</a:t>
            </a:r>
          </a:p>
          <a:p>
            <a:pPr lvl="1"/>
            <a:r>
              <a:rPr lang="en-US" dirty="0"/>
              <a:t>Rationale</a:t>
            </a:r>
          </a:p>
          <a:p>
            <a:pPr lvl="1"/>
            <a:r>
              <a:rPr lang="en-US" dirty="0"/>
              <a:t>Basel I (BIS ratio) ratio</a:t>
            </a:r>
          </a:p>
          <a:p>
            <a:pPr lvl="1"/>
            <a:r>
              <a:rPr lang="en-US" dirty="0"/>
              <a:t>How to compute Basel I</a:t>
            </a:r>
          </a:p>
          <a:p>
            <a:pPr lvl="1"/>
            <a:endParaRPr lang="en-HK" dirty="0"/>
          </a:p>
        </p:txBody>
      </p:sp>
      <p:sp>
        <p:nvSpPr>
          <p:cNvPr id="5" name="Slide Number Placeholder 4">
            <a:extLst>
              <a:ext uri="{FF2B5EF4-FFF2-40B4-BE49-F238E27FC236}">
                <a16:creationId xmlns:a16="http://schemas.microsoft.com/office/drawing/2014/main" id="{9543ED9D-7107-4BE1-802D-4BA5A73215B7}"/>
              </a:ext>
            </a:extLst>
          </p:cNvPr>
          <p:cNvSpPr>
            <a:spLocks noGrp="1"/>
          </p:cNvSpPr>
          <p:nvPr>
            <p:ph type="sldNum" sz="quarter" idx="10"/>
          </p:nvPr>
        </p:nvSpPr>
        <p:spPr/>
        <p:txBody>
          <a:bodyPr/>
          <a:lstStyle/>
          <a:p>
            <a:fld id="{F66FCF4E-04EA-4488-A141-D20513089168}" type="slidenum">
              <a:rPr lang="en-US" altLang="en-US" smtClean="0"/>
              <a:pPr/>
              <a:t>428</a:t>
            </a:fld>
            <a:endParaRPr lang="en-US" altLang="en-US"/>
          </a:p>
        </p:txBody>
      </p:sp>
      <p:sp>
        <p:nvSpPr>
          <p:cNvPr id="6" name="Footer Placeholder 5">
            <a:extLst>
              <a:ext uri="{FF2B5EF4-FFF2-40B4-BE49-F238E27FC236}">
                <a16:creationId xmlns:a16="http://schemas.microsoft.com/office/drawing/2014/main" id="{6FBE2CA4-0150-477A-BED5-2E6FDDAB618A}"/>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204799201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zh-TW"/>
              <a:t>Test Your Understanding</a:t>
            </a:r>
            <a:endParaRPr lang="zh-TW" altLang="en-US" dirty="0"/>
          </a:p>
        </p:txBody>
      </p:sp>
      <p:sp>
        <p:nvSpPr>
          <p:cNvPr id="10" name="Content Placeholder 9"/>
          <p:cNvSpPr>
            <a:spLocks noGrp="1"/>
          </p:cNvSpPr>
          <p:nvPr>
            <p:ph sz="half" idx="1"/>
          </p:nvPr>
        </p:nvSpPr>
        <p:spPr>
          <a:xfrm>
            <a:off x="1752600" y="1600201"/>
            <a:ext cx="4724400" cy="4525963"/>
          </a:xfrm>
        </p:spPr>
        <p:txBody>
          <a:bodyPr>
            <a:normAutofit fontScale="92500" lnSpcReduction="20000"/>
          </a:bodyPr>
          <a:lstStyle/>
          <a:p>
            <a:pPr>
              <a:lnSpc>
                <a:spcPct val="100000"/>
              </a:lnSpc>
            </a:pPr>
            <a:r>
              <a:rPr lang="en-US" altLang="zh-TW" dirty="0"/>
              <a:t> The increased integration of financial markets across countries and the need to make the playing field equal for banks from different countries led to the Basel agreement (Basel I) to </a:t>
            </a:r>
            <a:endParaRPr lang="zh-TW" altLang="zh-TW" dirty="0"/>
          </a:p>
          <a:p>
            <a:pPr lvl="1">
              <a:lnSpc>
                <a:spcPct val="100000"/>
              </a:lnSpc>
            </a:pPr>
            <a:r>
              <a:rPr lang="en-US" altLang="zh-TW" dirty="0"/>
              <a:t>standardize bank capital requirements internationally.</a:t>
            </a:r>
            <a:endParaRPr lang="zh-TW" altLang="zh-TW" dirty="0"/>
          </a:p>
          <a:p>
            <a:pPr lvl="1">
              <a:lnSpc>
                <a:spcPct val="100000"/>
              </a:lnSpc>
            </a:pPr>
            <a:r>
              <a:rPr lang="en-US" altLang="zh-TW" dirty="0"/>
              <a:t>reduce, across the board, bank capital requirements in all countries.</a:t>
            </a:r>
            <a:endParaRPr lang="zh-TW" altLang="zh-TW" dirty="0"/>
          </a:p>
          <a:p>
            <a:pPr lvl="1">
              <a:lnSpc>
                <a:spcPct val="100000"/>
              </a:lnSpc>
            </a:pPr>
            <a:r>
              <a:rPr lang="en-US" altLang="zh-TW" dirty="0"/>
              <a:t>sever the link between risk and capital requirements.</a:t>
            </a:r>
            <a:endParaRPr lang="zh-TW" altLang="zh-TW" dirty="0"/>
          </a:p>
          <a:p>
            <a:pPr lvl="1">
              <a:lnSpc>
                <a:spcPct val="100000"/>
              </a:lnSpc>
            </a:pPr>
            <a:r>
              <a:rPr lang="en-US" altLang="zh-TW" dirty="0"/>
              <a:t>do all of the above</a:t>
            </a:r>
            <a:endParaRPr lang="zh-TW" altLang="zh-TW" dirty="0"/>
          </a:p>
          <a:p>
            <a:pPr lvl="0">
              <a:lnSpc>
                <a:spcPct val="100000"/>
              </a:lnSpc>
            </a:pPr>
            <a:endParaRPr lang="zh-TW" altLang="zh-TW" dirty="0"/>
          </a:p>
          <a:p>
            <a:pPr>
              <a:lnSpc>
                <a:spcPct val="100000"/>
              </a:lnSpc>
            </a:pPr>
            <a:endParaRPr lang="zh-TW" altLang="en-US" dirty="0"/>
          </a:p>
        </p:txBody>
      </p:sp>
      <p:pic>
        <p:nvPicPr>
          <p:cNvPr id="12"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6781800" y="2015132"/>
            <a:ext cx="3572256" cy="3318869"/>
          </a:xfrm>
        </p:spPr>
      </p:pic>
      <p:sp>
        <p:nvSpPr>
          <p:cNvPr id="7" name="Slide Number Placeholder 6"/>
          <p:cNvSpPr>
            <a:spLocks noGrp="1"/>
          </p:cNvSpPr>
          <p:nvPr>
            <p:ph type="sldNum" sz="quarter" idx="10"/>
          </p:nvPr>
        </p:nvSpPr>
        <p:spPr/>
        <p:txBody>
          <a:bodyPr/>
          <a:lstStyle/>
          <a:p>
            <a:fld id="{E563B5D8-8851-49CD-A7E1-A92CB5155844}" type="slidenum">
              <a:rPr lang="en-US" altLang="en-US" smtClean="0"/>
              <a:pPr/>
              <a:t>429</a:t>
            </a:fld>
            <a:endParaRPr lang="en-US" altLang="en-US"/>
          </a:p>
        </p:txBody>
      </p:sp>
      <p:sp>
        <p:nvSpPr>
          <p:cNvPr id="8" name="Footer Placeholder 7"/>
          <p:cNvSpPr>
            <a:spLocks noGrp="1"/>
          </p:cNvSpPr>
          <p:nvPr>
            <p:ph type="ftr" sz="quarter" idx="11"/>
          </p:nvPr>
        </p:nvSpPr>
        <p:spPr/>
        <p:txBody>
          <a:bodyPr/>
          <a:lstStyle/>
          <a:p>
            <a:r>
              <a:rPr lang="en-US" altLang="en-US"/>
              <a:t>Banking Regulation</a:t>
            </a:r>
            <a:endParaRPr lang="en-US" altLang="en-US" dirty="0"/>
          </a:p>
        </p:txBody>
      </p:sp>
    </p:spTree>
    <p:extLst>
      <p:ext uri="{BB962C8B-B14F-4D97-AF65-F5344CB8AC3E}">
        <p14:creationId xmlns:p14="http://schemas.microsoft.com/office/powerpoint/2010/main" val="2742516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TW" dirty="0"/>
              <a:t>Types of Risk in Banking</a:t>
            </a:r>
          </a:p>
        </p:txBody>
      </p:sp>
      <p:sp>
        <p:nvSpPr>
          <p:cNvPr id="59395" name="Rectangle 3"/>
          <p:cNvSpPr>
            <a:spLocks noGrp="1" noChangeArrowheads="1"/>
          </p:cNvSpPr>
          <p:nvPr>
            <p:ph idx="1"/>
          </p:nvPr>
        </p:nvSpPr>
        <p:spPr/>
        <p:txBody>
          <a:bodyPr/>
          <a:lstStyle/>
          <a:p>
            <a:r>
              <a:rPr lang="en-US" altLang="zh-TW" dirty="0"/>
              <a:t>Credit</a:t>
            </a:r>
          </a:p>
          <a:p>
            <a:r>
              <a:rPr lang="en-US" altLang="zh-TW" dirty="0"/>
              <a:t>Liquidity</a:t>
            </a:r>
          </a:p>
          <a:p>
            <a:r>
              <a:rPr lang="en-US" altLang="zh-TW" dirty="0"/>
              <a:t>Market</a:t>
            </a:r>
          </a:p>
          <a:p>
            <a:r>
              <a:rPr lang="en-US" altLang="zh-TW" dirty="0"/>
              <a:t>Operational</a:t>
            </a:r>
          </a:p>
          <a:p>
            <a:r>
              <a:rPr lang="en-US" altLang="zh-TW" dirty="0"/>
              <a:t>Legal &amp; Reputational</a:t>
            </a:r>
          </a:p>
        </p:txBody>
      </p:sp>
      <p:sp>
        <p:nvSpPr>
          <p:cNvPr id="7"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679963BA-4977-445A-9F5D-BE8F3FFE7FFE}" type="slidenum">
              <a:rPr lang="en-US" altLang="en-US" sz="1400"/>
              <a:pPr/>
              <a:t>43</a:t>
            </a:fld>
            <a:endParaRPr lang="en-US" altLang="en-US" sz="1400"/>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pic>
        <p:nvPicPr>
          <p:cNvPr id="1026" name="Picture 2" descr="C:\Users\Wolfgang\Documents\ED.PRES\06_Purchased Copyrighted Contend\istockphoto\iStock_000015669972X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1" y="1125242"/>
            <a:ext cx="6019801" cy="451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uiExpand="1" build="p"/>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TW" dirty="0"/>
              <a:t>1996 Market Risk Amendment</a:t>
            </a:r>
          </a:p>
        </p:txBody>
      </p:sp>
      <p:sp>
        <p:nvSpPr>
          <p:cNvPr id="712707" name="Rectangle 3"/>
          <p:cNvSpPr>
            <a:spLocks noGrp="1" noChangeArrowheads="1"/>
          </p:cNvSpPr>
          <p:nvPr>
            <p:ph idx="1"/>
          </p:nvPr>
        </p:nvSpPr>
        <p:spPr/>
        <p:txBody>
          <a:bodyPr/>
          <a:lstStyle/>
          <a:p>
            <a:pPr marL="0" indent="0">
              <a:buNone/>
            </a:pPr>
            <a:r>
              <a:rPr lang="en-US" altLang="zh-TW" b="1" dirty="0"/>
              <a:t>1996 Market Risk Amendment to the Basel Agreement set minimum capital requirements for risks in banks trading accounts (effective from 1998)</a:t>
            </a:r>
          </a:p>
          <a:p>
            <a:pPr eaLnBrk="1" hangingPunct="1"/>
            <a:r>
              <a:rPr lang="en-US" altLang="zh-TW" dirty="0"/>
              <a:t>Capital requirements for large banks that have substantial </a:t>
            </a:r>
            <a:r>
              <a:rPr lang="en-US" altLang="zh-TW" b="1" dirty="0">
                <a:solidFill>
                  <a:schemeClr val="accent2">
                    <a:lumMod val="75000"/>
                  </a:schemeClr>
                </a:solidFill>
              </a:rPr>
              <a:t>trading</a:t>
            </a:r>
            <a:r>
              <a:rPr lang="en-US" altLang="zh-TW" b="1" dirty="0"/>
              <a:t> </a:t>
            </a:r>
            <a:r>
              <a:rPr lang="en-US" altLang="zh-TW" b="1" dirty="0">
                <a:solidFill>
                  <a:schemeClr val="accent2">
                    <a:lumMod val="75000"/>
                  </a:schemeClr>
                </a:solidFill>
              </a:rPr>
              <a:t>businesses</a:t>
            </a:r>
            <a:r>
              <a:rPr lang="en-US" altLang="zh-TW" dirty="0">
                <a:solidFill>
                  <a:schemeClr val="accent2">
                    <a:lumMod val="75000"/>
                  </a:schemeClr>
                </a:solidFill>
              </a:rPr>
              <a:t> </a:t>
            </a:r>
            <a:r>
              <a:rPr lang="en-US" altLang="zh-TW" dirty="0"/>
              <a:t>adjusted to incorporate general market risk</a:t>
            </a:r>
          </a:p>
          <a:p>
            <a:pPr eaLnBrk="1" hangingPunct="1"/>
            <a:r>
              <a:rPr lang="en-US" altLang="zh-TW" dirty="0"/>
              <a:t>Capital requirements are based on banks’ </a:t>
            </a:r>
            <a:r>
              <a:rPr lang="en-US" altLang="zh-TW" b="1" dirty="0">
                <a:solidFill>
                  <a:schemeClr val="accent2">
                    <a:lumMod val="75000"/>
                  </a:schemeClr>
                </a:solidFill>
              </a:rPr>
              <a:t>own assessment of risk </a:t>
            </a:r>
            <a:r>
              <a:rPr lang="en-US" altLang="zh-TW" dirty="0"/>
              <a:t>when applying a value-at-risk (VAR) model and generally complemented by stress-testing</a:t>
            </a:r>
          </a:p>
        </p:txBody>
      </p:sp>
      <p:sp>
        <p:nvSpPr>
          <p:cNvPr id="5" name="Slide Number Placeholder 5"/>
          <p:cNvSpPr>
            <a:spLocks noGrp="1"/>
          </p:cNvSpPr>
          <p:nvPr>
            <p:ph type="sldNum" sz="quarter" idx="10"/>
          </p:nvPr>
        </p:nvSpPr>
        <p:spPr bwMode="auto">
          <a:xfrm>
            <a:off x="9763126" y="6586539"/>
            <a:ext cx="919163" cy="293687"/>
          </a:xfrm>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430</a:t>
            </a:fld>
            <a:endParaRPr lang="en-US" altLang="zh-TW"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821673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r>
              <a:rPr lang="en-US" altLang="zh-TW" dirty="0"/>
              <a:t>The Second Basel Capital Accord (Basel II)</a:t>
            </a:r>
          </a:p>
        </p:txBody>
      </p:sp>
      <p:sp>
        <p:nvSpPr>
          <p:cNvPr id="352259" name="Rectangle 3"/>
          <p:cNvSpPr>
            <a:spLocks noGrp="1" noChangeArrowheads="1"/>
          </p:cNvSpPr>
          <p:nvPr>
            <p:ph idx="1"/>
          </p:nvPr>
        </p:nvSpPr>
        <p:spPr>
          <a:xfrm>
            <a:off x="4267200" y="1600201"/>
            <a:ext cx="5943600" cy="4525963"/>
          </a:xfrm>
        </p:spPr>
        <p:txBody>
          <a:bodyPr>
            <a:normAutofit fontScale="92500" lnSpcReduction="20000"/>
          </a:bodyPr>
          <a:lstStyle/>
          <a:p>
            <a:r>
              <a:rPr lang="en-US" altLang="zh-TW" dirty="0"/>
              <a:t>Recognition that Basel I no longer adequate for current banking environment in particular because it doesn’t require that banks hold capital against risks such as operational risk</a:t>
            </a:r>
          </a:p>
          <a:p>
            <a:r>
              <a:rPr lang="en-US" altLang="zh-TW" dirty="0"/>
              <a:t>Proposal June 1999 to expand and revise the 1988 accord in 4 main areas:</a:t>
            </a:r>
          </a:p>
          <a:p>
            <a:pPr lvl="1"/>
            <a:r>
              <a:rPr lang="en-US" altLang="zh-TW" dirty="0"/>
              <a:t>Expand number of risk categories and use external </a:t>
            </a:r>
            <a:r>
              <a:rPr lang="en-US" altLang="zh-TW" b="1" dirty="0">
                <a:solidFill>
                  <a:schemeClr val="accent2">
                    <a:lumMod val="75000"/>
                  </a:schemeClr>
                </a:solidFill>
              </a:rPr>
              <a:t>credit ratings</a:t>
            </a:r>
            <a:r>
              <a:rPr lang="en-US" altLang="zh-TW" dirty="0">
                <a:solidFill>
                  <a:schemeClr val="accent2">
                    <a:lumMod val="75000"/>
                  </a:schemeClr>
                </a:solidFill>
              </a:rPr>
              <a:t> </a:t>
            </a:r>
          </a:p>
          <a:p>
            <a:pPr lvl="1"/>
            <a:r>
              <a:rPr lang="en-US" altLang="zh-TW" dirty="0"/>
              <a:t>Use own credit risk models : banks can choose their own approach</a:t>
            </a:r>
          </a:p>
          <a:p>
            <a:pPr lvl="1"/>
            <a:r>
              <a:rPr lang="en-US" altLang="zh-TW" dirty="0"/>
              <a:t>Internal management procedures subject to supervisory review</a:t>
            </a:r>
          </a:p>
          <a:p>
            <a:pPr lvl="1"/>
            <a:r>
              <a:rPr lang="en-US" altLang="zh-TW" dirty="0"/>
              <a:t>Increased disclosure</a:t>
            </a:r>
          </a:p>
        </p:txBody>
      </p:sp>
      <p:sp>
        <p:nvSpPr>
          <p:cNvPr id="3686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3AEC0145-C38F-432F-91A5-9763F22EB74A}" type="slidenum">
              <a:rPr lang="en-US" altLang="en-US" sz="1400"/>
              <a:pPr/>
              <a:t>431</a:t>
            </a:fld>
            <a:endParaRPr lang="en-US" altLang="en-US" sz="1400"/>
          </a:p>
        </p:txBody>
      </p:sp>
      <p:sp>
        <p:nvSpPr>
          <p:cNvPr id="352261" name="Text Box 5"/>
          <p:cNvSpPr txBox="1">
            <a:spLocks noChangeArrowheads="1"/>
          </p:cNvSpPr>
          <p:nvPr/>
        </p:nvSpPr>
        <p:spPr bwMode="auto">
          <a:xfrm>
            <a:off x="1752600" y="1772484"/>
            <a:ext cx="2286000" cy="4247317"/>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spcBef>
                <a:spcPct val="30000"/>
              </a:spcBef>
            </a:pPr>
            <a:r>
              <a:rPr lang="en-US" altLang="zh-TW" dirty="0">
                <a:ea typeface="新細明體" charset="-120"/>
              </a:rPr>
              <a:t>Credit ratings are the result of a continuous assessment of a borrower’s solvency. This assessment leads to the award of a credit rating reflecting an </a:t>
            </a:r>
            <a:r>
              <a:rPr lang="en-US" altLang="zh-TW" b="1" dirty="0">
                <a:ea typeface="新細明體" charset="-120"/>
              </a:rPr>
              <a:t>opinion</a:t>
            </a:r>
            <a:r>
              <a:rPr lang="en-US" altLang="zh-TW" dirty="0">
                <a:ea typeface="新細明體" charset="-120"/>
              </a:rPr>
              <a:t> about the risk of a borrowing. Credit ratings can be </a:t>
            </a:r>
            <a:r>
              <a:rPr lang="en-US" altLang="zh-TW" i="1" dirty="0">
                <a:ea typeface="新細明體" charset="-120"/>
              </a:rPr>
              <a:t>internal</a:t>
            </a:r>
            <a:r>
              <a:rPr lang="en-US" altLang="zh-TW" dirty="0">
                <a:ea typeface="新細明體" charset="-120"/>
              </a:rPr>
              <a:t> (by banks themselves) or </a:t>
            </a:r>
            <a:r>
              <a:rPr lang="en-US" altLang="zh-TW" i="1" dirty="0">
                <a:ea typeface="新細明體" charset="-120"/>
              </a:rPr>
              <a:t>external</a:t>
            </a:r>
            <a:r>
              <a:rPr lang="en-US" altLang="zh-TW" dirty="0">
                <a:ea typeface="新細明體" charset="-120"/>
              </a:rPr>
              <a:t> (rating agencies or credit insurers)  </a:t>
            </a:r>
          </a:p>
        </p:txBody>
      </p:sp>
      <p:sp>
        <p:nvSpPr>
          <p:cNvPr id="352262" name="Rectangle 6"/>
          <p:cNvSpPr>
            <a:spLocks noChangeArrowheads="1"/>
          </p:cNvSpPr>
          <p:nvPr/>
        </p:nvSpPr>
        <p:spPr bwMode="auto">
          <a:xfrm>
            <a:off x="9011264" y="3628106"/>
            <a:ext cx="1143000" cy="228599"/>
          </a:xfrm>
          <a:prstGeom prst="rect">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pPr algn="ctr"/>
            <a:endParaRPr lang="zh-TW" altLang="zh-TW">
              <a:ea typeface="新細明體" charset="-120"/>
            </a:endParaRPr>
          </a:p>
        </p:txBody>
      </p:sp>
      <p:cxnSp>
        <p:nvCxnSpPr>
          <p:cNvPr id="352263" name="AutoShape 7"/>
          <p:cNvCxnSpPr>
            <a:cxnSpLocks noChangeShapeType="1"/>
            <a:stCxn id="352262" idx="2"/>
            <a:endCxn id="352261" idx="3"/>
          </p:cNvCxnSpPr>
          <p:nvPr/>
        </p:nvCxnSpPr>
        <p:spPr bwMode="auto">
          <a:xfrm rot="5400000">
            <a:off x="6790963" y="1104341"/>
            <a:ext cx="39438" cy="5544164"/>
          </a:xfrm>
          <a:prstGeom prst="bentConnector2">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73730513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r>
              <a:rPr lang="en-US" altLang="zh-TW" dirty="0"/>
              <a:t>The Second Basel Capital Accord (Basel II)</a:t>
            </a:r>
          </a:p>
        </p:txBody>
      </p:sp>
      <p:sp>
        <p:nvSpPr>
          <p:cNvPr id="354307" name="Rectangle 3"/>
          <p:cNvSpPr>
            <a:spLocks noGrp="1" noChangeArrowheads="1"/>
          </p:cNvSpPr>
          <p:nvPr>
            <p:ph idx="1"/>
          </p:nvPr>
        </p:nvSpPr>
        <p:spPr/>
        <p:txBody>
          <a:bodyPr/>
          <a:lstStyle/>
          <a:p>
            <a:r>
              <a:rPr lang="en-US" altLang="zh-TW" dirty="0"/>
              <a:t>2 new objectives added in revised proposal:</a:t>
            </a:r>
          </a:p>
          <a:p>
            <a:pPr lvl="1"/>
            <a:r>
              <a:rPr lang="en-US" altLang="zh-TW" dirty="0"/>
              <a:t>Provide banks with impetus and incentive for enhanced risk measurement and management</a:t>
            </a:r>
          </a:p>
          <a:p>
            <a:pPr lvl="1"/>
            <a:r>
              <a:rPr lang="en-US" altLang="zh-TW" dirty="0"/>
              <a:t>Promote market discipline by way of improved disclosure</a:t>
            </a:r>
          </a:p>
          <a:p>
            <a:r>
              <a:rPr lang="en-US" altLang="zh-TW" dirty="0"/>
              <a:t>Key areas: identification, quantification and measurement of risk. Basel II aims to relate the capital requirement not only to the amount of risk that banks undertake, but also how well they manage that risk </a:t>
            </a:r>
          </a:p>
          <a:p>
            <a:pPr lvl="1"/>
            <a:r>
              <a:rPr lang="en-US" altLang="zh-TW" dirty="0"/>
              <a:t>Focus on the </a:t>
            </a:r>
            <a:r>
              <a:rPr lang="en-US" altLang="zh-TW" b="1" dirty="0">
                <a:solidFill>
                  <a:schemeClr val="accent2">
                    <a:lumMod val="75000"/>
                  </a:schemeClr>
                </a:solidFill>
              </a:rPr>
              <a:t>management</a:t>
            </a:r>
            <a:r>
              <a:rPr lang="en-US" altLang="zh-TW" dirty="0">
                <a:solidFill>
                  <a:schemeClr val="accent2">
                    <a:lumMod val="75000"/>
                  </a:schemeClr>
                </a:solidFill>
              </a:rPr>
              <a:t> </a:t>
            </a:r>
            <a:r>
              <a:rPr lang="en-US" altLang="zh-TW" dirty="0"/>
              <a:t>of risk as well as the measurement of risk</a:t>
            </a:r>
          </a:p>
          <a:p>
            <a:r>
              <a:rPr lang="en-US" altLang="zh-TW" dirty="0"/>
              <a:t>Basel II adopted a “</a:t>
            </a:r>
            <a:r>
              <a:rPr lang="en-US" altLang="zh-TW" b="1" dirty="0">
                <a:solidFill>
                  <a:schemeClr val="accent2">
                    <a:lumMod val="75000"/>
                  </a:schemeClr>
                </a:solidFill>
              </a:rPr>
              <a:t>3 Pillar</a:t>
            </a:r>
            <a:r>
              <a:rPr lang="en-US" altLang="zh-TW" dirty="0"/>
              <a:t>” structure</a:t>
            </a:r>
          </a:p>
        </p:txBody>
      </p:sp>
      <p:sp>
        <p:nvSpPr>
          <p:cNvPr id="37892"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B932D12-EA36-4AC7-AED9-949796704655}" type="slidenum">
              <a:rPr lang="en-US" altLang="en-US" sz="1400"/>
              <a:pPr/>
              <a:t>432</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1360889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1" descr="C:\Users\Wolfgang\Documents\EdPres\04_Business Development\HKUST Business School\Purchasing Process\Trial Project\istockphoto\ist2_4692401-wooden-blocks-the-3-colums-of-democracy.jpg"/>
          <p:cNvPicPr>
            <a:picLocks noChangeAspect="1" noChangeArrowheads="1"/>
          </p:cNvPicPr>
          <p:nvPr/>
        </p:nvPicPr>
        <p:blipFill>
          <a:blip r:embed="rId3" cstate="print"/>
          <a:stretch>
            <a:fillRect/>
          </a:stretch>
        </p:blipFill>
        <p:spPr bwMode="auto">
          <a:xfrm>
            <a:off x="3962401" y="919064"/>
            <a:ext cx="4149961" cy="5685166"/>
          </a:xfrm>
          <a:prstGeom prst="rect">
            <a:avLst/>
          </a:prstGeom>
          <a:noFill/>
        </p:spPr>
      </p:pic>
      <p:sp>
        <p:nvSpPr>
          <p:cNvPr id="71688" name="Line 7"/>
          <p:cNvSpPr>
            <a:spLocks noChangeShapeType="1"/>
          </p:cNvSpPr>
          <p:nvPr/>
        </p:nvSpPr>
        <p:spPr bwMode="auto">
          <a:xfrm flipV="1">
            <a:off x="4495800" y="3352800"/>
            <a:ext cx="838200" cy="228600"/>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71689" name="Line 8"/>
          <p:cNvSpPr>
            <a:spLocks noChangeShapeType="1"/>
          </p:cNvSpPr>
          <p:nvPr/>
        </p:nvSpPr>
        <p:spPr bwMode="auto">
          <a:xfrm flipH="1" flipV="1">
            <a:off x="6781799" y="3276600"/>
            <a:ext cx="838200" cy="304800"/>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71682" name="Rectangle 2"/>
          <p:cNvSpPr>
            <a:spLocks noGrp="1" noChangeArrowheads="1"/>
          </p:cNvSpPr>
          <p:nvPr>
            <p:ph type="title"/>
          </p:nvPr>
        </p:nvSpPr>
        <p:spPr/>
        <p:txBody>
          <a:bodyPr/>
          <a:lstStyle/>
          <a:p>
            <a:pPr eaLnBrk="1" hangingPunct="1"/>
            <a:r>
              <a:rPr lang="en-GB" altLang="zh-TW" dirty="0"/>
              <a:t>Basel II (Three-pillar structure)</a:t>
            </a:r>
          </a:p>
        </p:txBody>
      </p:sp>
      <p:sp>
        <p:nvSpPr>
          <p:cNvPr id="13" name="Slide Number Placeholder 5"/>
          <p:cNvSpPr>
            <a:spLocks noGrp="1"/>
          </p:cNvSpPr>
          <p:nvPr>
            <p:ph type="sldNum" sz="quarter" idx="10"/>
          </p:nvPr>
        </p:nvSpPr>
        <p:spPr bwMode="auto"/>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433</a:t>
            </a:fld>
            <a:endParaRPr lang="en-US" altLang="zh-TW" sz="1400"/>
          </a:p>
        </p:txBody>
      </p:sp>
      <p:sp>
        <p:nvSpPr>
          <p:cNvPr id="71685" name="Text Box 4"/>
          <p:cNvSpPr txBox="1">
            <a:spLocks noChangeArrowheads="1"/>
          </p:cNvSpPr>
          <p:nvPr/>
        </p:nvSpPr>
        <p:spPr bwMode="auto">
          <a:xfrm>
            <a:off x="1992314" y="1828801"/>
            <a:ext cx="2447925" cy="366713"/>
          </a:xfrm>
          <a:prstGeom prst="rect">
            <a:avLst/>
          </a:prstGeom>
          <a:noFill/>
          <a:ln w="9525">
            <a:noFill/>
            <a:miter lim="800000"/>
            <a:headEnd/>
            <a:tailEnd/>
          </a:ln>
        </p:spPr>
        <p:txBody>
          <a:bodyPr>
            <a:spAutoFit/>
          </a:bodyPr>
          <a:lstStyle/>
          <a:p>
            <a:pPr>
              <a:spcBef>
                <a:spcPct val="50000"/>
              </a:spcBef>
            </a:pPr>
            <a:endParaRPr kumimoji="1" lang="zh-TW" altLang="en-US">
              <a:latin typeface="Arial" charset="0"/>
            </a:endParaRPr>
          </a:p>
        </p:txBody>
      </p:sp>
      <p:sp>
        <p:nvSpPr>
          <p:cNvPr id="68616" name="Rectangle 5"/>
          <p:cNvSpPr>
            <a:spLocks noChangeArrowheads="1"/>
          </p:cNvSpPr>
          <p:nvPr/>
        </p:nvSpPr>
        <p:spPr bwMode="auto">
          <a:xfrm>
            <a:off x="1828801" y="2895601"/>
            <a:ext cx="2735263" cy="1368425"/>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1"/>
          <a:lstStyle/>
          <a:p>
            <a:pPr algn="just">
              <a:defRPr/>
            </a:pPr>
            <a:r>
              <a:rPr kumimoji="1" lang="en-GB" altLang="zh-TW" sz="2000" b="1" dirty="0">
                <a:solidFill>
                  <a:schemeClr val="accent2">
                    <a:lumMod val="75000"/>
                  </a:schemeClr>
                </a:solidFill>
              </a:rPr>
              <a:t>Pillar 1</a:t>
            </a:r>
            <a:r>
              <a:rPr kumimoji="1" lang="en-GB" altLang="zh-TW" sz="2000" dirty="0">
                <a:solidFill>
                  <a:schemeClr val="tx1"/>
                </a:solidFill>
              </a:rPr>
              <a:t>: Sets out minimum</a:t>
            </a:r>
          </a:p>
          <a:p>
            <a:pPr algn="just">
              <a:defRPr/>
            </a:pPr>
            <a:r>
              <a:rPr kumimoji="1" lang="en-GB" altLang="zh-TW" sz="2000" dirty="0">
                <a:solidFill>
                  <a:schemeClr val="tx1"/>
                </a:solidFill>
              </a:rPr>
              <a:t>capital requirement for a </a:t>
            </a:r>
          </a:p>
          <a:p>
            <a:pPr algn="just">
              <a:defRPr/>
            </a:pPr>
            <a:r>
              <a:rPr kumimoji="1" lang="en-GB" altLang="zh-TW" sz="2000" dirty="0">
                <a:solidFill>
                  <a:schemeClr val="tx1"/>
                </a:solidFill>
              </a:rPr>
              <a:t>bank’s credit, market and</a:t>
            </a:r>
          </a:p>
          <a:p>
            <a:pPr algn="just">
              <a:defRPr/>
            </a:pPr>
            <a:r>
              <a:rPr kumimoji="1" lang="en-GB" altLang="zh-TW" sz="2000" dirty="0">
                <a:solidFill>
                  <a:schemeClr val="tx1"/>
                </a:solidFill>
              </a:rPr>
              <a:t>operational risks </a:t>
            </a:r>
          </a:p>
          <a:p>
            <a:pPr algn="just">
              <a:defRPr/>
            </a:pPr>
            <a:endParaRPr kumimoji="1" lang="en-GB" altLang="zh-TW" sz="2000" dirty="0">
              <a:solidFill>
                <a:schemeClr val="tx1"/>
              </a:solidFill>
            </a:endParaRPr>
          </a:p>
        </p:txBody>
      </p:sp>
      <p:sp>
        <p:nvSpPr>
          <p:cNvPr id="68617" name="Rectangle 6"/>
          <p:cNvSpPr>
            <a:spLocks noChangeArrowheads="1"/>
          </p:cNvSpPr>
          <p:nvPr/>
        </p:nvSpPr>
        <p:spPr bwMode="auto">
          <a:xfrm>
            <a:off x="7464426" y="2476501"/>
            <a:ext cx="2987675" cy="19431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1"/>
          <a:lstStyle/>
          <a:p>
            <a:pPr algn="just">
              <a:defRPr/>
            </a:pPr>
            <a:r>
              <a:rPr kumimoji="1" lang="en-GB" altLang="zh-TW" sz="2000" b="1" dirty="0">
                <a:solidFill>
                  <a:schemeClr val="accent2">
                    <a:lumMod val="75000"/>
                  </a:schemeClr>
                </a:solidFill>
              </a:rPr>
              <a:t>Pillar 3</a:t>
            </a:r>
            <a:r>
              <a:rPr kumimoji="1" lang="en-GB" altLang="zh-TW" sz="2000" dirty="0">
                <a:solidFill>
                  <a:schemeClr val="tx1"/>
                </a:solidFill>
              </a:rPr>
              <a:t>: Requires a bank</a:t>
            </a:r>
          </a:p>
          <a:p>
            <a:pPr algn="just">
              <a:defRPr/>
            </a:pPr>
            <a:r>
              <a:rPr kumimoji="1" lang="en-GB" altLang="zh-TW" sz="2000" dirty="0">
                <a:solidFill>
                  <a:schemeClr val="tx1"/>
                </a:solidFill>
              </a:rPr>
              <a:t>to enhance its public </a:t>
            </a:r>
          </a:p>
          <a:p>
            <a:pPr algn="just">
              <a:defRPr/>
            </a:pPr>
            <a:r>
              <a:rPr kumimoji="1" lang="en-GB" altLang="zh-TW" sz="2000" dirty="0">
                <a:solidFill>
                  <a:schemeClr val="tx1"/>
                </a:solidFill>
              </a:rPr>
              <a:t>disclosures on its risk </a:t>
            </a:r>
          </a:p>
          <a:p>
            <a:pPr algn="just">
              <a:defRPr/>
            </a:pPr>
            <a:r>
              <a:rPr kumimoji="1" lang="en-GB" altLang="zh-TW" sz="2000" dirty="0">
                <a:solidFill>
                  <a:schemeClr val="tx1"/>
                </a:solidFill>
              </a:rPr>
              <a:t>profile, capital adequacy </a:t>
            </a:r>
          </a:p>
          <a:p>
            <a:pPr algn="just">
              <a:defRPr/>
            </a:pPr>
            <a:r>
              <a:rPr kumimoji="1" lang="en-GB" altLang="zh-TW" sz="2000" dirty="0">
                <a:solidFill>
                  <a:schemeClr val="tx1"/>
                </a:solidFill>
              </a:rPr>
              <a:t>and key financial </a:t>
            </a:r>
          </a:p>
          <a:p>
            <a:pPr algn="just">
              <a:defRPr/>
            </a:pPr>
            <a:r>
              <a:rPr kumimoji="1" lang="en-GB" altLang="zh-TW" sz="2000" dirty="0">
                <a:solidFill>
                  <a:schemeClr val="tx1"/>
                </a:solidFill>
              </a:rPr>
              <a:t>information</a:t>
            </a:r>
          </a:p>
        </p:txBody>
      </p:sp>
      <p:sp>
        <p:nvSpPr>
          <p:cNvPr id="71690" name="Line 9"/>
          <p:cNvSpPr>
            <a:spLocks noChangeShapeType="1"/>
          </p:cNvSpPr>
          <p:nvPr/>
        </p:nvSpPr>
        <p:spPr bwMode="auto">
          <a:xfrm flipV="1">
            <a:off x="5867400" y="3581400"/>
            <a:ext cx="228600" cy="914400"/>
          </a:xfrm>
          <a:prstGeom prst="line">
            <a:avLst/>
          </a:prstGeom>
          <a:ln w="57150">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zh-TW" altLang="en-US"/>
          </a:p>
        </p:txBody>
      </p:sp>
      <p:sp>
        <p:nvSpPr>
          <p:cNvPr id="68621" name="Text Box 10"/>
          <p:cNvSpPr txBox="1">
            <a:spLocks noChangeArrowheads="1"/>
          </p:cNvSpPr>
          <p:nvPr/>
        </p:nvSpPr>
        <p:spPr bwMode="auto">
          <a:xfrm>
            <a:off x="1524000" y="5867401"/>
            <a:ext cx="2438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HKMA, 05.2006</a:t>
            </a:r>
          </a:p>
        </p:txBody>
      </p:sp>
      <p:sp>
        <p:nvSpPr>
          <p:cNvPr id="68622" name="Rectangle 11"/>
          <p:cNvSpPr>
            <a:spLocks noChangeArrowheads="1"/>
          </p:cNvSpPr>
          <p:nvPr/>
        </p:nvSpPr>
        <p:spPr bwMode="auto">
          <a:xfrm>
            <a:off x="3733800" y="4495800"/>
            <a:ext cx="4191000" cy="1600200"/>
          </a:xfrm>
          <a:prstGeom prst="rect">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kumimoji="1" lang="en-GB" altLang="zh-TW" sz="2000" b="1" dirty="0">
                <a:solidFill>
                  <a:schemeClr val="accent2">
                    <a:lumMod val="75000"/>
                  </a:schemeClr>
                </a:solidFill>
              </a:rPr>
              <a:t>Pillar 2</a:t>
            </a:r>
            <a:r>
              <a:rPr kumimoji="1" lang="en-GB" altLang="zh-TW" sz="2000" dirty="0">
                <a:solidFill>
                  <a:schemeClr val="tx1"/>
                </a:solidFill>
              </a:rPr>
              <a:t>: Deals with other risks not covered under Pillar 1; requires banks to  hold capital to cover these risks; and requires supervisors to review banks’ capital planning</a:t>
            </a:r>
            <a:endParaRPr kumimoji="1" lang="en-US" altLang="zh-TW" sz="2000" dirty="0">
              <a:solidFill>
                <a:schemeClr val="tx1"/>
              </a:solidFill>
            </a:endParaRPr>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3193167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p:txBody>
          <a:bodyPr/>
          <a:lstStyle/>
          <a:p>
            <a:r>
              <a:rPr lang="en-US" altLang="zh-TW"/>
              <a:t>Basel II implementation issues</a:t>
            </a:r>
          </a:p>
        </p:txBody>
      </p:sp>
      <p:sp>
        <p:nvSpPr>
          <p:cNvPr id="359427" name="Rectangle 3"/>
          <p:cNvSpPr>
            <a:spLocks noGrp="1" noChangeArrowheads="1"/>
          </p:cNvSpPr>
          <p:nvPr>
            <p:ph idx="1"/>
          </p:nvPr>
        </p:nvSpPr>
        <p:spPr/>
        <p:txBody>
          <a:bodyPr/>
          <a:lstStyle/>
          <a:p>
            <a:r>
              <a:rPr lang="en-US" altLang="zh-TW"/>
              <a:t>A more complex set of regulations</a:t>
            </a:r>
          </a:p>
          <a:p>
            <a:r>
              <a:rPr lang="en-US" altLang="zh-TW"/>
              <a:t>Comprehensive discussion process with industry resulted in significant changes and delays in implementation</a:t>
            </a:r>
          </a:p>
          <a:p>
            <a:r>
              <a:rPr lang="en-US" altLang="zh-TW"/>
              <a:t>Significant divergence of opinion between US and Europe </a:t>
            </a:r>
          </a:p>
          <a:p>
            <a:pPr lvl="1"/>
            <a:r>
              <a:rPr lang="en-US" altLang="zh-TW"/>
              <a:t>US the only big developed financial market to have delayed implementation at biggest banks until 2009</a:t>
            </a:r>
          </a:p>
          <a:p>
            <a:pPr lvl="1"/>
            <a:r>
              <a:rPr lang="en-US" altLang="zh-TW"/>
              <a:t>EU clear implementation timetable : 2007 to 2008</a:t>
            </a:r>
          </a:p>
          <a:p>
            <a:pPr lvl="1"/>
            <a:r>
              <a:rPr lang="en-US" altLang="zh-TW"/>
              <a:t>most Asian countries implemented between 2007 and 2010</a:t>
            </a:r>
            <a:endParaRPr lang="en-US" altLang="zh-TW" dirty="0"/>
          </a:p>
        </p:txBody>
      </p:sp>
      <p:sp>
        <p:nvSpPr>
          <p:cNvPr id="39940" name="Slide Number Placeholder 5"/>
          <p:cNvSpPr>
            <a:spLocks noGrp="1"/>
          </p:cNvSpPr>
          <p:nvPr>
            <p:ph type="sldNum" sz="quarter" idx="10"/>
          </p:nvPr>
        </p:nvSpPr>
        <p:spPr/>
        <p:txBody>
          <a:bodyPr/>
          <a:lstStyle/>
          <a:p>
            <a:fld id="{8BB780C0-064E-4E74-B148-0BEFDE05EEB1}" type="slidenum">
              <a:rPr lang="en-US" altLang="en-US" smtClean="0"/>
              <a:pPr/>
              <a:t>434</a:t>
            </a:fld>
            <a:endParaRPr lang="en-US" altLang="en-US"/>
          </a:p>
        </p:txBody>
      </p:sp>
      <p:sp>
        <p:nvSpPr>
          <p:cNvPr id="7" name="Footer Placeholder 4"/>
          <p:cNvSpPr>
            <a:spLocks noGrp="1"/>
          </p:cNvSpPr>
          <p:nvPr>
            <p:ph type="ftr" sz="quarter" idx="11"/>
          </p:nvPr>
        </p:nvSpPr>
        <p:spPr/>
        <p:txBody>
          <a:bodyPr/>
          <a:lstStyle/>
          <a:p>
            <a:r>
              <a:rPr lang="en-US" altLang="zh-TW"/>
              <a:t>Banking Regulation</a:t>
            </a:r>
            <a:endParaRPr lang="en-US" altLang="zh-TW" dirty="0"/>
          </a:p>
        </p:txBody>
      </p:sp>
      <p:sp>
        <p:nvSpPr>
          <p:cNvPr id="359428" name="Text Box 4"/>
          <p:cNvSpPr txBox="1">
            <a:spLocks noChangeArrowheads="1"/>
          </p:cNvSpPr>
          <p:nvPr/>
        </p:nvSpPr>
        <p:spPr bwMode="auto">
          <a:xfrm>
            <a:off x="2971800" y="5105401"/>
            <a:ext cx="6477000"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dirty="0">
                <a:latin typeface="Calibri (Body)"/>
                <a:ea typeface="新細明體" charset="-120"/>
              </a:rPr>
              <a:t>Current issues: US had only partially implemented Basel II as crisis unfolded so transition not complete</a:t>
            </a:r>
          </a:p>
        </p:txBody>
      </p:sp>
    </p:spTree>
    <p:extLst>
      <p:ext uri="{BB962C8B-B14F-4D97-AF65-F5344CB8AC3E}">
        <p14:creationId xmlns:p14="http://schemas.microsoft.com/office/powerpoint/2010/main" val="38938359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nvGraphicFramePr>
        <p:xfrm>
          <a:off x="1524000" y="2032000"/>
          <a:ext cx="4267200" cy="406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nvGraphicFramePr>
        <p:xfrm>
          <a:off x="3962400" y="2032000"/>
          <a:ext cx="4267200" cy="406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p:nvPr/>
        </p:nvGraphicFramePr>
        <p:xfrm>
          <a:off x="6400800" y="2032000"/>
          <a:ext cx="4267200" cy="4064000"/>
        </p:xfrm>
        <a:graphic>
          <a:graphicData uri="http://schemas.openxmlformats.org/drawingml/2006/chart">
            <c:chart xmlns:c="http://schemas.openxmlformats.org/drawingml/2006/chart" xmlns:r="http://schemas.openxmlformats.org/officeDocument/2006/relationships" r:id="rId5"/>
          </a:graphicData>
        </a:graphic>
      </p:graphicFrame>
      <p:sp>
        <p:nvSpPr>
          <p:cNvPr id="72706" name="Rectangle 2"/>
          <p:cNvSpPr>
            <a:spLocks noGrp="1" noChangeArrowheads="1"/>
          </p:cNvSpPr>
          <p:nvPr>
            <p:ph type="title"/>
          </p:nvPr>
        </p:nvSpPr>
        <p:spPr/>
        <p:txBody>
          <a:bodyPr/>
          <a:lstStyle/>
          <a:p>
            <a:pPr eaLnBrk="1" hangingPunct="1"/>
            <a:r>
              <a:rPr lang="en-US" altLang="zh-TW" sz="2800" dirty="0"/>
              <a:t>4Q08 Survey of US Banking Executives: Do you Expect Your Capital Requirements to Rise Under Basel II? </a:t>
            </a:r>
          </a:p>
        </p:txBody>
      </p:sp>
      <p:sp>
        <p:nvSpPr>
          <p:cNvPr id="69639" name="Text Box 4"/>
          <p:cNvSpPr txBox="1">
            <a:spLocks noChangeArrowheads="1"/>
          </p:cNvSpPr>
          <p:nvPr/>
        </p:nvSpPr>
        <p:spPr bwMode="auto">
          <a:xfrm>
            <a:off x="1524000" y="5867401"/>
            <a:ext cx="67056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American Banker/Greenwich Associates Executive Forum 4Q 2008 </a:t>
            </a:r>
          </a:p>
        </p:txBody>
      </p:sp>
      <p:sp>
        <p:nvSpPr>
          <p:cNvPr id="69640" name="AutoShape 5"/>
          <p:cNvSpPr>
            <a:spLocks noChangeArrowheads="1"/>
          </p:cNvSpPr>
          <p:nvPr/>
        </p:nvSpPr>
        <p:spPr bwMode="auto">
          <a:xfrm>
            <a:off x="1828800" y="5105400"/>
            <a:ext cx="6019800" cy="762000"/>
          </a:xfrm>
          <a:prstGeom prst="wedgeEllipseCallout">
            <a:avLst>
              <a:gd name="adj1" fmla="val -19971"/>
              <a:gd name="adj2" fmla="val -102241"/>
            </a:avLst>
          </a:prstGeom>
          <a:solidFill>
            <a:schemeClr val="accent1">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lang="en-US" altLang="zh-TW" sz="2000" dirty="0">
                <a:solidFill>
                  <a:schemeClr val="tx1"/>
                </a:solidFill>
              </a:rPr>
              <a:t>“I think Basel II will be totally re-visited as a result of the credit crisis.” </a:t>
            </a:r>
          </a:p>
        </p:txBody>
      </p:sp>
      <p:sp>
        <p:nvSpPr>
          <p:cNvPr id="7" name="Slide Number Placeholder 5"/>
          <p:cNvSpPr>
            <a:spLocks noGrp="1"/>
          </p:cNvSpPr>
          <p:nvPr>
            <p:ph type="sldNum" sz="quarter" idx="10"/>
          </p:nvPr>
        </p:nvSpPr>
        <p:spPr bwMode="auto">
          <a:xfrm>
            <a:off x="9763126" y="6586539"/>
            <a:ext cx="919163" cy="293687"/>
          </a:xfrm>
        </p:spPr>
        <p:txBody>
          <a:bodyPr vert="horz" wrap="square" lIns="91440" tIns="45720" rIns="91440" bIns="45720" numCol="1" rtlCol="0" anchor="ctr" anchorCtr="0" compatLnSpc="1">
            <a:prstTxWarp prst="textNoShape">
              <a:avLst/>
            </a:prstTxWarp>
          </a:bodyPr>
          <a:lstStyle/>
          <a:p>
            <a:fld id="{12243412-F31D-458C-8E7E-E623B34D5D38}" type="slidenum">
              <a:rPr lang="zh-TW" altLang="en-US" sz="1400"/>
              <a:pPr/>
              <a:t>435</a:t>
            </a:fld>
            <a:endParaRPr lang="en-US" altLang="zh-TW" sz="1400"/>
          </a:p>
        </p:txBody>
      </p:sp>
      <p:sp>
        <p:nvSpPr>
          <p:cNvPr id="12" name="TextBox 11"/>
          <p:cNvSpPr txBox="1"/>
          <p:nvPr/>
        </p:nvSpPr>
        <p:spPr>
          <a:xfrm>
            <a:off x="2920652" y="1447800"/>
            <a:ext cx="914400" cy="914400"/>
          </a:xfrm>
          <a:prstGeom prst="rect">
            <a:avLst/>
          </a:prstGeom>
          <a:noFill/>
          <a:ln>
            <a:noFill/>
          </a:ln>
        </p:spPr>
        <p:txBody>
          <a:bodyPr vert="horz" wrap="none" lIns="91440" tIns="45720" rIns="91440" bIns="45720" rtlCol="0" anchor="ctr">
            <a:normAutofit/>
          </a:bodyPr>
          <a:lstStyle/>
          <a:p>
            <a:pPr>
              <a:spcBef>
                <a:spcPct val="0"/>
              </a:spcBef>
            </a:pPr>
            <a:r>
              <a:rPr lang="en-US" altLang="zh-TW" sz="2000" b="1" dirty="0">
                <a:latin typeface="+mj-lt"/>
                <a:ea typeface="+mj-ea"/>
                <a:cs typeface="+mj-cs"/>
              </a:rPr>
              <a:t>All Companies</a:t>
            </a:r>
            <a:endParaRPr lang="zh-TW" altLang="en-US" sz="2000" b="1" dirty="0">
              <a:latin typeface="+mj-lt"/>
              <a:ea typeface="+mj-ea"/>
              <a:cs typeface="+mj-cs"/>
            </a:endParaRPr>
          </a:p>
        </p:txBody>
      </p:sp>
      <p:sp>
        <p:nvSpPr>
          <p:cNvPr id="13" name="TextBox 12"/>
          <p:cNvSpPr txBox="1"/>
          <p:nvPr/>
        </p:nvSpPr>
        <p:spPr>
          <a:xfrm>
            <a:off x="5359052" y="1447800"/>
            <a:ext cx="914400" cy="914400"/>
          </a:xfrm>
          <a:prstGeom prst="rect">
            <a:avLst/>
          </a:prstGeom>
          <a:noFill/>
          <a:ln>
            <a:noFill/>
          </a:ln>
        </p:spPr>
        <p:txBody>
          <a:bodyPr vert="horz" wrap="none" lIns="91440" tIns="45720" rIns="91440" bIns="45720" rtlCol="0" anchor="ctr">
            <a:normAutofit/>
          </a:bodyPr>
          <a:lstStyle/>
          <a:p>
            <a:pPr>
              <a:spcBef>
                <a:spcPct val="0"/>
              </a:spcBef>
            </a:pPr>
            <a:r>
              <a:rPr lang="en-US" altLang="zh-TW" sz="2000" b="1" dirty="0">
                <a:latin typeface="+mj-lt"/>
                <a:ea typeface="+mj-ea"/>
                <a:cs typeface="+mj-cs"/>
              </a:rPr>
              <a:t>Small Companies</a:t>
            </a:r>
            <a:endParaRPr lang="zh-TW" altLang="en-US" sz="2000" b="1" dirty="0">
              <a:latin typeface="+mj-lt"/>
              <a:ea typeface="+mj-ea"/>
              <a:cs typeface="+mj-cs"/>
            </a:endParaRPr>
          </a:p>
        </p:txBody>
      </p:sp>
      <p:sp>
        <p:nvSpPr>
          <p:cNvPr id="14" name="TextBox 13"/>
          <p:cNvSpPr txBox="1"/>
          <p:nvPr/>
        </p:nvSpPr>
        <p:spPr>
          <a:xfrm>
            <a:off x="7797452" y="1447800"/>
            <a:ext cx="914400" cy="914400"/>
          </a:xfrm>
          <a:prstGeom prst="rect">
            <a:avLst/>
          </a:prstGeom>
          <a:noFill/>
          <a:ln>
            <a:noFill/>
          </a:ln>
        </p:spPr>
        <p:txBody>
          <a:bodyPr vert="horz" wrap="none" lIns="91440" tIns="45720" rIns="91440" bIns="45720" rtlCol="0" anchor="ctr">
            <a:normAutofit/>
          </a:bodyPr>
          <a:lstStyle/>
          <a:p>
            <a:pPr>
              <a:spcBef>
                <a:spcPct val="0"/>
              </a:spcBef>
            </a:pPr>
            <a:r>
              <a:rPr lang="en-US" altLang="zh-TW" sz="2000" b="1" dirty="0">
                <a:latin typeface="+mj-lt"/>
                <a:ea typeface="+mj-ea"/>
                <a:cs typeface="+mj-cs"/>
              </a:rPr>
              <a:t>Large Companies</a:t>
            </a:r>
            <a:endParaRPr lang="zh-TW" altLang="en-US" sz="2000" b="1" dirty="0">
              <a:latin typeface="+mj-lt"/>
              <a:ea typeface="+mj-ea"/>
              <a:cs typeface="+mj-cs"/>
            </a:endParaRPr>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108790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Basel III – response to GFC</a:t>
            </a:r>
            <a:endParaRPr lang="zh-TW" altLang="en-US"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436</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7" name="TextBox 6"/>
          <p:cNvSpPr txBox="1"/>
          <p:nvPr/>
        </p:nvSpPr>
        <p:spPr>
          <a:xfrm>
            <a:off x="2286000" y="2819400"/>
            <a:ext cx="2514600" cy="5334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a:spcBef>
                <a:spcPct val="0"/>
              </a:spcBef>
            </a:pPr>
            <a:r>
              <a:rPr lang="en-US" altLang="zh-TW" sz="4400" dirty="0">
                <a:latin typeface="+mj-lt"/>
                <a:ea typeface="+mj-ea"/>
                <a:cs typeface="+mj-cs"/>
              </a:rPr>
              <a:t>Qualifying Capital</a:t>
            </a:r>
            <a:endParaRPr lang="zh-TW" altLang="en-US" sz="4400" dirty="0">
              <a:latin typeface="+mj-lt"/>
              <a:ea typeface="+mj-ea"/>
              <a:cs typeface="+mj-cs"/>
            </a:endParaRPr>
          </a:p>
        </p:txBody>
      </p:sp>
      <p:sp>
        <p:nvSpPr>
          <p:cNvPr id="8" name="TextBox 7"/>
          <p:cNvSpPr txBox="1"/>
          <p:nvPr/>
        </p:nvSpPr>
        <p:spPr>
          <a:xfrm>
            <a:off x="2286000" y="3581400"/>
            <a:ext cx="2514600" cy="609600"/>
          </a:xfrm>
          <a:prstGeom prst="rect">
            <a:avLst/>
          </a:prstGeom>
          <a:solidFill>
            <a:schemeClr val="accent1">
              <a:lumMod val="20000"/>
              <a:lumOff val="80000"/>
            </a:schemeClr>
          </a:solidFill>
        </p:spPr>
        <p:txBody>
          <a:bodyPr vert="horz" wrap="square" lIns="91440" tIns="45720" rIns="91440" bIns="45720" rtlCol="0" anchor="ctr">
            <a:normAutofit fontScale="47500" lnSpcReduction="20000"/>
          </a:bodyPr>
          <a:lstStyle/>
          <a:p>
            <a:pPr>
              <a:spcBef>
                <a:spcPct val="0"/>
              </a:spcBef>
            </a:pPr>
            <a:r>
              <a:rPr lang="en-US" altLang="zh-TW" sz="4400" dirty="0">
                <a:latin typeface="+mj-lt"/>
                <a:ea typeface="+mj-ea"/>
                <a:cs typeface="+mj-cs"/>
              </a:rPr>
              <a:t>Risk weighted assets</a:t>
            </a:r>
            <a:endParaRPr lang="zh-TW" altLang="en-US" sz="4400" dirty="0">
              <a:latin typeface="+mj-lt"/>
              <a:ea typeface="+mj-ea"/>
              <a:cs typeface="+mj-cs"/>
            </a:endParaRPr>
          </a:p>
        </p:txBody>
      </p:sp>
      <p:cxnSp>
        <p:nvCxnSpPr>
          <p:cNvPr id="10" name="Straight Connector 9"/>
          <p:cNvCxnSpPr/>
          <p:nvPr/>
        </p:nvCxnSpPr>
        <p:spPr>
          <a:xfrm>
            <a:off x="2286000" y="3429000"/>
            <a:ext cx="2590800" cy="0"/>
          </a:xfrm>
          <a:prstGeom prst="line">
            <a:avLst/>
          </a:prstGeom>
        </p:spPr>
        <p:style>
          <a:lnRef idx="3">
            <a:schemeClr val="dk1"/>
          </a:lnRef>
          <a:fillRef idx="0">
            <a:schemeClr val="dk1"/>
          </a:fillRef>
          <a:effectRef idx="2">
            <a:schemeClr val="dk1"/>
          </a:effectRef>
          <a:fontRef idx="minor">
            <a:schemeClr val="tx1"/>
          </a:fontRef>
        </p:style>
      </p:cxnSp>
      <p:sp>
        <p:nvSpPr>
          <p:cNvPr id="12" name="Equal 11"/>
          <p:cNvSpPr/>
          <p:nvPr/>
        </p:nvSpPr>
        <p:spPr>
          <a:xfrm>
            <a:off x="5181600" y="3200400"/>
            <a:ext cx="685800" cy="4572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TextBox 12"/>
          <p:cNvSpPr txBox="1"/>
          <p:nvPr/>
        </p:nvSpPr>
        <p:spPr>
          <a:xfrm>
            <a:off x="5943600" y="3200400"/>
            <a:ext cx="1752600" cy="53340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pPr>
              <a:spcBef>
                <a:spcPct val="0"/>
              </a:spcBef>
            </a:pPr>
            <a:r>
              <a:rPr lang="en-US" altLang="zh-TW" sz="4400" dirty="0">
                <a:latin typeface="+mj-lt"/>
                <a:ea typeface="+mj-ea"/>
                <a:cs typeface="+mj-cs"/>
              </a:rPr>
              <a:t>Minimum required ratio</a:t>
            </a:r>
            <a:endParaRPr lang="zh-TW" altLang="en-US" sz="4400" dirty="0">
              <a:latin typeface="+mj-lt"/>
              <a:ea typeface="+mj-ea"/>
              <a:cs typeface="+mj-cs"/>
            </a:endParaRPr>
          </a:p>
        </p:txBody>
      </p:sp>
      <p:sp>
        <p:nvSpPr>
          <p:cNvPr id="14" name="Down Arrow Callout 13"/>
          <p:cNvSpPr/>
          <p:nvPr/>
        </p:nvSpPr>
        <p:spPr>
          <a:xfrm>
            <a:off x="2133600" y="1371600"/>
            <a:ext cx="3581400" cy="12954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Stricter eligibility rules</a:t>
            </a:r>
          </a:p>
          <a:p>
            <a:pPr algn="ctr"/>
            <a:r>
              <a:rPr lang="en-US" altLang="zh-TW" dirty="0"/>
              <a:t>Deductions from capital</a:t>
            </a:r>
            <a:endParaRPr lang="zh-TW" altLang="en-US" dirty="0"/>
          </a:p>
        </p:txBody>
      </p:sp>
      <p:sp>
        <p:nvSpPr>
          <p:cNvPr id="15" name="Up Arrow Callout 14"/>
          <p:cNvSpPr/>
          <p:nvPr/>
        </p:nvSpPr>
        <p:spPr>
          <a:xfrm>
            <a:off x="2209800" y="4343400"/>
            <a:ext cx="3733800" cy="16764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Increased risk weighting for many assets, but particularly securitization</a:t>
            </a:r>
            <a:endParaRPr lang="zh-TW" altLang="en-US" dirty="0"/>
          </a:p>
        </p:txBody>
      </p:sp>
      <p:sp>
        <p:nvSpPr>
          <p:cNvPr id="16" name="Left Arrow Callout 15"/>
          <p:cNvSpPr/>
          <p:nvPr/>
        </p:nvSpPr>
        <p:spPr>
          <a:xfrm>
            <a:off x="8001000" y="1981200"/>
            <a:ext cx="2438400" cy="33528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Targets increased overall, but specially minimum core equity more than doubled; additional capital for SIFIs</a:t>
            </a:r>
          </a:p>
          <a:p>
            <a:pPr algn="ctr"/>
            <a:r>
              <a:rPr lang="en-US" altLang="zh-TW" dirty="0"/>
              <a:t>Counter-cyclical buffer</a:t>
            </a:r>
            <a:endParaRPr lang="zh-TW" altLang="en-US" dirty="0"/>
          </a:p>
        </p:txBody>
      </p:sp>
      <p:sp>
        <p:nvSpPr>
          <p:cNvPr id="17" name="TextBox 16"/>
          <p:cNvSpPr txBox="1"/>
          <p:nvPr/>
        </p:nvSpPr>
        <p:spPr>
          <a:xfrm>
            <a:off x="6400800" y="5638800"/>
            <a:ext cx="3962400" cy="609600"/>
          </a:xfrm>
          <a:prstGeom prst="rect">
            <a:avLst/>
          </a:prstGeom>
          <a:solidFill>
            <a:schemeClr val="accent1">
              <a:lumMod val="20000"/>
              <a:lumOff val="80000"/>
            </a:schemeClr>
          </a:solidFill>
        </p:spPr>
        <p:txBody>
          <a:bodyPr vert="horz" wrap="square" lIns="91440" tIns="45720" rIns="91440" bIns="45720" rtlCol="0" anchor="ctr">
            <a:normAutofit fontScale="25000" lnSpcReduction="20000"/>
          </a:bodyPr>
          <a:lstStyle/>
          <a:p>
            <a:r>
              <a:rPr lang="fr-FR" altLang="zh-TW" sz="4400" dirty="0">
                <a:latin typeface="+mj-lt"/>
                <a:ea typeface="+mj-ea"/>
                <a:cs typeface="+mj-cs"/>
                <a:hlinkClick r:id="rId3"/>
              </a:rPr>
              <a:t>http://www.ft.com/intl/cms/s/0/9b0eb606-97b9-11e2-97e0-00144feabdc0.html?ftcamp=crm/email/201341/nbe/FinancialServices/product#axzz2PYHfmVvo</a:t>
            </a:r>
            <a:r>
              <a:rPr lang="fr-FR" altLang="zh-TW" sz="4400" dirty="0">
                <a:latin typeface="+mj-lt"/>
                <a:ea typeface="+mj-ea"/>
                <a:cs typeface="+mj-cs"/>
              </a:rPr>
              <a:t> </a:t>
            </a:r>
            <a:endParaRPr lang="zh-TW" altLang="en-US" sz="4400" dirty="0">
              <a:latin typeface="+mj-lt"/>
              <a:ea typeface="+mj-ea"/>
              <a:cs typeface="+mj-cs"/>
            </a:endParaRPr>
          </a:p>
        </p:txBody>
      </p:sp>
    </p:spTree>
    <p:extLst>
      <p:ext uri="{BB962C8B-B14F-4D97-AF65-F5344CB8AC3E}">
        <p14:creationId xmlns:p14="http://schemas.microsoft.com/office/powerpoint/2010/main" val="308510063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altLang="zh-TW" dirty="0"/>
              <a:t>Comparison of Basel regimes</a:t>
            </a:r>
            <a:endParaRPr lang="zh-TW" altLang="en-US" dirty="0"/>
          </a:p>
        </p:txBody>
      </p:sp>
      <p:pic>
        <p:nvPicPr>
          <p:cNvPr id="235522" name="Picture 2"/>
          <p:cNvPicPr>
            <a:picLocks noGrp="1" noChangeAspect="1" noChangeArrowheads="1"/>
          </p:cNvPicPr>
          <p:nvPr>
            <p:ph idx="1"/>
          </p:nvPr>
        </p:nvPicPr>
        <p:blipFill>
          <a:blip r:embed="rId3" cstate="print"/>
          <a:stretch>
            <a:fillRect/>
          </a:stretch>
        </p:blipFill>
        <p:spPr bwMode="auto">
          <a:xfrm>
            <a:off x="1752601" y="884238"/>
            <a:ext cx="8752359" cy="4906963"/>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61FD7134-7C8E-452A-A8D0-23C28E3DA990}" type="slidenum">
              <a:rPr lang="en-US" altLang="en-US" sz="1400"/>
              <a:pPr/>
              <a:t>437</a:t>
            </a:fld>
            <a:endParaRPr lang="en-US" altLang="en-US" sz="1400"/>
          </a:p>
        </p:txBody>
      </p:sp>
      <p:sp>
        <p:nvSpPr>
          <p:cNvPr id="8" name="TextBox 7"/>
          <p:cNvSpPr txBox="1"/>
          <p:nvPr/>
        </p:nvSpPr>
        <p:spPr>
          <a:xfrm>
            <a:off x="1524000" y="5867401"/>
            <a:ext cx="2362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PWC – Oct 10</a:t>
            </a:r>
            <a:endParaRPr lang="zh-TW" altLang="en-US" dirty="0"/>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19489578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Basel III – New Leverage Ratio</a:t>
            </a:r>
            <a:endParaRPr lang="zh-TW" altLang="en-US" dirty="0"/>
          </a:p>
        </p:txBody>
      </p:sp>
      <p:sp>
        <p:nvSpPr>
          <p:cNvPr id="3" name="Content Placeholder 2"/>
          <p:cNvSpPr>
            <a:spLocks noGrp="1"/>
          </p:cNvSpPr>
          <p:nvPr>
            <p:ph idx="1"/>
          </p:nvPr>
        </p:nvSpPr>
        <p:spPr/>
        <p:txBody>
          <a:bodyPr>
            <a:normAutofit fontScale="77500" lnSpcReduction="20000"/>
          </a:bodyPr>
          <a:lstStyle/>
          <a:p>
            <a:pPr>
              <a:lnSpc>
                <a:spcPct val="110000"/>
              </a:lnSpc>
            </a:pPr>
            <a:r>
              <a:rPr lang="en-US" altLang="zh-TW" dirty="0"/>
              <a:t>The new (proposed) leverage ratio is similar to that used in the US, with a minimum set at </a:t>
            </a:r>
            <a:r>
              <a:rPr lang="en-US" altLang="zh-TW" b="1" dirty="0">
                <a:solidFill>
                  <a:srgbClr val="FF0000"/>
                </a:solidFill>
              </a:rPr>
              <a:t>3%</a:t>
            </a:r>
            <a:r>
              <a:rPr lang="en-US" altLang="zh-TW" dirty="0"/>
              <a:t> (US: 5%) </a:t>
            </a:r>
          </a:p>
          <a:p>
            <a:pPr>
              <a:lnSpc>
                <a:spcPct val="110000"/>
              </a:lnSpc>
            </a:pPr>
            <a:r>
              <a:rPr lang="en-US" altLang="zh-TW" dirty="0"/>
              <a:t>the capital base (qualifying capital) will most likely be Tier 1 only </a:t>
            </a:r>
          </a:p>
          <a:p>
            <a:pPr>
              <a:lnSpc>
                <a:spcPct val="110000"/>
              </a:lnSpc>
            </a:pPr>
            <a:r>
              <a:rPr lang="en-US" altLang="zh-TW" dirty="0"/>
              <a:t>the gross asset value includes:</a:t>
            </a:r>
          </a:p>
          <a:p>
            <a:pPr lvl="1">
              <a:lnSpc>
                <a:spcPct val="110000"/>
              </a:lnSpc>
            </a:pPr>
            <a:r>
              <a:rPr lang="en-US" altLang="zh-TW" dirty="0"/>
              <a:t>All assets held including cash and liquid assets</a:t>
            </a:r>
          </a:p>
          <a:p>
            <a:pPr lvl="1">
              <a:lnSpc>
                <a:spcPct val="110000"/>
              </a:lnSpc>
            </a:pPr>
            <a:r>
              <a:rPr lang="en-US" altLang="zh-TW" dirty="0"/>
              <a:t>Repos</a:t>
            </a:r>
          </a:p>
          <a:p>
            <a:pPr lvl="1">
              <a:lnSpc>
                <a:spcPct val="110000"/>
              </a:lnSpc>
            </a:pPr>
            <a:r>
              <a:rPr lang="en-US" altLang="zh-TW" dirty="0"/>
              <a:t>The value of </a:t>
            </a:r>
          </a:p>
          <a:p>
            <a:pPr lvl="2">
              <a:lnSpc>
                <a:spcPct val="110000"/>
              </a:lnSpc>
            </a:pPr>
            <a:r>
              <a:rPr lang="en-US" altLang="zh-TW" dirty="0"/>
              <a:t>Lending commitments</a:t>
            </a:r>
          </a:p>
          <a:p>
            <a:pPr lvl="2">
              <a:lnSpc>
                <a:spcPct val="110000"/>
              </a:lnSpc>
            </a:pPr>
            <a:r>
              <a:rPr lang="en-US" altLang="zh-TW" dirty="0"/>
              <a:t>Trade finance commitments</a:t>
            </a:r>
          </a:p>
          <a:p>
            <a:pPr lvl="2">
              <a:lnSpc>
                <a:spcPct val="110000"/>
              </a:lnSpc>
            </a:pPr>
            <a:r>
              <a:rPr lang="en-US" altLang="zh-TW" dirty="0"/>
              <a:t>SBLCs and guarantees</a:t>
            </a:r>
          </a:p>
          <a:p>
            <a:pPr lvl="1">
              <a:lnSpc>
                <a:spcPct val="110000"/>
              </a:lnSpc>
            </a:pPr>
            <a:r>
              <a:rPr lang="en-US" altLang="zh-TW" dirty="0"/>
              <a:t>Even if</a:t>
            </a:r>
          </a:p>
          <a:p>
            <a:pPr lvl="2">
              <a:lnSpc>
                <a:spcPct val="110000"/>
              </a:lnSpc>
            </a:pPr>
            <a:r>
              <a:rPr lang="en-US" altLang="zh-TW" dirty="0"/>
              <a:t>Guarantee or collateral available</a:t>
            </a:r>
          </a:p>
          <a:p>
            <a:pPr lvl="2">
              <a:lnSpc>
                <a:spcPct val="110000"/>
              </a:lnSpc>
            </a:pPr>
            <a:r>
              <a:rPr lang="en-US" altLang="zh-TW" dirty="0"/>
              <a:t>Netting available</a:t>
            </a:r>
          </a:p>
          <a:p>
            <a:pPr>
              <a:lnSpc>
                <a:spcPct val="11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438</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38614708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TW" dirty="0"/>
              <a:t>How to measure banks</a:t>
            </a:r>
            <a:endParaRPr lang="zh-TW" altLang="en-US" dirty="0"/>
          </a:p>
        </p:txBody>
      </p:sp>
      <p:pic>
        <p:nvPicPr>
          <p:cNvPr id="7" name="Picture 2" descr="[image]"/>
          <p:cNvPicPr>
            <a:picLocks noGrp="1" noChangeAspect="1" noChangeArrowheads="1"/>
          </p:cNvPicPr>
          <p:nvPr>
            <p:ph sz="half" idx="1"/>
          </p:nvPr>
        </p:nvPicPr>
        <p:blipFill>
          <a:blip r:embed="rId3" cstate="print"/>
          <a:stretch>
            <a:fillRect/>
          </a:stretch>
        </p:blipFill>
        <p:spPr bwMode="auto">
          <a:xfrm>
            <a:off x="3071664" y="1371601"/>
            <a:ext cx="6117380" cy="2642323"/>
          </a:xfrm>
          <a:prstGeom prst="rect">
            <a:avLst/>
          </a:prstGeom>
          <a:noFill/>
        </p:spPr>
      </p:pic>
      <p:sp>
        <p:nvSpPr>
          <p:cNvPr id="9" name="Content Placeholder 8"/>
          <p:cNvSpPr>
            <a:spLocks noGrp="1"/>
          </p:cNvSpPr>
          <p:nvPr>
            <p:ph sz="half" idx="2"/>
          </p:nvPr>
        </p:nvSpPr>
        <p:spPr>
          <a:xfrm>
            <a:off x="1847528" y="4437113"/>
            <a:ext cx="8363272" cy="1689051"/>
          </a:xfrm>
        </p:spPr>
        <p:txBody>
          <a:bodyPr>
            <a:noAutofit/>
          </a:bodyPr>
          <a:lstStyle/>
          <a:p>
            <a:pPr>
              <a:lnSpc>
                <a:spcPct val="100000"/>
              </a:lnSpc>
            </a:pPr>
            <a:r>
              <a:rPr lang="zh-TW" altLang="zh-TW" sz="1600" dirty="0"/>
              <a:t>Under </a:t>
            </a:r>
            <a:r>
              <a:rPr lang="zh-TW" altLang="zh-TW" sz="1600" b="1" dirty="0"/>
              <a:t>U.S</a:t>
            </a:r>
            <a:r>
              <a:rPr lang="zh-TW" altLang="zh-TW" sz="1600" dirty="0"/>
              <a:t>. accounting rules, banks offset many derivative holdings against others to come up with a </a:t>
            </a:r>
            <a:r>
              <a:rPr lang="zh-TW" altLang="zh-TW" sz="1600" b="1" dirty="0"/>
              <a:t>net</a:t>
            </a:r>
            <a:r>
              <a:rPr lang="zh-TW" altLang="zh-TW" sz="1600" dirty="0"/>
              <a:t> asset number. So while J.P. Morgan reports $1.7 trillion in gross derivative assets in notes to its financial statements, it includes just $85.5 billion on its balance sheet.</a:t>
            </a:r>
          </a:p>
          <a:p>
            <a:pPr>
              <a:lnSpc>
                <a:spcPct val="100000"/>
              </a:lnSpc>
            </a:pPr>
            <a:r>
              <a:rPr lang="zh-TW" altLang="zh-TW" sz="1600" b="1" dirty="0"/>
              <a:t>International </a:t>
            </a:r>
            <a:r>
              <a:rPr lang="zh-TW" altLang="zh-TW" sz="1600" dirty="0"/>
              <a:t>rules require banks to show </a:t>
            </a:r>
            <a:r>
              <a:rPr lang="zh-TW" altLang="zh-TW" sz="1600" b="1" dirty="0"/>
              <a:t>gross</a:t>
            </a:r>
            <a:r>
              <a:rPr lang="zh-TW" altLang="zh-TW" sz="1600" dirty="0"/>
              <a:t> derivative values on their balance sheet with less netting allowed. That makes European banks appear larger than they would under U.S. rules.</a:t>
            </a:r>
          </a:p>
          <a:p>
            <a:pPr>
              <a:lnSpc>
                <a:spcPct val="100000"/>
              </a:lnSpc>
            </a:pPr>
            <a:endParaRPr lang="zh-TW" altLang="en-US" sz="1600" dirty="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098157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Users\Wolfgang\Documents\ED.PRES\06_Purchased Copyrighted Contend\istockphoto\iStock_000007534303Sma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Wolfgang\Documents\ED.PRES\06_Purchased Copyrighted Contend\istockphoto\iStock_000007534303Small.jp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1444" name="Rectangle 4"/>
          <p:cNvSpPr>
            <a:spLocks noGrp="1" noChangeArrowheads="1"/>
          </p:cNvSpPr>
          <p:nvPr>
            <p:ph type="title"/>
          </p:nvPr>
        </p:nvSpPr>
        <p:spPr/>
        <p:txBody>
          <a:bodyPr/>
          <a:lstStyle/>
          <a:p>
            <a:r>
              <a:rPr lang="en-US" altLang="zh-TW" dirty="0"/>
              <a:t>Credit risk</a:t>
            </a:r>
          </a:p>
        </p:txBody>
      </p:sp>
      <p:sp>
        <p:nvSpPr>
          <p:cNvPr id="61445" name="Rectangle 5"/>
          <p:cNvSpPr>
            <a:spLocks noGrp="1" noChangeArrowheads="1"/>
          </p:cNvSpPr>
          <p:nvPr>
            <p:ph idx="1"/>
          </p:nvPr>
        </p:nvSpPr>
        <p:spPr/>
        <p:txBody>
          <a:bodyPr/>
          <a:lstStyle/>
          <a:p>
            <a:r>
              <a:rPr lang="en-US" altLang="zh-TW" dirty="0"/>
              <a:t>The </a:t>
            </a:r>
            <a:r>
              <a:rPr lang="en-US" altLang="zh-TW" b="1" dirty="0">
                <a:solidFill>
                  <a:schemeClr val="accent2"/>
                </a:solidFill>
              </a:rPr>
              <a:t>ability</a:t>
            </a:r>
            <a:r>
              <a:rPr lang="en-US" altLang="zh-TW" dirty="0">
                <a:solidFill>
                  <a:schemeClr val="accent2"/>
                </a:solidFill>
              </a:rPr>
              <a:t> </a:t>
            </a:r>
            <a:r>
              <a:rPr lang="en-US" altLang="zh-TW" dirty="0"/>
              <a:t>and </a:t>
            </a:r>
            <a:r>
              <a:rPr lang="en-US" altLang="zh-TW" b="1" dirty="0">
                <a:solidFill>
                  <a:schemeClr val="accent2"/>
                </a:solidFill>
              </a:rPr>
              <a:t>willingness</a:t>
            </a:r>
            <a:r>
              <a:rPr lang="en-US" altLang="zh-TW" dirty="0">
                <a:solidFill>
                  <a:schemeClr val="accent2"/>
                </a:solidFill>
              </a:rPr>
              <a:t> </a:t>
            </a:r>
            <a:r>
              <a:rPr lang="en-US" altLang="zh-TW" dirty="0"/>
              <a:t>of a borrower to </a:t>
            </a:r>
            <a:r>
              <a:rPr lang="en-US" altLang="zh-TW" b="1" dirty="0">
                <a:solidFill>
                  <a:schemeClr val="accent2"/>
                </a:solidFill>
              </a:rPr>
              <a:t>pay when due</a:t>
            </a:r>
          </a:p>
          <a:p>
            <a:r>
              <a:rPr lang="en-US" altLang="zh-TW" dirty="0"/>
              <a:t>Components: </a:t>
            </a:r>
            <a:r>
              <a:rPr lang="en-US" altLang="zh-TW" b="1" dirty="0">
                <a:solidFill>
                  <a:schemeClr val="accent2"/>
                </a:solidFill>
              </a:rPr>
              <a:t>default</a:t>
            </a:r>
            <a:r>
              <a:rPr lang="en-US" altLang="zh-TW" dirty="0">
                <a:solidFill>
                  <a:schemeClr val="accent2"/>
                </a:solidFill>
              </a:rPr>
              <a:t> </a:t>
            </a:r>
            <a:r>
              <a:rPr lang="en-US" altLang="zh-TW" dirty="0"/>
              <a:t>risk and </a:t>
            </a:r>
            <a:r>
              <a:rPr lang="en-US" altLang="zh-TW" b="1" dirty="0">
                <a:solidFill>
                  <a:schemeClr val="accent2"/>
                </a:solidFill>
              </a:rPr>
              <a:t>recovery</a:t>
            </a:r>
            <a:r>
              <a:rPr lang="en-US" altLang="zh-TW" dirty="0">
                <a:solidFill>
                  <a:schemeClr val="accent2"/>
                </a:solidFill>
              </a:rPr>
              <a:t> </a:t>
            </a:r>
            <a:r>
              <a:rPr lang="en-US" altLang="zh-TW" dirty="0"/>
              <a:t>risk</a:t>
            </a:r>
          </a:p>
          <a:p>
            <a:pPr lvl="1"/>
            <a:r>
              <a:rPr lang="en-US" altLang="zh-TW" dirty="0"/>
              <a:t>Within a given level of default risk, recovery risk can vary widely</a:t>
            </a:r>
          </a:p>
          <a:p>
            <a:pPr lvl="1"/>
            <a:r>
              <a:rPr lang="en-US" altLang="zh-TW" dirty="0"/>
              <a:t>Recovery highly dependent on position in capital structure e.g. higher recovery for secured debt and on type of issue e.g. recovery higher for loans than bonds</a:t>
            </a:r>
          </a:p>
          <a:p>
            <a:r>
              <a:rPr lang="en-US" altLang="zh-TW" dirty="0"/>
              <a:t>Remedy: liquidate or work-out?</a:t>
            </a:r>
          </a:p>
        </p:txBody>
      </p:sp>
      <p:sp>
        <p:nvSpPr>
          <p:cNvPr id="6"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660F77B8-6AE9-47AF-9264-8AE7036BEEE1}" type="slidenum">
              <a:rPr lang="en-US" altLang="en-US" sz="1400"/>
              <a:pPr/>
              <a:t>44</a:t>
            </a:fld>
            <a:endParaRPr lang="en-US" altLang="en-US"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26200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4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uiExpand="1" build="p"/>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r>
              <a:rPr lang="en-US" altLang="zh-TW"/>
              <a:t>Basel III – New Liquidity Policy </a:t>
            </a:r>
            <a:endParaRPr lang="en-US" altLang="zh-TW" dirty="0"/>
          </a:p>
        </p:txBody>
      </p:sp>
      <p:sp>
        <p:nvSpPr>
          <p:cNvPr id="380931" name="Rectangle 3"/>
          <p:cNvSpPr>
            <a:spLocks noGrp="1" noChangeArrowheads="1"/>
          </p:cNvSpPr>
          <p:nvPr>
            <p:ph idx="1"/>
          </p:nvPr>
        </p:nvSpPr>
        <p:spPr/>
        <p:txBody>
          <a:bodyPr>
            <a:normAutofit fontScale="92500"/>
          </a:bodyPr>
          <a:lstStyle/>
          <a:p>
            <a:pPr marL="0" indent="0">
              <a:buNone/>
            </a:pPr>
            <a:r>
              <a:rPr lang="en-US" altLang="zh-TW" dirty="0"/>
              <a:t>On 17 December 2009 the BCBS published its paper titled ‘International framework for liquidity risk measurement, standards and monitoring’ for consultation. The paper proposes to set common minimum international standards for mitigating liquidity risk by using the following two ratios: </a:t>
            </a:r>
          </a:p>
          <a:p>
            <a:pPr marL="514350" indent="-514350">
              <a:buFont typeface="+mj-lt"/>
              <a:buAutoNum type="romanUcPeriod"/>
            </a:pPr>
            <a:r>
              <a:rPr lang="en-US" altLang="zh-TW" dirty="0"/>
              <a:t>A </a:t>
            </a:r>
            <a:r>
              <a:rPr lang="en-US" altLang="zh-TW" b="1" dirty="0">
                <a:solidFill>
                  <a:schemeClr val="accent2">
                    <a:lumMod val="75000"/>
                  </a:schemeClr>
                </a:solidFill>
              </a:rPr>
              <a:t>liquidity coverage ratio (LCR) </a:t>
            </a:r>
            <a:r>
              <a:rPr lang="en-US" altLang="zh-TW" dirty="0"/>
              <a:t>would require banks to hold a sufficient amount of high quality liquid assets to survive a severe stress for a period of 30 days. Outflows can only be met by generating liquidity from high quality government bonds and central bank deposits; and </a:t>
            </a:r>
          </a:p>
          <a:p>
            <a:pPr marL="514350" indent="-514350">
              <a:buFont typeface="+mj-lt"/>
              <a:buAutoNum type="romanUcPeriod"/>
            </a:pPr>
            <a:r>
              <a:rPr lang="en-US" altLang="zh-TW" dirty="0"/>
              <a:t>A </a:t>
            </a:r>
            <a:r>
              <a:rPr lang="en-US" altLang="zh-TW" b="1" dirty="0">
                <a:solidFill>
                  <a:schemeClr val="accent2">
                    <a:lumMod val="75000"/>
                  </a:schemeClr>
                </a:solidFill>
              </a:rPr>
              <a:t>net stable funding ratio (NSFR)</a:t>
            </a:r>
            <a:r>
              <a:rPr lang="en-US" altLang="zh-TW" dirty="0">
                <a:solidFill>
                  <a:schemeClr val="accent2">
                    <a:lumMod val="75000"/>
                  </a:schemeClr>
                </a:solidFill>
              </a:rPr>
              <a:t> </a:t>
            </a:r>
            <a:r>
              <a:rPr lang="en-US" altLang="zh-TW" dirty="0"/>
              <a:t>that measures stable funding relative to the liquidity of the assets funded, and the potential draw on off-balance sheet commitments over a one-year period</a:t>
            </a:r>
          </a:p>
        </p:txBody>
      </p:sp>
      <p:sp>
        <p:nvSpPr>
          <p:cNvPr id="4915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02ED64B-A3EF-4C0E-B2EA-EDFF587A03BE}" type="slidenum">
              <a:rPr lang="en-US" altLang="en-US" sz="1400"/>
              <a:pPr/>
              <a:t>440</a:t>
            </a:fld>
            <a:endParaRPr lang="en-US" altLang="en-US" sz="1400"/>
          </a:p>
        </p:txBody>
      </p:sp>
      <p:sp>
        <p:nvSpPr>
          <p:cNvPr id="380932" name="Text Box 4"/>
          <p:cNvSpPr txBox="1">
            <a:spLocks noChangeArrowheads="1"/>
          </p:cNvSpPr>
          <p:nvPr/>
        </p:nvSpPr>
        <p:spPr bwMode="auto">
          <a:xfrm>
            <a:off x="1524000" y="5867401"/>
            <a:ext cx="1676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FSA</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74421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09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09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122238"/>
            <a:ext cx="7543800" cy="868362"/>
          </a:xfrm>
        </p:spPr>
        <p:txBody>
          <a:bodyPr/>
          <a:lstStyle/>
          <a:p>
            <a:r>
              <a:rPr lang="en-US" altLang="zh-TW" sz="2800" dirty="0"/>
              <a:t>Basel III – new Liquidity and Funding Ratios</a:t>
            </a:r>
            <a:endParaRPr lang="zh-TW" altLang="en-US" sz="2800" dirty="0"/>
          </a:p>
        </p:txBody>
      </p:sp>
      <p:pic>
        <p:nvPicPr>
          <p:cNvPr id="239618" name="Picture 2"/>
          <p:cNvPicPr>
            <a:picLocks noGrp="1" noChangeAspect="1" noChangeArrowheads="1"/>
          </p:cNvPicPr>
          <p:nvPr>
            <p:ph idx="1"/>
          </p:nvPr>
        </p:nvPicPr>
        <p:blipFill>
          <a:blip r:embed="rId3" cstate="print"/>
          <a:srcRect/>
          <a:stretch>
            <a:fillRect/>
          </a:stretch>
        </p:blipFill>
        <p:spPr bwMode="auto">
          <a:xfrm>
            <a:off x="1613273" y="914401"/>
            <a:ext cx="8905933" cy="4987925"/>
          </a:xfrm>
          <a:prstGeom prst="rect">
            <a:avLst/>
          </a:prstGeom>
          <a:noFill/>
          <a:ln w="9525">
            <a:noFill/>
            <a:miter lim="800000"/>
            <a:headEnd/>
            <a:tailEnd/>
          </a:ln>
        </p:spPr>
      </p:pic>
      <p:sp>
        <p:nvSpPr>
          <p:cNvPr id="5"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1D59B71-F9F9-4213-9FF3-A03203621F71}" type="slidenum">
              <a:rPr lang="en-US" altLang="en-US" sz="1400"/>
              <a:pPr/>
              <a:t>441</a:t>
            </a:fld>
            <a:endParaRPr lang="en-US" altLang="en-US" sz="1400"/>
          </a:p>
        </p:txBody>
      </p:sp>
      <p:sp>
        <p:nvSpPr>
          <p:cNvPr id="9" name="TextBox 8"/>
          <p:cNvSpPr txBox="1"/>
          <p:nvPr/>
        </p:nvSpPr>
        <p:spPr>
          <a:xfrm>
            <a:off x="1524000" y="5867401"/>
            <a:ext cx="2362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PWC – 10/2010</a:t>
            </a:r>
            <a:endParaRPr lang="zh-TW" altLang="en-US" dirty="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36560662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Issues with Basel III</a:t>
            </a:r>
            <a:endParaRPr lang="zh-TW" altLang="en-US" dirty="0"/>
          </a:p>
        </p:txBody>
      </p:sp>
      <p:sp>
        <p:nvSpPr>
          <p:cNvPr id="3" name="Content Placeholder 2"/>
          <p:cNvSpPr>
            <a:spLocks noGrp="1"/>
          </p:cNvSpPr>
          <p:nvPr>
            <p:ph idx="1"/>
          </p:nvPr>
        </p:nvSpPr>
        <p:spPr/>
        <p:txBody>
          <a:bodyPr>
            <a:normAutofit fontScale="85000" lnSpcReduction="10000"/>
          </a:bodyPr>
          <a:lstStyle/>
          <a:p>
            <a:r>
              <a:rPr lang="en-US" altLang="zh-TW" dirty="0"/>
              <a:t>Basel guidelines are not directly enforceable</a:t>
            </a:r>
          </a:p>
          <a:p>
            <a:pPr lvl="1"/>
            <a:r>
              <a:rPr lang="en-US" altLang="zh-TW" dirty="0"/>
              <a:t>Each local regulator publishes implementation rules</a:t>
            </a:r>
          </a:p>
          <a:p>
            <a:pPr lvl="1"/>
            <a:r>
              <a:rPr lang="en-US" altLang="zh-TW" dirty="0"/>
              <a:t>Significant divergence of views between different regulators</a:t>
            </a:r>
          </a:p>
          <a:p>
            <a:r>
              <a:rPr lang="en-US" altLang="zh-TW" dirty="0"/>
              <a:t>Implementation timetable very long</a:t>
            </a:r>
          </a:p>
          <a:p>
            <a:pPr lvl="1"/>
            <a:r>
              <a:rPr lang="en-US" altLang="zh-TW" dirty="0"/>
              <a:t>Possibility of another crisis arising and delaying? (</a:t>
            </a:r>
            <a:r>
              <a:rPr lang="en-US" altLang="zh-TW" dirty="0" err="1"/>
              <a:t>eg</a:t>
            </a:r>
            <a:r>
              <a:rPr lang="en-US" altLang="zh-TW" dirty="0"/>
              <a:t> Basel II)</a:t>
            </a:r>
          </a:p>
          <a:p>
            <a:r>
              <a:rPr lang="en-US" altLang="zh-TW" dirty="0"/>
              <a:t>Ability of banks to raise substantial amounts of capital in crisis (e.g. European banks)</a:t>
            </a:r>
          </a:p>
          <a:p>
            <a:r>
              <a:rPr lang="en-US" altLang="zh-TW" dirty="0"/>
              <a:t>Local markets may prevent some of the rules from being directly implemented </a:t>
            </a:r>
          </a:p>
          <a:p>
            <a:pPr lvl="1"/>
            <a:r>
              <a:rPr lang="en-US" altLang="zh-TW" dirty="0"/>
              <a:t>e.g. Asian markets do not offer deep pools of liquid assets to use for liquidity coverage ratio</a:t>
            </a:r>
          </a:p>
          <a:p>
            <a:r>
              <a:rPr lang="en-US" altLang="zh-TW" dirty="0"/>
              <a:t>Significant impact of Basel rules on entire sectors such as trade finance, project finance, securitization </a:t>
            </a:r>
          </a:p>
          <a:p>
            <a:r>
              <a:rPr lang="en-US" altLang="zh-TW" dirty="0"/>
              <a:t>“Basel IV” and the “floor” to RWA </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442</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7" name="Cloud Callout 6"/>
          <p:cNvSpPr/>
          <p:nvPr/>
        </p:nvSpPr>
        <p:spPr>
          <a:xfrm>
            <a:off x="6096000" y="5410201"/>
            <a:ext cx="4343400" cy="898525"/>
          </a:xfrm>
          <a:prstGeom prst="cloudCallout">
            <a:avLst>
              <a:gd name="adj1" fmla="val -62550"/>
              <a:gd name="adj2" fmla="val -8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Implementation suspended due to pandemic</a:t>
            </a:r>
          </a:p>
        </p:txBody>
      </p:sp>
    </p:spTree>
    <p:extLst>
      <p:ext uri="{BB962C8B-B14F-4D97-AF65-F5344CB8AC3E}">
        <p14:creationId xmlns:p14="http://schemas.microsoft.com/office/powerpoint/2010/main" val="172180519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Banking in Asia: what are the most recent developments? </a:t>
            </a:r>
          </a:p>
        </p:txBody>
      </p:sp>
      <p:sp>
        <p:nvSpPr>
          <p:cNvPr id="3" name="Content Placeholder 2"/>
          <p:cNvSpPr>
            <a:spLocks noGrp="1"/>
          </p:cNvSpPr>
          <p:nvPr>
            <p:ph idx="1"/>
          </p:nvPr>
        </p:nvSpPr>
        <p:spPr/>
        <p:txBody>
          <a:bodyPr/>
          <a:lstStyle/>
          <a:p>
            <a:r>
              <a:rPr lang="en-US" dirty="0"/>
              <a:t>Group 20</a:t>
            </a:r>
          </a:p>
          <a:p>
            <a:r>
              <a:rPr lang="en-US" dirty="0"/>
              <a:t>Video link</a:t>
            </a:r>
          </a:p>
          <a:p>
            <a:r>
              <a:rPr lang="en-US" dirty="0">
                <a:hlinkClick r:id="rId2"/>
              </a:rPr>
              <a:t>https://www.youtube.com/watch?v=O7xePbiM0Og</a:t>
            </a:r>
            <a:endParaRPr lang="en-US" dirty="0"/>
          </a:p>
          <a:p>
            <a:r>
              <a:rPr lang="en-US" dirty="0"/>
              <a:t>Article link</a:t>
            </a:r>
          </a:p>
          <a:p>
            <a:r>
              <a:rPr lang="en-US" dirty="0">
                <a:hlinkClick r:id="rId3"/>
              </a:rPr>
              <a:t>https://assets.kpmg/content/dam/kpmg/xx/pdf/2018/12/basel-4-an-overview.pdf</a:t>
            </a:r>
            <a:endParaRPr lang="en-US" dirty="0"/>
          </a:p>
          <a:p>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443</a:t>
            </a:fld>
            <a:endParaRPr lang="en-US" altLang="en-US"/>
          </a:p>
        </p:txBody>
      </p:sp>
      <p:sp>
        <p:nvSpPr>
          <p:cNvPr id="5" name="Footer Placeholder 4"/>
          <p:cNvSpPr>
            <a:spLocks noGrp="1"/>
          </p:cNvSpPr>
          <p:nvPr>
            <p:ph type="ftr" sz="quarter" idx="11"/>
          </p:nvPr>
        </p:nvSpPr>
        <p:spPr/>
        <p:txBody>
          <a:bodyPr/>
          <a:lstStyle/>
          <a:p>
            <a:r>
              <a:rPr lang="en-US" altLang="en-US"/>
              <a:t>Copyright V. Lafon-Vinais</a:t>
            </a:r>
          </a:p>
        </p:txBody>
      </p:sp>
    </p:spTree>
    <p:extLst>
      <p:ext uri="{BB962C8B-B14F-4D97-AF65-F5344CB8AC3E}">
        <p14:creationId xmlns:p14="http://schemas.microsoft.com/office/powerpoint/2010/main" val="143595458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04EE-58AB-4368-ACBE-A760C63170F2}"/>
              </a:ext>
            </a:extLst>
          </p:cNvPr>
          <p:cNvSpPr>
            <a:spLocks noGrp="1"/>
          </p:cNvSpPr>
          <p:nvPr>
            <p:ph type="title"/>
          </p:nvPr>
        </p:nvSpPr>
        <p:spPr/>
        <p:txBody>
          <a:bodyPr/>
          <a:lstStyle/>
          <a:p>
            <a:r>
              <a:rPr lang="en-HK" dirty="0"/>
              <a:t>Summary </a:t>
            </a:r>
          </a:p>
        </p:txBody>
      </p:sp>
      <p:sp>
        <p:nvSpPr>
          <p:cNvPr id="3" name="Content Placeholder 2">
            <a:extLst>
              <a:ext uri="{FF2B5EF4-FFF2-40B4-BE49-F238E27FC236}">
                <a16:creationId xmlns:a16="http://schemas.microsoft.com/office/drawing/2014/main" id="{A890B327-11BC-4A96-B85F-2FF5E07176F0}"/>
              </a:ext>
            </a:extLst>
          </p:cNvPr>
          <p:cNvSpPr>
            <a:spLocks noGrp="1"/>
          </p:cNvSpPr>
          <p:nvPr>
            <p:ph idx="1"/>
          </p:nvPr>
        </p:nvSpPr>
        <p:spPr/>
        <p:txBody>
          <a:bodyPr/>
          <a:lstStyle/>
          <a:p>
            <a:pPr marL="0" indent="0">
              <a:buNone/>
            </a:pPr>
            <a:endParaRPr lang="en-US" dirty="0"/>
          </a:p>
          <a:p>
            <a:r>
              <a:rPr lang="en-US" dirty="0"/>
              <a:t>1996 Market Risk Amendment</a:t>
            </a:r>
          </a:p>
          <a:p>
            <a:r>
              <a:rPr lang="en-US" dirty="0"/>
              <a:t>Basel II: 3-pillar structure; current issues</a:t>
            </a:r>
          </a:p>
          <a:p>
            <a:r>
              <a:rPr lang="en-US" dirty="0"/>
              <a:t>Basel III: leverage; liquidity; funding; issues</a:t>
            </a:r>
          </a:p>
          <a:p>
            <a:r>
              <a:rPr lang="en-US" dirty="0"/>
              <a:t>Comparison of Basel regimes</a:t>
            </a:r>
            <a:endParaRPr lang="en-HK" dirty="0"/>
          </a:p>
        </p:txBody>
      </p:sp>
      <p:sp>
        <p:nvSpPr>
          <p:cNvPr id="4" name="Slide Number Placeholder 3">
            <a:extLst>
              <a:ext uri="{FF2B5EF4-FFF2-40B4-BE49-F238E27FC236}">
                <a16:creationId xmlns:a16="http://schemas.microsoft.com/office/drawing/2014/main" id="{5A9FEAAC-E591-4FF6-8001-DBDC5EA1BB53}"/>
              </a:ext>
            </a:extLst>
          </p:cNvPr>
          <p:cNvSpPr>
            <a:spLocks noGrp="1"/>
          </p:cNvSpPr>
          <p:nvPr>
            <p:ph type="sldNum" sz="quarter" idx="10"/>
          </p:nvPr>
        </p:nvSpPr>
        <p:spPr/>
        <p:txBody>
          <a:bodyPr/>
          <a:lstStyle/>
          <a:p>
            <a:fld id="{37AF7983-E557-4B4F-BF89-F0A9ABB3FF61}" type="slidenum">
              <a:rPr lang="en-US" altLang="en-US" smtClean="0"/>
              <a:pPr/>
              <a:t>444</a:t>
            </a:fld>
            <a:endParaRPr lang="en-US" altLang="en-US"/>
          </a:p>
        </p:txBody>
      </p:sp>
      <p:sp>
        <p:nvSpPr>
          <p:cNvPr id="5" name="Footer Placeholder 4">
            <a:extLst>
              <a:ext uri="{FF2B5EF4-FFF2-40B4-BE49-F238E27FC236}">
                <a16:creationId xmlns:a16="http://schemas.microsoft.com/office/drawing/2014/main" id="{B8287939-0D62-4A58-B8C9-7301759486DA}"/>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425774031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lstStyle/>
          <a:p>
            <a:r>
              <a:rPr lang="en-US" altLang="zh-TW" dirty="0"/>
              <a:t>Test Your Understanding</a:t>
            </a:r>
            <a:endParaRPr lang="zh-TW" altLang="en-US" dirty="0"/>
          </a:p>
        </p:txBody>
      </p:sp>
      <p:sp>
        <p:nvSpPr>
          <p:cNvPr id="3" name="Content Placeholder 2"/>
          <p:cNvSpPr>
            <a:spLocks noGrp="1"/>
          </p:cNvSpPr>
          <p:nvPr>
            <p:ph sz="half" idx="1"/>
          </p:nvPr>
        </p:nvSpPr>
        <p:spPr>
          <a:xfrm>
            <a:off x="1828800" y="1143000"/>
            <a:ext cx="5105400" cy="4953000"/>
          </a:xfrm>
        </p:spPr>
        <p:txBody>
          <a:bodyPr>
            <a:normAutofit fontScale="77500" lnSpcReduction="20000"/>
          </a:bodyPr>
          <a:lstStyle/>
          <a:p>
            <a:pPr lvl="0">
              <a:lnSpc>
                <a:spcPct val="100000"/>
              </a:lnSpc>
            </a:pPr>
            <a:r>
              <a:rPr lang="en-US" altLang="zh-TW" dirty="0"/>
              <a:t>Under Basel </a:t>
            </a:r>
            <a:r>
              <a:rPr lang="en-US" altLang="zh-TW" b="1" dirty="0"/>
              <a:t>I</a:t>
            </a:r>
            <a:r>
              <a:rPr lang="en-US" altLang="zh-TW" dirty="0"/>
              <a:t> what amount of capital do the banks have to maintain as a proportion of their risk weighted assets?</a:t>
            </a:r>
            <a:endParaRPr lang="zh-TW" altLang="zh-TW" dirty="0"/>
          </a:p>
          <a:p>
            <a:pPr lvl="1">
              <a:lnSpc>
                <a:spcPct val="100000"/>
              </a:lnSpc>
            </a:pPr>
            <a:r>
              <a:rPr lang="en-US" altLang="zh-TW" dirty="0"/>
              <a:t>5%</a:t>
            </a:r>
            <a:endParaRPr lang="zh-TW" altLang="zh-TW" dirty="0"/>
          </a:p>
          <a:p>
            <a:pPr lvl="1">
              <a:lnSpc>
                <a:spcPct val="100000"/>
              </a:lnSpc>
            </a:pPr>
            <a:r>
              <a:rPr lang="en-US" altLang="zh-TW" dirty="0"/>
              <a:t>3%</a:t>
            </a:r>
            <a:endParaRPr lang="zh-TW" altLang="zh-TW" dirty="0"/>
          </a:p>
          <a:p>
            <a:pPr lvl="1">
              <a:lnSpc>
                <a:spcPct val="100000"/>
              </a:lnSpc>
            </a:pPr>
            <a:r>
              <a:rPr lang="en-US" altLang="zh-TW" dirty="0"/>
              <a:t>8%</a:t>
            </a:r>
            <a:endParaRPr lang="zh-TW" altLang="zh-TW" dirty="0"/>
          </a:p>
          <a:p>
            <a:pPr lvl="1">
              <a:lnSpc>
                <a:spcPct val="100000"/>
              </a:lnSpc>
            </a:pPr>
            <a:r>
              <a:rPr lang="en-US" altLang="zh-TW" dirty="0"/>
              <a:t>12%</a:t>
            </a:r>
            <a:endParaRPr lang="zh-TW" altLang="zh-TW" dirty="0"/>
          </a:p>
          <a:p>
            <a:pPr lvl="0">
              <a:lnSpc>
                <a:spcPct val="100000"/>
              </a:lnSpc>
            </a:pPr>
            <a:r>
              <a:rPr lang="en-US" altLang="zh-TW" dirty="0"/>
              <a:t> which type of risk was added in the coverage of capital requirement under Basel </a:t>
            </a:r>
            <a:r>
              <a:rPr lang="en-US" altLang="zh-TW" b="1" u="sng" dirty="0"/>
              <a:t>II</a:t>
            </a:r>
            <a:r>
              <a:rPr lang="en-US" altLang="zh-TW" dirty="0"/>
              <a:t>?</a:t>
            </a:r>
            <a:endParaRPr lang="zh-TW" altLang="zh-TW" dirty="0"/>
          </a:p>
          <a:p>
            <a:pPr lvl="1">
              <a:lnSpc>
                <a:spcPct val="100000"/>
              </a:lnSpc>
            </a:pPr>
            <a:r>
              <a:rPr lang="en-US" altLang="zh-TW" dirty="0"/>
              <a:t>Credit risk</a:t>
            </a:r>
            <a:endParaRPr lang="zh-TW" altLang="zh-TW" dirty="0"/>
          </a:p>
          <a:p>
            <a:pPr lvl="1">
              <a:lnSpc>
                <a:spcPct val="100000"/>
              </a:lnSpc>
            </a:pPr>
            <a:r>
              <a:rPr lang="en-US" altLang="zh-TW" dirty="0"/>
              <a:t>Market risk</a:t>
            </a:r>
            <a:endParaRPr lang="zh-TW" altLang="zh-TW" dirty="0"/>
          </a:p>
          <a:p>
            <a:pPr lvl="1">
              <a:lnSpc>
                <a:spcPct val="100000"/>
              </a:lnSpc>
            </a:pPr>
            <a:r>
              <a:rPr lang="en-US" altLang="zh-TW" dirty="0"/>
              <a:t>Operational risk</a:t>
            </a:r>
            <a:endParaRPr lang="zh-TW" altLang="zh-TW" dirty="0"/>
          </a:p>
          <a:p>
            <a:pPr lvl="1">
              <a:lnSpc>
                <a:spcPct val="100000"/>
              </a:lnSpc>
            </a:pPr>
            <a:r>
              <a:rPr lang="en-US" altLang="zh-TW" dirty="0"/>
              <a:t>Systemic risk</a:t>
            </a:r>
            <a:endParaRPr lang="zh-TW" altLang="zh-TW" dirty="0"/>
          </a:p>
          <a:p>
            <a:pPr lvl="1">
              <a:lnSpc>
                <a:spcPct val="100000"/>
              </a:lnSpc>
            </a:pPr>
            <a:r>
              <a:rPr lang="en-US" altLang="zh-TW" dirty="0"/>
              <a:t>Counterparty risk</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445</a:t>
            </a:fld>
            <a:endParaRPr lang="en-US" altLang="en-US"/>
          </a:p>
        </p:txBody>
      </p:sp>
      <p:sp>
        <p:nvSpPr>
          <p:cNvPr id="5" name="Footer Placeholder 4"/>
          <p:cNvSpPr>
            <a:spLocks noGrp="1"/>
          </p:cNvSpPr>
          <p:nvPr>
            <p:ph type="ftr" sz="quarter" idx="11"/>
          </p:nvPr>
        </p:nvSpPr>
        <p:spPr/>
        <p:txBody>
          <a:bodyPr/>
          <a:lstStyle/>
          <a:p>
            <a:r>
              <a:rPr lang="en-US" altLang="en-US" dirty="0"/>
              <a:t>Banking Regulation</a:t>
            </a:r>
          </a:p>
        </p:txBody>
      </p:sp>
      <p:pic>
        <p:nvPicPr>
          <p:cNvPr id="7"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182511" y="2743200"/>
            <a:ext cx="2952637"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8140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other regulatory issues</a:t>
            </a:r>
          </a:p>
        </p:txBody>
      </p:sp>
      <p:sp>
        <p:nvSpPr>
          <p:cNvPr id="3" name="Content Placeholder 2"/>
          <p:cNvSpPr>
            <a:spLocks noGrp="1"/>
          </p:cNvSpPr>
          <p:nvPr>
            <p:ph idx="1"/>
          </p:nvPr>
        </p:nvSpPr>
        <p:spPr/>
        <p:txBody>
          <a:bodyPr/>
          <a:lstStyle/>
          <a:p>
            <a:r>
              <a:rPr lang="en-US" dirty="0"/>
              <a:t>Trump administration de-regulatory push and the regulatory pendulum</a:t>
            </a:r>
          </a:p>
          <a:p>
            <a:r>
              <a:rPr lang="en-US" dirty="0"/>
              <a:t>IFRS 9 implications – “fair value” accounting </a:t>
            </a:r>
          </a:p>
          <a:p>
            <a:r>
              <a:rPr lang="en-US" dirty="0"/>
              <a:t>IBOR transition</a:t>
            </a:r>
          </a:p>
          <a:p>
            <a:r>
              <a:rPr lang="en-US" dirty="0" err="1"/>
              <a:t>Balkanisation</a:t>
            </a:r>
            <a:r>
              <a:rPr lang="en-US" dirty="0"/>
              <a:t> of regulation?</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446</a:t>
            </a:fld>
            <a:endParaRPr lang="en-US" altLang="en-US"/>
          </a:p>
        </p:txBody>
      </p:sp>
      <p:sp>
        <p:nvSpPr>
          <p:cNvPr id="5" name="Footer Placeholder 4"/>
          <p:cNvSpPr>
            <a:spLocks noGrp="1"/>
          </p:cNvSpPr>
          <p:nvPr>
            <p:ph type="ftr" sz="quarter" idx="11"/>
          </p:nvPr>
        </p:nvSpPr>
        <p:spPr/>
        <p:txBody>
          <a:bodyPr/>
          <a:lstStyle/>
          <a:p>
            <a:r>
              <a:rPr lang="en-US" altLang="zh-TW" dirty="0"/>
              <a:t>Banking Regulation</a:t>
            </a:r>
          </a:p>
        </p:txBody>
      </p:sp>
    </p:spTree>
    <p:extLst>
      <p:ext uri="{BB962C8B-B14F-4D97-AF65-F5344CB8AC3E}">
        <p14:creationId xmlns:p14="http://schemas.microsoft.com/office/powerpoint/2010/main" val="4590197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Impact of banking regulation: stronger global banks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447</a:t>
            </a:fld>
            <a:endParaRPr lang="en-US" altLang="en-US"/>
          </a:p>
        </p:txBody>
      </p:sp>
      <p:pic>
        <p:nvPicPr>
          <p:cNvPr id="833538" name="Picture 2"/>
          <p:cNvPicPr>
            <a:picLocks noGrp="1" noChangeAspect="1" noChangeArrowheads="1"/>
          </p:cNvPicPr>
          <p:nvPr>
            <p:ph idx="1"/>
          </p:nvPr>
        </p:nvPicPr>
        <p:blipFill>
          <a:blip r:embed="rId3" cstate="print"/>
          <a:srcRect/>
          <a:stretch>
            <a:fillRect/>
          </a:stretch>
        </p:blipFill>
        <p:spPr bwMode="auto">
          <a:xfrm>
            <a:off x="1981200" y="2041962"/>
            <a:ext cx="8229600" cy="3642438"/>
          </a:xfrm>
          <a:prstGeom prst="rect">
            <a:avLst/>
          </a:prstGeom>
          <a:noFill/>
          <a:ln w="9525">
            <a:noFill/>
            <a:miter lim="800000"/>
            <a:headEnd/>
            <a:tailEnd/>
          </a:ln>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1676400" y="5867400"/>
            <a:ext cx="4114800" cy="304800"/>
          </a:xfrm>
          <a:prstGeom prst="rect">
            <a:avLst/>
          </a:prstGeom>
          <a:noFill/>
        </p:spPr>
        <p:txBody>
          <a:bodyPr vert="horz" wrap="square" lIns="91440" tIns="45720" rIns="91440" bIns="45720" rtlCol="0" anchor="ctr">
            <a:noAutofit/>
          </a:bodyPr>
          <a:lstStyle/>
          <a:p>
            <a:r>
              <a:rPr lang="en-US" altLang="zh-TW" sz="1400" i="1" dirty="0"/>
              <a:t>Source:  IMF Global Financial Stability Report 2014</a:t>
            </a:r>
            <a:endParaRPr lang="zh-TW" altLang="en-US" sz="1400" i="1" dirty="0"/>
          </a:p>
        </p:txBody>
      </p:sp>
    </p:spTree>
    <p:extLst>
      <p:ext uri="{BB962C8B-B14F-4D97-AF65-F5344CB8AC3E}">
        <p14:creationId xmlns:p14="http://schemas.microsoft.com/office/powerpoint/2010/main" val="7892097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How banks got there</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448</a:t>
            </a:fld>
            <a:endParaRPr lang="en-US" altLang="en-US"/>
          </a:p>
        </p:txBody>
      </p:sp>
      <p:pic>
        <p:nvPicPr>
          <p:cNvPr id="834562" name="Picture 2"/>
          <p:cNvPicPr>
            <a:picLocks noGrp="1" noChangeAspect="1" noChangeArrowheads="1"/>
          </p:cNvPicPr>
          <p:nvPr>
            <p:ph idx="1"/>
          </p:nvPr>
        </p:nvPicPr>
        <p:blipFill>
          <a:blip r:embed="rId3" cstate="print"/>
          <a:srcRect/>
          <a:stretch>
            <a:fillRect/>
          </a:stretch>
        </p:blipFill>
        <p:spPr bwMode="auto">
          <a:xfrm>
            <a:off x="1981200" y="1600200"/>
            <a:ext cx="8229600" cy="3745080"/>
          </a:xfrm>
          <a:prstGeom prst="rect">
            <a:avLst/>
          </a:prstGeom>
          <a:noFill/>
          <a:ln w="9525">
            <a:noFill/>
            <a:miter lim="800000"/>
            <a:headEnd/>
            <a:tailEnd/>
          </a:ln>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1676400" y="5867400"/>
            <a:ext cx="4114800" cy="304800"/>
          </a:xfrm>
          <a:prstGeom prst="rect">
            <a:avLst/>
          </a:prstGeom>
          <a:noFill/>
        </p:spPr>
        <p:txBody>
          <a:bodyPr vert="horz" wrap="square" lIns="91440" tIns="45720" rIns="91440" bIns="45720" rtlCol="0" anchor="ctr">
            <a:noAutofit/>
          </a:bodyPr>
          <a:lstStyle/>
          <a:p>
            <a:r>
              <a:rPr lang="en-US" altLang="zh-TW" sz="1400" i="1" dirty="0"/>
              <a:t>Source:  IMF Global Financial Stability Report 2014</a:t>
            </a:r>
            <a:endParaRPr lang="zh-TW" altLang="en-US" sz="1400" i="1" dirty="0"/>
          </a:p>
        </p:txBody>
      </p:sp>
    </p:spTree>
    <p:extLst>
      <p:ext uri="{BB962C8B-B14F-4D97-AF65-F5344CB8AC3E}">
        <p14:creationId xmlns:p14="http://schemas.microsoft.com/office/powerpoint/2010/main" val="336104555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Result: Less profitable global banks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449</a:t>
            </a:fld>
            <a:endParaRPr lang="en-US" altLang="en-US"/>
          </a:p>
        </p:txBody>
      </p:sp>
      <p:pic>
        <p:nvPicPr>
          <p:cNvPr id="835586" name="Picture 2"/>
          <p:cNvPicPr>
            <a:picLocks noGrp="1" noChangeAspect="1" noChangeArrowheads="1"/>
          </p:cNvPicPr>
          <p:nvPr>
            <p:ph idx="1"/>
          </p:nvPr>
        </p:nvPicPr>
        <p:blipFill>
          <a:blip r:embed="rId3" cstate="print"/>
          <a:srcRect/>
          <a:stretch>
            <a:fillRect/>
          </a:stretch>
        </p:blipFill>
        <p:spPr bwMode="auto">
          <a:xfrm>
            <a:off x="1981200" y="1600201"/>
            <a:ext cx="8229600" cy="3869903"/>
          </a:xfrm>
          <a:prstGeom prst="rect">
            <a:avLst/>
          </a:prstGeom>
          <a:noFill/>
          <a:ln w="9525">
            <a:noFill/>
            <a:miter lim="800000"/>
            <a:headEnd/>
            <a:tailEnd/>
          </a:ln>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1676400" y="5867400"/>
            <a:ext cx="4114800" cy="304800"/>
          </a:xfrm>
          <a:prstGeom prst="rect">
            <a:avLst/>
          </a:prstGeom>
          <a:noFill/>
        </p:spPr>
        <p:txBody>
          <a:bodyPr vert="horz" wrap="square" lIns="91440" tIns="45720" rIns="91440" bIns="45720" rtlCol="0" anchor="ctr">
            <a:noAutofit/>
          </a:bodyPr>
          <a:lstStyle/>
          <a:p>
            <a:r>
              <a:rPr lang="en-US" altLang="zh-TW" sz="1400" i="1" dirty="0"/>
              <a:t>Source:  IMF Global Financial Stability Report 2014</a:t>
            </a:r>
            <a:endParaRPr lang="zh-TW" altLang="en-US" sz="1400" i="1" dirty="0"/>
          </a:p>
        </p:txBody>
      </p:sp>
    </p:spTree>
    <p:extLst>
      <p:ext uri="{BB962C8B-B14F-4D97-AF65-F5344CB8AC3E}">
        <p14:creationId xmlns:p14="http://schemas.microsoft.com/office/powerpoint/2010/main" val="2064672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2470" name="Rectangle 6"/>
          <p:cNvSpPr>
            <a:spLocks noGrp="1" noChangeArrowheads="1"/>
          </p:cNvSpPr>
          <p:nvPr>
            <p:ph type="title"/>
          </p:nvPr>
        </p:nvSpPr>
        <p:spPr/>
        <p:txBody>
          <a:bodyPr/>
          <a:lstStyle/>
          <a:p>
            <a:r>
              <a:rPr lang="en-US" altLang="zh-TW"/>
              <a:t>Credit Risk</a:t>
            </a:r>
          </a:p>
        </p:txBody>
      </p:sp>
      <p:sp>
        <p:nvSpPr>
          <p:cNvPr id="9" name="Text Placeholder 8"/>
          <p:cNvSpPr>
            <a:spLocks noGrp="1"/>
          </p:cNvSpPr>
          <p:nvPr>
            <p:ph type="body" idx="1"/>
          </p:nvPr>
        </p:nvSpPr>
        <p:spPr/>
        <p:txBody>
          <a:bodyPr/>
          <a:lstStyle/>
          <a:p>
            <a:r>
              <a:rPr lang="en-US" altLang="zh-TW" dirty="0"/>
              <a:t>Types </a:t>
            </a:r>
          </a:p>
        </p:txBody>
      </p:sp>
      <p:sp>
        <p:nvSpPr>
          <p:cNvPr id="62471" name="Rectangle 7"/>
          <p:cNvSpPr>
            <a:spLocks noGrp="1" noChangeArrowheads="1"/>
          </p:cNvSpPr>
          <p:nvPr>
            <p:ph sz="half" idx="2"/>
          </p:nvPr>
        </p:nvSpPr>
        <p:spPr/>
        <p:txBody>
          <a:bodyPr/>
          <a:lstStyle/>
          <a:p>
            <a:r>
              <a:rPr lang="en-US" altLang="zh-TW" dirty="0"/>
              <a:t>Borrower</a:t>
            </a:r>
          </a:p>
          <a:p>
            <a:r>
              <a:rPr lang="en-US" altLang="zh-TW" dirty="0"/>
              <a:t>Counterparty</a:t>
            </a:r>
          </a:p>
          <a:p>
            <a:r>
              <a:rPr lang="en-US" altLang="zh-TW" dirty="0"/>
              <a:t>Country</a:t>
            </a:r>
          </a:p>
          <a:p>
            <a:r>
              <a:rPr lang="en-US" altLang="zh-TW" dirty="0"/>
              <a:t>Industry</a:t>
            </a:r>
          </a:p>
          <a:p>
            <a:r>
              <a:rPr lang="en-US" altLang="zh-TW" dirty="0"/>
              <a:t>Consumer </a:t>
            </a:r>
          </a:p>
          <a:p>
            <a:r>
              <a:rPr lang="en-US" altLang="zh-TW" dirty="0"/>
              <a:t>Settlement risk</a:t>
            </a:r>
          </a:p>
          <a:p>
            <a:endParaRPr lang="en-US" altLang="zh-TW" dirty="0"/>
          </a:p>
        </p:txBody>
      </p:sp>
      <p:sp>
        <p:nvSpPr>
          <p:cNvPr id="10" name="Text Placeholder 9"/>
          <p:cNvSpPr>
            <a:spLocks noGrp="1"/>
          </p:cNvSpPr>
          <p:nvPr>
            <p:ph type="body" sz="quarter" idx="3"/>
          </p:nvPr>
        </p:nvSpPr>
        <p:spPr/>
        <p:txBody>
          <a:bodyPr/>
          <a:lstStyle/>
          <a:p>
            <a:r>
              <a:rPr lang="en-US" altLang="zh-TW" dirty="0"/>
              <a:t>Mitigation</a:t>
            </a:r>
          </a:p>
        </p:txBody>
      </p:sp>
      <p:sp>
        <p:nvSpPr>
          <p:cNvPr id="62472" name="Rectangle 8"/>
          <p:cNvSpPr>
            <a:spLocks noGrp="1" noChangeArrowheads="1"/>
          </p:cNvSpPr>
          <p:nvPr>
            <p:ph sz="quarter" idx="4"/>
          </p:nvPr>
        </p:nvSpPr>
        <p:spPr/>
        <p:txBody>
          <a:bodyPr/>
          <a:lstStyle/>
          <a:p>
            <a:r>
              <a:rPr lang="en-US" altLang="zh-TW" dirty="0"/>
              <a:t>Credit policy</a:t>
            </a:r>
          </a:p>
          <a:p>
            <a:r>
              <a:rPr lang="en-US" altLang="zh-TW" dirty="0"/>
              <a:t>Credit limits</a:t>
            </a:r>
          </a:p>
          <a:p>
            <a:r>
              <a:rPr lang="en-US" altLang="zh-TW" dirty="0"/>
              <a:t>Concentration limits</a:t>
            </a:r>
          </a:p>
          <a:p>
            <a:r>
              <a:rPr lang="en-US" altLang="zh-TW" dirty="0"/>
              <a:t>Credit scoring</a:t>
            </a:r>
          </a:p>
          <a:p>
            <a:r>
              <a:rPr lang="en-US" altLang="zh-TW" dirty="0"/>
              <a:t>Netting</a:t>
            </a:r>
          </a:p>
          <a:p>
            <a:r>
              <a:rPr lang="en-US" altLang="zh-TW" dirty="0"/>
              <a:t>Credit bureau</a:t>
            </a:r>
          </a:p>
          <a:p>
            <a:r>
              <a:rPr lang="en-US" altLang="zh-TW" dirty="0"/>
              <a:t>Ratings</a:t>
            </a:r>
          </a:p>
        </p:txBody>
      </p:sp>
      <p:sp>
        <p:nvSpPr>
          <p:cNvPr id="8"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CAD71CC2-9FB3-45FC-9A68-81493A140356}" type="slidenum">
              <a:rPr lang="en-US" altLang="en-US" sz="1400"/>
              <a:pPr/>
              <a:t>45</a:t>
            </a:fld>
            <a:endParaRPr lang="en-US" altLang="en-US" sz="1400"/>
          </a:p>
        </p:txBody>
      </p:sp>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20150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4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47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7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47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2472">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2472">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472">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uiExpand="1" build="p"/>
      <p:bldP spid="10" grpId="0" build="p"/>
      <p:bldP spid="62472" grpId="0" uiExpand="1" build="p"/>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Domestic banks Tier 1 capital to risk-weighted assets</a:t>
            </a:r>
          </a:p>
        </p:txBody>
      </p:sp>
      <p:pic>
        <p:nvPicPr>
          <p:cNvPr id="6146" name="Picture 2" descr="Tier 1 banks capital to risk-weighted asse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2429" y="1689956"/>
            <a:ext cx="4970687" cy="36021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30978" y="5481502"/>
            <a:ext cx="5845628" cy="369332"/>
          </a:xfrm>
          <a:prstGeom prst="rect">
            <a:avLst/>
          </a:prstGeom>
          <a:noFill/>
        </p:spPr>
        <p:txBody>
          <a:bodyPr wrap="square" rtlCol="0">
            <a:spAutoFit/>
          </a:bodyPr>
          <a:lstStyle/>
          <a:p>
            <a:r>
              <a:rPr lang="en-US" dirty="0"/>
              <a:t>Source: Charles Schwab, Bloomberg data as of 8/15/2018</a:t>
            </a:r>
          </a:p>
        </p:txBody>
      </p:sp>
    </p:spTree>
    <p:extLst>
      <p:ext uri="{BB962C8B-B14F-4D97-AF65-F5344CB8AC3E}">
        <p14:creationId xmlns:p14="http://schemas.microsoft.com/office/powerpoint/2010/main" val="16108373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sz="quarter"/>
          </p:nvPr>
        </p:nvSpPr>
        <p:spPr/>
        <p:txBody>
          <a:bodyPr/>
          <a:lstStyle/>
          <a:p>
            <a:r>
              <a:rPr lang="en-US" altLang="zh-TW" sz="3500" dirty="0">
                <a:ea typeface="PMingLiU" pitchFamily="18" charset="-120"/>
              </a:rPr>
              <a:t>Government Safety Net: deposit insurance and lender of last resort</a:t>
            </a:r>
          </a:p>
        </p:txBody>
      </p:sp>
      <p:sp>
        <p:nvSpPr>
          <p:cNvPr id="155651" name="Rectangle 3"/>
          <p:cNvSpPr>
            <a:spLocks noGrp="1" noChangeArrowheads="1"/>
          </p:cNvSpPr>
          <p:nvPr>
            <p:ph sz="quarter" idx="1"/>
          </p:nvPr>
        </p:nvSpPr>
        <p:spPr>
          <a:xfrm>
            <a:off x="1828800" y="2057400"/>
            <a:ext cx="4191000" cy="2209800"/>
          </a:xfr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pPr marL="0" indent="0">
              <a:lnSpc>
                <a:spcPct val="100000"/>
              </a:lnSpc>
              <a:buNone/>
            </a:pPr>
            <a:r>
              <a:rPr lang="en-US" altLang="zh-TW" sz="1800" b="1" dirty="0">
                <a:solidFill>
                  <a:schemeClr val="accent2">
                    <a:lumMod val="75000"/>
                  </a:schemeClr>
                </a:solidFill>
                <a:ea typeface="PMingLiU" pitchFamily="18" charset="-120"/>
              </a:rPr>
              <a:t>Deposit insurance </a:t>
            </a:r>
            <a:r>
              <a:rPr lang="en-US" altLang="zh-TW" sz="1800" dirty="0">
                <a:ea typeface="PMingLiU" pitchFamily="18" charset="-120"/>
              </a:rPr>
              <a:t>provides protection for the depositor and can increase confidence in the banking system</a:t>
            </a:r>
          </a:p>
          <a:p>
            <a:pPr>
              <a:lnSpc>
                <a:spcPct val="100000"/>
              </a:lnSpc>
            </a:pPr>
            <a:r>
              <a:rPr lang="en-US" altLang="zh-TW" sz="1600" dirty="0">
                <a:ea typeface="PMingLiU" pitchFamily="18" charset="-120"/>
              </a:rPr>
              <a:t>Can create moral hazard if implemented in an environment with weak institutions</a:t>
            </a:r>
          </a:p>
          <a:p>
            <a:pPr>
              <a:lnSpc>
                <a:spcPct val="100000"/>
              </a:lnSpc>
            </a:pPr>
            <a:r>
              <a:rPr lang="en-US" altLang="zh-TW" sz="1600" dirty="0">
                <a:ea typeface="PMingLiU" pitchFamily="18" charset="-120"/>
              </a:rPr>
              <a:t>Problem </a:t>
            </a:r>
            <a:r>
              <a:rPr lang="en-US" altLang="zh-TW" dirty="0">
                <a:ea typeface="PMingLiU" pitchFamily="18" charset="-120"/>
              </a:rPr>
              <a:t>of “too big to fail” doctrine</a:t>
            </a:r>
            <a:endParaRPr lang="en-US" altLang="zh-TW" sz="1900" dirty="0">
              <a:ea typeface="PMingLiU" pitchFamily="18" charset="-120"/>
            </a:endParaRPr>
          </a:p>
        </p:txBody>
      </p:sp>
      <p:sp>
        <p:nvSpPr>
          <p:cNvPr id="155652" name="Rectangle 4"/>
          <p:cNvSpPr>
            <a:spLocks noGrp="1" noChangeArrowheads="1"/>
          </p:cNvSpPr>
          <p:nvPr>
            <p:ph sz="quarter" idx="2"/>
          </p:nvPr>
        </p:nvSpPr>
        <p:spPr>
          <a:xfrm>
            <a:off x="6172200" y="2057400"/>
            <a:ext cx="4191000" cy="2209800"/>
          </a:xfr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a:lstStyle/>
          <a:p>
            <a:pPr marL="0" indent="0">
              <a:lnSpc>
                <a:spcPct val="100000"/>
              </a:lnSpc>
              <a:buNone/>
            </a:pPr>
            <a:r>
              <a:rPr lang="en-US" altLang="zh-TW" sz="1800" dirty="0">
                <a:ea typeface="PMingLiU" pitchFamily="18" charset="-120"/>
              </a:rPr>
              <a:t>Another form of government safety net is </a:t>
            </a:r>
            <a:r>
              <a:rPr lang="en-US" altLang="zh-TW" sz="1800" b="1" dirty="0">
                <a:solidFill>
                  <a:schemeClr val="accent2">
                    <a:lumMod val="75000"/>
                  </a:schemeClr>
                </a:solidFill>
                <a:ea typeface="PMingLiU" pitchFamily="18" charset="-120"/>
              </a:rPr>
              <a:t>government support </a:t>
            </a:r>
            <a:r>
              <a:rPr lang="en-US" altLang="zh-TW" sz="1800" dirty="0">
                <a:ea typeface="PMingLiU" pitchFamily="18" charset="-120"/>
              </a:rPr>
              <a:t>to depository institutions </a:t>
            </a:r>
          </a:p>
          <a:p>
            <a:pPr>
              <a:lnSpc>
                <a:spcPct val="100000"/>
              </a:lnSpc>
            </a:pPr>
            <a:r>
              <a:rPr lang="en-US" altLang="zh-TW" sz="1600" dirty="0">
                <a:ea typeface="PMingLiU" pitchFamily="18" charset="-120"/>
              </a:rPr>
              <a:t>Significant moral hazard</a:t>
            </a:r>
          </a:p>
          <a:p>
            <a:pPr>
              <a:lnSpc>
                <a:spcPct val="100000"/>
              </a:lnSpc>
            </a:pPr>
            <a:r>
              <a:rPr lang="en-US" altLang="zh-TW" sz="1600" dirty="0">
                <a:ea typeface="PMingLiU" pitchFamily="18" charset="-120"/>
              </a:rPr>
              <a:t>Common in many emerging markets</a:t>
            </a:r>
          </a:p>
          <a:p>
            <a:pPr>
              <a:lnSpc>
                <a:spcPct val="100000"/>
              </a:lnSpc>
            </a:pPr>
            <a:r>
              <a:rPr lang="en-US" altLang="zh-TW" sz="1600" dirty="0">
                <a:ea typeface="PMingLiU" pitchFamily="18" charset="-120"/>
              </a:rPr>
              <a:t>Current </a:t>
            </a:r>
            <a:r>
              <a:rPr lang="en-US" altLang="zh-TW" dirty="0">
                <a:ea typeface="PMingLiU" pitchFamily="18" charset="-120"/>
              </a:rPr>
              <a:t>issue: bank ratings</a:t>
            </a:r>
            <a:endParaRPr lang="en-US" altLang="zh-TW" sz="1900" dirty="0">
              <a:ea typeface="PMingLiU" pitchFamily="18" charset="-120"/>
            </a:endParaRPr>
          </a:p>
        </p:txBody>
      </p:sp>
      <p:sp>
        <p:nvSpPr>
          <p:cNvPr id="155653" name="Rectangle 5"/>
          <p:cNvSpPr>
            <a:spLocks noGrp="1" noChangeArrowheads="1"/>
          </p:cNvSpPr>
          <p:nvPr>
            <p:ph sz="quarter" idx="3"/>
          </p:nvPr>
        </p:nvSpPr>
        <p:spPr>
          <a:xfrm>
            <a:off x="1828800" y="4419600"/>
            <a:ext cx="8534400" cy="1295400"/>
          </a:xfr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a:normAutofit fontScale="92500" lnSpcReduction="20000"/>
          </a:bodyPr>
          <a:lstStyle/>
          <a:p>
            <a:pPr marL="0" indent="0">
              <a:lnSpc>
                <a:spcPct val="100000"/>
              </a:lnSpc>
              <a:buNone/>
            </a:pPr>
            <a:r>
              <a:rPr lang="en-US" altLang="zh-TW" sz="1800" dirty="0">
                <a:ea typeface="PMingLiU" pitchFamily="18" charset="-120"/>
              </a:rPr>
              <a:t>Funding or liquidity support by the government can take 3 forms:</a:t>
            </a:r>
          </a:p>
          <a:p>
            <a:pPr>
              <a:lnSpc>
                <a:spcPct val="100000"/>
              </a:lnSpc>
            </a:pPr>
            <a:r>
              <a:rPr lang="en-US" altLang="zh-TW" sz="1600" dirty="0">
                <a:ea typeface="PMingLiU" pitchFamily="18" charset="-120"/>
              </a:rPr>
              <a:t>Provision of intraday or overnight liquidity to alleviate short term cash flow shortages</a:t>
            </a:r>
          </a:p>
          <a:p>
            <a:pPr>
              <a:lnSpc>
                <a:spcPct val="100000"/>
              </a:lnSpc>
            </a:pPr>
            <a:r>
              <a:rPr lang="en-US" altLang="zh-TW" sz="1600" b="1" dirty="0">
                <a:solidFill>
                  <a:schemeClr val="accent2">
                    <a:lumMod val="75000"/>
                  </a:schemeClr>
                </a:solidFill>
                <a:ea typeface="PMingLiU" pitchFamily="18" charset="-120"/>
              </a:rPr>
              <a:t>Lender of last resort </a:t>
            </a:r>
            <a:r>
              <a:rPr lang="en-US" altLang="zh-TW" sz="1600" dirty="0">
                <a:ea typeface="PMingLiU" pitchFamily="18" charset="-120"/>
              </a:rPr>
              <a:t>support to banks experiencing funding difficulties on a short term basis</a:t>
            </a:r>
          </a:p>
          <a:p>
            <a:pPr>
              <a:lnSpc>
                <a:spcPct val="100000"/>
              </a:lnSpc>
            </a:pPr>
            <a:r>
              <a:rPr lang="en-US" altLang="zh-TW" sz="1600" dirty="0">
                <a:ea typeface="PMingLiU" pitchFamily="18" charset="-120"/>
              </a:rPr>
              <a:t>Provision of longer term liquidity and/or capital support</a:t>
            </a:r>
          </a:p>
        </p:txBody>
      </p:sp>
      <p:sp>
        <p:nvSpPr>
          <p:cNvPr id="7" name="Slide Number Placeholder 5"/>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pPr algn="r" eaLnBrk="0" hangingPunct="0"/>
            <a:fld id="{61FD7134-7C8E-452A-A8D0-23C28E3DA990}" type="slidenum">
              <a:rPr lang="en-US" altLang="en-US" sz="1400" b="1">
                <a:solidFill>
                  <a:srgbClr val="002060"/>
                </a:solidFill>
                <a:latin typeface="Calibri" pitchFamily="34" charset="0"/>
              </a:rPr>
              <a:pPr algn="r" eaLnBrk="0" hangingPunct="0"/>
              <a:t>451</a:t>
            </a:fld>
            <a:endParaRPr lang="en-US" altLang="en-US" sz="1400" b="1" dirty="0">
              <a:solidFill>
                <a:srgbClr val="002060"/>
              </a:solidFill>
              <a:latin typeface="Calibri" pitchFamily="34" charset="0"/>
            </a:endParaRP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
        <p:nvSpPr>
          <p:cNvPr id="8" name="TextBox 7"/>
          <p:cNvSpPr txBox="1"/>
          <p:nvPr/>
        </p:nvSpPr>
        <p:spPr>
          <a:xfrm>
            <a:off x="8610600" y="457200"/>
            <a:ext cx="1828800" cy="1295400"/>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r>
              <a:rPr lang="en-US" altLang="zh-TW" sz="4400" b="1" dirty="0"/>
              <a:t>PBOC implements Deposit Insurance Act on 1 May 15</a:t>
            </a:r>
            <a:endParaRPr lang="en-US" altLang="zh-TW" sz="4400" dirty="0"/>
          </a:p>
        </p:txBody>
      </p:sp>
    </p:spTree>
    <p:extLst>
      <p:ext uri="{BB962C8B-B14F-4D97-AF65-F5344CB8AC3E}">
        <p14:creationId xmlns:p14="http://schemas.microsoft.com/office/powerpoint/2010/main" val="35463196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TW" dirty="0"/>
              <a:t>Current issues in regulation</a:t>
            </a:r>
            <a:endParaRPr lang="zh-TW" altLang="en-US" dirty="0"/>
          </a:p>
        </p:txBody>
      </p:sp>
      <p:sp>
        <p:nvSpPr>
          <p:cNvPr id="11" name="Content Placeholder 10"/>
          <p:cNvSpPr>
            <a:spLocks noGrp="1"/>
          </p:cNvSpPr>
          <p:nvPr>
            <p:ph idx="1"/>
          </p:nvPr>
        </p:nvSpPr>
        <p:spPr/>
        <p:txBody>
          <a:bodyPr>
            <a:normAutofit lnSpcReduction="10000"/>
          </a:bodyPr>
          <a:lstStyle/>
          <a:p>
            <a:r>
              <a:rPr lang="en-US" altLang="zh-TW" dirty="0"/>
              <a:t>Regulatory tsunami and </a:t>
            </a:r>
            <a:r>
              <a:rPr lang="en-US" altLang="zh-TW" dirty="0" err="1"/>
              <a:t>Balkanisation</a:t>
            </a:r>
            <a:r>
              <a:rPr lang="en-US" altLang="zh-TW" dirty="0"/>
              <a:t> of regulation</a:t>
            </a:r>
          </a:p>
          <a:p>
            <a:r>
              <a:rPr lang="en-US" altLang="zh-TW" dirty="0"/>
              <a:t>Regulation of global financial institutions: whose responsibility? Home host? </a:t>
            </a:r>
            <a:r>
              <a:rPr lang="en-US" altLang="zh-TW" dirty="0" err="1"/>
              <a:t>Subsidiarization</a:t>
            </a:r>
            <a:r>
              <a:rPr lang="en-US" altLang="zh-TW" dirty="0"/>
              <a:t>?</a:t>
            </a:r>
          </a:p>
          <a:p>
            <a:r>
              <a:rPr lang="en-US" altLang="zh-TW" dirty="0"/>
              <a:t>Regulation of internet based financial services: security? Privacy? Whose responsibility?</a:t>
            </a:r>
          </a:p>
          <a:p>
            <a:r>
              <a:rPr lang="en-US" altLang="zh-TW" dirty="0"/>
              <a:t>New focus of regulators: market conduct and competition. Impact on market practices?</a:t>
            </a:r>
          </a:p>
          <a:p>
            <a:r>
              <a:rPr lang="en-US" altLang="zh-TW" dirty="0"/>
              <a:t>Cost of compliance and unintended consequences: problems of liquidity</a:t>
            </a:r>
          </a:p>
          <a:p>
            <a:r>
              <a:rPr lang="en-US" altLang="zh-TW" dirty="0"/>
              <a:t>Revolving door</a:t>
            </a:r>
          </a:p>
          <a:p>
            <a:endParaRPr lang="en-US" altLang="zh-TW" dirty="0"/>
          </a:p>
          <a:p>
            <a:endParaRPr lang="zh-TW" altLang="en-US" dirty="0"/>
          </a:p>
        </p:txBody>
      </p:sp>
      <p:sp>
        <p:nvSpPr>
          <p:cNvPr id="9" name="Slide Number Placeholder 8"/>
          <p:cNvSpPr>
            <a:spLocks noGrp="1"/>
          </p:cNvSpPr>
          <p:nvPr>
            <p:ph type="sldNum" sz="quarter" idx="10"/>
          </p:nvPr>
        </p:nvSpPr>
        <p:spPr/>
        <p:txBody>
          <a:bodyPr/>
          <a:lstStyle/>
          <a:p>
            <a:fld id="{5A6C73F3-D79B-4D65-ACAE-996F566C4EA2}" type="slidenum">
              <a:rPr lang="en-US" altLang="en-US" smtClean="0"/>
              <a:pPr/>
              <a:t>452</a:t>
            </a:fld>
            <a:endParaRPr lang="en-US" altLang="en-US"/>
          </a:p>
        </p:txBody>
      </p:sp>
      <p:sp>
        <p:nvSpPr>
          <p:cNvPr id="7" name="Date Placeholder 6"/>
          <p:cNvSpPr>
            <a:spLocks noGrp="1"/>
          </p:cNvSpPr>
          <p:nvPr>
            <p:ph type="dt" sz="half" idx="4294967295"/>
          </p:nvPr>
        </p:nvSpPr>
        <p:spPr>
          <a:xfrm>
            <a:off x="1524000" y="6248400"/>
            <a:ext cx="2133600" cy="457200"/>
          </a:xfrm>
          <a:prstGeom prst="rect">
            <a:avLst/>
          </a:prstGeom>
        </p:spPr>
        <p:txBody>
          <a:bodyPr/>
          <a:lstStyle/>
          <a:p>
            <a:r>
              <a:rPr lang="en-US" altLang="zh-TW"/>
              <a:t>Oct 09</a:t>
            </a:r>
            <a:endParaRPr lang="en-US" altLang="en-US"/>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17714898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The revolving door issue: independence of regulators? </a:t>
            </a:r>
            <a:endParaRPr lang="zh-TW" altLang="en-US" dirty="0"/>
          </a:p>
        </p:txBody>
      </p:sp>
      <p:sp>
        <p:nvSpPr>
          <p:cNvPr id="8" name="Content Placeholder 7"/>
          <p:cNvSpPr>
            <a:spLocks noGrp="1"/>
          </p:cNvSpPr>
          <p:nvPr>
            <p:ph sz="half" idx="2"/>
          </p:nvPr>
        </p:nvSpPr>
        <p:spPr/>
        <p:txBody>
          <a:bodyPr/>
          <a:lstStyle/>
          <a:p>
            <a:r>
              <a:rPr lang="en-US" altLang="zh-TW" sz="1800" dirty="0"/>
              <a:t>In the US and elsewhere, many regulators are headed by former financial industry top staff</a:t>
            </a:r>
          </a:p>
          <a:p>
            <a:r>
              <a:rPr lang="en-US" altLang="zh-TW" sz="1800" dirty="0"/>
              <a:t>Top regulators leave for a career in institutions they use to regulate…</a:t>
            </a:r>
          </a:p>
          <a:p>
            <a:r>
              <a:rPr lang="en-US" altLang="zh-TW" sz="1800" dirty="0"/>
              <a:t>..Or in law firms representing them</a:t>
            </a:r>
          </a:p>
          <a:p>
            <a:r>
              <a:rPr lang="en-US" altLang="zh-TW" sz="1800" dirty="0"/>
              <a:t>“Government Sachs” is but one example (alumni include “Super Mario at ECB and the Super Mario at Bank of Italy)</a:t>
            </a:r>
            <a:endParaRPr lang="zh-TW" altLang="en-US" sz="1800"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453</a:t>
            </a:fld>
            <a:endParaRPr lang="en-US" altLang="en-US"/>
          </a:p>
        </p:txBody>
      </p:sp>
      <p:pic>
        <p:nvPicPr>
          <p:cNvPr id="10" name="Picture 2" descr="http://nationalinterest.org/files/imagecache/resize-340/images/RevolvingDoor.jpg"/>
          <p:cNvPicPr>
            <a:picLocks noGrp="1" noChangeAspect="1" noChangeArrowheads="1"/>
          </p:cNvPicPr>
          <p:nvPr>
            <p:ph sz="half" idx="1"/>
          </p:nvPr>
        </p:nvPicPr>
        <p:blipFill>
          <a:blip r:embed="rId2" cstate="print"/>
          <a:srcRect/>
          <a:stretch>
            <a:fillRect/>
          </a:stretch>
        </p:blipFill>
        <p:spPr bwMode="auto">
          <a:xfrm>
            <a:off x="2381250" y="2243931"/>
            <a:ext cx="3238500" cy="3238500"/>
          </a:xfrm>
          <a:prstGeom prst="rect">
            <a:avLst/>
          </a:prstGeom>
          <a:noFill/>
        </p:spPr>
      </p:pic>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9406804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454</a:t>
            </a:fld>
            <a:endParaRPr lang="en-US" altLang="en-US" dirty="0"/>
          </a:p>
        </p:txBody>
      </p:sp>
      <p:sp>
        <p:nvSpPr>
          <p:cNvPr id="34" name="Rectangle 33"/>
          <p:cNvSpPr/>
          <p:nvPr/>
        </p:nvSpPr>
        <p:spPr>
          <a:xfrm>
            <a:off x="1752600" y="3352800"/>
            <a:ext cx="3581400" cy="26670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150000"/>
              </a:lnSpc>
              <a:buFont typeface="+mj-lt"/>
              <a:buAutoNum type="arabicPeriod"/>
            </a:pPr>
            <a:r>
              <a:rPr lang="en-US" altLang="zh-TW" sz="2000" dirty="0">
                <a:solidFill>
                  <a:schemeClr val="tx1"/>
                </a:solidFill>
              </a:rPr>
              <a:t>Goals of Financial Regulation</a:t>
            </a:r>
          </a:p>
          <a:p>
            <a:pPr marL="636587" indent="-457200">
              <a:lnSpc>
                <a:spcPct val="150000"/>
              </a:lnSpc>
              <a:buFont typeface="+mj-lt"/>
              <a:buAutoNum type="arabicPeriod"/>
            </a:pPr>
            <a:r>
              <a:rPr lang="en-US" altLang="zh-TW" sz="2000" dirty="0">
                <a:solidFill>
                  <a:schemeClr val="tx1"/>
                </a:solidFill>
              </a:rPr>
              <a:t>Banking Regulation</a:t>
            </a:r>
          </a:p>
          <a:p>
            <a:pPr marL="636587" indent="-457200">
              <a:lnSpc>
                <a:spcPct val="150000"/>
              </a:lnSpc>
              <a:buFont typeface="+mj-lt"/>
              <a:buAutoNum type="arabicPeriod"/>
            </a:pPr>
            <a:r>
              <a:rPr lang="en-US" altLang="zh-TW" sz="2000" b="1" dirty="0">
                <a:solidFill>
                  <a:srgbClr val="C00000"/>
                </a:solidFill>
              </a:rPr>
              <a:t>Financial Regulation in Hong Kong</a:t>
            </a:r>
          </a:p>
        </p:txBody>
      </p:sp>
      <p:sp>
        <p:nvSpPr>
          <p:cNvPr id="11"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2"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3"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4" name="AutoShape 23"/>
          <p:cNvCxnSpPr>
            <a:cxnSpLocks noChangeShapeType="1"/>
            <a:stCxn id="11" idx="4"/>
            <a:endCxn id="12"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5" name="AutoShape 24"/>
          <p:cNvCxnSpPr>
            <a:cxnSpLocks noChangeShapeType="1"/>
            <a:stCxn id="11" idx="4"/>
            <a:endCxn id="13"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6"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extLst>
      <p:ext uri="{BB962C8B-B14F-4D97-AF65-F5344CB8AC3E}">
        <p14:creationId xmlns:p14="http://schemas.microsoft.com/office/powerpoint/2010/main" val="38117432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2156" name="AutoShape 12"/>
          <p:cNvCxnSpPr>
            <a:cxnSpLocks noChangeShapeType="1"/>
            <a:stCxn id="262148" idx="4"/>
            <a:endCxn id="262147" idx="0"/>
          </p:cNvCxnSpPr>
          <p:nvPr/>
        </p:nvCxnSpPr>
        <p:spPr bwMode="auto">
          <a:xfrm>
            <a:off x="6210300" y="4014788"/>
            <a:ext cx="0" cy="709612"/>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57" name="AutoShape 13"/>
          <p:cNvCxnSpPr>
            <a:cxnSpLocks noChangeShapeType="1"/>
            <a:stCxn id="262150" idx="4"/>
            <a:endCxn id="262149" idx="0"/>
          </p:cNvCxnSpPr>
          <p:nvPr/>
        </p:nvCxnSpPr>
        <p:spPr bwMode="auto">
          <a:xfrm>
            <a:off x="4381500" y="4038600"/>
            <a:ext cx="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58" name="AutoShape 14"/>
          <p:cNvCxnSpPr>
            <a:cxnSpLocks noChangeShapeType="1"/>
            <a:stCxn id="262152" idx="4"/>
            <a:endCxn id="262151" idx="0"/>
          </p:cNvCxnSpPr>
          <p:nvPr/>
        </p:nvCxnSpPr>
        <p:spPr bwMode="auto">
          <a:xfrm flipH="1">
            <a:off x="8039100" y="4038600"/>
            <a:ext cx="76200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59" name="AutoShape 15"/>
          <p:cNvCxnSpPr>
            <a:cxnSpLocks noChangeShapeType="1"/>
            <a:stCxn id="262152" idx="4"/>
            <a:endCxn id="262155" idx="0"/>
          </p:cNvCxnSpPr>
          <p:nvPr/>
        </p:nvCxnSpPr>
        <p:spPr bwMode="auto">
          <a:xfrm>
            <a:off x="8801100" y="4038600"/>
            <a:ext cx="91440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60" name="AutoShape 16"/>
          <p:cNvCxnSpPr>
            <a:cxnSpLocks noChangeShapeType="1"/>
            <a:stCxn id="262154" idx="4"/>
            <a:endCxn id="262153" idx="0"/>
          </p:cNvCxnSpPr>
          <p:nvPr/>
        </p:nvCxnSpPr>
        <p:spPr bwMode="auto">
          <a:xfrm>
            <a:off x="2628900" y="4038600"/>
            <a:ext cx="0" cy="6858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63" name="AutoShape 19"/>
          <p:cNvCxnSpPr>
            <a:cxnSpLocks noChangeShapeType="1"/>
            <a:stCxn id="262161" idx="2"/>
            <a:endCxn id="262150" idx="0"/>
          </p:cNvCxnSpPr>
          <p:nvPr/>
        </p:nvCxnSpPr>
        <p:spPr bwMode="auto">
          <a:xfrm>
            <a:off x="3581400" y="2379664"/>
            <a:ext cx="800100" cy="59213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62164" name="AutoShape 20"/>
          <p:cNvCxnSpPr>
            <a:cxnSpLocks noChangeShapeType="1"/>
            <a:stCxn id="262161" idx="2"/>
            <a:endCxn id="262154" idx="0"/>
          </p:cNvCxnSpPr>
          <p:nvPr/>
        </p:nvCxnSpPr>
        <p:spPr bwMode="auto">
          <a:xfrm flipH="1">
            <a:off x="2628900" y="2379664"/>
            <a:ext cx="952500" cy="59213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62146" name="Rectangle 2"/>
          <p:cNvSpPr>
            <a:spLocks noGrp="1" noChangeArrowheads="1"/>
          </p:cNvSpPr>
          <p:nvPr>
            <p:ph type="title"/>
          </p:nvPr>
        </p:nvSpPr>
        <p:spPr/>
        <p:txBody>
          <a:bodyPr/>
          <a:lstStyle/>
          <a:p>
            <a:r>
              <a:rPr lang="en-US" altLang="zh-TW">
                <a:ea typeface="PMingLiU" pitchFamily="18" charset="-120"/>
              </a:rPr>
              <a:t>HK Financial Services Regulation</a:t>
            </a:r>
          </a:p>
        </p:txBody>
      </p:sp>
      <p:sp>
        <p:nvSpPr>
          <p:cNvPr id="23"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FE7F37A-3976-406F-84B9-561FB0E1633D}" type="slidenum">
              <a:rPr lang="en-US" altLang="en-US" sz="1400"/>
              <a:pPr/>
              <a:t>455</a:t>
            </a:fld>
            <a:endParaRPr lang="en-US" altLang="en-US" sz="1400"/>
          </a:p>
        </p:txBody>
      </p:sp>
      <p:sp>
        <p:nvSpPr>
          <p:cNvPr id="262147" name="Rectangle 3"/>
          <p:cNvSpPr>
            <a:spLocks noChangeArrowheads="1"/>
          </p:cNvSpPr>
          <p:nvPr/>
        </p:nvSpPr>
        <p:spPr bwMode="auto">
          <a:xfrm>
            <a:off x="54102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rPr>
              <a:t>Insurance</a:t>
            </a:r>
          </a:p>
        </p:txBody>
      </p:sp>
      <p:sp>
        <p:nvSpPr>
          <p:cNvPr id="262148" name="Oval 4"/>
          <p:cNvSpPr>
            <a:spLocks noChangeArrowheads="1"/>
          </p:cNvSpPr>
          <p:nvPr/>
        </p:nvSpPr>
        <p:spPr bwMode="auto">
          <a:xfrm>
            <a:off x="5486400" y="2947988"/>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IA</a:t>
            </a:r>
          </a:p>
        </p:txBody>
      </p:sp>
      <p:sp>
        <p:nvSpPr>
          <p:cNvPr id="262149" name="Rectangle 5"/>
          <p:cNvSpPr>
            <a:spLocks noChangeArrowheads="1"/>
          </p:cNvSpPr>
          <p:nvPr/>
        </p:nvSpPr>
        <p:spPr bwMode="auto">
          <a:xfrm>
            <a:off x="35814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rPr>
              <a:t>Banks</a:t>
            </a:r>
          </a:p>
        </p:txBody>
      </p:sp>
      <p:sp>
        <p:nvSpPr>
          <p:cNvPr id="262150" name="Oval 6"/>
          <p:cNvSpPr>
            <a:spLocks noChangeArrowheads="1"/>
          </p:cNvSpPr>
          <p:nvPr/>
        </p:nvSpPr>
        <p:spPr bwMode="auto">
          <a:xfrm>
            <a:off x="3657600" y="2971800"/>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HKMA</a:t>
            </a:r>
          </a:p>
        </p:txBody>
      </p:sp>
      <p:sp>
        <p:nvSpPr>
          <p:cNvPr id="262151" name="Rectangle 7"/>
          <p:cNvSpPr>
            <a:spLocks noChangeArrowheads="1"/>
          </p:cNvSpPr>
          <p:nvPr/>
        </p:nvSpPr>
        <p:spPr bwMode="auto">
          <a:xfrm>
            <a:off x="72390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a:ea typeface="PMingLiU" pitchFamily="18" charset="-120"/>
              </a:rPr>
              <a:t>Securities Firms</a:t>
            </a:r>
          </a:p>
        </p:txBody>
      </p:sp>
      <p:sp>
        <p:nvSpPr>
          <p:cNvPr id="262152" name="Oval 8"/>
          <p:cNvSpPr>
            <a:spLocks noChangeArrowheads="1"/>
          </p:cNvSpPr>
          <p:nvPr/>
        </p:nvSpPr>
        <p:spPr bwMode="auto">
          <a:xfrm>
            <a:off x="8077200" y="2971800"/>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SFC</a:t>
            </a:r>
          </a:p>
        </p:txBody>
      </p:sp>
      <p:sp>
        <p:nvSpPr>
          <p:cNvPr id="262153" name="Rectangle 9"/>
          <p:cNvSpPr>
            <a:spLocks noChangeArrowheads="1"/>
          </p:cNvSpPr>
          <p:nvPr/>
        </p:nvSpPr>
        <p:spPr bwMode="auto">
          <a:xfrm>
            <a:off x="18288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a:ea typeface="PMingLiU" pitchFamily="18" charset="-120"/>
              </a:rPr>
              <a:t>Pension Funds</a:t>
            </a:r>
          </a:p>
        </p:txBody>
      </p:sp>
      <p:sp>
        <p:nvSpPr>
          <p:cNvPr id="262154" name="Oval 10"/>
          <p:cNvSpPr>
            <a:spLocks noChangeArrowheads="1"/>
          </p:cNvSpPr>
          <p:nvPr/>
        </p:nvSpPr>
        <p:spPr bwMode="auto">
          <a:xfrm>
            <a:off x="1905000" y="2971800"/>
            <a:ext cx="1447800" cy="1066800"/>
          </a:xfrm>
          <a:prstGeom prst="ellipse">
            <a:avLst/>
          </a:prstGeom>
          <a:solidFill>
            <a:schemeClr val="accent3">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MPFA</a:t>
            </a:r>
          </a:p>
        </p:txBody>
      </p:sp>
      <p:sp>
        <p:nvSpPr>
          <p:cNvPr id="262155" name="Rectangle 11"/>
          <p:cNvSpPr>
            <a:spLocks noChangeArrowheads="1"/>
          </p:cNvSpPr>
          <p:nvPr/>
        </p:nvSpPr>
        <p:spPr bwMode="auto">
          <a:xfrm>
            <a:off x="8915400" y="4724400"/>
            <a:ext cx="1600200" cy="12192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dirty="0">
                <a:ea typeface="PMingLiU" pitchFamily="18" charset="-120"/>
              </a:rPr>
              <a:t>Fund Managers</a:t>
            </a:r>
          </a:p>
        </p:txBody>
      </p:sp>
      <p:sp>
        <p:nvSpPr>
          <p:cNvPr id="262161" name="Rectangle 17"/>
          <p:cNvSpPr>
            <a:spLocks noChangeArrowheads="1"/>
          </p:cNvSpPr>
          <p:nvPr/>
        </p:nvSpPr>
        <p:spPr bwMode="auto">
          <a:xfrm>
            <a:off x="2019300" y="1617663"/>
            <a:ext cx="3124200" cy="762000"/>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rPr>
              <a:t>Financial Secretary</a:t>
            </a:r>
          </a:p>
        </p:txBody>
      </p:sp>
      <p:sp>
        <p:nvSpPr>
          <p:cNvPr id="2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 in Hong Kong</a:t>
            </a:r>
          </a:p>
        </p:txBody>
      </p:sp>
    </p:spTree>
    <p:extLst>
      <p:ext uri="{BB962C8B-B14F-4D97-AF65-F5344CB8AC3E}">
        <p14:creationId xmlns:p14="http://schemas.microsoft.com/office/powerpoint/2010/main" val="13865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161"/>
                                        </p:tgtEl>
                                        <p:attrNameLst>
                                          <p:attrName>style.visibility</p:attrName>
                                        </p:attrNameLst>
                                      </p:cBhvr>
                                      <p:to>
                                        <p:strVal val="visible"/>
                                      </p:to>
                                    </p:set>
                                    <p:animEffect transition="in" filter="fade">
                                      <p:cBhvr>
                                        <p:cTn id="7" dur="500"/>
                                        <p:tgtEl>
                                          <p:spTgt spid="2621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2148"/>
                                        </p:tgtEl>
                                        <p:attrNameLst>
                                          <p:attrName>style.visibility</p:attrName>
                                        </p:attrNameLst>
                                      </p:cBhvr>
                                      <p:to>
                                        <p:strVal val="visible"/>
                                      </p:to>
                                    </p:set>
                                    <p:animEffect transition="in" filter="fade">
                                      <p:cBhvr>
                                        <p:cTn id="10" dur="500"/>
                                        <p:tgtEl>
                                          <p:spTgt spid="262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2156"/>
                                        </p:tgtEl>
                                        <p:attrNameLst>
                                          <p:attrName>style.visibility</p:attrName>
                                        </p:attrNameLst>
                                      </p:cBhvr>
                                      <p:to>
                                        <p:strVal val="visible"/>
                                      </p:to>
                                    </p:set>
                                    <p:animEffect transition="in" filter="fade">
                                      <p:cBhvr>
                                        <p:cTn id="15" dur="500"/>
                                        <p:tgtEl>
                                          <p:spTgt spid="2621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2147"/>
                                        </p:tgtEl>
                                        <p:attrNameLst>
                                          <p:attrName>style.visibility</p:attrName>
                                        </p:attrNameLst>
                                      </p:cBhvr>
                                      <p:to>
                                        <p:strVal val="visible"/>
                                      </p:to>
                                    </p:set>
                                    <p:animEffect transition="in" filter="fade">
                                      <p:cBhvr>
                                        <p:cTn id="18" dur="500"/>
                                        <p:tgtEl>
                                          <p:spTgt spid="2621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2163"/>
                                        </p:tgtEl>
                                        <p:attrNameLst>
                                          <p:attrName>style.visibility</p:attrName>
                                        </p:attrNameLst>
                                      </p:cBhvr>
                                      <p:to>
                                        <p:strVal val="visible"/>
                                      </p:to>
                                    </p:set>
                                    <p:animEffect transition="in" filter="fade">
                                      <p:cBhvr>
                                        <p:cTn id="23" dur="500"/>
                                        <p:tgtEl>
                                          <p:spTgt spid="2621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2150"/>
                                        </p:tgtEl>
                                        <p:attrNameLst>
                                          <p:attrName>style.visibility</p:attrName>
                                        </p:attrNameLst>
                                      </p:cBhvr>
                                      <p:to>
                                        <p:strVal val="visible"/>
                                      </p:to>
                                    </p:set>
                                    <p:animEffect transition="in" filter="fade">
                                      <p:cBhvr>
                                        <p:cTn id="26" dur="500"/>
                                        <p:tgtEl>
                                          <p:spTgt spid="2621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157"/>
                                        </p:tgtEl>
                                        <p:attrNameLst>
                                          <p:attrName>style.visibility</p:attrName>
                                        </p:attrNameLst>
                                      </p:cBhvr>
                                      <p:to>
                                        <p:strVal val="visible"/>
                                      </p:to>
                                    </p:set>
                                    <p:animEffect transition="in" filter="fade">
                                      <p:cBhvr>
                                        <p:cTn id="31" dur="500"/>
                                        <p:tgtEl>
                                          <p:spTgt spid="2621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2149"/>
                                        </p:tgtEl>
                                        <p:attrNameLst>
                                          <p:attrName>style.visibility</p:attrName>
                                        </p:attrNameLst>
                                      </p:cBhvr>
                                      <p:to>
                                        <p:strVal val="visible"/>
                                      </p:to>
                                    </p:set>
                                    <p:animEffect transition="in" filter="fade">
                                      <p:cBhvr>
                                        <p:cTn id="34" dur="500"/>
                                        <p:tgtEl>
                                          <p:spTgt spid="2621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2164"/>
                                        </p:tgtEl>
                                        <p:attrNameLst>
                                          <p:attrName>style.visibility</p:attrName>
                                        </p:attrNameLst>
                                      </p:cBhvr>
                                      <p:to>
                                        <p:strVal val="visible"/>
                                      </p:to>
                                    </p:set>
                                    <p:animEffect transition="in" filter="fade">
                                      <p:cBhvr>
                                        <p:cTn id="39" dur="500"/>
                                        <p:tgtEl>
                                          <p:spTgt spid="2621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2154"/>
                                        </p:tgtEl>
                                        <p:attrNameLst>
                                          <p:attrName>style.visibility</p:attrName>
                                        </p:attrNameLst>
                                      </p:cBhvr>
                                      <p:to>
                                        <p:strVal val="visible"/>
                                      </p:to>
                                    </p:set>
                                    <p:animEffect transition="in" filter="fade">
                                      <p:cBhvr>
                                        <p:cTn id="42" dur="500"/>
                                        <p:tgtEl>
                                          <p:spTgt spid="26215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2160"/>
                                        </p:tgtEl>
                                        <p:attrNameLst>
                                          <p:attrName>style.visibility</p:attrName>
                                        </p:attrNameLst>
                                      </p:cBhvr>
                                      <p:to>
                                        <p:strVal val="visible"/>
                                      </p:to>
                                    </p:set>
                                    <p:animEffect transition="in" filter="fade">
                                      <p:cBhvr>
                                        <p:cTn id="47" dur="500"/>
                                        <p:tgtEl>
                                          <p:spTgt spid="2621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2153"/>
                                        </p:tgtEl>
                                        <p:attrNameLst>
                                          <p:attrName>style.visibility</p:attrName>
                                        </p:attrNameLst>
                                      </p:cBhvr>
                                      <p:to>
                                        <p:strVal val="visible"/>
                                      </p:to>
                                    </p:set>
                                    <p:animEffect transition="in" filter="fade">
                                      <p:cBhvr>
                                        <p:cTn id="50" dur="500"/>
                                        <p:tgtEl>
                                          <p:spTgt spid="26215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2152"/>
                                        </p:tgtEl>
                                        <p:attrNameLst>
                                          <p:attrName>style.visibility</p:attrName>
                                        </p:attrNameLst>
                                      </p:cBhvr>
                                      <p:to>
                                        <p:strVal val="visible"/>
                                      </p:to>
                                    </p:set>
                                    <p:animEffect transition="in" filter="fade">
                                      <p:cBhvr>
                                        <p:cTn id="55" dur="500"/>
                                        <p:tgtEl>
                                          <p:spTgt spid="26215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2158"/>
                                        </p:tgtEl>
                                        <p:attrNameLst>
                                          <p:attrName>style.visibility</p:attrName>
                                        </p:attrNameLst>
                                      </p:cBhvr>
                                      <p:to>
                                        <p:strVal val="visible"/>
                                      </p:to>
                                    </p:set>
                                    <p:animEffect transition="in" filter="fade">
                                      <p:cBhvr>
                                        <p:cTn id="60" dur="500"/>
                                        <p:tgtEl>
                                          <p:spTgt spid="2621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2151"/>
                                        </p:tgtEl>
                                        <p:attrNameLst>
                                          <p:attrName>style.visibility</p:attrName>
                                        </p:attrNameLst>
                                      </p:cBhvr>
                                      <p:to>
                                        <p:strVal val="visible"/>
                                      </p:to>
                                    </p:set>
                                    <p:animEffect transition="in" filter="fade">
                                      <p:cBhvr>
                                        <p:cTn id="63" dur="500"/>
                                        <p:tgtEl>
                                          <p:spTgt spid="262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62159"/>
                                        </p:tgtEl>
                                        <p:attrNameLst>
                                          <p:attrName>style.visibility</p:attrName>
                                        </p:attrNameLst>
                                      </p:cBhvr>
                                      <p:to>
                                        <p:strVal val="visible"/>
                                      </p:to>
                                    </p:set>
                                    <p:animEffect transition="in" filter="fade">
                                      <p:cBhvr>
                                        <p:cTn id="68" dur="500"/>
                                        <p:tgtEl>
                                          <p:spTgt spid="26215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2155"/>
                                        </p:tgtEl>
                                        <p:attrNameLst>
                                          <p:attrName>style.visibility</p:attrName>
                                        </p:attrNameLst>
                                      </p:cBhvr>
                                      <p:to>
                                        <p:strVal val="visible"/>
                                      </p:to>
                                    </p:set>
                                    <p:animEffect transition="in" filter="fade">
                                      <p:cBhvr>
                                        <p:cTn id="71" dur="500"/>
                                        <p:tgtEl>
                                          <p:spTgt spid="26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animBg="1"/>
      <p:bldP spid="262148" grpId="0" animBg="1"/>
      <p:bldP spid="262149" grpId="0" animBg="1"/>
      <p:bldP spid="262150" grpId="0" animBg="1"/>
      <p:bldP spid="262151" grpId="0" animBg="1"/>
      <p:bldP spid="262152" grpId="0" animBg="1"/>
      <p:bldP spid="262153" grpId="0" animBg="1"/>
      <p:bldP spid="262154" grpId="0" animBg="1"/>
      <p:bldP spid="262155" grpId="0" animBg="1"/>
      <p:bldP spid="262161"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1981200" y="274638"/>
            <a:ext cx="8229600" cy="1020762"/>
          </a:xfrm>
        </p:spPr>
        <p:txBody>
          <a:bodyPr>
            <a:normAutofit fontScale="90000"/>
          </a:bodyPr>
          <a:lstStyle/>
          <a:p>
            <a:r>
              <a:rPr lang="en-US" altLang="zh-TW" dirty="0">
                <a:ea typeface="PMingLiU" pitchFamily="18" charset="-120"/>
              </a:rPr>
              <a:t>Who is who in HK financial services regulation?</a:t>
            </a:r>
          </a:p>
        </p:txBody>
      </p:sp>
      <p:sp>
        <p:nvSpPr>
          <p:cNvPr id="21"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192858B6-95A5-46DE-BA70-A1523AA1F137}" type="slidenum">
              <a:rPr lang="en-US" altLang="en-US" sz="1400"/>
              <a:pPr/>
              <a:t>456</a:t>
            </a:fld>
            <a:endParaRPr lang="en-US" altLang="en-US" sz="1400"/>
          </a:p>
        </p:txBody>
      </p:sp>
      <p:sp>
        <p:nvSpPr>
          <p:cNvPr id="22" name="Oval 19"/>
          <p:cNvSpPr>
            <a:spLocks noChangeArrowheads="1"/>
          </p:cNvSpPr>
          <p:nvPr/>
        </p:nvSpPr>
        <p:spPr bwMode="auto">
          <a:xfrm>
            <a:off x="8839200" y="5791200"/>
            <a:ext cx="10668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7</a:t>
            </a:r>
          </a:p>
        </p:txBody>
      </p:sp>
      <p:sp>
        <p:nvSpPr>
          <p:cNvPr id="2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 in Hong Kong</a:t>
            </a:r>
          </a:p>
        </p:txBody>
      </p:sp>
      <p:pic>
        <p:nvPicPr>
          <p:cNvPr id="446468" name="Picture 4" descr="Mr Paul Chan Mo-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701" y="1100720"/>
            <a:ext cx="1623177" cy="2164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Oval 4"/>
          <p:cNvSpPr>
            <a:spLocks noChangeArrowheads="1"/>
          </p:cNvSpPr>
          <p:nvPr/>
        </p:nvSpPr>
        <p:spPr bwMode="auto">
          <a:xfrm>
            <a:off x="7725789" y="3141034"/>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1</a:t>
            </a:r>
          </a:p>
        </p:txBody>
      </p:sp>
      <p:pic>
        <p:nvPicPr>
          <p:cNvPr id="446472" name="Picture 8" descr="Photo of Dr David Wong, Chairman of MP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530" y="3805777"/>
            <a:ext cx="2158193" cy="2031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Oval 14"/>
          <p:cNvSpPr>
            <a:spLocks noChangeArrowheads="1"/>
          </p:cNvSpPr>
          <p:nvPr/>
        </p:nvSpPr>
        <p:spPr bwMode="auto">
          <a:xfrm>
            <a:off x="6934200" y="5715000"/>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6</a:t>
            </a:r>
          </a:p>
        </p:txBody>
      </p:sp>
      <p:pic>
        <p:nvPicPr>
          <p:cNvPr id="446474" name="Picture 10" descr="ALDER, Ashley Ian, J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328" y="3739832"/>
            <a:ext cx="1856660" cy="22173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Oval 12"/>
          <p:cNvSpPr>
            <a:spLocks noChangeArrowheads="1"/>
          </p:cNvSpPr>
          <p:nvPr/>
        </p:nvSpPr>
        <p:spPr bwMode="auto">
          <a:xfrm>
            <a:off x="5029200" y="5715000"/>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5</a:t>
            </a:r>
          </a:p>
        </p:txBody>
      </p:sp>
      <p:pic>
        <p:nvPicPr>
          <p:cNvPr id="738306" name="Picture 2" descr="Clement Cheu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369" y="3753646"/>
            <a:ext cx="1581150" cy="2114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Oval 10"/>
          <p:cNvSpPr>
            <a:spLocks noChangeArrowheads="1"/>
          </p:cNvSpPr>
          <p:nvPr/>
        </p:nvSpPr>
        <p:spPr bwMode="auto">
          <a:xfrm>
            <a:off x="1905000" y="5638800"/>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4</a:t>
            </a:r>
          </a:p>
        </p:txBody>
      </p:sp>
      <p:pic>
        <p:nvPicPr>
          <p:cNvPr id="2" name="Picture 2" descr="https://www.hkma.gov.hk/media/eng/img/about-the-hkma/the-hkma/advisory-committees/EddieY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9550" y="1110244"/>
            <a:ext cx="1703916" cy="21336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Oval 8"/>
          <p:cNvSpPr>
            <a:spLocks noChangeArrowheads="1"/>
          </p:cNvSpPr>
          <p:nvPr/>
        </p:nvSpPr>
        <p:spPr bwMode="auto">
          <a:xfrm>
            <a:off x="2968399" y="3061282"/>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3</a:t>
            </a:r>
          </a:p>
        </p:txBody>
      </p:sp>
      <p:pic>
        <p:nvPicPr>
          <p:cNvPr id="739330" name="Picture 2" descr="Christopher Hui Ching-y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1063200"/>
            <a:ext cx="1670764" cy="2227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Oval 6"/>
          <p:cNvSpPr>
            <a:spLocks noChangeArrowheads="1"/>
          </p:cNvSpPr>
          <p:nvPr/>
        </p:nvSpPr>
        <p:spPr bwMode="auto">
          <a:xfrm>
            <a:off x="5283988" y="3099585"/>
            <a:ext cx="762000" cy="381000"/>
          </a:xfrm>
          <a:prstGeom prst="ellipse">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2</a:t>
            </a:r>
          </a:p>
        </p:txBody>
      </p:sp>
      <p:pic>
        <p:nvPicPr>
          <p:cNvPr id="738310" name="Picture 6" descr="JP Morgan veteran named HKEX chief | The Asse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17207" y="3753647"/>
            <a:ext cx="1843772" cy="1989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3535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9" grpId="0" animBg="1"/>
      <p:bldP spid="30" grpId="0" animBg="1"/>
      <p:bldP spid="25" grpId="0" animBg="1"/>
      <p:bldP spid="26" grpId="0" animBg="1"/>
      <p:bldP spid="23"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ltLang="zh-TW" dirty="0"/>
              <a:t>Role of the HKMA</a:t>
            </a:r>
          </a:p>
        </p:txBody>
      </p:sp>
      <p:sp>
        <p:nvSpPr>
          <p:cNvPr id="266243" name="Rectangle 3"/>
          <p:cNvSpPr>
            <a:spLocks noGrp="1" noChangeArrowheads="1"/>
          </p:cNvSpPr>
          <p:nvPr>
            <p:ph idx="1"/>
          </p:nvPr>
        </p:nvSpPr>
        <p:spPr/>
        <p:txBody>
          <a:bodyPr>
            <a:noAutofit/>
          </a:bodyPr>
          <a:lstStyle/>
          <a:p>
            <a:pPr>
              <a:lnSpc>
                <a:spcPct val="140000"/>
              </a:lnSpc>
            </a:pPr>
            <a:r>
              <a:rPr lang="en-US" altLang="zh-TW" dirty="0"/>
              <a:t>Established 1993 by merger of the Office of the exchange Fund and the Office of the Commissioner of Banking the Hong Kong Monetary Authority (HKMA) is Hong Kong’s central banking institution</a:t>
            </a:r>
          </a:p>
          <a:p>
            <a:pPr>
              <a:lnSpc>
                <a:spcPct val="140000"/>
              </a:lnSpc>
            </a:pPr>
            <a:r>
              <a:rPr lang="en-US" altLang="zh-TW" b="1" dirty="0">
                <a:solidFill>
                  <a:schemeClr val="accent2">
                    <a:lumMod val="75000"/>
                  </a:schemeClr>
                </a:solidFill>
              </a:rPr>
              <a:t>Functions &amp; objectives</a:t>
            </a:r>
            <a:r>
              <a:rPr lang="en-US" altLang="zh-TW" dirty="0"/>
              <a:t>:</a:t>
            </a:r>
          </a:p>
          <a:p>
            <a:pPr lvl="1">
              <a:lnSpc>
                <a:spcPct val="140000"/>
              </a:lnSpc>
            </a:pPr>
            <a:r>
              <a:rPr lang="en-US" altLang="zh-TW" dirty="0"/>
              <a:t>Maintain currency stability</a:t>
            </a:r>
          </a:p>
          <a:p>
            <a:pPr lvl="1">
              <a:lnSpc>
                <a:spcPct val="140000"/>
              </a:lnSpc>
            </a:pPr>
            <a:r>
              <a:rPr lang="en-US" altLang="zh-TW" dirty="0"/>
              <a:t>Promote safety and stability of the banking system</a:t>
            </a:r>
          </a:p>
          <a:p>
            <a:pPr lvl="1">
              <a:lnSpc>
                <a:spcPct val="140000"/>
              </a:lnSpc>
            </a:pPr>
            <a:r>
              <a:rPr lang="en-US" altLang="zh-TW" dirty="0"/>
              <a:t>Enhance the efficiency, integrity &amp; development of the financial system</a:t>
            </a:r>
          </a:p>
          <a:p>
            <a:pPr lvl="1">
              <a:lnSpc>
                <a:spcPct val="140000"/>
              </a:lnSpc>
            </a:pPr>
            <a:r>
              <a:rPr lang="en-US" altLang="zh-TW" dirty="0"/>
              <a:t>Managing Hong Kong’s official reserves</a:t>
            </a:r>
          </a:p>
          <a:p>
            <a:pPr>
              <a:lnSpc>
                <a:spcPct val="140000"/>
              </a:lnSpc>
            </a:pPr>
            <a:r>
              <a:rPr lang="en-US" altLang="zh-TW" dirty="0"/>
              <a:t>Unlike other central banks, </a:t>
            </a:r>
            <a:r>
              <a:rPr lang="en-US" altLang="zh-TW" b="1" dirty="0">
                <a:solidFill>
                  <a:schemeClr val="accent2">
                    <a:lumMod val="75000"/>
                  </a:schemeClr>
                </a:solidFill>
              </a:rPr>
              <a:t>HKMA does not</a:t>
            </a:r>
            <a:r>
              <a:rPr lang="en-US" altLang="zh-TW" dirty="0"/>
              <a:t>:</a:t>
            </a:r>
          </a:p>
          <a:p>
            <a:pPr lvl="1">
              <a:lnSpc>
                <a:spcPct val="140000"/>
              </a:lnSpc>
            </a:pPr>
            <a:r>
              <a:rPr lang="en-US" altLang="zh-TW" dirty="0"/>
              <a:t>Issue banknotes</a:t>
            </a:r>
          </a:p>
          <a:p>
            <a:pPr lvl="1">
              <a:lnSpc>
                <a:spcPct val="140000"/>
              </a:lnSpc>
            </a:pPr>
            <a:r>
              <a:rPr lang="en-US" altLang="zh-TW" dirty="0"/>
              <a:t>Act as banker to the Government: this function is historically carried out by commercial banks</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35CCBEAD-8764-4AC7-8F60-8D5E5FBB68B9}" type="slidenum">
              <a:rPr lang="en-US" altLang="en-US" sz="1400"/>
              <a:pPr/>
              <a:t>457</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 in Hong Kong</a:t>
            </a:r>
          </a:p>
        </p:txBody>
      </p:sp>
    </p:spTree>
    <p:extLst>
      <p:ext uri="{BB962C8B-B14F-4D97-AF65-F5344CB8AC3E}">
        <p14:creationId xmlns:p14="http://schemas.microsoft.com/office/powerpoint/2010/main" val="276563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2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4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624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6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ltLang="zh-TW" dirty="0"/>
              <a:t>Monetary Policy in Hong Kong</a:t>
            </a:r>
          </a:p>
        </p:txBody>
      </p:sp>
      <p:sp>
        <p:nvSpPr>
          <p:cNvPr id="281603" name="Rectangle 3"/>
          <p:cNvSpPr>
            <a:spLocks noGrp="1" noChangeArrowheads="1"/>
          </p:cNvSpPr>
          <p:nvPr>
            <p:ph idx="1"/>
          </p:nvPr>
        </p:nvSpPr>
        <p:spPr/>
        <p:txBody>
          <a:bodyPr>
            <a:normAutofit fontScale="92500" lnSpcReduction="10000"/>
          </a:bodyPr>
          <a:lstStyle/>
          <a:p>
            <a:r>
              <a:rPr lang="en-US" altLang="zh-TW" dirty="0"/>
              <a:t>The </a:t>
            </a:r>
            <a:r>
              <a:rPr lang="en-US" altLang="zh-TW" b="1" dirty="0">
                <a:solidFill>
                  <a:schemeClr val="accent2">
                    <a:lumMod val="75000"/>
                  </a:schemeClr>
                </a:solidFill>
              </a:rPr>
              <a:t>Financial Secretary </a:t>
            </a:r>
            <a:r>
              <a:rPr lang="en-US" altLang="zh-TW" dirty="0"/>
              <a:t>is responsible for determining the monetary policy objective and the structure of the monetary system of Hong Kong</a:t>
            </a:r>
          </a:p>
          <a:p>
            <a:r>
              <a:rPr lang="en-US" altLang="zh-TW" dirty="0"/>
              <a:t>The </a:t>
            </a:r>
            <a:r>
              <a:rPr lang="en-US" altLang="zh-TW" b="1" dirty="0">
                <a:solidFill>
                  <a:schemeClr val="accent2">
                    <a:lumMod val="75000"/>
                  </a:schemeClr>
                </a:solidFill>
              </a:rPr>
              <a:t>Monetary Authority </a:t>
            </a:r>
            <a:r>
              <a:rPr lang="en-US" altLang="zh-TW" dirty="0"/>
              <a:t>is on his own responsible for achieving the monetary policy objective, including determining the strategy, instruments and operational means for doing so. He is also responsible for maintaining the stability and integrity of the monetary system of Hong Kong. </a:t>
            </a:r>
          </a:p>
          <a:p>
            <a:r>
              <a:rPr lang="en-US" altLang="zh-TW" dirty="0"/>
              <a:t>The monetary policy objective of Hong Kong is </a:t>
            </a:r>
            <a:r>
              <a:rPr lang="en-US" altLang="zh-TW" b="1" dirty="0">
                <a:solidFill>
                  <a:schemeClr val="accent2">
                    <a:lumMod val="75000"/>
                  </a:schemeClr>
                </a:solidFill>
              </a:rPr>
              <a:t>currency stability</a:t>
            </a:r>
            <a:r>
              <a:rPr lang="en-US" altLang="zh-TW" dirty="0"/>
              <a:t>. This is defined as a stable external exchange value of the Hong Kong dollar in terms of its exchange rate against the US dollar at around HK$7.80 to one US dollar. The monetary policy objective is achieved through the </a:t>
            </a:r>
            <a:r>
              <a:rPr lang="en-US" altLang="zh-TW" b="1" dirty="0">
                <a:solidFill>
                  <a:schemeClr val="accent2">
                    <a:lumMod val="75000"/>
                  </a:schemeClr>
                </a:solidFill>
              </a:rPr>
              <a:t>Linked Exchange Rate system</a:t>
            </a:r>
            <a:r>
              <a:rPr lang="en-US" altLang="zh-TW" dirty="0"/>
              <a:t>, which has been implemented since 17 October 1983. </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CAB1B19-B1E6-4431-B244-EF97D74FF43F}" type="slidenum">
              <a:rPr lang="en-US" altLang="en-US" sz="1400"/>
              <a:pPr/>
              <a:t>458</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 in Hong Kong</a:t>
            </a:r>
          </a:p>
        </p:txBody>
      </p:sp>
    </p:spTree>
    <p:extLst>
      <p:ext uri="{BB962C8B-B14F-4D97-AF65-F5344CB8AC3E}">
        <p14:creationId xmlns:p14="http://schemas.microsoft.com/office/powerpoint/2010/main" val="13499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1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HKMA initiatives : SVFs</a:t>
            </a:r>
          </a:p>
        </p:txBody>
      </p:sp>
      <p:sp>
        <p:nvSpPr>
          <p:cNvPr id="3" name="Content Placeholder 2"/>
          <p:cNvSpPr>
            <a:spLocks noGrp="1"/>
          </p:cNvSpPr>
          <p:nvPr>
            <p:ph idx="1"/>
          </p:nvPr>
        </p:nvSpPr>
        <p:spPr/>
        <p:txBody>
          <a:bodyPr>
            <a:normAutofit/>
          </a:bodyPr>
          <a:lstStyle/>
          <a:p>
            <a:r>
              <a:rPr lang="en-US" sz="2400" dirty="0"/>
              <a:t>STORED VALUE FACILITIES (SVFs) </a:t>
            </a:r>
          </a:p>
          <a:p>
            <a:pPr lvl="1"/>
            <a:r>
              <a:rPr lang="en-US" dirty="0"/>
              <a:t>SVF usage continued to grow in Q4 2019:</a:t>
            </a:r>
          </a:p>
          <a:p>
            <a:pPr lvl="1"/>
            <a:r>
              <a:rPr lang="en-US" dirty="0"/>
              <a:t> Accounts in use: 63.1 million (+12.5% year-on-year (</a:t>
            </a:r>
            <a:r>
              <a:rPr lang="en-US" dirty="0" err="1"/>
              <a:t>yoy</a:t>
            </a:r>
            <a:r>
              <a:rPr lang="en-US" dirty="0"/>
              <a:t>)) </a:t>
            </a:r>
          </a:p>
          <a:p>
            <a:pPr lvl="1"/>
            <a:r>
              <a:rPr lang="en-US" dirty="0"/>
              <a:t> Average daily transaction value: HK$576 million (+10.1% </a:t>
            </a:r>
            <a:r>
              <a:rPr lang="en-US" dirty="0" err="1"/>
              <a:t>yoy</a:t>
            </a:r>
            <a:r>
              <a:rPr lang="en-US" dirty="0"/>
              <a:t>) </a:t>
            </a:r>
          </a:p>
          <a:p>
            <a:pPr lvl="1"/>
            <a:r>
              <a:rPr lang="en-US" dirty="0"/>
              <a:t> SVF licensees continue to extend their business reach, e.g. cross-border retail payments, public transport and small merchants  </a:t>
            </a:r>
          </a:p>
          <a:p>
            <a:pPr lvl="1"/>
            <a:r>
              <a:rPr lang="en-US" dirty="0"/>
              <a:t>Continue to oversee six designated RPSs</a:t>
            </a:r>
          </a:p>
        </p:txBody>
      </p:sp>
      <p:sp>
        <p:nvSpPr>
          <p:cNvPr id="4" name="Slide Number Placeholder 3"/>
          <p:cNvSpPr>
            <a:spLocks noGrp="1"/>
          </p:cNvSpPr>
          <p:nvPr>
            <p:ph type="sldNum" sz="quarter" idx="10"/>
          </p:nvPr>
        </p:nvSpPr>
        <p:spPr/>
        <p:txBody>
          <a:bodyPr/>
          <a:lstStyle/>
          <a:p>
            <a:pPr>
              <a:defRPr/>
            </a:pPr>
            <a:fld id="{DD43D14F-EA8B-43E4-B169-114B5BB83D25}" type="slidenum">
              <a:rPr lang="en-US" altLang="en-US" smtClean="0"/>
              <a:pPr>
                <a:defRPr/>
              </a:pPr>
              <a:t>459</a:t>
            </a:fld>
            <a:endParaRPr lang="en-US" altLang="en-US" dirty="0"/>
          </a:p>
        </p:txBody>
      </p:sp>
      <p:sp>
        <p:nvSpPr>
          <p:cNvPr id="6" name="Footer Placeholder 4"/>
          <p:cNvSpPr>
            <a:spLocks noGrp="1"/>
          </p:cNvSpPr>
          <p:nvPr>
            <p:ph type="ftr" sz="quarter" idx="11"/>
          </p:nvPr>
        </p:nvSpPr>
        <p:spPr bwMode="auto">
          <a:noFill/>
          <a:ln>
            <a:miter lim="800000"/>
            <a:headEnd/>
            <a:tailEnd/>
          </a:ln>
        </p:spPr>
        <p:txBody>
          <a:bodyPr/>
          <a:lstStyle/>
          <a:p>
            <a:r>
              <a:rPr lang="en-US" altLang="zh-TW" dirty="0"/>
              <a:t>Financial regulation in Hong Kong</a:t>
            </a:r>
          </a:p>
        </p:txBody>
      </p:sp>
      <p:sp>
        <p:nvSpPr>
          <p:cNvPr id="5" name="TextBox 4"/>
          <p:cNvSpPr txBox="1"/>
          <p:nvPr/>
        </p:nvSpPr>
        <p:spPr>
          <a:xfrm>
            <a:off x="1676400" y="5818387"/>
            <a:ext cx="4114800" cy="307777"/>
          </a:xfrm>
          <a:prstGeom prst="rect">
            <a:avLst/>
          </a:prstGeom>
          <a:noFill/>
        </p:spPr>
        <p:txBody>
          <a:bodyPr wrap="square" rtlCol="0">
            <a:spAutoFit/>
          </a:bodyPr>
          <a:lstStyle/>
          <a:p>
            <a:r>
              <a:rPr lang="en-US" sz="1400" i="1" dirty="0"/>
              <a:t>Source: HKMA </a:t>
            </a:r>
            <a:r>
              <a:rPr lang="en-US" sz="1400" i="1" dirty="0" err="1"/>
              <a:t>LegCo</a:t>
            </a:r>
            <a:r>
              <a:rPr lang="en-US" sz="1400" i="1" dirty="0"/>
              <a:t> presentation April 2020</a:t>
            </a:r>
          </a:p>
        </p:txBody>
      </p:sp>
    </p:spTree>
    <p:extLst>
      <p:ext uri="{BB962C8B-B14F-4D97-AF65-F5344CB8AC3E}">
        <p14:creationId xmlns:p14="http://schemas.microsoft.com/office/powerpoint/2010/main" val="2102574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Credit risk in Asia: what is the level of NPLs (non performing loans) for banks in Asia? How has it evolved over time? Implications?</a:t>
            </a:r>
          </a:p>
        </p:txBody>
      </p:sp>
      <p:sp>
        <p:nvSpPr>
          <p:cNvPr id="3" name="Content Placeholder 2"/>
          <p:cNvSpPr>
            <a:spLocks noGrp="1"/>
          </p:cNvSpPr>
          <p:nvPr>
            <p:ph idx="1"/>
          </p:nvPr>
        </p:nvSpPr>
        <p:spPr/>
        <p:txBody>
          <a:bodyPr/>
          <a:lstStyle/>
          <a:p>
            <a:r>
              <a:rPr lang="en-US" dirty="0"/>
              <a:t>Group 4</a:t>
            </a:r>
          </a:p>
          <a:p>
            <a:r>
              <a:rPr lang="en-US" dirty="0"/>
              <a:t>Video</a:t>
            </a:r>
          </a:p>
          <a:p>
            <a:r>
              <a:rPr lang="en-US" dirty="0">
                <a:hlinkClick r:id="rId2"/>
              </a:rPr>
              <a:t>https://www.bloomberg.com/news/videos/2020-02-27/buying-non-performing-loans-in-southeast-asia-arena-management-says-video</a:t>
            </a:r>
            <a:endParaRPr lang="en-US" dirty="0"/>
          </a:p>
          <a:p>
            <a:r>
              <a:rPr lang="en-US" dirty="0"/>
              <a:t>Article</a:t>
            </a:r>
          </a:p>
          <a:p>
            <a:r>
              <a:rPr lang="en-US" dirty="0">
                <a:hlinkClick r:id="rId3"/>
              </a:rPr>
              <a:t>https://www.spglobal.com/ratings/en/research/articles/200406-for-asia-pacific-banks-covid-19-crisis-could-add-us-300-billion-to-credit-costs-11359063</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46</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71273474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HKMA initiatives: Virtual Banks in Hong Kong</a:t>
            </a:r>
          </a:p>
        </p:txBody>
      </p:sp>
      <p:graphicFrame>
        <p:nvGraphicFramePr>
          <p:cNvPr id="7" name="Content Placeholder 6"/>
          <p:cNvGraphicFramePr>
            <a:graphicFrameLocks noGrp="1"/>
          </p:cNvGraphicFramePr>
          <p:nvPr>
            <p:ph idx="1"/>
          </p:nvPr>
        </p:nvGraphicFramePr>
        <p:xfrm>
          <a:off x="2743200" y="2286000"/>
          <a:ext cx="4495800" cy="1800488"/>
        </p:xfrm>
        <a:graphic>
          <a:graphicData uri="http://schemas.openxmlformats.org/drawingml/2006/table">
            <a:tbl>
              <a:tblPr/>
              <a:tblGrid>
                <a:gridCol w="4495800">
                  <a:extLst>
                    <a:ext uri="{9D8B030D-6E8A-4147-A177-3AD203B41FA5}">
                      <a16:colId xmlns:a16="http://schemas.microsoft.com/office/drawing/2014/main" val="10044340"/>
                    </a:ext>
                  </a:extLst>
                </a:gridCol>
              </a:tblGrid>
              <a:tr h="225061">
                <a:tc>
                  <a:txBody>
                    <a:bodyPr/>
                    <a:lstStyle/>
                    <a:p>
                      <a:pPr algn="l" fontAlgn="b"/>
                      <a:r>
                        <a:rPr lang="en-US" sz="1200" b="0" i="0" u="none" strike="noStrike" dirty="0">
                          <a:solidFill>
                            <a:srgbClr val="000000"/>
                          </a:solidFill>
                          <a:effectLst/>
                          <a:latin typeface="Arial" panose="020B0604020202020204" pitchFamily="34" charset="0"/>
                        </a:rPr>
                        <a:t>AIRSTAR BANK LIMITED</a:t>
                      </a:r>
                    </a:p>
                  </a:txBody>
                  <a:tcPr marL="19110" marR="19110" marT="9378" marB="0" anchor="b">
                    <a:lnL>
                      <a:noFill/>
                    </a:lnL>
                    <a:lnR>
                      <a:noFill/>
                    </a:lnR>
                    <a:lnT>
                      <a:noFill/>
                    </a:lnT>
                    <a:lnB>
                      <a:noFill/>
                    </a:lnB>
                  </a:tcPr>
                </a:tc>
                <a:extLst>
                  <a:ext uri="{0D108BD9-81ED-4DB2-BD59-A6C34878D82A}">
                    <a16:rowId xmlns:a16="http://schemas.microsoft.com/office/drawing/2014/main" val="20906254"/>
                  </a:ext>
                </a:extLst>
              </a:tr>
              <a:tr h="225061">
                <a:tc>
                  <a:txBody>
                    <a:bodyPr/>
                    <a:lstStyle/>
                    <a:p>
                      <a:pPr algn="l" fontAlgn="b"/>
                      <a:r>
                        <a:rPr lang="en-US" sz="1200" b="0" i="0" u="none" strike="noStrike" dirty="0">
                          <a:solidFill>
                            <a:srgbClr val="000000"/>
                          </a:solidFill>
                          <a:effectLst/>
                          <a:latin typeface="Arial" panose="020B0604020202020204" pitchFamily="34" charset="0"/>
                        </a:rPr>
                        <a:t>ANT BANK (HONG KONG) LIMITED</a:t>
                      </a:r>
                    </a:p>
                  </a:txBody>
                  <a:tcPr marL="19110" marR="19110" marT="9378" marB="0" anchor="b">
                    <a:lnL>
                      <a:noFill/>
                    </a:lnL>
                    <a:lnR>
                      <a:noFill/>
                    </a:lnR>
                    <a:lnT>
                      <a:noFill/>
                    </a:lnT>
                    <a:lnB>
                      <a:noFill/>
                    </a:lnB>
                  </a:tcPr>
                </a:tc>
                <a:extLst>
                  <a:ext uri="{0D108BD9-81ED-4DB2-BD59-A6C34878D82A}">
                    <a16:rowId xmlns:a16="http://schemas.microsoft.com/office/drawing/2014/main" val="2665152684"/>
                  </a:ext>
                </a:extLst>
              </a:tr>
              <a:tr h="225061">
                <a:tc>
                  <a:txBody>
                    <a:bodyPr/>
                    <a:lstStyle/>
                    <a:p>
                      <a:pPr algn="l" fontAlgn="b"/>
                      <a:r>
                        <a:rPr lang="en-US" sz="1200" b="0" i="0" u="none" strike="noStrike">
                          <a:solidFill>
                            <a:srgbClr val="000000"/>
                          </a:solidFill>
                          <a:effectLst/>
                          <a:latin typeface="Arial" panose="020B0604020202020204" pitchFamily="34" charset="0"/>
                        </a:rPr>
                        <a:t>FUSION BANK LIMITED</a:t>
                      </a:r>
                    </a:p>
                  </a:txBody>
                  <a:tcPr marL="19110" marR="19110" marT="9378" marB="0" anchor="b">
                    <a:lnL>
                      <a:noFill/>
                    </a:lnL>
                    <a:lnR>
                      <a:noFill/>
                    </a:lnR>
                    <a:lnT>
                      <a:noFill/>
                    </a:lnT>
                    <a:lnB>
                      <a:noFill/>
                    </a:lnB>
                  </a:tcPr>
                </a:tc>
                <a:extLst>
                  <a:ext uri="{0D108BD9-81ED-4DB2-BD59-A6C34878D82A}">
                    <a16:rowId xmlns:a16="http://schemas.microsoft.com/office/drawing/2014/main" val="293528346"/>
                  </a:ext>
                </a:extLst>
              </a:tr>
              <a:tr h="225061">
                <a:tc>
                  <a:txBody>
                    <a:bodyPr/>
                    <a:lstStyle/>
                    <a:p>
                      <a:pPr algn="l" fontAlgn="b"/>
                      <a:r>
                        <a:rPr lang="en-US" sz="1200" b="0" i="0" u="none" strike="noStrike">
                          <a:solidFill>
                            <a:srgbClr val="000000"/>
                          </a:solidFill>
                          <a:effectLst/>
                          <a:latin typeface="Arial" panose="020B0604020202020204" pitchFamily="34" charset="0"/>
                        </a:rPr>
                        <a:t>LIVI VB LIMITED</a:t>
                      </a:r>
                    </a:p>
                  </a:txBody>
                  <a:tcPr marL="19110" marR="19110" marT="9378" marB="0" anchor="b">
                    <a:lnL>
                      <a:noFill/>
                    </a:lnL>
                    <a:lnR>
                      <a:noFill/>
                    </a:lnR>
                    <a:lnT>
                      <a:noFill/>
                    </a:lnT>
                    <a:lnB>
                      <a:noFill/>
                    </a:lnB>
                  </a:tcPr>
                </a:tc>
                <a:extLst>
                  <a:ext uri="{0D108BD9-81ED-4DB2-BD59-A6C34878D82A}">
                    <a16:rowId xmlns:a16="http://schemas.microsoft.com/office/drawing/2014/main" val="869085089"/>
                  </a:ext>
                </a:extLst>
              </a:tr>
              <a:tr h="225061">
                <a:tc>
                  <a:txBody>
                    <a:bodyPr/>
                    <a:lstStyle/>
                    <a:p>
                      <a:pPr algn="l" fontAlgn="ctr"/>
                      <a:r>
                        <a:rPr lang="en-US" sz="1200" b="0" i="0" u="none" strike="noStrike">
                          <a:solidFill>
                            <a:srgbClr val="000000"/>
                          </a:solidFill>
                          <a:effectLst/>
                          <a:latin typeface="Arial" panose="020B0604020202020204" pitchFamily="34" charset="0"/>
                        </a:rPr>
                        <a:t>MOX BANK LIMITED</a:t>
                      </a:r>
                    </a:p>
                  </a:txBody>
                  <a:tcPr marL="19110" marR="19110" marT="9378" marB="0" anchor="ctr">
                    <a:lnL>
                      <a:noFill/>
                    </a:lnL>
                    <a:lnR>
                      <a:noFill/>
                    </a:lnR>
                    <a:lnT>
                      <a:noFill/>
                    </a:lnT>
                    <a:lnB>
                      <a:noFill/>
                    </a:lnB>
                  </a:tcPr>
                </a:tc>
                <a:extLst>
                  <a:ext uri="{0D108BD9-81ED-4DB2-BD59-A6C34878D82A}">
                    <a16:rowId xmlns:a16="http://schemas.microsoft.com/office/drawing/2014/main" val="2627600216"/>
                  </a:ext>
                </a:extLst>
              </a:tr>
              <a:tr h="225061">
                <a:tc>
                  <a:txBody>
                    <a:bodyPr/>
                    <a:lstStyle/>
                    <a:p>
                      <a:pPr algn="l" fontAlgn="b"/>
                      <a:r>
                        <a:rPr lang="en-US" sz="1200" b="0" i="0" u="none" strike="noStrike">
                          <a:solidFill>
                            <a:srgbClr val="000000"/>
                          </a:solidFill>
                          <a:effectLst/>
                          <a:latin typeface="Arial" panose="020B0604020202020204" pitchFamily="34" charset="0"/>
                        </a:rPr>
                        <a:t>PING AN ONECONNECT BANK (HONG KONG) LIMITED </a:t>
                      </a:r>
                    </a:p>
                  </a:txBody>
                  <a:tcPr marL="19110" marR="19110" marT="9378" marB="0" anchor="b">
                    <a:lnL>
                      <a:noFill/>
                    </a:lnL>
                    <a:lnR>
                      <a:noFill/>
                    </a:lnR>
                    <a:lnT>
                      <a:noFill/>
                    </a:lnT>
                    <a:lnB>
                      <a:noFill/>
                    </a:lnB>
                  </a:tcPr>
                </a:tc>
                <a:extLst>
                  <a:ext uri="{0D108BD9-81ED-4DB2-BD59-A6C34878D82A}">
                    <a16:rowId xmlns:a16="http://schemas.microsoft.com/office/drawing/2014/main" val="2177752583"/>
                  </a:ext>
                </a:extLst>
              </a:tr>
              <a:tr h="225061">
                <a:tc>
                  <a:txBody>
                    <a:bodyPr/>
                    <a:lstStyle/>
                    <a:p>
                      <a:pPr algn="l" fontAlgn="b"/>
                      <a:r>
                        <a:rPr lang="en-US" sz="1200" b="0" i="0" u="none" strike="noStrike">
                          <a:solidFill>
                            <a:srgbClr val="000000"/>
                          </a:solidFill>
                          <a:effectLst/>
                          <a:latin typeface="Arial" panose="020B0604020202020204" pitchFamily="34" charset="0"/>
                        </a:rPr>
                        <a:t>WELAB BANK LIMITED</a:t>
                      </a:r>
                    </a:p>
                  </a:txBody>
                  <a:tcPr marL="19110" marR="19110" marT="9378" marB="0" anchor="b">
                    <a:lnL>
                      <a:noFill/>
                    </a:lnL>
                    <a:lnR>
                      <a:noFill/>
                    </a:lnR>
                    <a:lnT>
                      <a:noFill/>
                    </a:lnT>
                    <a:lnB>
                      <a:noFill/>
                    </a:lnB>
                  </a:tcPr>
                </a:tc>
                <a:extLst>
                  <a:ext uri="{0D108BD9-81ED-4DB2-BD59-A6C34878D82A}">
                    <a16:rowId xmlns:a16="http://schemas.microsoft.com/office/drawing/2014/main" val="1966069318"/>
                  </a:ext>
                </a:extLst>
              </a:tr>
              <a:tr h="225061">
                <a:tc>
                  <a:txBody>
                    <a:bodyPr/>
                    <a:lstStyle/>
                    <a:p>
                      <a:pPr algn="l" fontAlgn="b"/>
                      <a:r>
                        <a:rPr lang="en-US" sz="1200" b="0" i="0" u="none" strike="noStrike" dirty="0">
                          <a:solidFill>
                            <a:srgbClr val="000000"/>
                          </a:solidFill>
                          <a:effectLst/>
                          <a:latin typeface="Arial" panose="020B0604020202020204" pitchFamily="34" charset="0"/>
                        </a:rPr>
                        <a:t>ZA BANK LIMITED</a:t>
                      </a:r>
                    </a:p>
                  </a:txBody>
                  <a:tcPr marL="19110" marR="19110" marT="9378" marB="0" anchor="b">
                    <a:lnL>
                      <a:noFill/>
                    </a:lnL>
                    <a:lnR>
                      <a:noFill/>
                    </a:lnR>
                    <a:lnT>
                      <a:noFill/>
                    </a:lnT>
                    <a:lnB>
                      <a:noFill/>
                    </a:lnB>
                  </a:tcPr>
                </a:tc>
                <a:extLst>
                  <a:ext uri="{0D108BD9-81ED-4DB2-BD59-A6C34878D82A}">
                    <a16:rowId xmlns:a16="http://schemas.microsoft.com/office/drawing/2014/main" val="3288866813"/>
                  </a:ext>
                </a:extLst>
              </a:tr>
            </a:tbl>
          </a:graphicData>
        </a:graphic>
      </p:graphicFrame>
      <p:sp>
        <p:nvSpPr>
          <p:cNvPr id="5" name="Slide Number Placeholder 4"/>
          <p:cNvSpPr>
            <a:spLocks noGrp="1"/>
          </p:cNvSpPr>
          <p:nvPr>
            <p:ph type="sldNum" sz="quarter" idx="10"/>
          </p:nvPr>
        </p:nvSpPr>
        <p:spPr/>
        <p:txBody>
          <a:bodyPr/>
          <a:lstStyle/>
          <a:p>
            <a:fld id="{F66FCF4E-04EA-4488-A141-D20513089168}" type="slidenum">
              <a:rPr lang="en-US" altLang="en-US" smtClean="0"/>
              <a:pPr/>
              <a:t>460</a:t>
            </a:fld>
            <a:endParaRPr lang="en-US" altLang="en-US"/>
          </a:p>
        </p:txBody>
      </p:sp>
      <p:sp>
        <p:nvSpPr>
          <p:cNvPr id="6" name="Footer Placeholder 5"/>
          <p:cNvSpPr>
            <a:spLocks noGrp="1"/>
          </p:cNvSpPr>
          <p:nvPr>
            <p:ph type="ftr" sz="quarter" idx="11"/>
          </p:nvPr>
        </p:nvSpPr>
        <p:spPr/>
        <p:txBody>
          <a:bodyPr/>
          <a:lstStyle/>
          <a:p>
            <a:r>
              <a:rPr lang="en-US" altLang="en-US" dirty="0"/>
              <a:t>HKMA - Fintech</a:t>
            </a:r>
          </a:p>
        </p:txBody>
      </p:sp>
      <p:sp>
        <p:nvSpPr>
          <p:cNvPr id="4" name="Content Placeholder 3"/>
          <p:cNvSpPr>
            <a:spLocks noGrp="1"/>
          </p:cNvSpPr>
          <p:nvPr>
            <p:ph sz="half" idx="4294967295"/>
          </p:nvPr>
        </p:nvSpPr>
        <p:spPr>
          <a:xfrm>
            <a:off x="1968266" y="1420045"/>
            <a:ext cx="7772400" cy="4525963"/>
          </a:xfrm>
        </p:spPr>
        <p:txBody>
          <a:bodyPr/>
          <a:lstStyle/>
          <a:p>
            <a:pPr>
              <a:lnSpc>
                <a:spcPct val="100000"/>
              </a:lnSpc>
            </a:pPr>
            <a:r>
              <a:rPr lang="en-US" sz="2400" dirty="0"/>
              <a:t>Introduction of Virtual Banking </a:t>
            </a:r>
          </a:p>
          <a:p>
            <a:pPr lvl="1">
              <a:lnSpc>
                <a:spcPct val="100000"/>
              </a:lnSpc>
            </a:pPr>
            <a:r>
              <a:rPr lang="en-US" sz="1600" dirty="0"/>
              <a:t>Eight licenses awarded by April 2020</a:t>
            </a:r>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endParaRPr lang="en-US" sz="1600" dirty="0"/>
          </a:p>
          <a:p>
            <a:pPr lvl="1">
              <a:lnSpc>
                <a:spcPct val="100000"/>
              </a:lnSpc>
            </a:pPr>
            <a:r>
              <a:rPr lang="en-US" sz="1600" dirty="0"/>
              <a:t>Relatively onerous requirements (min HKD 300M capital requirement and at least one physical presence)</a:t>
            </a:r>
          </a:p>
          <a:p>
            <a:endParaRPr lang="en-US" dirty="0"/>
          </a:p>
        </p:txBody>
      </p:sp>
    </p:spTree>
    <p:extLst>
      <p:ext uri="{BB962C8B-B14F-4D97-AF65-F5344CB8AC3E}">
        <p14:creationId xmlns:p14="http://schemas.microsoft.com/office/powerpoint/2010/main" val="2290035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66FCF4E-04EA-4488-A141-D20513089168}" type="slidenum">
              <a:rPr lang="en-US" altLang="en-US" smtClean="0"/>
              <a:pPr/>
              <a:t>461</a:t>
            </a:fld>
            <a:endParaRPr lang="en-US" altLang="en-US"/>
          </a:p>
        </p:txBody>
      </p:sp>
      <p:sp>
        <p:nvSpPr>
          <p:cNvPr id="6" name="Footer Placeholder 5"/>
          <p:cNvSpPr>
            <a:spLocks noGrp="1"/>
          </p:cNvSpPr>
          <p:nvPr>
            <p:ph type="ftr" sz="quarter" idx="11"/>
          </p:nvPr>
        </p:nvSpPr>
        <p:spPr/>
        <p:txBody>
          <a:bodyPr/>
          <a:lstStyle/>
          <a:p>
            <a:r>
              <a:rPr lang="en-US" altLang="en-US" dirty="0"/>
              <a:t>Financial Regulation in HK</a:t>
            </a:r>
          </a:p>
        </p:txBody>
      </p:sp>
      <p:pic>
        <p:nvPicPr>
          <p:cNvPr id="8" name="Picture 7"/>
          <p:cNvPicPr>
            <a:picLocks noChangeAspect="1"/>
          </p:cNvPicPr>
          <p:nvPr/>
        </p:nvPicPr>
        <p:blipFill>
          <a:blip r:embed="rId3"/>
          <a:stretch>
            <a:fillRect/>
          </a:stretch>
        </p:blipFill>
        <p:spPr>
          <a:xfrm>
            <a:off x="1946380" y="152401"/>
            <a:ext cx="8276326" cy="5905501"/>
          </a:xfrm>
          <a:prstGeom prst="rect">
            <a:avLst/>
          </a:prstGeom>
        </p:spPr>
      </p:pic>
    </p:spTree>
    <p:extLst>
      <p:ext uri="{BB962C8B-B14F-4D97-AF65-F5344CB8AC3E}">
        <p14:creationId xmlns:p14="http://schemas.microsoft.com/office/powerpoint/2010/main" val="170524441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Latest </a:t>
            </a:r>
            <a:r>
              <a:rPr lang="en-US" dirty="0" err="1"/>
              <a:t>FinTech</a:t>
            </a:r>
            <a:r>
              <a:rPr lang="en-US" dirty="0"/>
              <a:t> Initiatives</a:t>
            </a:r>
          </a:p>
        </p:txBody>
      </p:sp>
      <p:pic>
        <p:nvPicPr>
          <p:cNvPr id="9" name="Content Placeholder 8"/>
          <p:cNvPicPr>
            <a:picLocks noGrp="1" noChangeAspect="1"/>
          </p:cNvPicPr>
          <p:nvPr>
            <p:ph idx="1"/>
          </p:nvPr>
        </p:nvPicPr>
        <p:blipFill>
          <a:blip r:embed="rId3"/>
          <a:stretch>
            <a:fillRect/>
          </a:stretch>
        </p:blipFill>
        <p:spPr>
          <a:xfrm>
            <a:off x="2084775" y="1602581"/>
            <a:ext cx="8022451" cy="4521200"/>
          </a:xfrm>
          <a:prstGeom prst="rect">
            <a:avLst/>
          </a:prstGeom>
        </p:spPr>
      </p:pic>
      <p:sp>
        <p:nvSpPr>
          <p:cNvPr id="5" name="Slide Number Placeholder 4"/>
          <p:cNvSpPr>
            <a:spLocks noGrp="1"/>
          </p:cNvSpPr>
          <p:nvPr>
            <p:ph type="sldNum" sz="quarter" idx="10"/>
          </p:nvPr>
        </p:nvSpPr>
        <p:spPr/>
        <p:txBody>
          <a:bodyPr/>
          <a:lstStyle/>
          <a:p>
            <a:fld id="{F66FCF4E-04EA-4488-A141-D20513089168}" type="slidenum">
              <a:rPr lang="en-US" altLang="en-US" smtClean="0"/>
              <a:pPr/>
              <a:t>462</a:t>
            </a:fld>
            <a:endParaRPr lang="en-US" altLang="en-US"/>
          </a:p>
        </p:txBody>
      </p:sp>
      <p:sp>
        <p:nvSpPr>
          <p:cNvPr id="6" name="Footer Placeholder 5"/>
          <p:cNvSpPr>
            <a:spLocks noGrp="1"/>
          </p:cNvSpPr>
          <p:nvPr>
            <p:ph type="ftr" sz="quarter" idx="11"/>
          </p:nvPr>
        </p:nvSpPr>
        <p:spPr/>
        <p:txBody>
          <a:bodyPr/>
          <a:lstStyle/>
          <a:p>
            <a:r>
              <a:rPr lang="en-US" altLang="zh-TW" dirty="0"/>
              <a:t>Financial regulation in Hong Kong</a:t>
            </a:r>
          </a:p>
        </p:txBody>
      </p:sp>
    </p:spTree>
    <p:extLst>
      <p:ext uri="{BB962C8B-B14F-4D97-AF65-F5344CB8AC3E}">
        <p14:creationId xmlns:p14="http://schemas.microsoft.com/office/powerpoint/2010/main" val="117608341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HKMA measures to respond to pandemic</a:t>
            </a:r>
          </a:p>
        </p:txBody>
      </p:sp>
      <p:pic>
        <p:nvPicPr>
          <p:cNvPr id="6" name="Content Placeholder 5"/>
          <p:cNvPicPr>
            <a:picLocks noGrp="1" noChangeAspect="1"/>
          </p:cNvPicPr>
          <p:nvPr>
            <p:ph idx="1"/>
          </p:nvPr>
        </p:nvPicPr>
        <p:blipFill>
          <a:blip r:embed="rId3"/>
          <a:stretch>
            <a:fillRect/>
          </a:stretch>
        </p:blipFill>
        <p:spPr>
          <a:xfrm>
            <a:off x="2955880" y="1600201"/>
            <a:ext cx="6280240" cy="4525963"/>
          </a:xfrm>
          <a:prstGeom prst="rect">
            <a:avLst/>
          </a:prstGeom>
        </p:spPr>
      </p:pic>
      <p:sp>
        <p:nvSpPr>
          <p:cNvPr id="4" name="Slide Number Placeholder 3"/>
          <p:cNvSpPr>
            <a:spLocks noGrp="1"/>
          </p:cNvSpPr>
          <p:nvPr>
            <p:ph type="sldNum" sz="quarter" idx="10"/>
          </p:nvPr>
        </p:nvSpPr>
        <p:spPr/>
        <p:txBody>
          <a:bodyPr/>
          <a:lstStyle/>
          <a:p>
            <a:fld id="{37AF7983-E557-4B4F-BF89-F0A9ABB3FF61}" type="slidenum">
              <a:rPr lang="en-US" altLang="en-US" smtClean="0"/>
              <a:pPr/>
              <a:t>463</a:t>
            </a:fld>
            <a:endParaRPr lang="en-US" altLang="en-US"/>
          </a:p>
        </p:txBody>
      </p:sp>
      <p:sp>
        <p:nvSpPr>
          <p:cNvPr id="5" name="Footer Placeholder 4"/>
          <p:cNvSpPr>
            <a:spLocks noGrp="1"/>
          </p:cNvSpPr>
          <p:nvPr>
            <p:ph type="ftr" sz="quarter" idx="11"/>
          </p:nvPr>
        </p:nvSpPr>
        <p:spPr/>
        <p:txBody>
          <a:bodyPr/>
          <a:lstStyle/>
          <a:p>
            <a:r>
              <a:rPr lang="en-US" altLang="zh-TW" dirty="0"/>
              <a:t>Financial regulation in Hong Kong</a:t>
            </a:r>
          </a:p>
        </p:txBody>
      </p:sp>
    </p:spTree>
    <p:extLst>
      <p:ext uri="{BB962C8B-B14F-4D97-AF65-F5344CB8AC3E}">
        <p14:creationId xmlns:p14="http://schemas.microsoft.com/office/powerpoint/2010/main" val="316017511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the Virus and Supporting the Economy</a:t>
            </a:r>
          </a:p>
        </p:txBody>
      </p:sp>
      <p:pic>
        <p:nvPicPr>
          <p:cNvPr id="6" name="Content Placeholder 5"/>
          <p:cNvPicPr>
            <a:picLocks noGrp="1" noChangeAspect="1"/>
          </p:cNvPicPr>
          <p:nvPr>
            <p:ph idx="1"/>
          </p:nvPr>
        </p:nvPicPr>
        <p:blipFill>
          <a:blip r:embed="rId3"/>
          <a:stretch>
            <a:fillRect/>
          </a:stretch>
        </p:blipFill>
        <p:spPr>
          <a:xfrm>
            <a:off x="2573703" y="1600201"/>
            <a:ext cx="7044595" cy="4525963"/>
          </a:xfrm>
          <a:prstGeom prst="rect">
            <a:avLst/>
          </a:prstGeom>
        </p:spPr>
      </p:pic>
      <p:sp>
        <p:nvSpPr>
          <p:cNvPr id="4" name="Slide Number Placeholder 3"/>
          <p:cNvSpPr>
            <a:spLocks noGrp="1"/>
          </p:cNvSpPr>
          <p:nvPr>
            <p:ph type="sldNum" sz="quarter" idx="10"/>
          </p:nvPr>
        </p:nvSpPr>
        <p:spPr/>
        <p:txBody>
          <a:bodyPr/>
          <a:lstStyle/>
          <a:p>
            <a:fld id="{37AF7983-E557-4B4F-BF89-F0A9ABB3FF61}" type="slidenum">
              <a:rPr lang="en-US" altLang="en-US" smtClean="0"/>
              <a:pPr/>
              <a:t>464</a:t>
            </a:fld>
            <a:endParaRPr lang="en-US" altLang="en-US"/>
          </a:p>
        </p:txBody>
      </p:sp>
      <p:sp>
        <p:nvSpPr>
          <p:cNvPr id="5" name="Footer Placeholder 4"/>
          <p:cNvSpPr>
            <a:spLocks noGrp="1"/>
          </p:cNvSpPr>
          <p:nvPr>
            <p:ph type="ftr" sz="quarter" idx="11"/>
          </p:nvPr>
        </p:nvSpPr>
        <p:spPr/>
        <p:txBody>
          <a:bodyPr/>
          <a:lstStyle/>
          <a:p>
            <a:r>
              <a:rPr lang="en-US" altLang="zh-TW" dirty="0"/>
              <a:t>Financial regulation in Hong Kong</a:t>
            </a:r>
          </a:p>
        </p:txBody>
      </p:sp>
    </p:spTree>
    <p:extLst>
      <p:ext uri="{BB962C8B-B14F-4D97-AF65-F5344CB8AC3E}">
        <p14:creationId xmlns:p14="http://schemas.microsoft.com/office/powerpoint/2010/main" val="13070399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BAF2-BEB5-4BE5-9D33-D2BEB38D8AB1}"/>
              </a:ext>
            </a:extLst>
          </p:cNvPr>
          <p:cNvSpPr>
            <a:spLocks noGrp="1"/>
          </p:cNvSpPr>
          <p:nvPr>
            <p:ph type="title"/>
          </p:nvPr>
        </p:nvSpPr>
        <p:spPr/>
        <p:txBody>
          <a:bodyPr/>
          <a:lstStyle/>
          <a:p>
            <a:r>
              <a:rPr lang="en-HK" dirty="0"/>
              <a:t>Summary </a:t>
            </a:r>
          </a:p>
        </p:txBody>
      </p:sp>
      <p:sp>
        <p:nvSpPr>
          <p:cNvPr id="3" name="Content Placeholder 2">
            <a:extLst>
              <a:ext uri="{FF2B5EF4-FFF2-40B4-BE49-F238E27FC236}">
                <a16:creationId xmlns:a16="http://schemas.microsoft.com/office/drawing/2014/main" id="{B3067226-22B1-47BE-AE99-741AF11FF088}"/>
              </a:ext>
            </a:extLst>
          </p:cNvPr>
          <p:cNvSpPr>
            <a:spLocks noGrp="1"/>
          </p:cNvSpPr>
          <p:nvPr>
            <p:ph idx="1"/>
          </p:nvPr>
        </p:nvSpPr>
        <p:spPr/>
        <p:txBody>
          <a:bodyPr/>
          <a:lstStyle/>
          <a:p>
            <a:r>
              <a:rPr lang="en-US" dirty="0"/>
              <a:t>HK Financial Services Regulation Framework</a:t>
            </a:r>
          </a:p>
          <a:p>
            <a:r>
              <a:rPr lang="en-US" dirty="0"/>
              <a:t>Role and objectives of HKMA</a:t>
            </a:r>
          </a:p>
          <a:p>
            <a:r>
              <a:rPr lang="en-US" dirty="0"/>
              <a:t>Monetary policy in HK</a:t>
            </a:r>
          </a:p>
        </p:txBody>
      </p:sp>
      <p:sp>
        <p:nvSpPr>
          <p:cNvPr id="4" name="Slide Number Placeholder 3">
            <a:extLst>
              <a:ext uri="{FF2B5EF4-FFF2-40B4-BE49-F238E27FC236}">
                <a16:creationId xmlns:a16="http://schemas.microsoft.com/office/drawing/2014/main" id="{7D5BC764-E15A-4E05-8F0F-51F3CC3454CC}"/>
              </a:ext>
            </a:extLst>
          </p:cNvPr>
          <p:cNvSpPr>
            <a:spLocks noGrp="1"/>
          </p:cNvSpPr>
          <p:nvPr>
            <p:ph type="sldNum" sz="quarter" idx="10"/>
          </p:nvPr>
        </p:nvSpPr>
        <p:spPr/>
        <p:txBody>
          <a:bodyPr/>
          <a:lstStyle/>
          <a:p>
            <a:fld id="{37AF7983-E557-4B4F-BF89-F0A9ABB3FF61}" type="slidenum">
              <a:rPr lang="en-US" altLang="en-US" smtClean="0"/>
              <a:pPr/>
              <a:t>465</a:t>
            </a:fld>
            <a:endParaRPr lang="en-US" altLang="en-US"/>
          </a:p>
        </p:txBody>
      </p:sp>
      <p:sp>
        <p:nvSpPr>
          <p:cNvPr id="5" name="Footer Placeholder 4">
            <a:extLst>
              <a:ext uri="{FF2B5EF4-FFF2-40B4-BE49-F238E27FC236}">
                <a16:creationId xmlns:a16="http://schemas.microsoft.com/office/drawing/2014/main" id="{5DCCB10B-35E7-491B-9219-6EAFADB9109C}"/>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14244208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752600" y="1600201"/>
            <a:ext cx="5257800" cy="4525963"/>
          </a:xfrm>
        </p:spPr>
        <p:txBody>
          <a:bodyPr/>
          <a:lstStyle/>
          <a:p>
            <a:r>
              <a:rPr lang="en-US" altLang="zh-TW" dirty="0"/>
              <a:t>In HK, which is the banking regulator?</a:t>
            </a:r>
          </a:p>
          <a:p>
            <a:pPr lvl="1"/>
            <a:r>
              <a:rPr lang="en-US" altLang="zh-TW" dirty="0"/>
              <a:t>SFC</a:t>
            </a:r>
          </a:p>
          <a:p>
            <a:pPr lvl="1"/>
            <a:r>
              <a:rPr lang="en-US" altLang="zh-TW" dirty="0"/>
              <a:t>MPFA</a:t>
            </a:r>
          </a:p>
          <a:p>
            <a:pPr lvl="1"/>
            <a:r>
              <a:rPr lang="en-US" altLang="zh-TW" dirty="0"/>
              <a:t>HKMA</a:t>
            </a:r>
          </a:p>
          <a:p>
            <a:pPr lvl="1"/>
            <a:r>
              <a:rPr lang="en-US" altLang="zh-TW" dirty="0"/>
              <a:t>ICAC</a:t>
            </a:r>
          </a:p>
          <a:p>
            <a:r>
              <a:rPr lang="en-US" altLang="zh-TW" dirty="0"/>
              <a:t>Which is the primary objective of the HKMA?</a:t>
            </a:r>
          </a:p>
          <a:p>
            <a:pPr lvl="1"/>
            <a:r>
              <a:rPr lang="en-US" altLang="zh-TW" dirty="0"/>
              <a:t>Make HK great again</a:t>
            </a:r>
          </a:p>
          <a:p>
            <a:pPr lvl="1"/>
            <a:r>
              <a:rPr lang="en-US" altLang="zh-TW" dirty="0"/>
              <a:t>Protect the peg</a:t>
            </a:r>
          </a:p>
          <a:p>
            <a:pPr lvl="1"/>
            <a:r>
              <a:rPr lang="en-US" altLang="zh-TW" dirty="0"/>
              <a:t>Keep banks safe</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466</a:t>
            </a:fld>
            <a:endParaRPr lang="en-US" altLang="en-US"/>
          </a:p>
        </p:txBody>
      </p:sp>
      <p:sp>
        <p:nvSpPr>
          <p:cNvPr id="5" name="Footer Placeholder 4"/>
          <p:cNvSpPr>
            <a:spLocks noGrp="1"/>
          </p:cNvSpPr>
          <p:nvPr>
            <p:ph type="ftr" sz="quarter" idx="11"/>
          </p:nvPr>
        </p:nvSpPr>
        <p:spPr/>
        <p:txBody>
          <a:bodyPr/>
          <a:lstStyle/>
          <a:p>
            <a:r>
              <a:rPr lang="en-US" altLang="en-US" dirty="0"/>
              <a:t>Banking Regulation</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095744" y="1981201"/>
            <a:ext cx="3121421" cy="290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875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1981200" y="122238"/>
            <a:ext cx="7543800" cy="715962"/>
          </a:xfrm>
        </p:spPr>
        <p:txBody>
          <a:bodyPr>
            <a:normAutofit fontScale="90000"/>
          </a:bodyPr>
          <a:lstStyle/>
          <a:p>
            <a:r>
              <a:rPr lang="en-US" altLang="zh-TW" dirty="0">
                <a:ea typeface="PMingLiU" pitchFamily="18" charset="-120"/>
              </a:rPr>
              <a:t>China’s Financial Regulators (pre-reform)</a:t>
            </a:r>
          </a:p>
        </p:txBody>
      </p:sp>
      <p:sp>
        <p:nvSpPr>
          <p:cNvPr id="10"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0187F551-3A7A-4D37-A1C4-61C76226AF79}" type="slidenum">
              <a:rPr lang="en-US" altLang="en-US" sz="1400"/>
              <a:pPr/>
              <a:t>467</a:t>
            </a:fld>
            <a:endParaRPr lang="en-US" altLang="en-US" sz="1400"/>
          </a:p>
        </p:txBody>
      </p:sp>
      <p:graphicFrame>
        <p:nvGraphicFramePr>
          <p:cNvPr id="11" name="Content Placeholder 10"/>
          <p:cNvGraphicFramePr>
            <a:graphicFrameLocks noGrp="1"/>
          </p:cNvGraphicFramePr>
          <p:nvPr>
            <p:ph idx="1"/>
          </p:nvPr>
        </p:nvGraphicFramePr>
        <p:xfrm>
          <a:off x="1981200" y="914401"/>
          <a:ext cx="82296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6" name="TextBox 5"/>
          <p:cNvSpPr txBox="1"/>
          <p:nvPr/>
        </p:nvSpPr>
        <p:spPr>
          <a:xfrm>
            <a:off x="1752600" y="4267200"/>
            <a:ext cx="1981200" cy="1676400"/>
          </a:xfrm>
          <a:prstGeom prst="rect">
            <a:avLst/>
          </a:prstGeom>
          <a:solidFill>
            <a:schemeClr val="accent1">
              <a:lumMod val="20000"/>
              <a:lumOff val="80000"/>
            </a:schemeClr>
          </a:solidFill>
        </p:spPr>
        <p:txBody>
          <a:bodyPr vert="horz" wrap="square" lIns="91440" tIns="45720" rIns="91440" bIns="45720" rtlCol="0" anchor="ctr">
            <a:normAutofit fontScale="55000" lnSpcReduction="20000"/>
          </a:bodyPr>
          <a:lstStyle/>
          <a:p>
            <a:pPr>
              <a:spcBef>
                <a:spcPct val="0"/>
              </a:spcBef>
            </a:pPr>
            <a:r>
              <a:rPr lang="en-US" altLang="zh-TW" sz="4400" dirty="0">
                <a:latin typeface="+mj-lt"/>
                <a:ea typeface="+mj-ea"/>
                <a:cs typeface="+mj-cs"/>
              </a:rPr>
              <a:t>New system introduced to coordinate financial regulation</a:t>
            </a:r>
            <a:endParaRPr lang="zh-TW" altLang="en-US" sz="4400" dirty="0">
              <a:latin typeface="+mj-lt"/>
              <a:ea typeface="+mj-ea"/>
              <a:cs typeface="+mj-cs"/>
            </a:endParaRPr>
          </a:p>
        </p:txBody>
      </p:sp>
    </p:spTree>
    <p:extLst>
      <p:ext uri="{BB962C8B-B14F-4D97-AF65-F5344CB8AC3E}">
        <p14:creationId xmlns:p14="http://schemas.microsoft.com/office/powerpoint/2010/main" val="14875752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PMingLiU" pitchFamily="18" charset="-120"/>
              </a:rPr>
              <a:t>China’s Financial Regulators (post-reform)</a:t>
            </a:r>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468</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
        <p:nvSpPr>
          <p:cNvPr id="7" name="Flowchart: Extract 6"/>
          <p:cNvSpPr/>
          <p:nvPr/>
        </p:nvSpPr>
        <p:spPr>
          <a:xfrm>
            <a:off x="1752600" y="1417638"/>
            <a:ext cx="5410200" cy="4373562"/>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311894" y="3262964"/>
            <a:ext cx="2326907" cy="13636"/>
          </a:xfrm>
          <a:prstGeom prst="line">
            <a:avLst/>
          </a:prstGeom>
          <a:ln>
            <a:solidFill>
              <a:srgbClr val="FFFF99"/>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05614" y="2286001"/>
            <a:ext cx="1023587" cy="914400"/>
          </a:xfrm>
          <a:prstGeom prst="rect">
            <a:avLst/>
          </a:prstGeom>
          <a:solidFill>
            <a:schemeClr val="accent1">
              <a:lumMod val="20000"/>
              <a:lumOff val="80000"/>
            </a:schemeClr>
          </a:solidFill>
        </p:spPr>
        <p:txBody>
          <a:bodyPr vert="horz" wrap="square" lIns="91440" tIns="45720" rIns="91440" bIns="45720" rtlCol="0" anchor="ctr">
            <a:normAutofit fontScale="70000" lnSpcReduction="20000"/>
          </a:bodyPr>
          <a:lstStyle/>
          <a:p>
            <a:pPr>
              <a:spcBef>
                <a:spcPct val="0"/>
              </a:spcBef>
            </a:pPr>
            <a:r>
              <a:rPr lang="en-US" sz="4400" dirty="0">
                <a:latin typeface="+mj-lt"/>
                <a:ea typeface="+mj-ea"/>
                <a:cs typeface="+mj-cs"/>
              </a:rPr>
              <a:t>FSDC</a:t>
            </a:r>
          </a:p>
        </p:txBody>
      </p:sp>
      <p:cxnSp>
        <p:nvCxnSpPr>
          <p:cNvPr id="22" name="Straight Connector 21"/>
          <p:cNvCxnSpPr/>
          <p:nvPr/>
        </p:nvCxnSpPr>
        <p:spPr>
          <a:xfrm>
            <a:off x="2590800" y="4495800"/>
            <a:ext cx="3810000" cy="0"/>
          </a:xfrm>
          <a:prstGeom prst="line">
            <a:avLst/>
          </a:prstGeom>
          <a:ln>
            <a:solidFill>
              <a:srgbClr val="FFFF99"/>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33800" y="3581400"/>
            <a:ext cx="1676400" cy="685800"/>
          </a:xfrm>
          <a:prstGeom prst="rect">
            <a:avLst/>
          </a:prstGeom>
          <a:solidFill>
            <a:schemeClr val="accent1">
              <a:lumMod val="20000"/>
              <a:lumOff val="80000"/>
            </a:schemeClr>
          </a:solidFill>
        </p:spPr>
        <p:txBody>
          <a:bodyPr vert="horz" wrap="square" lIns="91440" tIns="45720" rIns="91440" bIns="45720" rtlCol="0" anchor="ctr">
            <a:normAutofit fontScale="92500" lnSpcReduction="10000"/>
          </a:bodyPr>
          <a:lstStyle/>
          <a:p>
            <a:pPr>
              <a:spcBef>
                <a:spcPct val="0"/>
              </a:spcBef>
            </a:pPr>
            <a:r>
              <a:rPr lang="en-US" sz="4400" dirty="0">
                <a:latin typeface="+mj-lt"/>
                <a:ea typeface="+mj-ea"/>
                <a:cs typeface="+mj-cs"/>
              </a:rPr>
              <a:t>PBOC</a:t>
            </a:r>
          </a:p>
        </p:txBody>
      </p:sp>
      <p:sp>
        <p:nvSpPr>
          <p:cNvPr id="25" name="TextBox 24"/>
          <p:cNvSpPr txBox="1"/>
          <p:nvPr/>
        </p:nvSpPr>
        <p:spPr>
          <a:xfrm>
            <a:off x="4610100" y="4848226"/>
            <a:ext cx="1600200" cy="762000"/>
          </a:xfrm>
          <a:prstGeom prst="rect">
            <a:avLst/>
          </a:prstGeom>
          <a:solidFill>
            <a:schemeClr val="accent1">
              <a:lumMod val="20000"/>
              <a:lumOff val="80000"/>
            </a:schemeClr>
          </a:solidFill>
        </p:spPr>
        <p:txBody>
          <a:bodyPr vert="horz" wrap="square" lIns="91440" tIns="45720" rIns="91440" bIns="45720" rtlCol="0" anchor="ctr">
            <a:normAutofit/>
          </a:bodyPr>
          <a:lstStyle/>
          <a:p>
            <a:pPr>
              <a:spcBef>
                <a:spcPct val="0"/>
              </a:spcBef>
            </a:pPr>
            <a:r>
              <a:rPr lang="en-US" sz="4400" dirty="0">
                <a:latin typeface="+mj-lt"/>
                <a:ea typeface="+mj-ea"/>
                <a:cs typeface="+mj-cs"/>
              </a:rPr>
              <a:t>CBIRC</a:t>
            </a:r>
          </a:p>
        </p:txBody>
      </p:sp>
      <p:sp>
        <p:nvSpPr>
          <p:cNvPr id="26" name="TextBox 25"/>
          <p:cNvSpPr txBox="1"/>
          <p:nvPr/>
        </p:nvSpPr>
        <p:spPr>
          <a:xfrm>
            <a:off x="2590800" y="4848226"/>
            <a:ext cx="1600200" cy="762000"/>
          </a:xfrm>
          <a:prstGeom prst="rect">
            <a:avLst/>
          </a:prstGeom>
          <a:solidFill>
            <a:schemeClr val="accent1">
              <a:lumMod val="20000"/>
              <a:lumOff val="80000"/>
            </a:schemeClr>
          </a:solidFill>
        </p:spPr>
        <p:txBody>
          <a:bodyPr vert="horz" wrap="square" lIns="91440" tIns="45720" rIns="91440" bIns="45720" rtlCol="0" anchor="ctr">
            <a:normAutofit/>
          </a:bodyPr>
          <a:lstStyle/>
          <a:p>
            <a:pPr>
              <a:spcBef>
                <a:spcPct val="0"/>
              </a:spcBef>
            </a:pPr>
            <a:r>
              <a:rPr lang="en-US" sz="4400" dirty="0">
                <a:latin typeface="+mj-lt"/>
                <a:ea typeface="+mj-ea"/>
                <a:cs typeface="+mj-cs"/>
              </a:rPr>
              <a:t>CSRC</a:t>
            </a:r>
          </a:p>
        </p:txBody>
      </p:sp>
      <p:sp>
        <p:nvSpPr>
          <p:cNvPr id="27" name="TextBox 26"/>
          <p:cNvSpPr txBox="1"/>
          <p:nvPr/>
        </p:nvSpPr>
        <p:spPr>
          <a:xfrm>
            <a:off x="7174706" y="2106330"/>
            <a:ext cx="3048000" cy="113665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r>
              <a:rPr lang="en-US" sz="4400" dirty="0"/>
              <a:t>Financial Stability Development Committee (FSDC), a cabinet-level “super regulator”, is meant to oversee and coordinate China’s four existing financial regulators.</a:t>
            </a:r>
            <a:endParaRPr lang="en-US" sz="4400" dirty="0">
              <a:latin typeface="+mj-lt"/>
              <a:ea typeface="+mj-ea"/>
              <a:cs typeface="+mj-cs"/>
            </a:endParaRPr>
          </a:p>
        </p:txBody>
      </p:sp>
      <p:sp>
        <p:nvSpPr>
          <p:cNvPr id="28" name="TextBox 27"/>
          <p:cNvSpPr txBox="1"/>
          <p:nvPr/>
        </p:nvSpPr>
        <p:spPr>
          <a:xfrm>
            <a:off x="7162800" y="3368676"/>
            <a:ext cx="3366436" cy="990600"/>
          </a:xfrm>
          <a:prstGeom prst="rect">
            <a:avLst/>
          </a:prstGeom>
          <a:solidFill>
            <a:schemeClr val="accent1">
              <a:lumMod val="20000"/>
              <a:lumOff val="80000"/>
            </a:schemeClr>
          </a:solidFill>
        </p:spPr>
        <p:txBody>
          <a:bodyPr vert="horz" wrap="square" lIns="91440" tIns="45720" rIns="91440" bIns="45720" rtlCol="0" anchor="ctr">
            <a:normAutofit fontScale="32500" lnSpcReduction="20000"/>
          </a:bodyPr>
          <a:lstStyle/>
          <a:p>
            <a:r>
              <a:rPr lang="en-US" sz="4400" dirty="0"/>
              <a:t>The People’s Bank of China (PBOC) assumes responsibility for drafting key regulations and prudential oversight in banking and insurance to address systemic risk</a:t>
            </a:r>
            <a:endParaRPr lang="en-US" sz="4400" dirty="0">
              <a:latin typeface="+mj-lt"/>
              <a:ea typeface="+mj-ea"/>
              <a:cs typeface="+mj-cs"/>
            </a:endParaRPr>
          </a:p>
        </p:txBody>
      </p:sp>
      <p:sp>
        <p:nvSpPr>
          <p:cNvPr id="29" name="TextBox 28"/>
          <p:cNvSpPr txBox="1"/>
          <p:nvPr/>
        </p:nvSpPr>
        <p:spPr>
          <a:xfrm>
            <a:off x="7168416" y="4535488"/>
            <a:ext cx="3394409" cy="1255712"/>
          </a:xfrm>
          <a:prstGeom prst="rect">
            <a:avLst/>
          </a:prstGeom>
          <a:solidFill>
            <a:schemeClr val="accent1">
              <a:lumMod val="20000"/>
              <a:lumOff val="80000"/>
            </a:schemeClr>
          </a:solidFill>
        </p:spPr>
        <p:txBody>
          <a:bodyPr vert="horz" wrap="square" lIns="91440" tIns="45720" rIns="91440" bIns="45720" rtlCol="0" anchor="ctr">
            <a:normAutofit/>
          </a:bodyPr>
          <a:lstStyle/>
          <a:p>
            <a:r>
              <a:rPr lang="en-US" sz="1200" dirty="0"/>
              <a:t>The insurance regulator, the China Insurance Regulatory Commission (CIRC), and the banking regulator, the China Banking Regulatory Commission (CBRC), merge into the China Banking Insurance Regulatory Commission (CBIRC).</a:t>
            </a:r>
            <a:endParaRPr lang="en-US" sz="1200" dirty="0">
              <a:latin typeface="+mj-lt"/>
              <a:ea typeface="+mj-ea"/>
              <a:cs typeface="+mj-cs"/>
            </a:endParaRPr>
          </a:p>
        </p:txBody>
      </p:sp>
    </p:spTree>
    <p:extLst>
      <p:ext uri="{BB962C8B-B14F-4D97-AF65-F5344CB8AC3E}">
        <p14:creationId xmlns:p14="http://schemas.microsoft.com/office/powerpoint/2010/main" val="168688885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Key regulators in China</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469</a:t>
            </a:fld>
            <a:endParaRPr lang="en-US" altLang="en-US"/>
          </a:p>
        </p:txBody>
      </p:sp>
      <p:sp>
        <p:nvSpPr>
          <p:cNvPr id="5" name="Footer Placeholder 4"/>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731208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descr="C:\Users\Wolfgang\Documents\ED.PRES\06_Purchased Copyrighted Contend\istockphoto\iStock_000007534303Small.jp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4514" name="Rectangle 2"/>
          <p:cNvSpPr>
            <a:spLocks noGrp="1" noChangeArrowheads="1"/>
          </p:cNvSpPr>
          <p:nvPr>
            <p:ph type="title"/>
          </p:nvPr>
        </p:nvSpPr>
        <p:spPr>
          <a:noFill/>
        </p:spPr>
        <p:txBody>
          <a:bodyPr/>
          <a:lstStyle/>
          <a:p>
            <a:r>
              <a:rPr lang="en-US" altLang="zh-TW" dirty="0"/>
              <a:t>Market risk</a:t>
            </a:r>
          </a:p>
        </p:txBody>
      </p:sp>
      <p:sp>
        <p:nvSpPr>
          <p:cNvPr id="2" name="Text Placeholder 1"/>
          <p:cNvSpPr>
            <a:spLocks noGrp="1"/>
          </p:cNvSpPr>
          <p:nvPr>
            <p:ph type="body" idx="1"/>
          </p:nvPr>
        </p:nvSpPr>
        <p:spPr>
          <a:noFill/>
        </p:spPr>
        <p:txBody>
          <a:bodyPr/>
          <a:lstStyle/>
          <a:p>
            <a:r>
              <a:rPr lang="en-US" altLang="zh-TW" dirty="0"/>
              <a:t>Types</a:t>
            </a:r>
          </a:p>
        </p:txBody>
      </p:sp>
      <p:sp>
        <p:nvSpPr>
          <p:cNvPr id="64515" name="Rectangle 3"/>
          <p:cNvSpPr>
            <a:spLocks noGrp="1" noChangeArrowheads="1"/>
          </p:cNvSpPr>
          <p:nvPr>
            <p:ph sz="half" idx="2"/>
          </p:nvPr>
        </p:nvSpPr>
        <p:spPr>
          <a:noFill/>
        </p:spPr>
        <p:txBody>
          <a:bodyPr/>
          <a:lstStyle/>
          <a:p>
            <a:r>
              <a:rPr lang="en-US" altLang="zh-TW" dirty="0"/>
              <a:t>Interest Rate risk</a:t>
            </a:r>
          </a:p>
          <a:p>
            <a:r>
              <a:rPr lang="en-US" altLang="zh-TW" dirty="0"/>
              <a:t>FX risk</a:t>
            </a:r>
          </a:p>
          <a:p>
            <a:r>
              <a:rPr lang="en-US" altLang="zh-TW" dirty="0"/>
              <a:t>Equity risk</a:t>
            </a:r>
          </a:p>
          <a:p>
            <a:r>
              <a:rPr lang="en-US" altLang="zh-TW" dirty="0"/>
              <a:t>Commodity risk</a:t>
            </a:r>
          </a:p>
        </p:txBody>
      </p:sp>
      <p:sp>
        <p:nvSpPr>
          <p:cNvPr id="3" name="Text Placeholder 2"/>
          <p:cNvSpPr>
            <a:spLocks noGrp="1"/>
          </p:cNvSpPr>
          <p:nvPr>
            <p:ph type="body" sz="quarter" idx="3"/>
          </p:nvPr>
        </p:nvSpPr>
        <p:spPr>
          <a:noFill/>
        </p:spPr>
        <p:txBody>
          <a:bodyPr/>
          <a:lstStyle/>
          <a:p>
            <a:r>
              <a:rPr lang="en-US" altLang="zh-TW"/>
              <a:t>Mitigation</a:t>
            </a:r>
            <a:endParaRPr lang="en-US" altLang="zh-TW" dirty="0"/>
          </a:p>
        </p:txBody>
      </p:sp>
      <p:sp>
        <p:nvSpPr>
          <p:cNvPr id="64516" name="Rectangle 4"/>
          <p:cNvSpPr>
            <a:spLocks noGrp="1" noChangeArrowheads="1"/>
          </p:cNvSpPr>
          <p:nvPr>
            <p:ph sz="quarter" idx="4"/>
          </p:nvPr>
        </p:nvSpPr>
        <p:spPr>
          <a:noFill/>
        </p:spPr>
        <p:txBody>
          <a:bodyPr/>
          <a:lstStyle/>
          <a:p>
            <a:r>
              <a:rPr lang="en-US" altLang="zh-TW" dirty="0"/>
              <a:t>ALM policy</a:t>
            </a:r>
          </a:p>
          <a:p>
            <a:r>
              <a:rPr lang="en-US" altLang="zh-TW" dirty="0"/>
              <a:t>Hedging</a:t>
            </a:r>
          </a:p>
          <a:p>
            <a:r>
              <a:rPr lang="en-US" altLang="zh-TW" dirty="0"/>
              <a:t>Risk management policy and limits</a:t>
            </a:r>
          </a:p>
          <a:p>
            <a:endParaRPr lang="en-US" altLang="zh-TW" dirty="0"/>
          </a:p>
        </p:txBody>
      </p:sp>
      <p:sp>
        <p:nvSpPr>
          <p:cNvPr id="10"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A2BEB601-674C-49C5-984F-AC3A17809834}" type="slidenum">
              <a:rPr lang="en-US" altLang="en-US" sz="1400"/>
              <a:pPr/>
              <a:t>47</a:t>
            </a:fld>
            <a:endParaRPr lang="en-US" altLang="en-US" sz="1400"/>
          </a:p>
        </p:txBody>
      </p:sp>
      <p:sp>
        <p:nvSpPr>
          <p:cNvPr id="1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340526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4515" grpId="0" uiExpand="1" build="p"/>
      <p:bldP spid="3" grpId="0" build="p"/>
      <p:bldP spid="64516" grpId="0" uiExpand="1" build="p"/>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470</a:t>
            </a:fld>
            <a:endParaRPr lang="en-US" altLang="en-US" dirty="0"/>
          </a:p>
        </p:txBody>
      </p:sp>
      <p:sp>
        <p:nvSpPr>
          <p:cNvPr id="40" name="Rectangle 39"/>
          <p:cNvSpPr/>
          <p:nvPr/>
        </p:nvSpPr>
        <p:spPr>
          <a:xfrm>
            <a:off x="1752600" y="3962400"/>
            <a:ext cx="3733800" cy="18288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TW" sz="2000" dirty="0">
                <a:solidFill>
                  <a:srgbClr val="C00000"/>
                </a:solidFill>
              </a:rPr>
              <a:t>1. </a:t>
            </a:r>
            <a:r>
              <a:rPr lang="en-US" altLang="zh-TW" sz="2000" b="1" dirty="0">
                <a:solidFill>
                  <a:srgbClr val="C00000"/>
                </a:solidFill>
              </a:rPr>
              <a:t>The Federal Reserve System</a:t>
            </a:r>
          </a:p>
          <a:p>
            <a:pPr>
              <a:lnSpc>
                <a:spcPct val="150000"/>
              </a:lnSpc>
            </a:pPr>
            <a:r>
              <a:rPr lang="en-US" altLang="zh-TW" sz="2000" dirty="0">
                <a:solidFill>
                  <a:schemeClr val="tx1"/>
                </a:solidFill>
              </a:rPr>
              <a:t>2. Foreign Central Banks</a:t>
            </a:r>
          </a:p>
          <a:p>
            <a:pPr>
              <a:lnSpc>
                <a:spcPct val="150000"/>
              </a:lnSpc>
            </a:pPr>
            <a:r>
              <a:rPr lang="en-US" altLang="zh-TW" sz="2000" dirty="0">
                <a:solidFill>
                  <a:schemeClr val="tx1"/>
                </a:solidFill>
              </a:rPr>
              <a:t>3. Monetary Policy</a:t>
            </a:r>
          </a:p>
        </p:txBody>
      </p:sp>
      <p:sp>
        <p:nvSpPr>
          <p:cNvPr id="4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14"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7" name="AutoShape 23"/>
          <p:cNvCxnSpPr>
            <a:cxnSpLocks noChangeShapeType="1"/>
            <a:stCxn id="14" idx="4"/>
            <a:endCxn id="1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8" name="AutoShape 24"/>
          <p:cNvCxnSpPr>
            <a:cxnSpLocks noChangeShapeType="1"/>
            <a:stCxn id="14" idx="4"/>
            <a:endCxn id="1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extLst>
      <p:ext uri="{BB962C8B-B14F-4D97-AF65-F5344CB8AC3E}">
        <p14:creationId xmlns:p14="http://schemas.microsoft.com/office/powerpoint/2010/main" val="369699896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ltLang="zh-TW" dirty="0"/>
              <a:t>Banking Regulation and Monetary Policy (in normal times – pre-pandemic)</a:t>
            </a:r>
          </a:p>
        </p:txBody>
      </p:sp>
      <p:sp>
        <p:nvSpPr>
          <p:cNvPr id="2" name="Text Placeholder 1"/>
          <p:cNvSpPr>
            <a:spLocks noGrp="1"/>
          </p:cNvSpPr>
          <p:nvPr>
            <p:ph type="body" idx="1"/>
          </p:nvPr>
        </p:nvSpPr>
        <p:spPr/>
        <p:txBody>
          <a:bodyPr/>
          <a:lstStyle/>
          <a:p>
            <a:r>
              <a:rPr lang="en-US" altLang="zh-TW" sz="1800" dirty="0"/>
              <a:t>Central Bank’s tools of monetary policy:</a:t>
            </a:r>
          </a:p>
        </p:txBody>
      </p:sp>
      <p:sp>
        <p:nvSpPr>
          <p:cNvPr id="173059" name="Rectangle 3"/>
          <p:cNvSpPr>
            <a:spLocks noGrp="1" noChangeArrowheads="1"/>
          </p:cNvSpPr>
          <p:nvPr>
            <p:ph sz="half" idx="2"/>
          </p:nvPr>
        </p:nvSpPr>
        <p:spPr/>
        <p:txBody>
          <a:bodyPr/>
          <a:lstStyle/>
          <a:p>
            <a:r>
              <a:rPr lang="en-US" altLang="zh-TW" sz="1800" dirty="0"/>
              <a:t>Open market operations (central banks purchase/sale of financial assets, generally government securities)</a:t>
            </a:r>
          </a:p>
          <a:p>
            <a:r>
              <a:rPr lang="en-US" altLang="zh-TW" sz="1800" dirty="0"/>
              <a:t>Discount rate/loans (banks borrowing from central bank)</a:t>
            </a:r>
          </a:p>
          <a:p>
            <a:r>
              <a:rPr lang="en-US" altLang="zh-TW" sz="1800" dirty="0"/>
              <a:t>Reserve requirements</a:t>
            </a:r>
          </a:p>
        </p:txBody>
      </p:sp>
      <p:sp>
        <p:nvSpPr>
          <p:cNvPr id="3" name="Text Placeholder 2"/>
          <p:cNvSpPr>
            <a:spLocks noGrp="1"/>
          </p:cNvSpPr>
          <p:nvPr>
            <p:ph type="body" sz="quarter" idx="3"/>
          </p:nvPr>
        </p:nvSpPr>
        <p:spPr/>
        <p:txBody>
          <a:bodyPr/>
          <a:lstStyle/>
          <a:p>
            <a:r>
              <a:rPr lang="en-US" altLang="zh-TW" sz="1800"/>
              <a:t>Tools of banking regulation:</a:t>
            </a:r>
            <a:endParaRPr lang="en-US" altLang="zh-TW" sz="1800" dirty="0"/>
          </a:p>
        </p:txBody>
      </p:sp>
      <p:sp>
        <p:nvSpPr>
          <p:cNvPr id="173060" name="Rectangle 4"/>
          <p:cNvSpPr>
            <a:spLocks noGrp="1" noChangeArrowheads="1"/>
          </p:cNvSpPr>
          <p:nvPr>
            <p:ph sz="quarter" idx="4"/>
          </p:nvPr>
        </p:nvSpPr>
        <p:spPr/>
        <p:txBody>
          <a:bodyPr/>
          <a:lstStyle/>
          <a:p>
            <a:r>
              <a:rPr lang="en-US" altLang="zh-TW" sz="1800" dirty="0"/>
              <a:t>Restrictions on asset holdings</a:t>
            </a:r>
          </a:p>
          <a:p>
            <a:r>
              <a:rPr lang="en-US" altLang="zh-TW" sz="1800" dirty="0"/>
              <a:t>Capital requirement</a:t>
            </a:r>
          </a:p>
          <a:p>
            <a:r>
              <a:rPr lang="en-US" altLang="zh-TW" sz="1800" dirty="0"/>
              <a:t>Liquidity requirement</a:t>
            </a:r>
          </a:p>
          <a:p>
            <a:r>
              <a:rPr lang="en-US" altLang="zh-TW" sz="1800" dirty="0"/>
              <a:t>Disclosure requirements</a:t>
            </a:r>
          </a:p>
          <a:p>
            <a:r>
              <a:rPr lang="en-US" altLang="zh-TW" sz="1800" dirty="0"/>
              <a:t>Bank supervision</a:t>
            </a:r>
          </a:p>
          <a:p>
            <a:r>
              <a:rPr lang="en-US" altLang="zh-TW" sz="1800" dirty="0"/>
              <a:t>Deposit insurance</a:t>
            </a:r>
          </a:p>
          <a:p>
            <a:r>
              <a:rPr lang="en-US" altLang="zh-TW" sz="1800" dirty="0"/>
              <a:t>Consumer protection</a:t>
            </a:r>
          </a:p>
          <a:p>
            <a:r>
              <a:rPr lang="en-US" altLang="zh-TW" sz="1800" dirty="0"/>
              <a:t>Restriction on competition</a:t>
            </a:r>
          </a:p>
        </p:txBody>
      </p:sp>
      <p:sp>
        <p:nvSpPr>
          <p:cNvPr id="10"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30C94461-46AB-4AA4-8F17-D983B45FE0EB}" type="slidenum">
              <a:rPr lang="en-US" altLang="en-US" sz="1400"/>
              <a:pPr/>
              <a:t>471</a:t>
            </a:fld>
            <a:endParaRPr lang="en-US" altLang="en-US" sz="1400"/>
          </a:p>
        </p:txBody>
      </p:sp>
      <p:sp>
        <p:nvSpPr>
          <p:cNvPr id="173061" name="Oval 5"/>
          <p:cNvSpPr>
            <a:spLocks noChangeArrowheads="1"/>
          </p:cNvSpPr>
          <p:nvPr/>
        </p:nvSpPr>
        <p:spPr bwMode="auto">
          <a:xfrm>
            <a:off x="6019800" y="3124200"/>
            <a:ext cx="3048000" cy="533400"/>
          </a:xfrm>
          <a:prstGeom prst="ellipse">
            <a:avLst/>
          </a:prstGeom>
          <a:noFill/>
          <a:ln w="28575">
            <a:solidFill>
              <a:schemeClr val="accent3"/>
            </a:solidFill>
            <a:round/>
            <a:headEnd/>
            <a:tailEnd/>
          </a:ln>
          <a:effectLst/>
        </p:spPr>
        <p:txBody>
          <a:bodyPr wrap="none" anchor="ctr"/>
          <a:lstStyle/>
          <a:p>
            <a:endParaRPr lang="zh-TW" altLang="en-US"/>
          </a:p>
        </p:txBody>
      </p:sp>
      <p:sp>
        <p:nvSpPr>
          <p:cNvPr id="173062" name="Oval 6"/>
          <p:cNvSpPr>
            <a:spLocks noChangeArrowheads="1"/>
          </p:cNvSpPr>
          <p:nvPr/>
        </p:nvSpPr>
        <p:spPr bwMode="auto">
          <a:xfrm>
            <a:off x="1981200" y="4761272"/>
            <a:ext cx="2819400" cy="533400"/>
          </a:xfrm>
          <a:prstGeom prst="ellipse">
            <a:avLst/>
          </a:prstGeom>
          <a:noFill/>
          <a:ln w="28575">
            <a:solidFill>
              <a:schemeClr val="accent3"/>
            </a:solidFill>
            <a:round/>
            <a:headEnd/>
            <a:tailEnd/>
          </a:ln>
          <a:effectLst/>
        </p:spPr>
        <p:txBody>
          <a:bodyPr wrap="none" anchor="ctr"/>
          <a:lstStyle/>
          <a:p>
            <a:endParaRPr lang="zh-TW" altLang="en-US"/>
          </a:p>
        </p:txBody>
      </p:sp>
      <p:cxnSp>
        <p:nvCxnSpPr>
          <p:cNvPr id="173063" name="AutoShape 7"/>
          <p:cNvCxnSpPr>
            <a:cxnSpLocks noChangeShapeType="1"/>
            <a:stCxn id="173062" idx="6"/>
            <a:endCxn id="173061" idx="2"/>
          </p:cNvCxnSpPr>
          <p:nvPr/>
        </p:nvCxnSpPr>
        <p:spPr bwMode="auto">
          <a:xfrm flipV="1">
            <a:off x="4800600" y="3390900"/>
            <a:ext cx="1219200" cy="1637072"/>
          </a:xfrm>
          <a:prstGeom prst="straightConnector1">
            <a:avLst/>
          </a:prstGeom>
          <a:noFill/>
          <a:ln w="28575">
            <a:solidFill>
              <a:schemeClr val="accent3"/>
            </a:solidFill>
            <a:round/>
            <a:headEnd type="triangle" w="med" len="med"/>
            <a:tailEnd type="triangle" w="med" len="med"/>
          </a:ln>
          <a:effectLst/>
        </p:spPr>
      </p:cxn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Banking Regulation</a:t>
            </a:r>
          </a:p>
        </p:txBody>
      </p:sp>
    </p:spTree>
    <p:extLst>
      <p:ext uri="{BB962C8B-B14F-4D97-AF65-F5344CB8AC3E}">
        <p14:creationId xmlns:p14="http://schemas.microsoft.com/office/powerpoint/2010/main" val="215847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06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306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306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306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306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306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3060">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3060">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3062"/>
                                        </p:tgtEl>
                                        <p:attrNameLst>
                                          <p:attrName>style.visibility</p:attrName>
                                        </p:attrNameLst>
                                      </p:cBhvr>
                                      <p:to>
                                        <p:strVal val="visible"/>
                                      </p:to>
                                    </p:set>
                                    <p:animEffect transition="in" filter="fade">
                                      <p:cBhvr>
                                        <p:cTn id="51" dur="500"/>
                                        <p:tgtEl>
                                          <p:spTgt spid="173062"/>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73063"/>
                                        </p:tgtEl>
                                        <p:attrNameLst>
                                          <p:attrName>style.visibility</p:attrName>
                                        </p:attrNameLst>
                                      </p:cBhvr>
                                      <p:to>
                                        <p:strVal val="visible"/>
                                      </p:to>
                                    </p:set>
                                    <p:animEffect transition="in" filter="fade">
                                      <p:cBhvr>
                                        <p:cTn id="55" dur="500"/>
                                        <p:tgtEl>
                                          <p:spTgt spid="173063"/>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173061"/>
                                        </p:tgtEl>
                                        <p:attrNameLst>
                                          <p:attrName>style.visibility</p:attrName>
                                        </p:attrNameLst>
                                      </p:cBhvr>
                                      <p:to>
                                        <p:strVal val="visible"/>
                                      </p:to>
                                    </p:set>
                                    <p:animEffect transition="in" filter="fade">
                                      <p:cBhvr>
                                        <p:cTn id="59"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uiExpand="1" build="p" autoUpdateAnimBg="0" advAuto="0"/>
      <p:bldP spid="173060" grpId="0" uiExpand="1" build="p" autoUpdateAnimBg="0" advAuto="0"/>
      <p:bldP spid="173061" grpId="0" animBg="1"/>
      <p:bldP spid="173062"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TW" dirty="0"/>
              <a:t>Central Banking</a:t>
            </a:r>
          </a:p>
        </p:txBody>
      </p:sp>
      <p:sp>
        <p:nvSpPr>
          <p:cNvPr id="176131" name="Rectangle 3"/>
          <p:cNvSpPr>
            <a:spLocks noGrp="1" noChangeArrowheads="1"/>
          </p:cNvSpPr>
          <p:nvPr>
            <p:ph idx="1"/>
          </p:nvPr>
        </p:nvSpPr>
        <p:spPr>
          <a:xfrm>
            <a:off x="1981200" y="1600201"/>
            <a:ext cx="4953000" cy="4525963"/>
          </a:xfrm>
        </p:spPr>
        <p:txBody>
          <a:bodyPr>
            <a:normAutofit/>
          </a:bodyPr>
          <a:lstStyle/>
          <a:p>
            <a:r>
              <a:rPr lang="en-US" altLang="zh-TW" sz="2200" dirty="0"/>
              <a:t>Central bank = Government entities in charge of monetary policy</a:t>
            </a:r>
          </a:p>
          <a:p>
            <a:r>
              <a:rPr lang="en-US" altLang="zh-TW" sz="2200" dirty="0"/>
              <a:t>Central bank actions affect</a:t>
            </a:r>
          </a:p>
          <a:p>
            <a:pPr lvl="1"/>
            <a:r>
              <a:rPr lang="en-US" altLang="zh-TW" dirty="0"/>
              <a:t>Interest rates</a:t>
            </a:r>
          </a:p>
          <a:p>
            <a:pPr lvl="1"/>
            <a:r>
              <a:rPr lang="en-US" altLang="zh-TW" dirty="0"/>
              <a:t>Amount of credit</a:t>
            </a:r>
          </a:p>
          <a:p>
            <a:pPr lvl="1"/>
            <a:r>
              <a:rPr lang="en-US" altLang="zh-TW" dirty="0"/>
              <a:t>Money supply</a:t>
            </a:r>
          </a:p>
          <a:p>
            <a:r>
              <a:rPr lang="en-US" altLang="zh-TW" sz="2200" dirty="0"/>
              <a:t>These actions impact</a:t>
            </a:r>
          </a:p>
          <a:p>
            <a:pPr lvl="1"/>
            <a:r>
              <a:rPr lang="en-US" altLang="zh-TW" dirty="0"/>
              <a:t>Financial markets</a:t>
            </a:r>
          </a:p>
          <a:p>
            <a:pPr lvl="1"/>
            <a:r>
              <a:rPr lang="en-US" altLang="zh-TW" dirty="0"/>
              <a:t>Aggregate output</a:t>
            </a:r>
          </a:p>
          <a:p>
            <a:pPr lvl="1"/>
            <a:r>
              <a:rPr lang="en-US" altLang="zh-TW" dirty="0"/>
              <a:t>Inflation</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339C822-E8DA-41C6-AB1F-9BCBBFE32B06}" type="slidenum">
              <a:rPr lang="en-US" altLang="en-US" sz="1400"/>
              <a:pPr/>
              <a:t>472</a:t>
            </a:fld>
            <a:endParaRPr lang="en-US" altLang="en-US" sz="1400"/>
          </a:p>
        </p:txBody>
      </p:sp>
      <p:pic>
        <p:nvPicPr>
          <p:cNvPr id="176132" name="Picture 4" descr="200px-London"/>
          <p:cNvPicPr>
            <a:picLocks noChangeAspect="1" noChangeArrowheads="1"/>
          </p:cNvPicPr>
          <p:nvPr/>
        </p:nvPicPr>
        <p:blipFill>
          <a:blip r:embed="rId3" cstate="print"/>
          <a:srcRect/>
          <a:stretch>
            <a:fillRect/>
          </a:stretch>
        </p:blipFill>
        <p:spPr bwMode="auto">
          <a:xfrm>
            <a:off x="7010400" y="1752600"/>
            <a:ext cx="33528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6133" name="Text Box 5"/>
          <p:cNvSpPr txBox="1">
            <a:spLocks noChangeArrowheads="1"/>
          </p:cNvSpPr>
          <p:nvPr/>
        </p:nvSpPr>
        <p:spPr bwMode="auto">
          <a:xfrm>
            <a:off x="7010400" y="4343906"/>
            <a:ext cx="3429000" cy="1523494"/>
          </a:xfrm>
          <a:prstGeom prst="rect">
            <a:avLst/>
          </a:prstGeom>
          <a:noFill/>
          <a:ln w="9525">
            <a:noFill/>
            <a:miter lim="800000"/>
            <a:headEnd/>
            <a:tailEnd/>
          </a:ln>
          <a:effectLst/>
        </p:spPr>
        <p:txBody>
          <a:bodyPr wrap="square">
            <a:spAutoFit/>
          </a:bodyPr>
          <a:lstStyle/>
          <a:p>
            <a:pPr eaLnBrk="0" hangingPunct="0">
              <a:spcBef>
                <a:spcPct val="50000"/>
              </a:spcBef>
            </a:pPr>
            <a:r>
              <a:rPr lang="en-US" altLang="zh-TW" dirty="0">
                <a:ea typeface="PMingLiU" pitchFamily="18" charset="-120"/>
              </a:rPr>
              <a:t>The Bank of England is one of the oldest central banks. It was founded in 1694 and nationalized in 1946. </a:t>
            </a:r>
          </a:p>
          <a:p>
            <a:pPr eaLnBrk="0" hangingPunct="0">
              <a:spcBef>
                <a:spcPct val="50000"/>
              </a:spcBef>
            </a:pPr>
            <a:r>
              <a:rPr lang="en-US" altLang="zh-TW" sz="1400" i="1" dirty="0">
                <a:ea typeface="PMingLiU" pitchFamily="18" charset="-120"/>
              </a:rPr>
              <a:t>Source: Wikipedia</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23124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61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6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613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613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613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613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6132"/>
                                        </p:tgtEl>
                                        <p:attrNameLst>
                                          <p:attrName>style.visibility</p:attrName>
                                        </p:attrNameLst>
                                      </p:cBhvr>
                                      <p:to>
                                        <p:strVal val="visible"/>
                                      </p:to>
                                    </p:set>
                                    <p:animEffect transition="in" filter="fade">
                                      <p:cBhvr>
                                        <p:cTn id="31" dur="500"/>
                                        <p:tgtEl>
                                          <p:spTgt spid="1761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6133"/>
                                        </p:tgtEl>
                                        <p:attrNameLst>
                                          <p:attrName>style.visibility</p:attrName>
                                        </p:attrNameLst>
                                      </p:cBhvr>
                                      <p:to>
                                        <p:strVal val="visible"/>
                                      </p:to>
                                    </p:set>
                                    <p:animEffect transition="in" filter="fade">
                                      <p:cBhvr>
                                        <p:cTn id="34"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P spid="176133"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zh-TW"/>
              <a:t>Purpose of the Fed</a:t>
            </a:r>
          </a:p>
        </p:txBody>
      </p:sp>
      <p:sp>
        <p:nvSpPr>
          <p:cNvPr id="177155" name="Rectangle 3"/>
          <p:cNvSpPr>
            <a:spLocks noGrp="1" noChangeArrowheads="1"/>
          </p:cNvSpPr>
          <p:nvPr>
            <p:ph idx="1"/>
          </p:nvPr>
        </p:nvSpPr>
        <p:spPr>
          <a:xfrm>
            <a:off x="6019800" y="1600201"/>
            <a:ext cx="4343400" cy="4525963"/>
          </a:xfrm>
        </p:spPr>
        <p:txBody>
          <a:bodyPr>
            <a:normAutofit fontScale="92500" lnSpcReduction="10000"/>
          </a:bodyPr>
          <a:lstStyle/>
          <a:p>
            <a:r>
              <a:rPr lang="en-US" altLang="zh-TW" dirty="0"/>
              <a:t>The Federal Reserve System (the “Fed”) is the central bank of the US</a:t>
            </a:r>
          </a:p>
          <a:p>
            <a:r>
              <a:rPr lang="en-US" altLang="zh-TW" dirty="0"/>
              <a:t>It was set up in 1913 by Congress (Federal Reserve Act 1913) </a:t>
            </a:r>
          </a:p>
          <a:p>
            <a:r>
              <a:rPr lang="en-US" altLang="zh-TW" dirty="0"/>
              <a:t>The Fed structure was a result of a compromise (fear of central government v. need for stability in the system) and was designed to give the Fed a broad perspective on the economy</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F85896BD-9016-4C4F-A7F7-B28AD2B01AB3}" type="slidenum">
              <a:rPr lang="en-US" altLang="en-US" sz="1400"/>
              <a:pPr/>
              <a:t>473</a:t>
            </a:fld>
            <a:endParaRPr lang="en-US" altLang="en-US" sz="1400"/>
          </a:p>
        </p:txBody>
      </p:sp>
      <p:pic>
        <p:nvPicPr>
          <p:cNvPr id="177156" name="Picture 4" descr="Image:Federal Reserve.jpg">
            <a:hlinkClick r:id="rId3"/>
          </p:cNvPr>
          <p:cNvPicPr>
            <a:picLocks noChangeAspect="1" noChangeArrowheads="1"/>
          </p:cNvPicPr>
          <p:nvPr/>
        </p:nvPicPr>
        <p:blipFill>
          <a:blip r:embed="rId4" cstate="print"/>
          <a:srcRect/>
          <a:stretch>
            <a:fillRect/>
          </a:stretch>
        </p:blipFill>
        <p:spPr bwMode="auto">
          <a:xfrm>
            <a:off x="1752600" y="1695450"/>
            <a:ext cx="4038600" cy="3028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7157" name="Text Box 5"/>
          <p:cNvSpPr txBox="1">
            <a:spLocks noChangeArrowheads="1"/>
          </p:cNvSpPr>
          <p:nvPr/>
        </p:nvSpPr>
        <p:spPr bwMode="auto">
          <a:xfrm>
            <a:off x="1752600" y="4821704"/>
            <a:ext cx="3962400" cy="969496"/>
          </a:xfrm>
          <a:prstGeom prst="rect">
            <a:avLst/>
          </a:prstGeom>
          <a:noFill/>
          <a:ln w="9525">
            <a:noFill/>
            <a:miter lim="800000"/>
            <a:headEnd/>
            <a:tailEnd/>
          </a:ln>
          <a:effectLst/>
        </p:spPr>
        <p:txBody>
          <a:bodyPr>
            <a:spAutoFit/>
          </a:bodyPr>
          <a:lstStyle/>
          <a:p>
            <a:pPr eaLnBrk="0" hangingPunct="0">
              <a:spcBef>
                <a:spcPct val="50000"/>
              </a:spcBef>
            </a:pPr>
            <a:r>
              <a:rPr lang="en-US" altLang="zh-TW" dirty="0">
                <a:ea typeface="PMingLiU" pitchFamily="18" charset="-120"/>
              </a:rPr>
              <a:t>The Federal Reserve headquarters in Washington, DC</a:t>
            </a:r>
          </a:p>
          <a:p>
            <a:pPr eaLnBrk="0" hangingPunct="0">
              <a:spcBef>
                <a:spcPct val="50000"/>
              </a:spcBef>
            </a:pPr>
            <a:r>
              <a:rPr lang="en-US" altLang="zh-TW" sz="1400" i="1" dirty="0">
                <a:ea typeface="PMingLiU" pitchFamily="18" charset="-120"/>
              </a:rPr>
              <a:t>Photograph taken by Dan Smith. Source: Wikipedia</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84484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7156"/>
                                        </p:tgtEl>
                                        <p:attrNameLst>
                                          <p:attrName>style.visibility</p:attrName>
                                        </p:attrNameLst>
                                      </p:cBhvr>
                                      <p:to>
                                        <p:strVal val="visible"/>
                                      </p:to>
                                    </p:set>
                                    <p:animEffect transition="in" filter="fade">
                                      <p:cBhvr>
                                        <p:cTn id="19" dur="500"/>
                                        <p:tgtEl>
                                          <p:spTgt spid="1771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7157"/>
                                        </p:tgtEl>
                                        <p:attrNameLst>
                                          <p:attrName>style.visibility</p:attrName>
                                        </p:attrNameLst>
                                      </p:cBhvr>
                                      <p:to>
                                        <p:strVal val="visible"/>
                                      </p:to>
                                    </p:set>
                                    <p:animEffect transition="in" filter="fade">
                                      <p:cBhvr>
                                        <p:cTn id="22" dur="500"/>
                                        <p:tgtEl>
                                          <p:spTgt spid="177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17715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Responsibilities of the Fed</a:t>
            </a:r>
          </a:p>
        </p:txBody>
      </p:sp>
      <p:sp>
        <p:nvSpPr>
          <p:cNvPr id="3" name="Content Placeholder 2"/>
          <p:cNvSpPr>
            <a:spLocks noGrp="1"/>
          </p:cNvSpPr>
          <p:nvPr>
            <p:ph idx="1"/>
          </p:nvPr>
        </p:nvSpPr>
        <p:spPr/>
        <p:txBody>
          <a:bodyPr>
            <a:normAutofit lnSpcReduction="10000"/>
          </a:bodyPr>
          <a:lstStyle/>
          <a:p>
            <a:r>
              <a:rPr lang="en-US" dirty="0"/>
              <a:t>Today, the Federal Reserve's responsibilities fall into </a:t>
            </a:r>
            <a:r>
              <a:rPr lang="en-US" b="1" dirty="0"/>
              <a:t>four </a:t>
            </a:r>
            <a:r>
              <a:rPr lang="en-US" dirty="0"/>
              <a:t>general areas.</a:t>
            </a:r>
          </a:p>
          <a:p>
            <a:pPr lvl="1"/>
            <a:r>
              <a:rPr lang="en-US" dirty="0"/>
              <a:t>Conducting the nation's </a:t>
            </a:r>
            <a:r>
              <a:rPr lang="en-US" b="1" dirty="0"/>
              <a:t>monetary policy </a:t>
            </a:r>
            <a:r>
              <a:rPr lang="en-US" dirty="0"/>
              <a:t>by influencing money and credit conditions in the economy in pursuit of full employment and stable prices.</a:t>
            </a:r>
          </a:p>
          <a:p>
            <a:pPr lvl="1"/>
            <a:r>
              <a:rPr lang="en-US" b="1" dirty="0"/>
              <a:t>Supervising and regulating banks </a:t>
            </a:r>
            <a:r>
              <a:rPr lang="en-US" dirty="0"/>
              <a:t>and other important financial institutions to ensure the safety and soundness of the nation's banking and financial system and to </a:t>
            </a:r>
            <a:r>
              <a:rPr lang="en-US" b="1" dirty="0"/>
              <a:t>protect </a:t>
            </a:r>
            <a:r>
              <a:rPr lang="en-US" dirty="0"/>
              <a:t>the credit rights of </a:t>
            </a:r>
            <a:r>
              <a:rPr lang="en-US" b="1" dirty="0"/>
              <a:t>consumers</a:t>
            </a:r>
            <a:r>
              <a:rPr lang="en-US" dirty="0"/>
              <a:t>.</a:t>
            </a:r>
          </a:p>
          <a:p>
            <a:pPr lvl="1"/>
            <a:r>
              <a:rPr lang="en-US" b="1" dirty="0"/>
              <a:t>Maintaining the stability </a:t>
            </a:r>
            <a:r>
              <a:rPr lang="en-US" dirty="0"/>
              <a:t>of the financial system and </a:t>
            </a:r>
            <a:r>
              <a:rPr lang="en-US" b="1" dirty="0"/>
              <a:t>containing systemic risk </a:t>
            </a:r>
            <a:r>
              <a:rPr lang="en-US" dirty="0"/>
              <a:t>that may arise in financial markets.</a:t>
            </a:r>
          </a:p>
          <a:p>
            <a:pPr lvl="1"/>
            <a:r>
              <a:rPr lang="en-US" b="1" dirty="0"/>
              <a:t>Providing certain financial services </a:t>
            </a:r>
            <a:r>
              <a:rPr lang="en-US" dirty="0"/>
              <a:t>to the U.S. government, U.S. financial institutions, and foreign official institutions, and playing a major role in </a:t>
            </a:r>
            <a:r>
              <a:rPr lang="en-US" b="1" dirty="0"/>
              <a:t>operating and overseeing the nation's payments systems</a:t>
            </a:r>
            <a:r>
              <a:rPr lang="en-US" dirty="0"/>
              <a:t>.</a:t>
            </a:r>
          </a:p>
          <a:p>
            <a:endParaRPr 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474</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spTree>
    <p:extLst>
      <p:ext uri="{BB962C8B-B14F-4D97-AF65-F5344CB8AC3E}">
        <p14:creationId xmlns:p14="http://schemas.microsoft.com/office/powerpoint/2010/main" val="252808067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zh-TW" dirty="0"/>
              <a:t>Formal Structure of the Federal Reserve System</a:t>
            </a:r>
          </a:p>
        </p:txBody>
      </p:sp>
      <p:sp>
        <p:nvSpPr>
          <p:cNvPr id="180229" name="Rectangle 5"/>
          <p:cNvSpPr>
            <a:spLocks noGrp="1" noChangeArrowheads="1"/>
          </p:cNvSpPr>
          <p:nvPr>
            <p:ph idx="1"/>
          </p:nvPr>
        </p:nvSpPr>
        <p:spPr/>
        <p:txBody>
          <a:bodyPr>
            <a:normAutofit lnSpcReduction="10000"/>
          </a:bodyPr>
          <a:lstStyle/>
          <a:p>
            <a:r>
              <a:rPr lang="en-US" altLang="zh-TW" dirty="0"/>
              <a:t>Design was intended to diffuse power along the </a:t>
            </a:r>
            <a:br>
              <a:rPr lang="en-US" altLang="zh-TW" dirty="0"/>
            </a:br>
            <a:r>
              <a:rPr lang="en-US" altLang="zh-TW" dirty="0"/>
              <a:t>following dimensions:</a:t>
            </a:r>
          </a:p>
          <a:p>
            <a:pPr lvl="1"/>
            <a:r>
              <a:rPr lang="en-US" altLang="zh-TW" dirty="0"/>
              <a:t>Regions of the U.S.</a:t>
            </a:r>
          </a:p>
          <a:p>
            <a:pPr lvl="1"/>
            <a:r>
              <a:rPr lang="en-US" altLang="zh-TW" dirty="0"/>
              <a:t>Government and private sector interests</a:t>
            </a:r>
          </a:p>
          <a:p>
            <a:pPr lvl="1"/>
            <a:r>
              <a:rPr lang="en-US" altLang="zh-TW" dirty="0"/>
              <a:t>Needs of bankers, businesses, and the public</a:t>
            </a:r>
          </a:p>
          <a:p>
            <a:r>
              <a:rPr lang="en-US" altLang="zh-TW" dirty="0"/>
              <a:t>The system as it exists now includes:</a:t>
            </a:r>
          </a:p>
          <a:p>
            <a:pPr lvl="1"/>
            <a:r>
              <a:rPr lang="en-US" altLang="zh-TW" dirty="0"/>
              <a:t>12 Federal Reserve Banks</a:t>
            </a:r>
          </a:p>
          <a:p>
            <a:pPr lvl="1"/>
            <a:r>
              <a:rPr lang="en-US" altLang="zh-TW" dirty="0"/>
              <a:t>Member Banks (~ 3,600)</a:t>
            </a:r>
          </a:p>
          <a:p>
            <a:pPr lvl="1"/>
            <a:r>
              <a:rPr lang="en-US" altLang="zh-TW" dirty="0"/>
              <a:t>Board of Governors (BOG) of the Federal Reserve System </a:t>
            </a:r>
          </a:p>
          <a:p>
            <a:pPr lvl="1"/>
            <a:r>
              <a:rPr lang="en-US" altLang="zh-TW" dirty="0"/>
              <a:t>Federal Open Market Committee (FOMC)</a:t>
            </a:r>
          </a:p>
          <a:p>
            <a:pPr lvl="1"/>
            <a:r>
              <a:rPr lang="en-US" altLang="zh-TW" dirty="0"/>
              <a:t>Federal Advisory Council (FAC)</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EDB160F-9E87-4C9A-99FB-E48E07AE5514}" type="slidenum">
              <a:rPr lang="en-US" altLang="en-US" sz="1400"/>
              <a:pPr/>
              <a:t>475</a:t>
            </a:fld>
            <a:endParaRPr lang="en-US" altLang="en-US" sz="1400"/>
          </a:p>
        </p:txBody>
      </p:sp>
      <p:sp>
        <p:nvSpPr>
          <p:cNvPr id="180228" name="Text Box 4"/>
          <p:cNvSpPr txBox="1">
            <a:spLocks noChangeArrowheads="1"/>
          </p:cNvSpPr>
          <p:nvPr/>
        </p:nvSpPr>
        <p:spPr bwMode="auto">
          <a:xfrm>
            <a:off x="1524000" y="5867400"/>
            <a:ext cx="2057400" cy="304800"/>
          </a:xfrm>
          <a:prstGeom prst="rect">
            <a:avLst/>
          </a:prstGeom>
          <a:noFill/>
        </p:spPr>
        <p:txBody>
          <a:bodyPr wrap="square" rtlCol="0">
            <a:spAutoFit/>
          </a:bodyPr>
          <a:lstStyle>
            <a:defPPr>
              <a:defRPr lang="en-US"/>
            </a:defPPr>
            <a:lvl1pPr>
              <a:defRPr sz="1400" i="1">
                <a:latin typeface="+mn-lt"/>
              </a:defRPr>
            </a:lvl1pPr>
          </a:lstStyle>
          <a:p>
            <a:r>
              <a:rPr lang="en-US" altLang="zh-TW"/>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22347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2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2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22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022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22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022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022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22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02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9" grpId="0" build="p"/>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Grp="1" noChangeAspect="1" noChangeArrowheads="1"/>
          </p:cNvPicPr>
          <p:nvPr>
            <p:ph idx="1"/>
          </p:nvPr>
        </p:nvPicPr>
        <p:blipFill>
          <a:blip r:embed="rId3" cstate="print"/>
          <a:srcRect/>
          <a:stretch>
            <a:fillRect/>
          </a:stretch>
        </p:blipFill>
        <p:spPr bwMode="auto">
          <a:xfrm>
            <a:off x="2971800" y="708328"/>
            <a:ext cx="6400800" cy="5311472"/>
          </a:xfrm>
          <a:prstGeom prst="rect">
            <a:avLst/>
          </a:prstGeom>
          <a:noFill/>
        </p:spPr>
      </p:pic>
      <p:sp>
        <p:nvSpPr>
          <p:cNvPr id="180226" name="Rectangle 2"/>
          <p:cNvSpPr>
            <a:spLocks noGrp="1" noChangeArrowheads="1"/>
          </p:cNvSpPr>
          <p:nvPr>
            <p:ph type="title"/>
          </p:nvPr>
        </p:nvSpPr>
        <p:spPr>
          <a:xfrm>
            <a:off x="1981200" y="0"/>
            <a:ext cx="8229600" cy="838200"/>
          </a:xfrm>
        </p:spPr>
        <p:txBody>
          <a:bodyPr>
            <a:normAutofit fontScale="90000"/>
          </a:bodyPr>
          <a:lstStyle/>
          <a:p>
            <a:r>
              <a:rPr lang="en-US" altLang="zh-TW" dirty="0"/>
              <a:t>Formal Structure of the Federal Reserve System</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EDB160F-9E87-4C9A-99FB-E48E07AE5514}" type="slidenum">
              <a:rPr lang="en-US" altLang="en-US" sz="1400"/>
              <a:pPr/>
              <a:t>476</a:t>
            </a:fld>
            <a:endParaRPr lang="en-US" altLang="en-US" sz="1400"/>
          </a:p>
        </p:txBody>
      </p:sp>
      <p:sp>
        <p:nvSpPr>
          <p:cNvPr id="180228" name="Text Box 4"/>
          <p:cNvSpPr txBox="1">
            <a:spLocks noChangeArrowheads="1"/>
          </p:cNvSpPr>
          <p:nvPr/>
        </p:nvSpPr>
        <p:spPr bwMode="auto">
          <a:xfrm>
            <a:off x="1524000" y="5867400"/>
            <a:ext cx="20574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27114506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ltLang="zh-TW"/>
              <a:t>Twelve Federal Reserve Banks</a:t>
            </a:r>
          </a:p>
        </p:txBody>
      </p:sp>
      <p:sp>
        <p:nvSpPr>
          <p:cNvPr id="181251" name="Rectangle 3"/>
          <p:cNvSpPr>
            <a:spLocks noGrp="1" noChangeArrowheads="1"/>
          </p:cNvSpPr>
          <p:nvPr>
            <p:ph idx="1"/>
          </p:nvPr>
        </p:nvSpPr>
        <p:spPr/>
        <p:txBody>
          <a:bodyPr>
            <a:normAutofit/>
          </a:bodyPr>
          <a:lstStyle/>
          <a:p>
            <a:r>
              <a:rPr lang="en-US" altLang="zh-TW" dirty="0"/>
              <a:t>Each district has a main Federal Reserve Bank and at least one branch office</a:t>
            </a:r>
          </a:p>
          <a:p>
            <a:r>
              <a:rPr lang="en-US" altLang="zh-TW" dirty="0"/>
              <a:t>The banks are “quasi-public”; they are not government agencies nor private banks</a:t>
            </a:r>
          </a:p>
          <a:p>
            <a:pPr lvl="1"/>
            <a:r>
              <a:rPr lang="en-US" altLang="zh-TW" dirty="0"/>
              <a:t>Owned by member commercial banks in the district, who collect a 6% dividend</a:t>
            </a:r>
          </a:p>
          <a:p>
            <a:pPr lvl="1"/>
            <a:r>
              <a:rPr lang="en-US" altLang="zh-TW" dirty="0"/>
              <a:t>Fed Bank presidents are not subject to congressional confirmation (designed to promote independence from politicians)</a:t>
            </a:r>
          </a:p>
          <a:p>
            <a:pPr lvl="1"/>
            <a:r>
              <a:rPr lang="en-US" altLang="zh-TW" dirty="0"/>
              <a:t>Member banks elect six directors, while three directors are appointed by the Board of Governors</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B0BA6CE-23B8-486C-AD67-2ECCCD026C7C}" type="slidenum">
              <a:rPr lang="en-US" altLang="en-US" sz="1400"/>
              <a:pPr/>
              <a:t>477</a:t>
            </a:fld>
            <a:endParaRPr lang="en-US" altLang="en-US" sz="1400"/>
          </a:p>
        </p:txBody>
      </p:sp>
      <p:sp>
        <p:nvSpPr>
          <p:cNvPr id="181252" name="Text Box 4"/>
          <p:cNvSpPr txBox="1">
            <a:spLocks noChangeArrowheads="1"/>
          </p:cNvSpPr>
          <p:nvPr/>
        </p:nvSpPr>
        <p:spPr bwMode="auto">
          <a:xfrm>
            <a:off x="152400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46481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25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ltLang="zh-TW" dirty="0"/>
              <a:t>Twelve Federal Reserve Banks (</a:t>
            </a:r>
            <a:r>
              <a:rPr lang="en-US" altLang="zh-TW" dirty="0" err="1"/>
              <a:t>Cont</a:t>
            </a:r>
            <a:r>
              <a:rPr lang="en-US" altLang="zh-TW" dirty="0"/>
              <a:t>)</a:t>
            </a:r>
          </a:p>
        </p:txBody>
      </p:sp>
      <p:sp>
        <p:nvSpPr>
          <p:cNvPr id="181251" name="Rectangle 3"/>
          <p:cNvSpPr>
            <a:spLocks noGrp="1" noChangeArrowheads="1"/>
          </p:cNvSpPr>
          <p:nvPr>
            <p:ph idx="1"/>
          </p:nvPr>
        </p:nvSpPr>
        <p:spPr/>
        <p:txBody>
          <a:bodyPr>
            <a:normAutofit/>
          </a:bodyPr>
          <a:lstStyle/>
          <a:p>
            <a:pPr lvl="1"/>
            <a:r>
              <a:rPr lang="en-US" altLang="zh-TW" dirty="0"/>
              <a:t>Directors represent professional bankers, prominent business leaders, and public interests (three from each group)</a:t>
            </a:r>
          </a:p>
          <a:p>
            <a:pPr lvl="2"/>
            <a:r>
              <a:rPr lang="en-US" altLang="zh-TW" dirty="0"/>
              <a:t>Class A directors are elected by member banks and represent them</a:t>
            </a:r>
          </a:p>
          <a:p>
            <a:pPr lvl="2"/>
            <a:r>
              <a:rPr lang="en-US" altLang="zh-TW" dirty="0"/>
              <a:t>Class B directors are elected by member banks but represent the public; they cannot be officers or directors of banks</a:t>
            </a:r>
          </a:p>
          <a:p>
            <a:pPr lvl="2"/>
            <a:r>
              <a:rPr lang="en-US" altLang="zh-TW" dirty="0"/>
              <a:t>Class C directors represent the public but are picked by the Fed (Board of Governors) ; they cannot be officers or directors of banks AND cannot own shares of banks or bank holding companies</a:t>
            </a:r>
          </a:p>
          <a:p>
            <a:pPr lvl="2"/>
            <a:endParaRPr lang="en-US" altLang="zh-TW" dirty="0"/>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B0BA6CE-23B8-486C-AD67-2ECCCD026C7C}" type="slidenum">
              <a:rPr lang="en-US" altLang="en-US" sz="1400"/>
              <a:pPr/>
              <a:t>478</a:t>
            </a:fld>
            <a:endParaRPr lang="en-US" altLang="en-US" sz="1400"/>
          </a:p>
        </p:txBody>
      </p:sp>
      <p:sp>
        <p:nvSpPr>
          <p:cNvPr id="181252" name="Text Box 4"/>
          <p:cNvSpPr txBox="1">
            <a:spLocks noChangeArrowheads="1"/>
          </p:cNvSpPr>
          <p:nvPr/>
        </p:nvSpPr>
        <p:spPr bwMode="auto">
          <a:xfrm>
            <a:off x="152400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181253" name="Text Box 5"/>
          <p:cNvSpPr txBox="1">
            <a:spLocks noChangeArrowheads="1"/>
          </p:cNvSpPr>
          <p:nvPr/>
        </p:nvSpPr>
        <p:spPr bwMode="auto">
          <a:xfrm>
            <a:off x="1981200" y="4953000"/>
            <a:ext cx="8305800" cy="92333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a:spcBef>
                <a:spcPct val="50000"/>
              </a:spcBef>
            </a:pPr>
            <a:r>
              <a:rPr lang="en-US" altLang="zh-TW" b="1" dirty="0">
                <a:ea typeface="PMingLiU" pitchFamily="18" charset="-120"/>
              </a:rPr>
              <a:t>Current issue: conflicts of interest at the Fed: composition of the board of the NY Fed raises issues of corporate governance  - Jamie </a:t>
            </a:r>
            <a:r>
              <a:rPr lang="en-US" altLang="zh-TW" b="1" dirty="0" err="1">
                <a:ea typeface="PMingLiU" pitchFamily="18" charset="-120"/>
              </a:rPr>
              <a:t>Dimon</a:t>
            </a:r>
            <a:r>
              <a:rPr lang="en-US" altLang="zh-TW" b="1" dirty="0">
                <a:ea typeface="PMingLiU" pitchFamily="18" charset="-120"/>
              </a:rPr>
              <a:t> urged to resign from the board (June 2012)</a:t>
            </a:r>
            <a:endParaRPr lang="en-US" altLang="zh-TW" sz="1400" i="1" dirty="0">
              <a:ea typeface="PMingLiU" pitchFamily="18" charset="-120"/>
            </a:endParaRP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9709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253"/>
                                        </p:tgtEl>
                                        <p:attrNameLst>
                                          <p:attrName>style.visibility</p:attrName>
                                        </p:attrNameLst>
                                      </p:cBhvr>
                                      <p:to>
                                        <p:strVal val="visible"/>
                                      </p:to>
                                    </p:set>
                                    <p:animEffect transition="in" filter="fade">
                                      <p:cBhvr>
                                        <p:cTn id="7" dur="5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p:cNvSpPr>
            <a:spLocks noGrp="1" noChangeArrowheads="1"/>
          </p:cNvSpPr>
          <p:nvPr>
            <p:ph type="title"/>
          </p:nvPr>
        </p:nvSpPr>
        <p:spPr/>
        <p:txBody>
          <a:bodyPr/>
          <a:lstStyle/>
          <a:p>
            <a:r>
              <a:rPr lang="en-US" altLang="zh-TW">
                <a:ea typeface="PMingLiU" pitchFamily="18" charset="-120"/>
              </a:rPr>
              <a:t>Federal Reserve Banks</a:t>
            </a:r>
          </a:p>
        </p:txBody>
      </p:sp>
      <p:sp>
        <p:nvSpPr>
          <p:cNvPr id="14"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9F2E775-E9F4-4A1F-8E4F-E35F4C9BC495}" type="slidenum">
              <a:rPr lang="en-US" altLang="en-US" sz="1400"/>
              <a:pPr/>
              <a:t>479</a:t>
            </a:fld>
            <a:endParaRPr lang="en-US" altLang="en-US" sz="1400"/>
          </a:p>
        </p:txBody>
      </p:sp>
      <p:pic>
        <p:nvPicPr>
          <p:cNvPr id="183298" name="Picture 2"/>
          <p:cNvPicPr>
            <a:picLocks noChangeAspect="1" noChangeArrowheads="1"/>
          </p:cNvPicPr>
          <p:nvPr/>
        </p:nvPicPr>
        <p:blipFill>
          <a:blip r:embed="rId3" cstate="print"/>
          <a:srcRect/>
          <a:stretch>
            <a:fillRect/>
          </a:stretch>
        </p:blipFill>
        <p:spPr bwMode="auto">
          <a:xfrm>
            <a:off x="3124200" y="1143001"/>
            <a:ext cx="7391400" cy="4741863"/>
          </a:xfrm>
          <a:prstGeom prst="rect">
            <a:avLst/>
          </a:prstGeom>
          <a:noFill/>
        </p:spPr>
      </p:pic>
      <p:sp>
        <p:nvSpPr>
          <p:cNvPr id="183300" name="Oval 4"/>
          <p:cNvSpPr>
            <a:spLocks noChangeArrowheads="1"/>
          </p:cNvSpPr>
          <p:nvPr/>
        </p:nvSpPr>
        <p:spPr bwMode="auto">
          <a:xfrm>
            <a:off x="3276600" y="2743200"/>
            <a:ext cx="1143000" cy="457200"/>
          </a:xfrm>
          <a:prstGeom prst="ellipse">
            <a:avLst/>
          </a:prstGeom>
          <a:noFill/>
          <a:ln w="28575">
            <a:solidFill>
              <a:schemeClr val="tx1"/>
            </a:solidFill>
            <a:round/>
            <a:headEnd/>
            <a:tailEnd/>
          </a:ln>
          <a:effectLst/>
        </p:spPr>
        <p:txBody>
          <a:bodyPr wrap="none" anchor="ctr"/>
          <a:lstStyle/>
          <a:p>
            <a:endParaRPr lang="zh-TW" altLang="en-US"/>
          </a:p>
        </p:txBody>
      </p:sp>
      <p:sp>
        <p:nvSpPr>
          <p:cNvPr id="183301" name="Oval 5"/>
          <p:cNvSpPr>
            <a:spLocks noChangeArrowheads="1"/>
          </p:cNvSpPr>
          <p:nvPr/>
        </p:nvSpPr>
        <p:spPr bwMode="auto">
          <a:xfrm>
            <a:off x="7239000" y="2590800"/>
            <a:ext cx="762000" cy="381000"/>
          </a:xfrm>
          <a:prstGeom prst="ellipse">
            <a:avLst/>
          </a:prstGeom>
          <a:noFill/>
          <a:ln w="28575">
            <a:solidFill>
              <a:schemeClr val="tx1"/>
            </a:solidFill>
            <a:round/>
            <a:headEnd/>
            <a:tailEnd/>
          </a:ln>
          <a:effectLst/>
        </p:spPr>
        <p:txBody>
          <a:bodyPr wrap="none" anchor="ctr"/>
          <a:lstStyle/>
          <a:p>
            <a:endParaRPr lang="zh-TW" altLang="en-US"/>
          </a:p>
        </p:txBody>
      </p:sp>
      <p:sp>
        <p:nvSpPr>
          <p:cNvPr id="183302" name="Oval 6"/>
          <p:cNvSpPr>
            <a:spLocks noChangeArrowheads="1"/>
          </p:cNvSpPr>
          <p:nvPr/>
        </p:nvSpPr>
        <p:spPr bwMode="auto">
          <a:xfrm>
            <a:off x="9448800" y="2514600"/>
            <a:ext cx="914400" cy="304800"/>
          </a:xfrm>
          <a:prstGeom prst="ellipse">
            <a:avLst/>
          </a:prstGeom>
          <a:noFill/>
          <a:ln w="28575">
            <a:solidFill>
              <a:schemeClr val="tx1"/>
            </a:solidFill>
            <a:round/>
            <a:headEnd/>
            <a:tailEnd/>
          </a:ln>
          <a:effectLst/>
        </p:spPr>
        <p:txBody>
          <a:bodyPr wrap="none" anchor="ctr"/>
          <a:lstStyle/>
          <a:p>
            <a:endParaRPr lang="zh-TW" altLang="en-US"/>
          </a:p>
        </p:txBody>
      </p:sp>
      <p:sp>
        <p:nvSpPr>
          <p:cNvPr id="183303" name="Text Box 7"/>
          <p:cNvSpPr txBox="1">
            <a:spLocks noChangeArrowheads="1"/>
          </p:cNvSpPr>
          <p:nvPr/>
        </p:nvSpPr>
        <p:spPr bwMode="auto">
          <a:xfrm>
            <a:off x="1524000" y="5867401"/>
            <a:ext cx="16764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endParaRPr lang="en-US" altLang="zh-TW" dirty="0"/>
          </a:p>
        </p:txBody>
      </p:sp>
      <p:sp>
        <p:nvSpPr>
          <p:cNvPr id="183304" name="Rectangle 8"/>
          <p:cNvSpPr>
            <a:spLocks noChangeArrowheads="1"/>
          </p:cNvSpPr>
          <p:nvPr/>
        </p:nvSpPr>
        <p:spPr bwMode="auto">
          <a:xfrm>
            <a:off x="1676400" y="1752600"/>
            <a:ext cx="1295400" cy="3733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The Fed Banks of NY, Chicago and San Francisco are the largest; together they hold &gt; 50% of the assets of the Fed</a:t>
            </a:r>
          </a:p>
        </p:txBody>
      </p:sp>
      <p:cxnSp>
        <p:nvCxnSpPr>
          <p:cNvPr id="183305" name="AutoShape 9"/>
          <p:cNvCxnSpPr>
            <a:cxnSpLocks noChangeShapeType="1"/>
            <a:stCxn id="183300" idx="4"/>
            <a:endCxn id="183304" idx="3"/>
          </p:cNvCxnSpPr>
          <p:nvPr/>
        </p:nvCxnSpPr>
        <p:spPr bwMode="auto">
          <a:xfrm flipH="1">
            <a:off x="2971800" y="3200400"/>
            <a:ext cx="876300" cy="419100"/>
          </a:xfrm>
          <a:prstGeom prst="straightConnector1">
            <a:avLst/>
          </a:prstGeom>
          <a:noFill/>
          <a:ln w="28575">
            <a:solidFill>
              <a:schemeClr val="tx1"/>
            </a:solidFill>
            <a:round/>
            <a:headEnd/>
            <a:tailEnd type="triangle" w="med" len="med"/>
          </a:ln>
          <a:effectLst/>
        </p:spPr>
      </p:cxnSp>
      <p:cxnSp>
        <p:nvCxnSpPr>
          <p:cNvPr id="183306" name="AutoShape 10"/>
          <p:cNvCxnSpPr>
            <a:cxnSpLocks noChangeShapeType="1"/>
            <a:stCxn id="183301" idx="3"/>
            <a:endCxn id="183304" idx="3"/>
          </p:cNvCxnSpPr>
          <p:nvPr/>
        </p:nvCxnSpPr>
        <p:spPr bwMode="auto">
          <a:xfrm flipH="1">
            <a:off x="2971800" y="2916004"/>
            <a:ext cx="4378792" cy="703496"/>
          </a:xfrm>
          <a:prstGeom prst="straightConnector1">
            <a:avLst/>
          </a:prstGeom>
          <a:noFill/>
          <a:ln w="28575">
            <a:solidFill>
              <a:schemeClr val="tx1"/>
            </a:solidFill>
            <a:round/>
            <a:headEnd/>
            <a:tailEnd type="triangle" w="med" len="med"/>
          </a:ln>
          <a:effectLst/>
        </p:spPr>
      </p:cxnSp>
      <p:cxnSp>
        <p:nvCxnSpPr>
          <p:cNvPr id="183307" name="AutoShape 11"/>
          <p:cNvCxnSpPr>
            <a:cxnSpLocks noChangeShapeType="1"/>
            <a:stCxn id="183302" idx="4"/>
            <a:endCxn id="183304" idx="3"/>
          </p:cNvCxnSpPr>
          <p:nvPr/>
        </p:nvCxnSpPr>
        <p:spPr bwMode="auto">
          <a:xfrm flipH="1">
            <a:off x="2971800" y="2819400"/>
            <a:ext cx="6934200" cy="800100"/>
          </a:xfrm>
          <a:prstGeom prst="straightConnector1">
            <a:avLst/>
          </a:prstGeom>
          <a:noFill/>
          <a:ln w="28575">
            <a:solidFill>
              <a:schemeClr val="tx1"/>
            </a:solidFill>
            <a:round/>
            <a:headEnd/>
            <a:tailEnd type="triangle" w="med" len="med"/>
          </a:ln>
          <a:effectLst/>
        </p:spPr>
      </p:cxn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61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fade">
                                      <p:cBhvr>
                                        <p:cTn id="7" dur="500"/>
                                        <p:tgtEl>
                                          <p:spTgt spid="1833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301"/>
                                        </p:tgtEl>
                                        <p:attrNameLst>
                                          <p:attrName>style.visibility</p:attrName>
                                        </p:attrNameLst>
                                      </p:cBhvr>
                                      <p:to>
                                        <p:strVal val="visible"/>
                                      </p:to>
                                    </p:set>
                                    <p:animEffect transition="in" filter="fade">
                                      <p:cBhvr>
                                        <p:cTn id="10" dur="500"/>
                                        <p:tgtEl>
                                          <p:spTgt spid="1833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3302"/>
                                        </p:tgtEl>
                                        <p:attrNameLst>
                                          <p:attrName>style.visibility</p:attrName>
                                        </p:attrNameLst>
                                      </p:cBhvr>
                                      <p:to>
                                        <p:strVal val="visible"/>
                                      </p:to>
                                    </p:set>
                                    <p:animEffect transition="in" filter="fade">
                                      <p:cBhvr>
                                        <p:cTn id="13" dur="500"/>
                                        <p:tgtEl>
                                          <p:spTgt spid="1833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304"/>
                                        </p:tgtEl>
                                        <p:attrNameLst>
                                          <p:attrName>style.visibility</p:attrName>
                                        </p:attrNameLst>
                                      </p:cBhvr>
                                      <p:to>
                                        <p:strVal val="visible"/>
                                      </p:to>
                                    </p:set>
                                    <p:animEffect transition="in" filter="fade">
                                      <p:cBhvr>
                                        <p:cTn id="16" dur="500"/>
                                        <p:tgtEl>
                                          <p:spTgt spid="183304"/>
                                        </p:tgtEl>
                                      </p:cBhvr>
                                    </p:animEffect>
                                  </p:childTnLst>
                                </p:cTn>
                              </p:par>
                              <p:par>
                                <p:cTn id="17" presetID="10" presetClass="entr" presetSubtype="0" fill="hold" nodeType="withEffect">
                                  <p:stCondLst>
                                    <p:cond delay="0"/>
                                  </p:stCondLst>
                                  <p:childTnLst>
                                    <p:set>
                                      <p:cBhvr>
                                        <p:cTn id="18" dur="1" fill="hold">
                                          <p:stCondLst>
                                            <p:cond delay="0"/>
                                          </p:stCondLst>
                                        </p:cTn>
                                        <p:tgtEl>
                                          <p:spTgt spid="183305"/>
                                        </p:tgtEl>
                                        <p:attrNameLst>
                                          <p:attrName>style.visibility</p:attrName>
                                        </p:attrNameLst>
                                      </p:cBhvr>
                                      <p:to>
                                        <p:strVal val="visible"/>
                                      </p:to>
                                    </p:set>
                                    <p:animEffect transition="in" filter="fade">
                                      <p:cBhvr>
                                        <p:cTn id="19" dur="500"/>
                                        <p:tgtEl>
                                          <p:spTgt spid="183305"/>
                                        </p:tgtEl>
                                      </p:cBhvr>
                                    </p:animEffect>
                                  </p:childTnLst>
                                </p:cTn>
                              </p:par>
                              <p:par>
                                <p:cTn id="20" presetID="10" presetClass="entr" presetSubtype="0" fill="hold" nodeType="withEffect">
                                  <p:stCondLst>
                                    <p:cond delay="0"/>
                                  </p:stCondLst>
                                  <p:childTnLst>
                                    <p:set>
                                      <p:cBhvr>
                                        <p:cTn id="21" dur="1" fill="hold">
                                          <p:stCondLst>
                                            <p:cond delay="0"/>
                                          </p:stCondLst>
                                        </p:cTn>
                                        <p:tgtEl>
                                          <p:spTgt spid="183306"/>
                                        </p:tgtEl>
                                        <p:attrNameLst>
                                          <p:attrName>style.visibility</p:attrName>
                                        </p:attrNameLst>
                                      </p:cBhvr>
                                      <p:to>
                                        <p:strVal val="visible"/>
                                      </p:to>
                                    </p:set>
                                    <p:animEffect transition="in" filter="fade">
                                      <p:cBhvr>
                                        <p:cTn id="22" dur="500"/>
                                        <p:tgtEl>
                                          <p:spTgt spid="183306"/>
                                        </p:tgtEl>
                                      </p:cBhvr>
                                    </p:animEffect>
                                  </p:childTnLst>
                                </p:cTn>
                              </p:par>
                              <p:par>
                                <p:cTn id="23" presetID="10" presetClass="entr" presetSubtype="0" fill="hold" nodeType="withEffect">
                                  <p:stCondLst>
                                    <p:cond delay="0"/>
                                  </p:stCondLst>
                                  <p:childTnLst>
                                    <p:set>
                                      <p:cBhvr>
                                        <p:cTn id="24" dur="1" fill="hold">
                                          <p:stCondLst>
                                            <p:cond delay="0"/>
                                          </p:stCondLst>
                                        </p:cTn>
                                        <p:tgtEl>
                                          <p:spTgt spid="183307"/>
                                        </p:tgtEl>
                                        <p:attrNameLst>
                                          <p:attrName>style.visibility</p:attrName>
                                        </p:attrNameLst>
                                      </p:cBhvr>
                                      <p:to>
                                        <p:strVal val="visible"/>
                                      </p:to>
                                    </p:set>
                                    <p:animEffect transition="in" filter="fade">
                                      <p:cBhvr>
                                        <p:cTn id="25" dur="500"/>
                                        <p:tgtEl>
                                          <p:spTgt spid="183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p:bldP spid="183301" grpId="0" animBg="1"/>
      <p:bldP spid="183302" grpId="0" animBg="1"/>
      <p:bldP spid="1833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5538" name="Rectangle 2"/>
          <p:cNvSpPr>
            <a:spLocks noGrp="1" noChangeArrowheads="1"/>
          </p:cNvSpPr>
          <p:nvPr>
            <p:ph type="title"/>
          </p:nvPr>
        </p:nvSpPr>
        <p:spPr/>
        <p:txBody>
          <a:bodyPr/>
          <a:lstStyle/>
          <a:p>
            <a:r>
              <a:rPr lang="en-US" altLang="zh-TW"/>
              <a:t>Liquidity Risk</a:t>
            </a:r>
          </a:p>
        </p:txBody>
      </p:sp>
      <p:sp>
        <p:nvSpPr>
          <p:cNvPr id="2" name="Text Placeholder 1"/>
          <p:cNvSpPr>
            <a:spLocks noGrp="1"/>
          </p:cNvSpPr>
          <p:nvPr>
            <p:ph type="body" idx="1"/>
          </p:nvPr>
        </p:nvSpPr>
        <p:spPr/>
        <p:txBody>
          <a:bodyPr/>
          <a:lstStyle/>
          <a:p>
            <a:r>
              <a:rPr lang="en-US" altLang="zh-TW"/>
              <a:t>Types</a:t>
            </a:r>
            <a:endParaRPr lang="en-US" altLang="zh-TW" dirty="0"/>
          </a:p>
        </p:txBody>
      </p:sp>
      <p:sp>
        <p:nvSpPr>
          <p:cNvPr id="65539" name="Rectangle 3"/>
          <p:cNvSpPr>
            <a:spLocks noGrp="1" noChangeArrowheads="1"/>
          </p:cNvSpPr>
          <p:nvPr>
            <p:ph sz="half" idx="2"/>
          </p:nvPr>
        </p:nvSpPr>
        <p:spPr/>
        <p:txBody>
          <a:bodyPr/>
          <a:lstStyle/>
          <a:p>
            <a:r>
              <a:rPr lang="en-US" altLang="zh-TW" dirty="0"/>
              <a:t>Funding liquidity risk</a:t>
            </a:r>
          </a:p>
          <a:p>
            <a:r>
              <a:rPr lang="en-US" altLang="zh-TW" dirty="0"/>
              <a:t>Market liquidity risk</a:t>
            </a:r>
          </a:p>
          <a:p>
            <a:endParaRPr lang="en-US" altLang="zh-TW" dirty="0"/>
          </a:p>
        </p:txBody>
      </p:sp>
      <p:sp>
        <p:nvSpPr>
          <p:cNvPr id="3" name="Text Placeholder 2"/>
          <p:cNvSpPr>
            <a:spLocks noGrp="1"/>
          </p:cNvSpPr>
          <p:nvPr>
            <p:ph type="body" sz="quarter" idx="3"/>
          </p:nvPr>
        </p:nvSpPr>
        <p:spPr/>
        <p:txBody>
          <a:bodyPr/>
          <a:lstStyle/>
          <a:p>
            <a:r>
              <a:rPr lang="en-US" altLang="zh-TW" dirty="0"/>
              <a:t>Mitigation</a:t>
            </a:r>
            <a:endParaRPr lang="de-DE" dirty="0"/>
          </a:p>
        </p:txBody>
      </p:sp>
      <p:sp>
        <p:nvSpPr>
          <p:cNvPr id="65540" name="Rectangle 4"/>
          <p:cNvSpPr>
            <a:spLocks noGrp="1" noChangeArrowheads="1"/>
          </p:cNvSpPr>
          <p:nvPr>
            <p:ph sz="quarter" idx="4"/>
          </p:nvPr>
        </p:nvSpPr>
        <p:spPr/>
        <p:txBody>
          <a:bodyPr/>
          <a:lstStyle/>
          <a:p>
            <a:r>
              <a:rPr lang="en-US" altLang="zh-TW"/>
              <a:t>ALM policy</a:t>
            </a:r>
          </a:p>
          <a:p>
            <a:r>
              <a:rPr lang="en-US" altLang="zh-TW"/>
              <a:t>Conservative funding policy</a:t>
            </a:r>
          </a:p>
          <a:p>
            <a:r>
              <a:rPr lang="en-US" altLang="zh-TW"/>
              <a:t>Conservative ratios</a:t>
            </a:r>
            <a:endParaRPr lang="en-US" altLang="zh-TW" dirty="0"/>
          </a:p>
        </p:txBody>
      </p:sp>
      <p:sp>
        <p:nvSpPr>
          <p:cNvPr id="9"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D66B1E91-1CFB-4420-AB4E-26EAF95BC85C}" type="slidenum">
              <a:rPr lang="en-US" altLang="en-US" sz="1400"/>
              <a:pPr/>
              <a:t>48</a:t>
            </a:fld>
            <a:endParaRPr lang="en-US" altLang="en-US" sz="1400"/>
          </a:p>
        </p:txBody>
      </p:sp>
      <p:sp>
        <p:nvSpPr>
          <p:cNvPr id="65542" name="Rectangle 6"/>
          <p:cNvSpPr>
            <a:spLocks noChangeArrowheads="1"/>
          </p:cNvSpPr>
          <p:nvPr/>
        </p:nvSpPr>
        <p:spPr bwMode="auto">
          <a:xfrm>
            <a:off x="3733800" y="4267200"/>
            <a:ext cx="4572000" cy="15240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dirty="0">
                <a:ea typeface="PMingLiU" pitchFamily="18" charset="-120"/>
              </a:rPr>
              <a:t>“Liquidity is an illusion. It’s always here when you don’t need it, and rarely there when you do”</a:t>
            </a:r>
          </a:p>
          <a:p>
            <a:pPr algn="ctr"/>
            <a:r>
              <a:rPr lang="en-US" altLang="zh-TW" sz="1600" i="1" dirty="0">
                <a:ea typeface="PMingLiU" pitchFamily="18" charset="-120"/>
              </a:rPr>
              <a:t>Michael Milken</a:t>
            </a:r>
          </a:p>
        </p:txBody>
      </p:sp>
      <p:sp>
        <p:nvSpPr>
          <p:cNvPr id="1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38129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54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54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4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5542"/>
                                        </p:tgtEl>
                                        <p:attrNameLst>
                                          <p:attrName>style.visibility</p:attrName>
                                        </p:attrNameLst>
                                      </p:cBhvr>
                                      <p:to>
                                        <p:strVal val="visible"/>
                                      </p:to>
                                    </p:set>
                                    <p:animEffect transition="in" filter="fade">
                                      <p:cBhvr>
                                        <p:cTn id="31" dur="500"/>
                                        <p:tgtEl>
                                          <p:spTgt spid="6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uiExpand="1" build="p"/>
      <p:bldP spid="3" grpId="0" build="p"/>
      <p:bldP spid="65540" grpId="0" uiExpand="1" build="p"/>
      <p:bldP spid="65542"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ltLang="zh-TW"/>
              <a:t>The Federal Reserve Bank of New York</a:t>
            </a:r>
          </a:p>
        </p:txBody>
      </p:sp>
      <p:sp>
        <p:nvSpPr>
          <p:cNvPr id="185347" name="Rectangle 3"/>
          <p:cNvSpPr>
            <a:spLocks noGrp="1" noChangeArrowheads="1"/>
          </p:cNvSpPr>
          <p:nvPr>
            <p:ph idx="1"/>
          </p:nvPr>
        </p:nvSpPr>
        <p:spPr>
          <a:xfrm>
            <a:off x="5029200" y="838201"/>
            <a:ext cx="5181600" cy="5029200"/>
          </a:xfrm>
        </p:spPr>
        <p:txBody>
          <a:bodyPr>
            <a:noAutofit/>
          </a:bodyPr>
          <a:lstStyle/>
          <a:p>
            <a:pPr>
              <a:lnSpc>
                <a:spcPct val="120000"/>
              </a:lnSpc>
            </a:pPr>
            <a:r>
              <a:rPr lang="en-US" altLang="zh-TW" sz="1800" dirty="0"/>
              <a:t>Largest bank supervision group in the Fed system: Fed district of NY is home to some of the largest banks in the world</a:t>
            </a:r>
          </a:p>
          <a:p>
            <a:pPr>
              <a:lnSpc>
                <a:spcPct val="120000"/>
              </a:lnSpc>
            </a:pPr>
            <a:r>
              <a:rPr lang="en-US" altLang="zh-TW" sz="1800" dirty="0"/>
              <a:t>Houses the open market trading desk and the FX desk </a:t>
            </a:r>
            <a:r>
              <a:rPr lang="en-US" altLang="zh-TW" sz="1800" dirty="0">
                <a:latin typeface="Calibri"/>
                <a:cs typeface="Calibri"/>
              </a:rPr>
              <a:t>→</a:t>
            </a:r>
            <a:r>
              <a:rPr lang="en-US" altLang="zh-TW" sz="1800" dirty="0"/>
              <a:t> key role in bond and FX markets</a:t>
            </a:r>
          </a:p>
          <a:p>
            <a:pPr>
              <a:lnSpc>
                <a:spcPct val="120000"/>
              </a:lnSpc>
            </a:pPr>
            <a:r>
              <a:rPr lang="en-US" altLang="zh-TW" sz="1800" dirty="0"/>
              <a:t>Only Fed bank to be a member of the BIS </a:t>
            </a:r>
            <a:r>
              <a:rPr lang="en-US" altLang="zh-TW" sz="1800" dirty="0">
                <a:cs typeface="Calibri"/>
              </a:rPr>
              <a:t>→</a:t>
            </a:r>
            <a:r>
              <a:rPr lang="en-US" altLang="zh-TW" sz="1800" dirty="0"/>
              <a:t> NY Fed president together with Chairman of BOG represents the Fed at regular meetings with other central banks</a:t>
            </a:r>
          </a:p>
          <a:p>
            <a:pPr>
              <a:lnSpc>
                <a:spcPct val="120000"/>
              </a:lnSpc>
            </a:pPr>
            <a:r>
              <a:rPr lang="en-US" altLang="zh-TW" sz="1800" dirty="0"/>
              <a:t>Repository of large gold reserves (bigger than Fort Knox)</a:t>
            </a:r>
          </a:p>
          <a:p>
            <a:pPr>
              <a:lnSpc>
                <a:spcPct val="120000"/>
              </a:lnSpc>
            </a:pPr>
            <a:r>
              <a:rPr lang="en-US" altLang="zh-TW" sz="1800" dirty="0"/>
              <a:t>President of NY Fed is the only permanent member of the FOMC</a:t>
            </a:r>
          </a:p>
        </p:txBody>
      </p:sp>
      <p:sp>
        <p:nvSpPr>
          <p:cNvPr id="10"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014F532-9D8A-4828-888C-3705BCFF1AFF}" type="slidenum">
              <a:rPr lang="en-US" altLang="en-US" sz="1400"/>
              <a:pPr/>
              <a:t>480</a:t>
            </a:fld>
            <a:endParaRPr lang="en-US" altLang="en-US" sz="1400"/>
          </a:p>
        </p:txBody>
      </p:sp>
      <p:pic>
        <p:nvPicPr>
          <p:cNvPr id="185348" name="Picture 4" descr="The Federal Reserve Bank of New York, at 33 Liberty Street in Manhattan.">
            <a:hlinkClick r:id="rId3" tooltip="The Federal Reserve Bank of New York, at 33 Liberty Street in Manhattan."/>
          </p:cNvPr>
          <p:cNvPicPr>
            <a:picLocks noChangeAspect="1" noChangeArrowheads="1"/>
          </p:cNvPicPr>
          <p:nvPr/>
        </p:nvPicPr>
        <p:blipFill>
          <a:blip r:embed="rId4" cstate="print"/>
          <a:srcRect/>
          <a:stretch>
            <a:fillRect/>
          </a:stretch>
        </p:blipFill>
        <p:spPr bwMode="auto">
          <a:xfrm rot="293002">
            <a:off x="1787486" y="1219200"/>
            <a:ext cx="2936914" cy="2209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5349" name="Text Box 5"/>
          <p:cNvSpPr txBox="1">
            <a:spLocks noChangeArrowheads="1"/>
          </p:cNvSpPr>
          <p:nvPr/>
        </p:nvSpPr>
        <p:spPr bwMode="auto">
          <a:xfrm>
            <a:off x="1752600" y="3962400"/>
            <a:ext cx="2819400" cy="1282700"/>
          </a:xfrm>
          <a:prstGeom prst="rect">
            <a:avLst/>
          </a:prstGeom>
          <a:noFill/>
          <a:ln w="9525">
            <a:noFill/>
            <a:miter lim="800000"/>
            <a:headEnd/>
            <a:tailEnd/>
          </a:ln>
          <a:effectLst/>
        </p:spPr>
        <p:txBody>
          <a:bodyPr wrap="square">
            <a:spAutoFit/>
          </a:bodyPr>
          <a:lstStyle/>
          <a:p>
            <a:pPr eaLnBrk="0" hangingPunct="0">
              <a:spcBef>
                <a:spcPct val="50000"/>
              </a:spcBef>
            </a:pPr>
            <a:r>
              <a:rPr lang="en-US" altLang="zh-TW" dirty="0">
                <a:ea typeface="PMingLiU" pitchFamily="18" charset="-120"/>
              </a:rPr>
              <a:t>The Federal Reserve Bank of New York, at 33 Liberty Street in Manhattan. </a:t>
            </a:r>
          </a:p>
          <a:p>
            <a:pPr eaLnBrk="0" hangingPunct="0">
              <a:spcBef>
                <a:spcPct val="50000"/>
              </a:spcBef>
            </a:pPr>
            <a:r>
              <a:rPr lang="en-US" altLang="zh-TW" sz="1400" i="1" dirty="0">
                <a:ea typeface="PMingLiU" pitchFamily="18" charset="-120"/>
              </a:rPr>
              <a:t>Source: Wikipedia</a:t>
            </a:r>
          </a:p>
        </p:txBody>
      </p:sp>
      <p:sp>
        <p:nvSpPr>
          <p:cNvPr id="185350" name="Text Box 6"/>
          <p:cNvSpPr txBox="1">
            <a:spLocks noChangeArrowheads="1"/>
          </p:cNvSpPr>
          <p:nvPr/>
        </p:nvSpPr>
        <p:spPr bwMode="auto">
          <a:xfrm>
            <a:off x="3812458" y="5410200"/>
            <a:ext cx="6477000" cy="64135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a:spcBef>
                <a:spcPct val="30000"/>
              </a:spcBef>
            </a:pPr>
            <a:r>
              <a:rPr lang="en-US" altLang="zh-TW" b="1" dirty="0">
                <a:ea typeface="PMingLiU" pitchFamily="18" charset="-120"/>
              </a:rPr>
              <a:t>Fun Trivia: The Bruce Willis 1995 movie “Die Hard with a Vengeance” features the Fed of NY and its gold reserves</a:t>
            </a:r>
          </a:p>
        </p:txBody>
      </p:sp>
      <p:cxnSp>
        <p:nvCxnSpPr>
          <p:cNvPr id="6" name="Curved Connector 5"/>
          <p:cNvCxnSpPr>
            <a:stCxn id="185350" idx="3"/>
          </p:cNvCxnSpPr>
          <p:nvPr/>
        </p:nvCxnSpPr>
        <p:spPr>
          <a:xfrm flipH="1" flipV="1">
            <a:off x="9753600" y="4495801"/>
            <a:ext cx="535858" cy="1235075"/>
          </a:xfrm>
          <a:prstGeom prst="curvedConnector4">
            <a:avLst>
              <a:gd name="adj1" fmla="val -26147"/>
              <a:gd name="adj2" fmla="val 94825"/>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11" name="TextBox 10"/>
          <p:cNvSpPr txBox="1"/>
          <p:nvPr/>
        </p:nvSpPr>
        <p:spPr>
          <a:xfrm>
            <a:off x="1524000" y="5257800"/>
            <a:ext cx="2133600" cy="838200"/>
          </a:xfrm>
          <a:prstGeom prst="rect">
            <a:avLst/>
          </a:prstGeom>
          <a:solidFill>
            <a:schemeClr val="accent1">
              <a:lumMod val="20000"/>
              <a:lumOff val="80000"/>
            </a:schemeClr>
          </a:solidFill>
        </p:spPr>
        <p:txBody>
          <a:bodyPr vert="horz" wrap="square" lIns="91440" tIns="45720" rIns="91440" bIns="45720" rtlCol="0" anchor="ctr">
            <a:normAutofit fontScale="40000" lnSpcReduction="20000"/>
          </a:bodyPr>
          <a:lstStyle/>
          <a:p>
            <a:r>
              <a:rPr lang="fr-FR" altLang="zh-TW" sz="4400" dirty="0">
                <a:latin typeface="+mj-lt"/>
                <a:ea typeface="+mj-ea"/>
                <a:cs typeface="+mj-cs"/>
                <a:hlinkClick r:id="rId5"/>
              </a:rPr>
              <a:t>https://www.youtube.com/watch?v=-38idGW6bW8</a:t>
            </a:r>
            <a:r>
              <a:rPr lang="fr-FR" altLang="zh-TW" sz="4400" dirty="0">
                <a:latin typeface="+mj-lt"/>
                <a:ea typeface="+mj-ea"/>
                <a:cs typeface="+mj-cs"/>
              </a:rPr>
              <a:t> </a:t>
            </a:r>
            <a:endParaRPr lang="zh-TW" altLang="en-US" sz="4400" dirty="0">
              <a:latin typeface="+mj-lt"/>
              <a:ea typeface="+mj-ea"/>
              <a:cs typeface="+mj-cs"/>
            </a:endParaRPr>
          </a:p>
        </p:txBody>
      </p:sp>
    </p:spTree>
    <p:extLst>
      <p:ext uri="{BB962C8B-B14F-4D97-AF65-F5344CB8AC3E}">
        <p14:creationId xmlns:p14="http://schemas.microsoft.com/office/powerpoint/2010/main" val="400232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fade">
                                      <p:cBhvr>
                                        <p:cTn id="7" dur="500"/>
                                        <p:tgtEl>
                                          <p:spTgt spid="1853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349"/>
                                        </p:tgtEl>
                                        <p:attrNameLst>
                                          <p:attrName>style.visibility</p:attrName>
                                        </p:attrNameLst>
                                      </p:cBhvr>
                                      <p:to>
                                        <p:strVal val="visible"/>
                                      </p:to>
                                    </p:set>
                                    <p:animEffect transition="in" filter="fade">
                                      <p:cBhvr>
                                        <p:cTn id="10" dur="500"/>
                                        <p:tgtEl>
                                          <p:spTgt spid="1853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534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534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534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5350"/>
                                        </p:tgtEl>
                                        <p:attrNameLst>
                                          <p:attrName>style.visibility</p:attrName>
                                        </p:attrNameLst>
                                      </p:cBhvr>
                                      <p:to>
                                        <p:strVal val="visible"/>
                                      </p:to>
                                    </p:set>
                                    <p:animEffect transition="in" filter="fade">
                                      <p:cBhvr>
                                        <p:cTn id="38" dur="500"/>
                                        <p:tgtEl>
                                          <p:spTgt spid="185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uiExpand="1" build="p"/>
      <p:bldP spid="185349" grpId="0"/>
      <p:bldP spid="185350"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1981200" y="0"/>
            <a:ext cx="8229600" cy="1143000"/>
          </a:xfrm>
        </p:spPr>
        <p:txBody>
          <a:bodyPr/>
          <a:lstStyle/>
          <a:p>
            <a:r>
              <a:rPr lang="en-US" altLang="zh-TW" dirty="0"/>
              <a:t>Federal Reserve Bank Functions</a:t>
            </a:r>
          </a:p>
        </p:txBody>
      </p:sp>
      <p:sp>
        <p:nvSpPr>
          <p:cNvPr id="7" name="Text Placeholder 6"/>
          <p:cNvSpPr>
            <a:spLocks noGrp="1"/>
          </p:cNvSpPr>
          <p:nvPr>
            <p:ph type="body" idx="1"/>
          </p:nvPr>
        </p:nvSpPr>
        <p:spPr>
          <a:xfrm>
            <a:off x="1981200" y="914400"/>
            <a:ext cx="4040188" cy="639762"/>
          </a:xfrm>
        </p:spPr>
        <p:txBody>
          <a:bodyPr/>
          <a:lstStyle/>
          <a:p>
            <a:r>
              <a:rPr lang="en-US" altLang="zh-TW" dirty="0"/>
              <a:t>General</a:t>
            </a:r>
          </a:p>
        </p:txBody>
      </p:sp>
      <p:sp>
        <p:nvSpPr>
          <p:cNvPr id="187395" name="Rectangle 3"/>
          <p:cNvSpPr>
            <a:spLocks noGrp="1" noChangeArrowheads="1"/>
          </p:cNvSpPr>
          <p:nvPr>
            <p:ph sz="half" idx="2"/>
          </p:nvPr>
        </p:nvSpPr>
        <p:spPr>
          <a:xfrm>
            <a:off x="1981200" y="1554162"/>
            <a:ext cx="4040188" cy="3951288"/>
          </a:xfrm>
        </p:spPr>
        <p:txBody>
          <a:bodyPr>
            <a:normAutofit lnSpcReduction="10000"/>
          </a:bodyPr>
          <a:lstStyle/>
          <a:p>
            <a:pPr>
              <a:lnSpc>
                <a:spcPct val="100000"/>
              </a:lnSpc>
            </a:pPr>
            <a:r>
              <a:rPr lang="en-US" altLang="zh-TW" sz="1600" dirty="0"/>
              <a:t>Act as fiscal agent for the Federal Government</a:t>
            </a:r>
          </a:p>
          <a:p>
            <a:pPr lvl="1">
              <a:lnSpc>
                <a:spcPct val="100000"/>
              </a:lnSpc>
            </a:pPr>
            <a:r>
              <a:rPr lang="en-US" altLang="zh-TW" sz="1600" dirty="0"/>
              <a:t>Clear checks, process electronic payments and issue, redeem and transfer US TSY securities</a:t>
            </a:r>
          </a:p>
          <a:p>
            <a:pPr>
              <a:lnSpc>
                <a:spcPct val="100000"/>
              </a:lnSpc>
            </a:pPr>
            <a:r>
              <a:rPr lang="en-US" altLang="zh-TW" sz="1600" dirty="0"/>
              <a:t>Issue currency</a:t>
            </a:r>
          </a:p>
          <a:p>
            <a:pPr>
              <a:lnSpc>
                <a:spcPct val="100000"/>
              </a:lnSpc>
            </a:pPr>
            <a:r>
              <a:rPr lang="en-US" altLang="zh-TW" sz="1600" dirty="0"/>
              <a:t>Check processing for depository institutions</a:t>
            </a:r>
          </a:p>
          <a:p>
            <a:pPr>
              <a:lnSpc>
                <a:spcPct val="100000"/>
              </a:lnSpc>
            </a:pPr>
            <a:r>
              <a:rPr lang="en-US" altLang="zh-TW" sz="1600" dirty="0"/>
              <a:t>Electronic payments (ACH)</a:t>
            </a:r>
          </a:p>
          <a:p>
            <a:pPr>
              <a:lnSpc>
                <a:spcPct val="100000"/>
              </a:lnSpc>
            </a:pPr>
            <a:r>
              <a:rPr lang="en-US" altLang="zh-TW" sz="1600" dirty="0"/>
              <a:t>Evaluate bank mergers and expansions</a:t>
            </a:r>
          </a:p>
          <a:p>
            <a:pPr>
              <a:lnSpc>
                <a:spcPct val="100000"/>
              </a:lnSpc>
            </a:pPr>
            <a:r>
              <a:rPr lang="en-US" altLang="zh-TW" sz="1600" dirty="0"/>
              <a:t>Lender to member banks</a:t>
            </a:r>
          </a:p>
          <a:p>
            <a:pPr>
              <a:lnSpc>
                <a:spcPct val="100000"/>
              </a:lnSpc>
            </a:pPr>
            <a:r>
              <a:rPr lang="en-US" altLang="zh-TW" sz="1600" dirty="0"/>
              <a:t>Liaison between local community and the Federal Reserve System</a:t>
            </a:r>
          </a:p>
          <a:p>
            <a:pPr>
              <a:lnSpc>
                <a:spcPct val="100000"/>
              </a:lnSpc>
            </a:pPr>
            <a:r>
              <a:rPr lang="en-US" altLang="zh-TW" sz="1600" dirty="0"/>
              <a:t>Perform bank examinations</a:t>
            </a:r>
          </a:p>
        </p:txBody>
      </p:sp>
      <p:sp>
        <p:nvSpPr>
          <p:cNvPr id="11" name="Text Placeholder 10"/>
          <p:cNvSpPr>
            <a:spLocks noGrp="1"/>
          </p:cNvSpPr>
          <p:nvPr>
            <p:ph type="body" sz="quarter" idx="3"/>
          </p:nvPr>
        </p:nvSpPr>
        <p:spPr>
          <a:xfrm>
            <a:off x="6169026" y="914400"/>
            <a:ext cx="4041775" cy="639762"/>
          </a:xfrm>
        </p:spPr>
        <p:txBody>
          <a:bodyPr/>
          <a:lstStyle/>
          <a:p>
            <a:r>
              <a:rPr lang="en-US" altLang="zh-TW" dirty="0"/>
              <a:t>Monetary Policy</a:t>
            </a:r>
          </a:p>
        </p:txBody>
      </p:sp>
      <p:sp>
        <p:nvSpPr>
          <p:cNvPr id="187396" name="Rectangle 4"/>
          <p:cNvSpPr>
            <a:spLocks noGrp="1" noChangeArrowheads="1"/>
          </p:cNvSpPr>
          <p:nvPr>
            <p:ph sz="quarter" idx="4"/>
          </p:nvPr>
        </p:nvSpPr>
        <p:spPr>
          <a:xfrm>
            <a:off x="6169026" y="1554162"/>
            <a:ext cx="4041775" cy="3951288"/>
          </a:xfrm>
        </p:spPr>
        <p:txBody>
          <a:bodyPr>
            <a:normAutofit lnSpcReduction="10000"/>
          </a:bodyPr>
          <a:lstStyle/>
          <a:p>
            <a:pPr>
              <a:lnSpc>
                <a:spcPct val="100000"/>
              </a:lnSpc>
            </a:pPr>
            <a:r>
              <a:rPr lang="en-US" altLang="zh-TW" sz="1600" dirty="0"/>
              <a:t>Establish the “discount rate” at which member banks may borrow from the Federal Reserve Bank (subject to BOG review)</a:t>
            </a:r>
          </a:p>
          <a:p>
            <a:pPr>
              <a:lnSpc>
                <a:spcPct val="100000"/>
              </a:lnSpc>
            </a:pPr>
            <a:r>
              <a:rPr lang="en-US" altLang="zh-TW" sz="1600" dirty="0"/>
              <a:t>Determine which banks receive loans</a:t>
            </a:r>
          </a:p>
          <a:p>
            <a:pPr>
              <a:lnSpc>
                <a:spcPct val="100000"/>
              </a:lnSpc>
            </a:pPr>
            <a:r>
              <a:rPr lang="en-US" altLang="zh-TW" sz="1600" dirty="0"/>
              <a:t>Elect one member to the Federal Advisory Council</a:t>
            </a:r>
          </a:p>
          <a:p>
            <a:pPr>
              <a:lnSpc>
                <a:spcPct val="100000"/>
              </a:lnSpc>
            </a:pPr>
            <a:r>
              <a:rPr lang="en-US" altLang="zh-TW" sz="1600" dirty="0"/>
              <a:t>Five of the 12 bank presidents vote in the Federal Open Market Committee</a:t>
            </a:r>
          </a:p>
        </p:txBody>
      </p:sp>
      <p:sp>
        <p:nvSpPr>
          <p:cNvPr id="10"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6A252A1-0008-4655-9F8D-2E1825B9DA79}" type="slidenum">
              <a:rPr lang="en-US" altLang="en-US" sz="1400"/>
              <a:pPr/>
              <a:t>481</a:t>
            </a:fld>
            <a:endParaRPr lang="en-US" altLang="en-US" sz="1400"/>
          </a:p>
        </p:txBody>
      </p:sp>
      <p:sp>
        <p:nvSpPr>
          <p:cNvPr id="187397" name="Rectangle 5"/>
          <p:cNvSpPr>
            <a:spLocks noChangeArrowheads="1"/>
          </p:cNvSpPr>
          <p:nvPr/>
        </p:nvSpPr>
        <p:spPr bwMode="auto">
          <a:xfrm>
            <a:off x="6248400" y="4343400"/>
            <a:ext cx="4267200" cy="1447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Electronic payments surpass paper payments in volume: in 2003 6.8 </a:t>
            </a:r>
            <a:r>
              <a:rPr lang="en-US" altLang="zh-TW" b="1" dirty="0" err="1">
                <a:ea typeface="PMingLiU" pitchFamily="18" charset="-120"/>
              </a:rPr>
              <a:t>Bn</a:t>
            </a:r>
            <a:r>
              <a:rPr lang="en-US" altLang="zh-TW" b="1" dirty="0">
                <a:ea typeface="PMingLiU" pitchFamily="18" charset="-120"/>
              </a:rPr>
              <a:t> ACH transactions representing $16.8 </a:t>
            </a:r>
            <a:r>
              <a:rPr lang="en-US" altLang="zh-TW" b="1" dirty="0" err="1">
                <a:ea typeface="PMingLiU" pitchFamily="18" charset="-120"/>
              </a:rPr>
              <a:t>Tr</a:t>
            </a:r>
            <a:r>
              <a:rPr lang="en-US" altLang="zh-TW" b="1" dirty="0">
                <a:ea typeface="PMingLiU" pitchFamily="18" charset="-120"/>
              </a:rPr>
              <a:t> compared to 16 trillion checks representing $15.8 </a:t>
            </a:r>
            <a:r>
              <a:rPr lang="en-US" altLang="zh-TW" b="1" dirty="0" err="1">
                <a:ea typeface="PMingLiU" pitchFamily="18" charset="-120"/>
              </a:rPr>
              <a:t>Tr</a:t>
            </a:r>
            <a:endParaRPr lang="en-US" altLang="zh-TW" b="1" dirty="0">
              <a:ea typeface="PMingLiU" pitchFamily="18" charset="-120"/>
            </a:endParaRPr>
          </a:p>
        </p:txBody>
      </p:sp>
      <p:sp>
        <p:nvSpPr>
          <p:cNvPr id="187399" name="Text Box 7"/>
          <p:cNvSpPr txBox="1">
            <a:spLocks noChangeArrowheads="1"/>
          </p:cNvSpPr>
          <p:nvPr/>
        </p:nvSpPr>
        <p:spPr bwMode="auto">
          <a:xfrm>
            <a:off x="152400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cxnSp>
        <p:nvCxnSpPr>
          <p:cNvPr id="20" name="Curved Connector 19"/>
          <p:cNvCxnSpPr>
            <a:stCxn id="187397" idx="1"/>
          </p:cNvCxnSpPr>
          <p:nvPr/>
        </p:nvCxnSpPr>
        <p:spPr>
          <a:xfrm rot="10800000">
            <a:off x="4876801" y="3810000"/>
            <a:ext cx="1371601" cy="1257300"/>
          </a:xfrm>
          <a:prstGeom prst="curvedConnector3">
            <a:avLst>
              <a:gd name="adj1" fmla="val 2706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2913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3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3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73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73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739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739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739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739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739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739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739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739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7397"/>
                                        </p:tgtEl>
                                        <p:attrNameLst>
                                          <p:attrName>style.visibility</p:attrName>
                                        </p:attrNameLst>
                                      </p:cBhvr>
                                      <p:to>
                                        <p:strVal val="visible"/>
                                      </p:to>
                                    </p:set>
                                    <p:animEffect transition="in" filter="fade">
                                      <p:cBhvr>
                                        <p:cTn id="57" dur="500"/>
                                        <p:tgtEl>
                                          <p:spTgt spid="187397"/>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uiExpand="1" build="p"/>
      <p:bldP spid="187396" grpId="0" build="p"/>
      <p:bldP spid="187397"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TW"/>
              <a:t>Member Banks</a:t>
            </a:r>
          </a:p>
        </p:txBody>
      </p:sp>
      <p:sp>
        <p:nvSpPr>
          <p:cNvPr id="191491" name="Rectangle 3"/>
          <p:cNvSpPr>
            <a:spLocks noGrp="1" noChangeArrowheads="1"/>
          </p:cNvSpPr>
          <p:nvPr>
            <p:ph idx="1"/>
          </p:nvPr>
        </p:nvSpPr>
        <p:spPr>
          <a:xfrm>
            <a:off x="1828800" y="762000"/>
            <a:ext cx="7315200" cy="5203722"/>
          </a:xfrm>
        </p:spPr>
        <p:txBody>
          <a:bodyPr>
            <a:normAutofit fontScale="85000" lnSpcReduction="20000"/>
          </a:bodyPr>
          <a:lstStyle/>
          <a:p>
            <a:r>
              <a:rPr lang="en-US" altLang="zh-TW" dirty="0"/>
              <a:t>All national banks (banks chartered by the Office of the Comptroller of the Currency) are required to be members</a:t>
            </a:r>
          </a:p>
          <a:p>
            <a:r>
              <a:rPr lang="en-US" altLang="zh-TW" dirty="0"/>
              <a:t>State commercials banks may elect to join but are not required to</a:t>
            </a:r>
          </a:p>
          <a:p>
            <a:r>
              <a:rPr lang="en-US" altLang="zh-TW" dirty="0"/>
              <a:t>Prior to 1980, only member banks were required to maintain reserves as deposits with the Federal Reserve Banks.  Non-member banks were subject to reserve requirements determined by their states</a:t>
            </a:r>
          </a:p>
          <a:p>
            <a:r>
              <a:rPr lang="en-US" altLang="zh-TW" dirty="0"/>
              <a:t>Depository Institutions Deregulation and Monetary Control Act 1980 </a:t>
            </a:r>
            <a:r>
              <a:rPr lang="en-US" altLang="zh-TW" dirty="0">
                <a:latin typeface="Calibri"/>
                <a:cs typeface="Calibri"/>
              </a:rPr>
              <a:t>→</a:t>
            </a:r>
            <a:r>
              <a:rPr lang="en-US" altLang="zh-TW" dirty="0"/>
              <a:t> by 1987, all depository institutions became subject to the same reserve requirements to keep deposits at the Fed and all depository institutions were given access to the Federal reserve facilities such as the discount window and Fed check clearing</a:t>
            </a:r>
          </a:p>
          <a:p>
            <a:pPr lvl="1"/>
            <a:r>
              <a:rPr lang="en-US" altLang="zh-TW" dirty="0"/>
              <a:t>Currently few distinctions between member and non-member banks</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6BA6D564-C7CF-4898-B148-5B873F2F5B65}" type="slidenum">
              <a:rPr lang="en-US" altLang="en-US" sz="1400"/>
              <a:pPr/>
              <a:t>482</a:t>
            </a:fld>
            <a:endParaRPr lang="en-US" altLang="en-US" sz="1400"/>
          </a:p>
        </p:txBody>
      </p:sp>
      <p:sp>
        <p:nvSpPr>
          <p:cNvPr id="191492" name="Rectangle 4"/>
          <p:cNvSpPr>
            <a:spLocks noChangeArrowheads="1"/>
          </p:cNvSpPr>
          <p:nvPr/>
        </p:nvSpPr>
        <p:spPr bwMode="auto">
          <a:xfrm>
            <a:off x="9144000" y="1905000"/>
            <a:ext cx="1447800" cy="28194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r>
              <a:rPr lang="en-US" altLang="zh-TW" b="1" dirty="0">
                <a:ea typeface="PMingLiU" pitchFamily="18" charset="-120"/>
              </a:rPr>
              <a:t>Currently about 1/3 of the commercial banks in the US are members of the Fed</a:t>
            </a:r>
          </a:p>
        </p:txBody>
      </p:sp>
      <p:sp>
        <p:nvSpPr>
          <p:cNvPr id="191493" name="Text Box 5"/>
          <p:cNvSpPr txBox="1">
            <a:spLocks noChangeArrowheads="1"/>
          </p:cNvSpPr>
          <p:nvPr/>
        </p:nvSpPr>
        <p:spPr bwMode="auto">
          <a:xfrm>
            <a:off x="1527687" y="5867400"/>
            <a:ext cx="2057400" cy="304800"/>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r>
              <a:rPr lang="en-US" altLang="zh-TW" dirty="0"/>
              <a:t>/Eakins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60064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1492"/>
                                        </p:tgtEl>
                                        <p:attrNameLst>
                                          <p:attrName>style.visibility</p:attrName>
                                        </p:attrNameLst>
                                      </p:cBhvr>
                                      <p:to>
                                        <p:strVal val="visible"/>
                                      </p:to>
                                    </p:set>
                                    <p:animEffect transition="in" filter="fade">
                                      <p:cBhvr>
                                        <p:cTn id="25" dur="500"/>
                                        <p:tgtEl>
                                          <p:spTgt spid="19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P spid="191492" grpId="0" animBg="1"/>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9" name="Rectangle 7"/>
          <p:cNvSpPr>
            <a:spLocks noGrp="1" noChangeArrowheads="1"/>
          </p:cNvSpPr>
          <p:nvPr>
            <p:ph type="title"/>
          </p:nvPr>
        </p:nvSpPr>
        <p:spPr/>
        <p:txBody>
          <a:bodyPr/>
          <a:lstStyle/>
          <a:p>
            <a:r>
              <a:rPr lang="en-US" altLang="zh-TW"/>
              <a:t>Board of Governors</a:t>
            </a:r>
          </a:p>
        </p:txBody>
      </p:sp>
      <p:sp>
        <p:nvSpPr>
          <p:cNvPr id="192520" name="Rectangle 8"/>
          <p:cNvSpPr>
            <a:spLocks noGrp="1" noChangeArrowheads="1"/>
          </p:cNvSpPr>
          <p:nvPr>
            <p:ph idx="1"/>
          </p:nvPr>
        </p:nvSpPr>
        <p:spPr>
          <a:xfrm>
            <a:off x="1981200" y="1447801"/>
            <a:ext cx="8229600" cy="4525963"/>
          </a:xfrm>
        </p:spPr>
        <p:txBody>
          <a:bodyPr>
            <a:normAutofit fontScale="85000" lnSpcReduction="10000"/>
          </a:bodyPr>
          <a:lstStyle/>
          <a:p>
            <a:r>
              <a:rPr lang="en-US" altLang="zh-TW" dirty="0"/>
              <a:t>The BOG is headquartered in Washington, DC</a:t>
            </a:r>
          </a:p>
          <a:p>
            <a:r>
              <a:rPr lang="en-US" altLang="zh-TW" dirty="0"/>
              <a:t>The </a:t>
            </a:r>
            <a:r>
              <a:rPr lang="en-US" altLang="zh-TW" b="1" dirty="0">
                <a:solidFill>
                  <a:schemeClr val="accent2">
                    <a:lumMod val="75000"/>
                  </a:schemeClr>
                </a:solidFill>
              </a:rPr>
              <a:t>seven governors </a:t>
            </a:r>
            <a:r>
              <a:rPr lang="en-US" altLang="zh-TW" dirty="0"/>
              <a:t>are </a:t>
            </a:r>
            <a:r>
              <a:rPr lang="en-US" altLang="zh-TW" b="1" dirty="0">
                <a:solidFill>
                  <a:schemeClr val="accent2">
                    <a:lumMod val="75000"/>
                  </a:schemeClr>
                </a:solidFill>
              </a:rPr>
              <a:t>appointed</a:t>
            </a:r>
            <a:r>
              <a:rPr lang="en-US" altLang="zh-TW" dirty="0">
                <a:solidFill>
                  <a:schemeClr val="accent2">
                    <a:lumMod val="75000"/>
                  </a:schemeClr>
                </a:solidFill>
              </a:rPr>
              <a:t> </a:t>
            </a:r>
            <a:r>
              <a:rPr lang="en-US" altLang="zh-TW" dirty="0"/>
              <a:t>by the </a:t>
            </a:r>
            <a:r>
              <a:rPr lang="en-US" altLang="zh-TW" b="1" dirty="0">
                <a:solidFill>
                  <a:schemeClr val="accent2">
                    <a:lumMod val="75000"/>
                  </a:schemeClr>
                </a:solidFill>
              </a:rPr>
              <a:t>President</a:t>
            </a:r>
            <a:r>
              <a:rPr lang="en-US" altLang="zh-TW" dirty="0"/>
              <a:t>, and </a:t>
            </a:r>
            <a:r>
              <a:rPr lang="en-US" altLang="zh-TW" b="1" dirty="0">
                <a:solidFill>
                  <a:schemeClr val="accent2">
                    <a:lumMod val="75000"/>
                  </a:schemeClr>
                </a:solidFill>
              </a:rPr>
              <a:t>confirmed by the Senate</a:t>
            </a:r>
            <a:r>
              <a:rPr lang="en-US" altLang="zh-TW" dirty="0"/>
              <a:t>, for 14-year non-renewable terms on a rotating schedule</a:t>
            </a:r>
          </a:p>
          <a:p>
            <a:r>
              <a:rPr lang="en-US" altLang="zh-TW" dirty="0"/>
              <a:t>All are members of the FOMC</a:t>
            </a:r>
          </a:p>
          <a:p>
            <a:r>
              <a:rPr lang="en-US" altLang="zh-TW" dirty="0"/>
              <a:t>Effectively set the discount rate</a:t>
            </a:r>
          </a:p>
          <a:p>
            <a:r>
              <a:rPr lang="en-US" altLang="zh-TW" dirty="0"/>
              <a:t>(since 2008) Sets the interest rate the Federal Reserve pays on reserve balances to help implement the FOMC's monetary policy decisions. </a:t>
            </a:r>
          </a:p>
          <a:p>
            <a:r>
              <a:rPr lang="en-US" altLang="zh-TW" dirty="0"/>
              <a:t>Serve in an advisory capacity to the President of the United States, and represent the U.S. in foreign economic matters</a:t>
            </a:r>
          </a:p>
          <a:p>
            <a:r>
              <a:rPr lang="en-US" altLang="zh-TW" dirty="0"/>
              <a:t>Other duties as established by legislation (e.g., Regulation Q)</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61046F5-7A0A-4AFA-834C-380FFE3F816E}" type="slidenum">
              <a:rPr lang="en-US" altLang="en-US" sz="1400"/>
              <a:pPr/>
              <a:t>483</a:t>
            </a:fld>
            <a:endParaRPr lang="en-US" altLang="en-US" sz="1400"/>
          </a:p>
        </p:txBody>
      </p:sp>
      <p:sp>
        <p:nvSpPr>
          <p:cNvPr id="192518" name="Text Box 6"/>
          <p:cNvSpPr txBox="1">
            <a:spLocks noChangeArrowheads="1"/>
          </p:cNvSpPr>
          <p:nvPr/>
        </p:nvSpPr>
        <p:spPr bwMode="auto">
          <a:xfrm>
            <a:off x="1524000" y="5867400"/>
            <a:ext cx="2133600" cy="304800"/>
          </a:xfrm>
          <a:prstGeom prst="rect">
            <a:avLst/>
          </a:prstGeom>
          <a:noFill/>
        </p:spPr>
        <p:txBody>
          <a:bodyPr wrap="square" rtlCol="0">
            <a:spAutoFit/>
          </a:bodyPr>
          <a:lstStyle>
            <a:defPPr>
              <a:defRPr lang="en-US"/>
            </a:defPPr>
            <a:lvl1pPr>
              <a:defRPr sz="1400" i="1">
                <a:latin typeface="+mn-lt"/>
              </a:defRPr>
            </a:lvl1pPr>
          </a:lstStyle>
          <a:p>
            <a:r>
              <a:rPr lang="en-US" altLang="zh-TW"/>
              <a:t>Source: Mishkin/Eakins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6661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2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25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0" grpId="0" build="p"/>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8229600" cy="762000"/>
          </a:xfrm>
        </p:spPr>
        <p:txBody>
          <a:bodyPr/>
          <a:lstStyle/>
          <a:p>
            <a:r>
              <a:rPr lang="en-US" altLang="zh-TW" dirty="0"/>
              <a:t>Current members of the BOG</a:t>
            </a:r>
            <a:endParaRPr lang="zh-TW" altLang="en-US" dirty="0"/>
          </a:p>
        </p:txBody>
      </p:sp>
      <p:sp>
        <p:nvSpPr>
          <p:cNvPr id="3" name="Content Placeholder 2"/>
          <p:cNvSpPr>
            <a:spLocks noGrp="1"/>
          </p:cNvSpPr>
          <p:nvPr>
            <p:ph idx="1"/>
          </p:nvPr>
        </p:nvSpPr>
        <p:spPr>
          <a:xfrm>
            <a:off x="1524000" y="2540002"/>
            <a:ext cx="9144000" cy="3586162"/>
          </a:xfrm>
        </p:spPr>
        <p:txBody>
          <a:bodyPr>
            <a:noAutofit/>
          </a:bodyPr>
          <a:lstStyle/>
          <a:p>
            <a:pPr>
              <a:lnSpc>
                <a:spcPct val="100000"/>
              </a:lnSpc>
            </a:pPr>
            <a:r>
              <a:rPr lang="en-US" altLang="zh-TW" sz="1400" dirty="0"/>
              <a:t>Chair</a:t>
            </a:r>
            <a:r>
              <a:rPr lang="en-US" altLang="zh-TW" sz="1400" b="1" dirty="0"/>
              <a:t>: </a:t>
            </a:r>
            <a:r>
              <a:rPr lang="en-US" sz="1400" b="1" dirty="0"/>
              <a:t>Jerome H. Powell </a:t>
            </a:r>
            <a:r>
              <a:rPr lang="en-US" sz="1400" dirty="0"/>
              <a:t>took office as Chairman of the Board of Governors of the Federal Reserve System on February 5, 2018, for a four-year term by President </a:t>
            </a:r>
            <a:r>
              <a:rPr lang="en-US" sz="1400" b="1" dirty="0"/>
              <a:t>Trump</a:t>
            </a:r>
            <a:r>
              <a:rPr lang="en-US" sz="1400" dirty="0"/>
              <a:t>. </a:t>
            </a:r>
          </a:p>
          <a:p>
            <a:pPr lvl="1">
              <a:lnSpc>
                <a:spcPct val="100000"/>
              </a:lnSpc>
            </a:pPr>
            <a:r>
              <a:rPr lang="en-US" sz="1400" dirty="0"/>
              <a:t>Mr. Powell has served as a member of the Board of Governors since taking office on May 25, 2012, to fill an unexpired term. He was reappointed to the Board and sworn in on June 16, 2014, for a term ending January 31, 2028.</a:t>
            </a:r>
            <a:endParaRPr lang="en-US" altLang="zh-TW" sz="1400" dirty="0"/>
          </a:p>
          <a:p>
            <a:pPr>
              <a:lnSpc>
                <a:spcPct val="100000"/>
              </a:lnSpc>
            </a:pPr>
            <a:r>
              <a:rPr lang="en-US" altLang="zh-TW" sz="1400" dirty="0"/>
              <a:t>Vice Chairman: </a:t>
            </a:r>
            <a:r>
              <a:rPr lang="en-US" altLang="zh-TW" sz="1400" b="1" dirty="0"/>
              <a:t>Richard </a:t>
            </a:r>
            <a:r>
              <a:rPr lang="en-US" altLang="zh-TW" sz="1400" b="1" dirty="0" err="1"/>
              <a:t>Clarida</a:t>
            </a:r>
            <a:r>
              <a:rPr lang="en-US" altLang="zh-TW" sz="1400" b="1" dirty="0"/>
              <a:t> </a:t>
            </a:r>
            <a:r>
              <a:rPr lang="en-US" sz="1400" dirty="0"/>
              <a:t>(appointed by </a:t>
            </a:r>
            <a:r>
              <a:rPr lang="en-US" sz="1400" b="1" dirty="0"/>
              <a:t>Trump</a:t>
            </a:r>
            <a:r>
              <a:rPr lang="en-US" sz="1400" dirty="0"/>
              <a:t> began a four-year term on Sept 17, 2018, and took office as Board member to fill an unexpired term ending Jan 31, 2022)</a:t>
            </a:r>
            <a:endParaRPr lang="en-US" altLang="zh-TW" sz="1400" dirty="0"/>
          </a:p>
          <a:p>
            <a:pPr>
              <a:lnSpc>
                <a:spcPct val="100000"/>
              </a:lnSpc>
            </a:pPr>
            <a:r>
              <a:rPr lang="en-US" altLang="zh-TW" sz="1400" dirty="0"/>
              <a:t>Vice Chair for Supervision:  </a:t>
            </a:r>
            <a:r>
              <a:rPr lang="en-US" altLang="zh-TW" sz="1400" b="1" dirty="0"/>
              <a:t>Randall K. Quarles </a:t>
            </a:r>
            <a:r>
              <a:rPr lang="en-US" altLang="zh-TW" sz="1400" dirty="0"/>
              <a:t>(appointed by </a:t>
            </a:r>
            <a:r>
              <a:rPr lang="en-US" altLang="zh-TW" sz="1400" b="1" dirty="0"/>
              <a:t>Trump</a:t>
            </a:r>
            <a:r>
              <a:rPr lang="en-US" altLang="zh-TW" sz="1400" dirty="0"/>
              <a:t> in 2017, to fill an unexpired term ending Jan 31, 2018; </a:t>
            </a:r>
            <a:r>
              <a:rPr lang="en-US" sz="1400" dirty="0"/>
              <a:t>He was reappointed to the Board and sworn in on Jul 23, 2018, for a term ending Jan 31, 2032. H</a:t>
            </a:r>
            <a:r>
              <a:rPr lang="en-US" altLang="zh-TW" sz="1400"/>
              <a:t>is </a:t>
            </a:r>
            <a:r>
              <a:rPr lang="en-US" altLang="zh-TW" sz="1400" dirty="0"/>
              <a:t>appointment as Vice Chair expires 13 Oct 2021)</a:t>
            </a:r>
          </a:p>
          <a:p>
            <a:pPr>
              <a:lnSpc>
                <a:spcPct val="100000"/>
              </a:lnSpc>
            </a:pPr>
            <a:r>
              <a:rPr lang="en-US" altLang="zh-TW" sz="1400" dirty="0"/>
              <a:t>Governor: </a:t>
            </a:r>
            <a:r>
              <a:rPr lang="en-US" altLang="zh-TW" sz="1400" b="1" dirty="0"/>
              <a:t>Dr. </a:t>
            </a:r>
            <a:r>
              <a:rPr lang="en-US" altLang="zh-TW" sz="1400" b="1" dirty="0" err="1"/>
              <a:t>Lael</a:t>
            </a:r>
            <a:r>
              <a:rPr lang="en-US" altLang="zh-TW" sz="1400" b="1" dirty="0"/>
              <a:t> </a:t>
            </a:r>
            <a:r>
              <a:rPr lang="en-US" altLang="zh-TW" sz="1400" b="1" dirty="0" err="1"/>
              <a:t>Brainard</a:t>
            </a:r>
            <a:r>
              <a:rPr lang="en-US" altLang="zh-TW" sz="1400" b="1" dirty="0"/>
              <a:t> </a:t>
            </a:r>
            <a:r>
              <a:rPr lang="en-US" altLang="zh-TW" sz="1400" dirty="0"/>
              <a:t>(appointed by </a:t>
            </a:r>
            <a:r>
              <a:rPr lang="en-US" altLang="zh-TW" sz="1400" b="1" dirty="0">
                <a:solidFill>
                  <a:srgbClr val="FF0000"/>
                </a:solidFill>
              </a:rPr>
              <a:t>Obama</a:t>
            </a:r>
            <a:r>
              <a:rPr lang="en-US" altLang="zh-TW" sz="1400" dirty="0"/>
              <a:t> in 2014, to fill an unexpired term ending January 31, 2026)</a:t>
            </a:r>
          </a:p>
          <a:p>
            <a:pPr>
              <a:lnSpc>
                <a:spcPct val="100000"/>
              </a:lnSpc>
            </a:pPr>
            <a:r>
              <a:rPr lang="en-US" altLang="zh-TW" sz="1400" dirty="0"/>
              <a:t>Governor: </a:t>
            </a:r>
            <a:r>
              <a:rPr lang="en-US" altLang="zh-TW" sz="1400" b="1" dirty="0"/>
              <a:t>Michelle Bowman </a:t>
            </a:r>
            <a:r>
              <a:rPr lang="en-US" altLang="zh-TW" sz="1400" dirty="0"/>
              <a:t>(appointed by </a:t>
            </a:r>
            <a:r>
              <a:rPr lang="en-US" altLang="zh-TW" sz="1400" b="1" dirty="0"/>
              <a:t>Trump</a:t>
            </a:r>
            <a:r>
              <a:rPr lang="en-US" altLang="zh-TW" sz="1400" dirty="0"/>
              <a:t> </a:t>
            </a:r>
            <a:r>
              <a:rPr lang="en-US" sz="1400" dirty="0"/>
              <a:t>on November 26, 2018, to fill an unexpired term ending Jan 31, 2020. She was reappointed to the Board on Jan 23, 2020, and sworn in on Jan 30, 2020, for a term ending Jan 31, 2034.)</a:t>
            </a:r>
          </a:p>
          <a:p>
            <a:pPr>
              <a:lnSpc>
                <a:spcPct val="100000"/>
              </a:lnSpc>
            </a:pPr>
            <a:r>
              <a:rPr lang="en-US" altLang="zh-TW" sz="1400" dirty="0"/>
              <a:t>Governor: Christopher Waller (appointed by </a:t>
            </a:r>
            <a:r>
              <a:rPr lang="en-US" altLang="zh-TW" sz="1400" b="1" dirty="0"/>
              <a:t>Trump</a:t>
            </a:r>
            <a:r>
              <a:rPr lang="en-US" altLang="zh-TW" sz="1400" dirty="0"/>
              <a:t> </a:t>
            </a:r>
            <a:r>
              <a:rPr lang="en-US" sz="1400" dirty="0"/>
              <a:t>on Dec 18, 2020, to fill an unexpired term ending Jan 31, 2030.</a:t>
            </a:r>
            <a:endParaRPr lang="en-US" altLang="zh-TW" sz="1400"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484</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pic>
        <p:nvPicPr>
          <p:cNvPr id="1041414" name="Picture 6" descr="Photo of Governor Jerome H. Powell"/>
          <p:cNvPicPr>
            <a:picLocks noChangeAspect="1" noChangeArrowheads="1"/>
          </p:cNvPicPr>
          <p:nvPr/>
        </p:nvPicPr>
        <p:blipFill>
          <a:blip r:embed="rId3" cstate="print"/>
          <a:srcRect/>
          <a:stretch>
            <a:fillRect/>
          </a:stretch>
        </p:blipFill>
        <p:spPr bwMode="auto">
          <a:xfrm>
            <a:off x="1631667" y="807737"/>
            <a:ext cx="1475973" cy="1695260"/>
          </a:xfrm>
          <a:prstGeom prst="rect">
            <a:avLst/>
          </a:prstGeom>
          <a:noFill/>
        </p:spPr>
      </p:pic>
      <p:pic>
        <p:nvPicPr>
          <p:cNvPr id="1041416" name="Picture 8" descr="Photo of Lael Brainard"/>
          <p:cNvPicPr>
            <a:picLocks noChangeAspect="1" noChangeArrowheads="1"/>
          </p:cNvPicPr>
          <p:nvPr/>
        </p:nvPicPr>
        <p:blipFill>
          <a:blip r:embed="rId4" cstate="print"/>
          <a:srcRect/>
          <a:stretch>
            <a:fillRect/>
          </a:stretch>
        </p:blipFill>
        <p:spPr bwMode="auto">
          <a:xfrm>
            <a:off x="6360813" y="806624"/>
            <a:ext cx="1502814" cy="1717502"/>
          </a:xfrm>
          <a:prstGeom prst="rect">
            <a:avLst/>
          </a:prstGeom>
          <a:noFill/>
        </p:spPr>
      </p:pic>
      <p:pic>
        <p:nvPicPr>
          <p:cNvPr id="445442"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2444" y="806625"/>
            <a:ext cx="1707977" cy="1707977"/>
          </a:xfrm>
          <a:prstGeom prst="rect">
            <a:avLst/>
          </a:prstGeom>
          <a:noFill/>
          <a:extLst>
            <a:ext uri="{909E8E84-426E-40DD-AFC4-6F175D3DCCD1}">
              <a14:hiddenFill xmlns:a14="http://schemas.microsoft.com/office/drawing/2010/main">
                <a:solidFill>
                  <a:srgbClr val="FFFFFF"/>
                </a:solidFill>
              </a14:hiddenFill>
            </a:ext>
          </a:extLst>
        </p:spPr>
      </p:pic>
      <p:pic>
        <p:nvPicPr>
          <p:cNvPr id="739332" name="Picture 4" descr="RIchard H. Clari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224" y="807589"/>
            <a:ext cx="1361420" cy="170701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Governor Michelle W. Bowma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38308" name="Picture 4" descr="Governor Michelle W. Bow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7797" y="796135"/>
            <a:ext cx="1370555" cy="1718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hristopher Wall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4425" y="819342"/>
            <a:ext cx="1295234" cy="16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593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981200" y="274638"/>
            <a:ext cx="7345680" cy="1143000"/>
          </a:xfrm>
        </p:spPr>
        <p:txBody>
          <a:bodyPr>
            <a:normAutofit fontScale="90000"/>
          </a:bodyPr>
          <a:lstStyle/>
          <a:p>
            <a:pPr algn="r"/>
            <a:r>
              <a:rPr lang="en-US" altLang="zh-TW" dirty="0"/>
              <a:t>Chair of the Federal Reserve System</a:t>
            </a:r>
          </a:p>
        </p:txBody>
      </p:sp>
      <p:sp>
        <p:nvSpPr>
          <p:cNvPr id="202755" name="Rectangle 3"/>
          <p:cNvSpPr>
            <a:spLocks noGrp="1" noChangeArrowheads="1"/>
          </p:cNvSpPr>
          <p:nvPr>
            <p:ph idx="1"/>
          </p:nvPr>
        </p:nvSpPr>
        <p:spPr>
          <a:xfrm>
            <a:off x="1981200" y="1600201"/>
            <a:ext cx="7010400" cy="4525963"/>
          </a:xfrm>
        </p:spPr>
        <p:txBody>
          <a:bodyPr>
            <a:normAutofit fontScale="92500" lnSpcReduction="20000"/>
          </a:bodyPr>
          <a:lstStyle/>
          <a:p>
            <a:r>
              <a:rPr lang="en-US" altLang="zh-TW" dirty="0"/>
              <a:t>Spokesperson for the entire Federal  Reserve System</a:t>
            </a:r>
          </a:p>
          <a:p>
            <a:r>
              <a:rPr lang="en-US" altLang="zh-TW" dirty="0"/>
              <a:t>Negotiates, as needed, with Congress and the President of the United States</a:t>
            </a:r>
          </a:p>
          <a:p>
            <a:r>
              <a:rPr lang="en-US" altLang="zh-TW" dirty="0"/>
              <a:t>Sets the agenda for FOMC meetings</a:t>
            </a:r>
          </a:p>
          <a:p>
            <a:r>
              <a:rPr lang="en-US" altLang="zh-TW" dirty="0"/>
              <a:t>With these, the chair has effective control over the system, even though he doesn’t have legal authority to exercise control over the system and its member banks.</a:t>
            </a:r>
          </a:p>
          <a:p>
            <a:r>
              <a:rPr lang="en-US" altLang="zh-TW" dirty="0"/>
              <a:t>Jerome Powell was confirmed as Chair of the Fed on </a:t>
            </a:r>
            <a:r>
              <a:rPr lang="en-US" dirty="0"/>
              <a:t> February 5, 2018, for a four-year term</a:t>
            </a:r>
            <a:r>
              <a:rPr lang="en-US" altLang="zh-TW" dirty="0"/>
              <a:t>. His predecessors were Janet Yellen Ben Bernanke (2006 to 2014);  Alan Greenspan (1987 to 2006); and Paul Volcker (1979 to 1987).</a:t>
            </a:r>
          </a:p>
        </p:txBody>
      </p:sp>
      <p:sp>
        <p:nvSpPr>
          <p:cNvPr id="9"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00854AB-F160-49B9-B485-CA2DF569805F}" type="slidenum">
              <a:rPr lang="en-US" altLang="en-US" sz="1400"/>
              <a:pPr/>
              <a:t>485</a:t>
            </a:fld>
            <a:endParaRPr lang="en-US" altLang="en-US" sz="1400"/>
          </a:p>
        </p:txBody>
      </p:sp>
      <p:pic>
        <p:nvPicPr>
          <p:cNvPr id="202756" name="Picture 4" descr="greenspan"/>
          <p:cNvPicPr>
            <a:picLocks noChangeAspect="1" noChangeArrowheads="1"/>
          </p:cNvPicPr>
          <p:nvPr/>
        </p:nvPicPr>
        <p:blipFill>
          <a:blip r:embed="rId3" cstate="print"/>
          <a:srcRect/>
          <a:stretch>
            <a:fillRect/>
          </a:stretch>
        </p:blipFill>
        <p:spPr bwMode="auto">
          <a:xfrm>
            <a:off x="9372600" y="1713898"/>
            <a:ext cx="1219200" cy="1540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2757" name="Picture 5" descr="180px-Ben_Bernanke">
            <a:hlinkClick r:id="rId4"/>
          </p:cNvPr>
          <p:cNvPicPr>
            <a:picLocks noChangeAspect="1" noChangeArrowheads="1"/>
          </p:cNvPicPr>
          <p:nvPr/>
        </p:nvPicPr>
        <p:blipFill>
          <a:blip r:embed="rId5" cstate="print"/>
          <a:srcRect/>
          <a:stretch>
            <a:fillRect/>
          </a:stretch>
        </p:blipFill>
        <p:spPr bwMode="auto">
          <a:xfrm>
            <a:off x="9372601" y="3314098"/>
            <a:ext cx="1254125" cy="1562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2758" name="Picture 6" descr="volcker"/>
          <p:cNvPicPr>
            <a:picLocks noChangeAspect="1" noChangeArrowheads="1"/>
          </p:cNvPicPr>
          <p:nvPr/>
        </p:nvPicPr>
        <p:blipFill>
          <a:blip r:embed="rId6" cstate="print"/>
          <a:srcRect/>
          <a:stretch>
            <a:fillRect/>
          </a:stretch>
        </p:blipFill>
        <p:spPr bwMode="auto">
          <a:xfrm>
            <a:off x="9385598" y="0"/>
            <a:ext cx="1193205"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pic>
        <p:nvPicPr>
          <p:cNvPr id="910338" name="Picture 2" descr="Janet Yellen official portrait.jpg">
            <a:hlinkClick r:id="rId7"/>
          </p:cNvPr>
          <p:cNvPicPr>
            <a:picLocks noChangeAspect="1" noChangeArrowheads="1"/>
          </p:cNvPicPr>
          <p:nvPr/>
        </p:nvPicPr>
        <p:blipFill>
          <a:blip r:embed="rId8" cstate="print"/>
          <a:srcRect/>
          <a:stretch>
            <a:fillRect/>
          </a:stretch>
        </p:blipFill>
        <p:spPr bwMode="auto">
          <a:xfrm>
            <a:off x="9326880" y="4953000"/>
            <a:ext cx="128016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8306" name="Picture 2" descr="Image: Governor Jerome H. Powe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5920" y="57150"/>
            <a:ext cx="123825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21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2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2758"/>
                                        </p:tgtEl>
                                        <p:attrNameLst>
                                          <p:attrName>style.visibility</p:attrName>
                                        </p:attrNameLst>
                                      </p:cBhvr>
                                      <p:to>
                                        <p:strVal val="visible"/>
                                      </p:to>
                                    </p:set>
                                    <p:animEffect transition="in" filter="fade">
                                      <p:cBhvr>
                                        <p:cTn id="27" dur="500"/>
                                        <p:tgtEl>
                                          <p:spTgt spid="2027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756"/>
                                        </p:tgtEl>
                                        <p:attrNameLst>
                                          <p:attrName>style.visibility</p:attrName>
                                        </p:attrNameLst>
                                      </p:cBhvr>
                                      <p:to>
                                        <p:strVal val="visible"/>
                                      </p:to>
                                    </p:set>
                                    <p:animEffect transition="in" filter="fade">
                                      <p:cBhvr>
                                        <p:cTn id="32" dur="500"/>
                                        <p:tgtEl>
                                          <p:spTgt spid="2027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2757"/>
                                        </p:tgtEl>
                                        <p:attrNameLst>
                                          <p:attrName>style.visibility</p:attrName>
                                        </p:attrNameLst>
                                      </p:cBhvr>
                                      <p:to>
                                        <p:strVal val="visible"/>
                                      </p:to>
                                    </p:set>
                                    <p:animEffect transition="in" filter="fade">
                                      <p:cBhvr>
                                        <p:cTn id="37" dur="500"/>
                                        <p:tgtEl>
                                          <p:spTgt spid="20275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10338"/>
                                        </p:tgtEl>
                                        <p:attrNameLst>
                                          <p:attrName>style.visibility</p:attrName>
                                        </p:attrNameLst>
                                      </p:cBhvr>
                                      <p:to>
                                        <p:strVal val="visible"/>
                                      </p:to>
                                    </p:set>
                                    <p:animEffect transition="in" filter="dissolve">
                                      <p:cBhvr>
                                        <p:cTn id="42" dur="500"/>
                                        <p:tgtEl>
                                          <p:spTgt spid="910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zh-TW"/>
              <a:t>Federal Open Market Committee (FOMC)</a:t>
            </a:r>
            <a:endParaRPr lang="en-US" altLang="zh-TW" dirty="0"/>
          </a:p>
        </p:txBody>
      </p:sp>
      <p:sp>
        <p:nvSpPr>
          <p:cNvPr id="194563" name="Rectangle 3"/>
          <p:cNvSpPr>
            <a:spLocks noGrp="1" noChangeArrowheads="1"/>
          </p:cNvSpPr>
          <p:nvPr>
            <p:ph idx="1"/>
          </p:nvPr>
        </p:nvSpPr>
        <p:spPr/>
        <p:txBody>
          <a:bodyPr/>
          <a:lstStyle/>
          <a:p>
            <a:r>
              <a:rPr lang="en-US" altLang="zh-TW" dirty="0"/>
              <a:t>Consists of: 7 members of the BOG + President of the Fed Bank of NY + 4 other Fed Bank presidents (in turns, the other 7 attend the meetings but don’t vote). The chair of the BOG is also the chair of this committee</a:t>
            </a:r>
          </a:p>
          <a:p>
            <a:r>
              <a:rPr lang="en-US" altLang="zh-TW" dirty="0"/>
              <a:t>Makes decisions regarding open market operations, to influence the monetary base</a:t>
            </a:r>
          </a:p>
          <a:p>
            <a:pPr lvl="1"/>
            <a:r>
              <a:rPr lang="en-US" altLang="zh-TW" dirty="0"/>
              <a:t>FOMC key focal point of the policymaking of the Fed given the key role of open market operations</a:t>
            </a:r>
          </a:p>
        </p:txBody>
      </p:sp>
      <p:sp>
        <p:nvSpPr>
          <p:cNvPr id="8"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AC1F33C-0D80-4B7C-8EFD-6907C69898EA}" type="slidenum">
              <a:rPr lang="en-US" altLang="en-US" sz="1400"/>
              <a:pPr/>
              <a:t>486</a:t>
            </a:fld>
            <a:endParaRPr lang="en-US" altLang="en-US" sz="1400"/>
          </a:p>
        </p:txBody>
      </p:sp>
      <p:sp>
        <p:nvSpPr>
          <p:cNvPr id="194565" name="AutoShape 5"/>
          <p:cNvSpPr>
            <a:spLocks noChangeArrowheads="1"/>
          </p:cNvSpPr>
          <p:nvPr/>
        </p:nvSpPr>
        <p:spPr bwMode="auto">
          <a:xfrm>
            <a:off x="8229600" y="4724400"/>
            <a:ext cx="2133600" cy="1676400"/>
          </a:xfrm>
          <a:prstGeom prst="cloudCallout">
            <a:avLst>
              <a:gd name="adj1" fmla="val -74335"/>
              <a:gd name="adj2" fmla="val -15299"/>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Often referred to as </a:t>
            </a:r>
            <a:r>
              <a:rPr lang="en-US" altLang="zh-TW" b="1" i="1" dirty="0">
                <a:ea typeface="PMingLiU" pitchFamily="18" charset="-120"/>
              </a:rPr>
              <a:t>“the Fed”</a:t>
            </a:r>
            <a:r>
              <a:rPr lang="en-US" altLang="zh-TW" dirty="0">
                <a:ea typeface="PMingLiU" pitchFamily="18" charset="-120"/>
              </a:rPr>
              <a:t> in the press</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28621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565"/>
                                        </p:tgtEl>
                                        <p:attrNameLst>
                                          <p:attrName>style.visibility</p:attrName>
                                        </p:attrNameLst>
                                      </p:cBhvr>
                                      <p:to>
                                        <p:strVal val="visible"/>
                                      </p:to>
                                    </p:set>
                                    <p:animEffect transition="in" filter="fade">
                                      <p:cBhvr>
                                        <p:cTn id="17" dur="5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P spid="194565"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zh-TW" dirty="0"/>
              <a:t>Federal Open Market Committee (FOMC) (</a:t>
            </a:r>
            <a:r>
              <a:rPr lang="en-US" altLang="zh-TW" dirty="0" err="1"/>
              <a:t>Cont</a:t>
            </a:r>
            <a:r>
              <a:rPr lang="en-US" altLang="zh-TW" dirty="0"/>
              <a:t>)</a:t>
            </a:r>
          </a:p>
        </p:txBody>
      </p:sp>
      <p:sp>
        <p:nvSpPr>
          <p:cNvPr id="194563" name="Rectangle 3"/>
          <p:cNvSpPr>
            <a:spLocks noGrp="1" noChangeArrowheads="1"/>
          </p:cNvSpPr>
          <p:nvPr>
            <p:ph idx="1"/>
          </p:nvPr>
        </p:nvSpPr>
        <p:spPr/>
        <p:txBody>
          <a:bodyPr/>
          <a:lstStyle/>
          <a:p>
            <a:r>
              <a:rPr lang="en-US" altLang="zh-TW" dirty="0"/>
              <a:t>Meet eight times each year (about every six weeks)</a:t>
            </a:r>
          </a:p>
          <a:p>
            <a:r>
              <a:rPr lang="en-US" altLang="zh-TW" dirty="0"/>
              <a:t>Important agenda items include</a:t>
            </a:r>
          </a:p>
          <a:p>
            <a:pPr lvl="1"/>
            <a:r>
              <a:rPr lang="en-US" altLang="zh-TW" dirty="0"/>
              <a:t>Reports on open market operations (foreign and domestic)</a:t>
            </a:r>
          </a:p>
          <a:p>
            <a:pPr lvl="1"/>
            <a:r>
              <a:rPr lang="en-US" altLang="zh-TW" dirty="0"/>
              <a:t>“Go-round” and review of green, blue and beige books</a:t>
            </a:r>
          </a:p>
          <a:p>
            <a:pPr lvl="1"/>
            <a:r>
              <a:rPr lang="en-US" altLang="zh-TW" dirty="0"/>
              <a:t>Discussion of monetary policy and directives, including views of each member</a:t>
            </a:r>
          </a:p>
          <a:p>
            <a:pPr lvl="1"/>
            <a:r>
              <a:rPr lang="en-US" altLang="zh-TW" dirty="0"/>
              <a:t>Formal policy directive made</a:t>
            </a:r>
          </a:p>
          <a:p>
            <a:pPr lvl="1"/>
            <a:r>
              <a:rPr lang="en-US" altLang="zh-TW" dirty="0"/>
              <a:t>Post-meeting announcements, as needed</a:t>
            </a:r>
          </a:p>
          <a:p>
            <a:r>
              <a:rPr lang="en-US" altLang="zh-TW" dirty="0"/>
              <a:t>FOMC issues directives to the trading desk at the Fed Bank of NY where open market operations are executed</a:t>
            </a:r>
          </a:p>
        </p:txBody>
      </p:sp>
      <p:sp>
        <p:nvSpPr>
          <p:cNvPr id="8"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AC1F33C-0D80-4B7C-8EFD-6907C69898EA}" type="slidenum">
              <a:rPr lang="en-US" altLang="en-US" sz="1400"/>
              <a:pPr/>
              <a:t>487</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95191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5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1981200" y="0"/>
            <a:ext cx="8229600" cy="1143000"/>
          </a:xfrm>
        </p:spPr>
        <p:txBody>
          <a:bodyPr/>
          <a:lstStyle/>
          <a:p>
            <a:r>
              <a:rPr lang="en-US" altLang="zh-TW" dirty="0"/>
              <a:t>How Independent is the Fed?</a:t>
            </a:r>
          </a:p>
        </p:txBody>
      </p:sp>
      <p:sp>
        <p:nvSpPr>
          <p:cNvPr id="204803" name="Rectangle 3"/>
          <p:cNvSpPr>
            <a:spLocks noGrp="1" noChangeArrowheads="1"/>
          </p:cNvSpPr>
          <p:nvPr>
            <p:ph idx="1"/>
          </p:nvPr>
        </p:nvSpPr>
        <p:spPr>
          <a:xfrm>
            <a:off x="3352800" y="1066800"/>
            <a:ext cx="7086600" cy="5105400"/>
          </a:xfrm>
        </p:spPr>
        <p:txBody>
          <a:bodyPr>
            <a:normAutofit fontScale="62500" lnSpcReduction="20000"/>
          </a:bodyPr>
          <a:lstStyle/>
          <a:p>
            <a:pPr>
              <a:lnSpc>
                <a:spcPct val="120000"/>
              </a:lnSpc>
            </a:pPr>
            <a:r>
              <a:rPr lang="en-US" altLang="zh-TW" dirty="0"/>
              <a:t>2 aspects of central bank independence:</a:t>
            </a:r>
          </a:p>
          <a:p>
            <a:pPr lvl="1">
              <a:lnSpc>
                <a:spcPct val="120000"/>
              </a:lnSpc>
            </a:pPr>
            <a:r>
              <a:rPr lang="en-US" altLang="zh-TW" dirty="0"/>
              <a:t>Instrument Independence: the ability of the central bank to set monetary policy instruments.</a:t>
            </a:r>
          </a:p>
          <a:p>
            <a:pPr lvl="1">
              <a:lnSpc>
                <a:spcPct val="120000"/>
              </a:lnSpc>
            </a:pPr>
            <a:r>
              <a:rPr lang="en-US" altLang="zh-TW" dirty="0"/>
              <a:t>Goal Independence: the ability of the central bank to set the goals of monetary policy.</a:t>
            </a:r>
          </a:p>
          <a:p>
            <a:pPr>
              <a:lnSpc>
                <a:spcPct val="120000"/>
              </a:lnSpc>
            </a:pPr>
            <a:r>
              <a:rPr lang="en-US" altLang="zh-TW" dirty="0"/>
              <a:t>Most economists argue that the Fed is free along both dimensions, although some disagree</a:t>
            </a:r>
          </a:p>
          <a:p>
            <a:pPr>
              <a:lnSpc>
                <a:spcPct val="120000"/>
              </a:lnSpc>
            </a:pPr>
            <a:r>
              <a:rPr lang="en-US" altLang="zh-TW" b="1" dirty="0"/>
              <a:t>Normally</a:t>
            </a:r>
            <a:r>
              <a:rPr lang="en-US" altLang="zh-TW" dirty="0"/>
              <a:t>, the 14-year terms (non-renewable) limit incentives to curry favor with either the President or Congress. </a:t>
            </a:r>
          </a:p>
          <a:p>
            <a:pPr>
              <a:lnSpc>
                <a:spcPct val="120000"/>
              </a:lnSpc>
            </a:pPr>
            <a:r>
              <a:rPr lang="en-US" altLang="zh-TW" dirty="0"/>
              <a:t>The Fed is usually generates revenue in excess of its expenses, so it is not typically under appropriations pressure.</a:t>
            </a:r>
          </a:p>
          <a:p>
            <a:pPr>
              <a:lnSpc>
                <a:spcPct val="120000"/>
              </a:lnSpc>
            </a:pPr>
            <a:r>
              <a:rPr lang="en-US" altLang="zh-TW" dirty="0"/>
              <a:t>However, Congress can enact legislation to gain control of the Fed, a threat wielded as needed.  For example, the House Concurrent Resolution 133 requires the Fed to announce its objective growth rate for the money supply.</a:t>
            </a:r>
          </a:p>
          <a:p>
            <a:pPr>
              <a:lnSpc>
                <a:spcPct val="120000"/>
              </a:lnSpc>
            </a:pPr>
            <a:r>
              <a:rPr lang="en-US" altLang="zh-TW" dirty="0"/>
              <a:t>Presidential appointment clearly sets the direction of the Fed.</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23A527AB-3BE6-4674-BC64-114BB6C1E8B1}" type="slidenum">
              <a:rPr lang="en-US" altLang="en-US" sz="1400"/>
              <a:pPr/>
              <a:t>488</a:t>
            </a:fld>
            <a:endParaRPr lang="en-US" altLang="en-US" sz="1400"/>
          </a:p>
        </p:txBody>
      </p:sp>
      <p:sp>
        <p:nvSpPr>
          <p:cNvPr id="204804" name="Text Box 4"/>
          <p:cNvSpPr txBox="1">
            <a:spLocks noChangeArrowheads="1"/>
          </p:cNvSpPr>
          <p:nvPr/>
        </p:nvSpPr>
        <p:spPr bwMode="auto">
          <a:xfrm>
            <a:off x="1600200" y="1190685"/>
            <a:ext cx="1676400" cy="4801314"/>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a:spcBef>
                <a:spcPct val="50000"/>
              </a:spcBef>
            </a:pPr>
            <a:r>
              <a:rPr lang="en-US" altLang="zh-TW" b="1" dirty="0">
                <a:ea typeface="PMingLiU" pitchFamily="18" charset="-120"/>
              </a:rPr>
              <a:t>Current issue: the level of independence of the Fed has been questioned again as result of the current crisis; and by President Trump publicly disagreeing with Chairman Powell over the direction of monetary policy</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38478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0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4804"/>
                                        </p:tgtEl>
                                        <p:attrNameLst>
                                          <p:attrName>style.visibility</p:attrName>
                                        </p:attrNameLst>
                                      </p:cBhvr>
                                      <p:to>
                                        <p:strVal val="visible"/>
                                      </p:to>
                                    </p:set>
                                    <p:animEffect transition="in" filter="fade">
                                      <p:cBhvr>
                                        <p:cTn id="35" dur="500"/>
                                        <p:tgtEl>
                                          <p:spTgt spid="20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P spid="204804"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6D58-012E-4C0F-B1E1-5811B2F035D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752E41D-D7D6-43A3-BE87-5C90AFD27214}"/>
              </a:ext>
            </a:extLst>
          </p:cNvPr>
          <p:cNvSpPr>
            <a:spLocks noGrp="1"/>
          </p:cNvSpPr>
          <p:nvPr>
            <p:ph idx="1"/>
          </p:nvPr>
        </p:nvSpPr>
        <p:spPr/>
        <p:txBody>
          <a:bodyPr>
            <a:normAutofit lnSpcReduction="10000"/>
          </a:bodyPr>
          <a:lstStyle/>
          <a:p>
            <a:r>
              <a:rPr lang="en-US" dirty="0"/>
              <a:t>Link between banking regulations and monetary policy</a:t>
            </a:r>
          </a:p>
          <a:p>
            <a:r>
              <a:rPr lang="en-US" dirty="0"/>
              <a:t>What is central banking</a:t>
            </a:r>
          </a:p>
          <a:p>
            <a:r>
              <a:rPr lang="en-US" dirty="0"/>
              <a:t>The Fed:</a:t>
            </a:r>
          </a:p>
          <a:p>
            <a:pPr lvl="1"/>
            <a:r>
              <a:rPr lang="en-US" dirty="0"/>
              <a:t>Role and responsibilities</a:t>
            </a:r>
          </a:p>
          <a:p>
            <a:pPr lvl="1"/>
            <a:r>
              <a:rPr lang="en-US" dirty="0"/>
              <a:t>Federal Reserve System composition</a:t>
            </a:r>
          </a:p>
          <a:p>
            <a:pPr lvl="1"/>
            <a:r>
              <a:rPr lang="en-US" dirty="0"/>
              <a:t>Fed functions</a:t>
            </a:r>
          </a:p>
          <a:p>
            <a:pPr lvl="1"/>
            <a:r>
              <a:rPr lang="en-US" dirty="0"/>
              <a:t>Member banks; </a:t>
            </a:r>
          </a:p>
          <a:p>
            <a:pPr lvl="1"/>
            <a:r>
              <a:rPr lang="en-US" dirty="0"/>
              <a:t>Board of Governors</a:t>
            </a:r>
          </a:p>
          <a:p>
            <a:pPr lvl="1"/>
            <a:r>
              <a:rPr lang="en-US" dirty="0"/>
              <a:t>FOMC</a:t>
            </a:r>
          </a:p>
          <a:p>
            <a:r>
              <a:rPr lang="en-US" dirty="0"/>
              <a:t>Central banking independence</a:t>
            </a:r>
          </a:p>
        </p:txBody>
      </p:sp>
      <p:sp>
        <p:nvSpPr>
          <p:cNvPr id="4" name="Slide Number Placeholder 3">
            <a:extLst>
              <a:ext uri="{FF2B5EF4-FFF2-40B4-BE49-F238E27FC236}">
                <a16:creationId xmlns:a16="http://schemas.microsoft.com/office/drawing/2014/main" id="{3717399D-A37B-4802-8077-C00B6B7DFE91}"/>
              </a:ext>
            </a:extLst>
          </p:cNvPr>
          <p:cNvSpPr>
            <a:spLocks noGrp="1"/>
          </p:cNvSpPr>
          <p:nvPr>
            <p:ph type="sldNum" sz="quarter" idx="10"/>
          </p:nvPr>
        </p:nvSpPr>
        <p:spPr/>
        <p:txBody>
          <a:bodyPr/>
          <a:lstStyle/>
          <a:p>
            <a:fld id="{37AF7983-E557-4B4F-BF89-F0A9ABB3FF61}" type="slidenum">
              <a:rPr lang="en-US" altLang="en-US" smtClean="0"/>
              <a:pPr/>
              <a:t>489</a:t>
            </a:fld>
            <a:endParaRPr lang="en-US" altLang="en-US"/>
          </a:p>
        </p:txBody>
      </p:sp>
      <p:sp>
        <p:nvSpPr>
          <p:cNvPr id="5" name="Footer Placeholder 4">
            <a:extLst>
              <a:ext uri="{FF2B5EF4-FFF2-40B4-BE49-F238E27FC236}">
                <a16:creationId xmlns:a16="http://schemas.microsoft.com/office/drawing/2014/main" id="{A8AF46FD-531F-4F07-A469-1EA14B400476}"/>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4408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7586" name="Rectangle 2"/>
          <p:cNvSpPr>
            <a:spLocks noGrp="1" noChangeArrowheads="1"/>
          </p:cNvSpPr>
          <p:nvPr>
            <p:ph type="title"/>
          </p:nvPr>
        </p:nvSpPr>
        <p:spPr/>
        <p:txBody>
          <a:bodyPr/>
          <a:lstStyle/>
          <a:p>
            <a:r>
              <a:rPr lang="en-US" altLang="zh-TW"/>
              <a:t>Operational Risk</a:t>
            </a:r>
          </a:p>
        </p:txBody>
      </p:sp>
      <p:sp>
        <p:nvSpPr>
          <p:cNvPr id="2" name="Text Placeholder 1"/>
          <p:cNvSpPr>
            <a:spLocks noGrp="1"/>
          </p:cNvSpPr>
          <p:nvPr>
            <p:ph type="body" idx="1"/>
          </p:nvPr>
        </p:nvSpPr>
        <p:spPr/>
        <p:txBody>
          <a:bodyPr/>
          <a:lstStyle/>
          <a:p>
            <a:r>
              <a:rPr lang="en-US" altLang="zh-TW" dirty="0"/>
              <a:t>Types</a:t>
            </a:r>
          </a:p>
        </p:txBody>
      </p:sp>
      <p:sp>
        <p:nvSpPr>
          <p:cNvPr id="67587" name="Rectangle 3"/>
          <p:cNvSpPr>
            <a:spLocks noGrp="1" noChangeArrowheads="1"/>
          </p:cNvSpPr>
          <p:nvPr>
            <p:ph sz="half" idx="2"/>
          </p:nvPr>
        </p:nvSpPr>
        <p:spPr/>
        <p:txBody>
          <a:bodyPr/>
          <a:lstStyle/>
          <a:p>
            <a:r>
              <a:rPr lang="en-US" altLang="zh-TW" dirty="0"/>
              <a:t>Inadequate information systems</a:t>
            </a:r>
          </a:p>
          <a:p>
            <a:r>
              <a:rPr lang="en-US" altLang="zh-TW" dirty="0"/>
              <a:t>Operational breakdown</a:t>
            </a:r>
          </a:p>
          <a:p>
            <a:r>
              <a:rPr lang="en-US" altLang="zh-TW" dirty="0"/>
              <a:t>Breaches in internal control</a:t>
            </a:r>
          </a:p>
          <a:p>
            <a:r>
              <a:rPr lang="en-US" altLang="zh-TW" dirty="0"/>
              <a:t>IT security breakdown</a:t>
            </a:r>
          </a:p>
          <a:p>
            <a:r>
              <a:rPr lang="en-US" altLang="zh-TW" dirty="0"/>
              <a:t>Unforeseen catastrophes </a:t>
            </a:r>
          </a:p>
          <a:p>
            <a:r>
              <a:rPr lang="en-US" altLang="zh-TW" dirty="0"/>
              <a:t>Fraud</a:t>
            </a:r>
          </a:p>
        </p:txBody>
      </p:sp>
      <p:sp>
        <p:nvSpPr>
          <p:cNvPr id="3" name="Text Placeholder 2"/>
          <p:cNvSpPr>
            <a:spLocks noGrp="1"/>
          </p:cNvSpPr>
          <p:nvPr>
            <p:ph type="body" sz="quarter" idx="3"/>
          </p:nvPr>
        </p:nvSpPr>
        <p:spPr/>
        <p:txBody>
          <a:bodyPr/>
          <a:lstStyle/>
          <a:p>
            <a:r>
              <a:rPr lang="en-US" altLang="zh-TW" dirty="0"/>
              <a:t>Mitigation</a:t>
            </a:r>
          </a:p>
        </p:txBody>
      </p:sp>
      <p:sp>
        <p:nvSpPr>
          <p:cNvPr id="67588" name="Rectangle 4"/>
          <p:cNvSpPr>
            <a:spLocks noGrp="1" noChangeArrowheads="1"/>
          </p:cNvSpPr>
          <p:nvPr>
            <p:ph sz="quarter" idx="4"/>
          </p:nvPr>
        </p:nvSpPr>
        <p:spPr/>
        <p:txBody>
          <a:bodyPr/>
          <a:lstStyle/>
          <a:p>
            <a:r>
              <a:rPr lang="en-US" altLang="zh-TW" dirty="0"/>
              <a:t>Risk management policy</a:t>
            </a:r>
          </a:p>
          <a:p>
            <a:r>
              <a:rPr lang="en-US" altLang="zh-TW" dirty="0"/>
              <a:t>Back up and recovery plans</a:t>
            </a:r>
          </a:p>
          <a:p>
            <a:r>
              <a:rPr lang="en-US" altLang="zh-TW" dirty="0"/>
              <a:t>Segregation of duties</a:t>
            </a:r>
          </a:p>
          <a:p>
            <a:r>
              <a:rPr lang="en-US" altLang="zh-TW" dirty="0"/>
              <a:t>Outsourcing</a:t>
            </a:r>
          </a:p>
          <a:p>
            <a:r>
              <a:rPr lang="en-US" altLang="zh-TW" dirty="0"/>
              <a:t>Audits</a:t>
            </a:r>
          </a:p>
        </p:txBody>
      </p:sp>
      <p:sp>
        <p:nvSpPr>
          <p:cNvPr id="10"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F91B3C54-672F-4A63-A78B-12061ACD855A}" type="slidenum">
              <a:rPr lang="en-US" altLang="en-US" sz="1400"/>
              <a:pPr/>
              <a:t>49</a:t>
            </a:fld>
            <a:endParaRPr lang="en-US" altLang="en-US" sz="1400"/>
          </a:p>
        </p:txBody>
      </p:sp>
      <p:sp>
        <p:nvSpPr>
          <p:cNvPr id="67591" name="Rectangle 7"/>
          <p:cNvSpPr>
            <a:spLocks noChangeArrowheads="1"/>
          </p:cNvSpPr>
          <p:nvPr/>
        </p:nvSpPr>
        <p:spPr bwMode="auto">
          <a:xfrm>
            <a:off x="3505200" y="4876800"/>
            <a:ext cx="6553200" cy="1219200"/>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dirty="0">
                <a:ea typeface="PMingLiU" pitchFamily="18" charset="-120"/>
              </a:rPr>
              <a:t>“West LB’s equity trading loss soars; trading investigation launched” </a:t>
            </a:r>
          </a:p>
          <a:p>
            <a:pPr algn="ctr"/>
            <a:r>
              <a:rPr lang="en-US" altLang="zh-TW" sz="1400" i="1" dirty="0">
                <a:ea typeface="PMingLiU" pitchFamily="18" charset="-120"/>
              </a:rPr>
              <a:t>FT 31 August 07</a:t>
            </a:r>
          </a:p>
          <a:p>
            <a:pPr algn="ctr"/>
            <a:endParaRPr lang="en-US" altLang="zh-TW" sz="1400" i="1" dirty="0">
              <a:ea typeface="PMingLiU" pitchFamily="18" charset="-120"/>
            </a:endParaRPr>
          </a:p>
          <a:p>
            <a:pPr algn="ctr"/>
            <a:r>
              <a:rPr lang="zh-TW" altLang="en-US" dirty="0"/>
              <a:t>“</a:t>
            </a:r>
            <a:r>
              <a:rPr lang="en-US" altLang="zh-TW" dirty="0"/>
              <a:t>Jail for ex-NAB rogue forex dealers” </a:t>
            </a:r>
            <a:endParaRPr lang="en-US" altLang="zh-TW" sz="1600" dirty="0"/>
          </a:p>
          <a:p>
            <a:pPr algn="ctr"/>
            <a:r>
              <a:rPr lang="en-US" altLang="zh-TW" sz="1400" i="1" dirty="0"/>
              <a:t>FT 5 July 06</a:t>
            </a:r>
            <a:endParaRPr lang="en-US" altLang="zh-TW" sz="1400" i="1" dirty="0">
              <a:ea typeface="PMingLiU" pitchFamily="18" charset="-120"/>
            </a:endParaRPr>
          </a:p>
        </p:txBody>
      </p:sp>
      <p:sp>
        <p:nvSpPr>
          <p:cNvPr id="1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80827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58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58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58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58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7591"/>
                                        </p:tgtEl>
                                        <p:attrNameLst>
                                          <p:attrName>style.visibility</p:attrName>
                                        </p:attrNameLst>
                                      </p:cBhvr>
                                      <p:to>
                                        <p:strVal val="visible"/>
                                      </p:to>
                                    </p:set>
                                    <p:animEffect transition="in" filter="fade">
                                      <p:cBhvr>
                                        <p:cTn id="55" dur="500"/>
                                        <p:tgtEl>
                                          <p:spTgt spid="6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uiExpand="1" build="p"/>
      <p:bldP spid="3" grpId="0" build="p"/>
      <p:bldP spid="67588" grpId="0" uiExpand="1" build="p"/>
      <p:bldP spid="67591"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676400" y="1600201"/>
            <a:ext cx="5791200" cy="4525963"/>
          </a:xfrm>
        </p:spPr>
        <p:txBody>
          <a:bodyPr>
            <a:normAutofit fontScale="70000" lnSpcReduction="20000"/>
          </a:bodyPr>
          <a:lstStyle/>
          <a:p>
            <a:pPr lvl="0">
              <a:lnSpc>
                <a:spcPct val="100000"/>
              </a:lnSpc>
            </a:pPr>
            <a:r>
              <a:rPr lang="zh-TW" altLang="zh-TW" dirty="0"/>
              <a:t> </a:t>
            </a:r>
            <a:r>
              <a:rPr lang="en-US" altLang="zh-TW" dirty="0"/>
              <a:t>The government organization responsible for the conduct of monetary policy in the United States is the U.S. Treasury.	</a:t>
            </a:r>
          </a:p>
          <a:p>
            <a:pPr lvl="1">
              <a:lnSpc>
                <a:spcPct val="100000"/>
              </a:lnSpc>
            </a:pPr>
            <a:r>
              <a:rPr lang="en-US" altLang="zh-TW" dirty="0"/>
              <a:t>True</a:t>
            </a:r>
          </a:p>
          <a:p>
            <a:pPr lvl="1">
              <a:lnSpc>
                <a:spcPct val="100000"/>
              </a:lnSpc>
            </a:pPr>
            <a:r>
              <a:rPr lang="en-US" altLang="zh-TW" dirty="0"/>
              <a:t>False		</a:t>
            </a:r>
          </a:p>
          <a:p>
            <a:pPr lvl="0">
              <a:lnSpc>
                <a:spcPct val="100000"/>
              </a:lnSpc>
            </a:pPr>
            <a:r>
              <a:rPr lang="en-US" altLang="zh-TW" dirty="0"/>
              <a:t>The Federal Open Market Committee consists of</a:t>
            </a:r>
            <a:endParaRPr lang="zh-TW" altLang="zh-TW" dirty="0"/>
          </a:p>
          <a:p>
            <a:pPr lvl="1">
              <a:lnSpc>
                <a:spcPct val="100000"/>
              </a:lnSpc>
            </a:pPr>
            <a:r>
              <a:rPr lang="en-US" altLang="zh-TW" dirty="0"/>
              <a:t>The five senior members of the seven-member Board of Governors.</a:t>
            </a:r>
            <a:endParaRPr lang="zh-TW" altLang="zh-TW" dirty="0"/>
          </a:p>
          <a:p>
            <a:pPr lvl="1">
              <a:lnSpc>
                <a:spcPct val="100000"/>
              </a:lnSpc>
            </a:pPr>
            <a:r>
              <a:rPr lang="en-US" altLang="zh-TW" dirty="0"/>
              <a:t>The seven members of the Board of Governors and seven presidents of the regional Fed banks.</a:t>
            </a:r>
            <a:endParaRPr lang="zh-TW" altLang="zh-TW" dirty="0"/>
          </a:p>
          <a:p>
            <a:pPr lvl="1">
              <a:lnSpc>
                <a:spcPct val="100000"/>
              </a:lnSpc>
            </a:pPr>
            <a:r>
              <a:rPr lang="en-US" altLang="zh-TW" dirty="0"/>
              <a:t>The seven members of the Board of Governors and five presidents of the regional Fed banks.</a:t>
            </a:r>
            <a:endParaRPr lang="zh-TW" altLang="zh-TW" dirty="0"/>
          </a:p>
          <a:p>
            <a:pPr lvl="1">
              <a:lnSpc>
                <a:spcPct val="100000"/>
              </a:lnSpc>
            </a:pPr>
            <a:r>
              <a:rPr lang="en-US" altLang="zh-TW" dirty="0"/>
              <a:t>The twelve regional Fed bank presidents and the chairman of the Board of Governors.</a:t>
            </a:r>
            <a:endParaRPr lang="zh-TW" altLang="zh-TW" dirty="0"/>
          </a:p>
          <a:p>
            <a:pPr lvl="0">
              <a:lnSpc>
                <a:spcPct val="100000"/>
              </a:lnSpc>
            </a:pPr>
            <a:endParaRPr lang="zh-TW" altLang="zh-TW" dirty="0"/>
          </a:p>
          <a:p>
            <a:pPr>
              <a:lnSpc>
                <a:spcPct val="100000"/>
              </a:lnSpc>
            </a:pPr>
            <a:r>
              <a:rPr lang="en-US" altLang="zh-TW" dirty="0"/>
              <a:t> </a:t>
            </a: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490</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444330" y="2438401"/>
            <a:ext cx="3071270" cy="2853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35860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491</a:t>
            </a:fld>
            <a:endParaRPr lang="en-US" altLang="en-US" dirty="0"/>
          </a:p>
        </p:txBody>
      </p:sp>
      <p:sp>
        <p:nvSpPr>
          <p:cNvPr id="40" name="Rectangle 39"/>
          <p:cNvSpPr/>
          <p:nvPr/>
        </p:nvSpPr>
        <p:spPr>
          <a:xfrm>
            <a:off x="1752600" y="3962400"/>
            <a:ext cx="3733800" cy="18288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TW" sz="2000" dirty="0">
                <a:solidFill>
                  <a:schemeClr val="tx1"/>
                </a:solidFill>
              </a:rPr>
              <a:t>1. The Federal Reserve System</a:t>
            </a:r>
          </a:p>
          <a:p>
            <a:pPr>
              <a:lnSpc>
                <a:spcPct val="150000"/>
              </a:lnSpc>
            </a:pPr>
            <a:r>
              <a:rPr lang="en-US" altLang="zh-TW" sz="2000" b="1" dirty="0">
                <a:solidFill>
                  <a:srgbClr val="C00000"/>
                </a:solidFill>
              </a:rPr>
              <a:t>2. Foreign Central Banks</a:t>
            </a:r>
          </a:p>
          <a:p>
            <a:pPr>
              <a:lnSpc>
                <a:spcPct val="150000"/>
              </a:lnSpc>
            </a:pPr>
            <a:r>
              <a:rPr lang="en-US" altLang="zh-TW" sz="2000" dirty="0">
                <a:solidFill>
                  <a:schemeClr val="tx1"/>
                </a:solidFill>
              </a:rPr>
              <a:t>3. Monetary Policy</a:t>
            </a:r>
          </a:p>
        </p:txBody>
      </p:sp>
      <p:sp>
        <p:nvSpPr>
          <p:cNvPr id="4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14"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7" name="AutoShape 23"/>
          <p:cNvCxnSpPr>
            <a:cxnSpLocks noChangeShapeType="1"/>
            <a:stCxn id="14" idx="4"/>
            <a:endCxn id="1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8" name="AutoShape 24"/>
          <p:cNvCxnSpPr>
            <a:cxnSpLocks noChangeShapeType="1"/>
            <a:stCxn id="14" idx="4"/>
            <a:endCxn id="1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extLst>
      <p:ext uri="{BB962C8B-B14F-4D97-AF65-F5344CB8AC3E}">
        <p14:creationId xmlns:p14="http://schemas.microsoft.com/office/powerpoint/2010/main" val="11728487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zh-TW"/>
              <a:t>European Central Bank</a:t>
            </a:r>
          </a:p>
        </p:txBody>
      </p:sp>
      <p:sp>
        <p:nvSpPr>
          <p:cNvPr id="207875" name="Rectangle 3"/>
          <p:cNvSpPr>
            <a:spLocks noGrp="1" noChangeArrowheads="1"/>
          </p:cNvSpPr>
          <p:nvPr>
            <p:ph idx="1"/>
          </p:nvPr>
        </p:nvSpPr>
        <p:spPr>
          <a:xfrm>
            <a:off x="4267200" y="1600201"/>
            <a:ext cx="5943600" cy="4525963"/>
          </a:xfrm>
        </p:spPr>
        <p:txBody>
          <a:bodyPr>
            <a:normAutofit fontScale="62500" lnSpcReduction="20000"/>
          </a:bodyPr>
          <a:lstStyle/>
          <a:p>
            <a:pPr>
              <a:lnSpc>
                <a:spcPct val="120000"/>
              </a:lnSpc>
            </a:pPr>
            <a:r>
              <a:rPr lang="en-US" altLang="zh-TW" dirty="0"/>
              <a:t>Founded on 1 June 1999 , HQ in Frankfurt</a:t>
            </a:r>
          </a:p>
          <a:p>
            <a:pPr>
              <a:lnSpc>
                <a:spcPct val="120000"/>
              </a:lnSpc>
            </a:pPr>
            <a:r>
              <a:rPr lang="en-US" altLang="zh-TW" dirty="0"/>
              <a:t>The ECB is governed by the </a:t>
            </a:r>
            <a:r>
              <a:rPr lang="en-US" altLang="zh-TW" b="1" dirty="0">
                <a:solidFill>
                  <a:srgbClr val="C00000"/>
                </a:solidFill>
              </a:rPr>
              <a:t>Executive Board</a:t>
            </a:r>
            <a:r>
              <a:rPr lang="en-US" altLang="zh-TW" dirty="0"/>
              <a:t>, headed by a </a:t>
            </a:r>
            <a:r>
              <a:rPr lang="en-US" altLang="zh-TW" b="1" dirty="0">
                <a:solidFill>
                  <a:schemeClr val="accent2">
                    <a:lumMod val="75000"/>
                  </a:schemeClr>
                </a:solidFill>
              </a:rPr>
              <a:t>President</a:t>
            </a:r>
            <a:r>
              <a:rPr lang="en-US" altLang="zh-TW" dirty="0"/>
              <a:t>, and a </a:t>
            </a:r>
            <a:r>
              <a:rPr lang="en-US" altLang="zh-TW" b="1" dirty="0">
                <a:solidFill>
                  <a:schemeClr val="accent2">
                    <a:lumMod val="75000"/>
                  </a:schemeClr>
                </a:solidFill>
              </a:rPr>
              <a:t>Governing Council</a:t>
            </a:r>
            <a:r>
              <a:rPr lang="en-US" altLang="zh-TW" dirty="0"/>
              <a:t>, consisting of the six members of the board and the governors of the national central banks of the 19 euro area countries.</a:t>
            </a:r>
          </a:p>
          <a:p>
            <a:pPr>
              <a:lnSpc>
                <a:spcPct val="120000"/>
              </a:lnSpc>
            </a:pPr>
            <a:r>
              <a:rPr lang="en-US" altLang="zh-TW" dirty="0"/>
              <a:t>The </a:t>
            </a:r>
            <a:r>
              <a:rPr lang="en-US" altLang="zh-TW" b="1" dirty="0">
                <a:solidFill>
                  <a:srgbClr val="C00000"/>
                </a:solidFill>
              </a:rPr>
              <a:t>Executive Board </a:t>
            </a:r>
            <a:r>
              <a:rPr lang="en-US" altLang="zh-TW" dirty="0"/>
              <a:t>consists of six members which are elaborating the strategies for the bank's policy. They are appointed by the European Council, acting by a qualified majority.  </a:t>
            </a:r>
          </a:p>
          <a:p>
            <a:pPr>
              <a:lnSpc>
                <a:spcPct val="120000"/>
              </a:lnSpc>
            </a:pPr>
            <a:r>
              <a:rPr lang="en-US" altLang="zh-TW" dirty="0"/>
              <a:t>The </a:t>
            </a:r>
            <a:r>
              <a:rPr lang="en-US" altLang="zh-TW" b="1" dirty="0">
                <a:solidFill>
                  <a:srgbClr val="C00000"/>
                </a:solidFill>
              </a:rPr>
              <a:t>Governing Council </a:t>
            </a:r>
            <a:r>
              <a:rPr lang="en-US" altLang="zh-TW" dirty="0"/>
              <a:t>is the main decision-making body of the ECB; it formulates monetary policy for the euro area.</a:t>
            </a:r>
          </a:p>
          <a:p>
            <a:pPr>
              <a:lnSpc>
                <a:spcPct val="120000"/>
              </a:lnSpc>
            </a:pPr>
            <a:r>
              <a:rPr lang="en-US" altLang="zh-TW" dirty="0"/>
              <a:t>The most instrument and goal independent central bank in the world.  It was given independence in the treaty, and that policy can only be changed by amending the treaty.</a:t>
            </a:r>
          </a:p>
        </p:txBody>
      </p:sp>
      <p:sp>
        <p:nvSpPr>
          <p:cNvPr id="10"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2073E462-0C7C-46BB-BB91-732C81A30DF2}" type="slidenum">
              <a:rPr lang="en-US" altLang="en-US" sz="1400"/>
              <a:pPr/>
              <a:t>492</a:t>
            </a:fld>
            <a:endParaRPr lang="en-US" altLang="en-US" sz="1400"/>
          </a:p>
        </p:txBody>
      </p:sp>
      <p:pic>
        <p:nvPicPr>
          <p:cNvPr id="207876" name="Picture 4" descr="Image:Eurotower in Frankfurt.jpg">
            <a:hlinkClick r:id="rId3"/>
          </p:cNvPr>
          <p:cNvPicPr>
            <a:picLocks noChangeAspect="1" noChangeArrowheads="1"/>
          </p:cNvPicPr>
          <p:nvPr/>
        </p:nvPicPr>
        <p:blipFill rotWithShape="1">
          <a:blip r:embed="rId4" cstate="print"/>
          <a:srcRect l="19574"/>
          <a:stretch/>
        </p:blipFill>
        <p:spPr bwMode="auto">
          <a:xfrm>
            <a:off x="1828800" y="1752600"/>
            <a:ext cx="2252202"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7877" name="Text Box 5"/>
          <p:cNvSpPr txBox="1">
            <a:spLocks noChangeArrowheads="1"/>
          </p:cNvSpPr>
          <p:nvPr/>
        </p:nvSpPr>
        <p:spPr bwMode="auto">
          <a:xfrm>
            <a:off x="1752600" y="5486400"/>
            <a:ext cx="2743200" cy="661720"/>
          </a:xfrm>
          <a:prstGeom prst="rect">
            <a:avLst/>
          </a:prstGeom>
          <a:noFill/>
          <a:ln w="9525">
            <a:noFill/>
            <a:miter lim="800000"/>
            <a:headEnd/>
            <a:tailEnd/>
          </a:ln>
          <a:effectLst/>
        </p:spPr>
        <p:txBody>
          <a:bodyPr>
            <a:spAutoFit/>
          </a:bodyPr>
          <a:lstStyle/>
          <a:p>
            <a:pPr eaLnBrk="0" hangingPunct="0">
              <a:spcBef>
                <a:spcPct val="50000"/>
              </a:spcBef>
            </a:pPr>
            <a:r>
              <a:rPr lang="en-US" altLang="zh-TW" sz="1600" dirty="0">
                <a:ea typeface="PMingLiU" pitchFamily="18" charset="-120"/>
              </a:rPr>
              <a:t>The ECB Tower in Frankfurt </a:t>
            </a:r>
          </a:p>
          <a:p>
            <a:pPr eaLnBrk="0" hangingPunct="0">
              <a:spcBef>
                <a:spcPct val="50000"/>
              </a:spcBef>
            </a:pPr>
            <a:r>
              <a:rPr lang="en-US" altLang="zh-TW" sz="1400" i="1" dirty="0">
                <a:ea typeface="PMingLiU" pitchFamily="18" charset="-120"/>
              </a:rPr>
              <a:t>Source: Wikipedia</a:t>
            </a:r>
          </a:p>
        </p:txBody>
      </p:sp>
      <p:sp>
        <p:nvSpPr>
          <p:cNvPr id="207878" name="AutoShape 6"/>
          <p:cNvSpPr>
            <a:spLocks noChangeArrowheads="1"/>
          </p:cNvSpPr>
          <p:nvPr/>
        </p:nvSpPr>
        <p:spPr bwMode="auto">
          <a:xfrm>
            <a:off x="8382000" y="152400"/>
            <a:ext cx="2286000" cy="1371600"/>
          </a:xfrm>
          <a:prstGeom prst="cloudCallout">
            <a:avLst>
              <a:gd name="adj1" fmla="val -96148"/>
              <a:gd name="adj2" fmla="val 50764"/>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Who is the President of the ECB?</a:t>
            </a:r>
          </a:p>
        </p:txBody>
      </p:sp>
      <p:sp>
        <p:nvSpPr>
          <p:cNvPr id="207879" name="Text Box 7"/>
          <p:cNvSpPr txBox="1">
            <a:spLocks noChangeArrowheads="1"/>
          </p:cNvSpPr>
          <p:nvPr/>
        </p:nvSpPr>
        <p:spPr bwMode="auto">
          <a:xfrm>
            <a:off x="7543800" y="5867401"/>
            <a:ext cx="2971800" cy="366713"/>
          </a:xfrm>
          <a:prstGeom prst="rect">
            <a:avLst/>
          </a:prstGeom>
          <a:noFill/>
          <a:ln w="9525">
            <a:noFill/>
            <a:miter lim="800000"/>
            <a:headEnd/>
            <a:tailEnd/>
          </a:ln>
          <a:effectLst/>
        </p:spPr>
        <p:txBody>
          <a:bodyPr>
            <a:spAutoFit/>
          </a:bodyPr>
          <a:lstStyle/>
          <a:p>
            <a:pPr eaLnBrk="0" hangingPunct="0">
              <a:spcBef>
                <a:spcPct val="50000"/>
              </a:spcBef>
            </a:pPr>
            <a:endParaRPr lang="zh-TW" altLang="en-US">
              <a:ea typeface="PMingLiU" pitchFamily="18" charset="-120"/>
            </a:endParaRP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86634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878"/>
                                        </p:tgtEl>
                                        <p:attrNameLst>
                                          <p:attrName>style.visibility</p:attrName>
                                        </p:attrNameLst>
                                      </p:cBhvr>
                                      <p:to>
                                        <p:strVal val="visible"/>
                                      </p:to>
                                    </p:set>
                                    <p:animEffect transition="in" filter="fade">
                                      <p:cBhvr>
                                        <p:cTn id="7" dur="500"/>
                                        <p:tgtEl>
                                          <p:spTgt spid="20787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787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787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787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787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78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p:bldP spid="207878" grpId="0" animBg="1"/>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zh-TW"/>
              <a:t>Bank of England</a:t>
            </a:r>
            <a:endParaRPr lang="en-US" altLang="zh-TW" dirty="0"/>
          </a:p>
        </p:txBody>
      </p:sp>
      <p:sp>
        <p:nvSpPr>
          <p:cNvPr id="5" name="Content Placeholder 4"/>
          <p:cNvSpPr>
            <a:spLocks noGrp="1"/>
          </p:cNvSpPr>
          <p:nvPr>
            <p:ph sz="half" idx="2"/>
          </p:nvPr>
        </p:nvSpPr>
        <p:spPr>
          <a:xfrm>
            <a:off x="4495800" y="1600201"/>
            <a:ext cx="5715000" cy="4525963"/>
          </a:xfrm>
        </p:spPr>
        <p:txBody>
          <a:bodyPr/>
          <a:lstStyle/>
          <a:p>
            <a:r>
              <a:rPr lang="en-US" altLang="zh-TW" dirty="0"/>
              <a:t>Founded in 1694 the Bank of England was nationalized in 1946 and gained independence in 1997</a:t>
            </a:r>
          </a:p>
          <a:p>
            <a:r>
              <a:rPr lang="en-US" altLang="zh-TW" dirty="0"/>
              <a:t>The 1998 Bank of England Act provided the current organizational framework, consisting of:</a:t>
            </a:r>
          </a:p>
          <a:p>
            <a:pPr lvl="1"/>
            <a:r>
              <a:rPr lang="en-US" altLang="zh-TW" dirty="0"/>
              <a:t>The Court of Directors (the “Court”) manages the Bank’s affairs, other than monetary policy</a:t>
            </a:r>
          </a:p>
          <a:p>
            <a:pPr lvl="2"/>
            <a:r>
              <a:rPr lang="en-US" altLang="zh-TW" b="1" dirty="0">
                <a:solidFill>
                  <a:schemeClr val="accent2">
                    <a:lumMod val="75000"/>
                  </a:schemeClr>
                </a:solidFill>
              </a:rPr>
              <a:t>Like BOG </a:t>
            </a:r>
            <a:r>
              <a:rPr lang="en-US" altLang="zh-TW" dirty="0"/>
              <a:t>consists of the Governor, two Deputy Governors and 16 nonexecutive Directors </a:t>
            </a:r>
          </a:p>
        </p:txBody>
      </p:sp>
      <p:sp>
        <p:nvSpPr>
          <p:cNvPr id="11"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4563A47-CF10-4681-981D-DB9C1317C3AC}" type="slidenum">
              <a:rPr lang="en-US" altLang="en-US" sz="1400"/>
              <a:pPr/>
              <a:t>493</a:t>
            </a:fld>
            <a:endParaRPr lang="en-US" altLang="en-US" sz="1400"/>
          </a:p>
        </p:txBody>
      </p:sp>
      <p:sp>
        <p:nvSpPr>
          <p:cNvPr id="209925" name="Text Box 5"/>
          <p:cNvSpPr txBox="1">
            <a:spLocks noChangeArrowheads="1"/>
          </p:cNvSpPr>
          <p:nvPr/>
        </p:nvSpPr>
        <p:spPr bwMode="auto">
          <a:xfrm>
            <a:off x="1524000" y="5867401"/>
            <a:ext cx="2743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www.freefoto.com</a:t>
            </a:r>
          </a:p>
        </p:txBody>
      </p:sp>
      <p:pic>
        <p:nvPicPr>
          <p:cNvPr id="14" name="Picture 4" descr="The Bank of England"/>
          <p:cNvPicPr>
            <a:picLocks noGrp="1" noChangeAspect="1" noChangeArrowheads="1"/>
          </p:cNvPicPr>
          <p:nvPr>
            <p:ph sz="half" idx="1"/>
          </p:nvPr>
        </p:nvPicPr>
        <p:blipFill rotWithShape="1">
          <a:blip r:embed="rId3" cstate="print"/>
          <a:srcRect r="18261"/>
          <a:stretch/>
        </p:blipFill>
        <p:spPr bwMode="auto">
          <a:xfrm>
            <a:off x="1981201" y="1626303"/>
            <a:ext cx="2286000" cy="4195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3425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zh-TW" dirty="0"/>
              <a:t>Bank of England (</a:t>
            </a:r>
            <a:r>
              <a:rPr lang="en-US" altLang="zh-TW" dirty="0" err="1"/>
              <a:t>Cont</a:t>
            </a:r>
            <a:r>
              <a:rPr lang="en-US" altLang="zh-TW" dirty="0"/>
              <a:t>)</a:t>
            </a:r>
          </a:p>
        </p:txBody>
      </p:sp>
      <p:sp>
        <p:nvSpPr>
          <p:cNvPr id="2" name="Content Placeholder 1"/>
          <p:cNvSpPr>
            <a:spLocks noGrp="1"/>
          </p:cNvSpPr>
          <p:nvPr>
            <p:ph sz="half" idx="2"/>
          </p:nvPr>
        </p:nvSpPr>
        <p:spPr>
          <a:xfrm>
            <a:off x="4572000" y="1600201"/>
            <a:ext cx="5638800" cy="4525963"/>
          </a:xfrm>
        </p:spPr>
        <p:txBody>
          <a:bodyPr/>
          <a:lstStyle/>
          <a:p>
            <a:pPr lvl="1"/>
            <a:r>
              <a:rPr lang="en-US" altLang="zh-TW" dirty="0"/>
              <a:t>The </a:t>
            </a:r>
            <a:r>
              <a:rPr lang="en-US" altLang="zh-TW" dirty="0" err="1"/>
              <a:t>NedCo</a:t>
            </a:r>
            <a:r>
              <a:rPr lang="en-US" altLang="zh-TW" dirty="0"/>
              <a:t> is a sub-committee of Court consisting of all the non-executive directors and a chairman designated by the Chancellor of the Exchequer</a:t>
            </a:r>
          </a:p>
          <a:p>
            <a:pPr lvl="1"/>
            <a:r>
              <a:rPr lang="en-US" altLang="zh-TW" dirty="0"/>
              <a:t>The Monetary Policy Committee (“MPC”) has responsibility for monetary policy. The MPC meets at least monthly </a:t>
            </a:r>
          </a:p>
          <a:p>
            <a:pPr lvl="2"/>
            <a:r>
              <a:rPr lang="en-US" altLang="zh-TW" b="1" dirty="0">
                <a:solidFill>
                  <a:schemeClr val="accent2">
                    <a:lumMod val="75000"/>
                  </a:schemeClr>
                </a:solidFill>
              </a:rPr>
              <a:t>Like FOMC</a:t>
            </a:r>
            <a:r>
              <a:rPr lang="en-US" altLang="zh-TW" dirty="0">
                <a:solidFill>
                  <a:schemeClr val="accent2">
                    <a:lumMod val="75000"/>
                  </a:schemeClr>
                </a:solidFill>
              </a:rPr>
              <a:t> </a:t>
            </a:r>
            <a:r>
              <a:rPr lang="en-US" altLang="zh-TW" dirty="0"/>
              <a:t>consists of the Governor, Deputy Governors, two of the Bank’s Executive Directors, plus four members appointed by the Chancellor.</a:t>
            </a:r>
          </a:p>
          <a:p>
            <a:endParaRPr lang="de-DE" dirty="0"/>
          </a:p>
        </p:txBody>
      </p:sp>
      <p:sp>
        <p:nvSpPr>
          <p:cNvPr id="11"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4563A47-CF10-4681-981D-DB9C1317C3AC}" type="slidenum">
              <a:rPr lang="en-US" altLang="en-US" sz="1400"/>
              <a:pPr/>
              <a:t>494</a:t>
            </a:fld>
            <a:endParaRPr lang="en-US" altLang="en-US" sz="1400"/>
          </a:p>
        </p:txBody>
      </p:sp>
      <p:sp>
        <p:nvSpPr>
          <p:cNvPr id="209925" name="Text Box 5"/>
          <p:cNvSpPr txBox="1">
            <a:spLocks noChangeArrowheads="1"/>
          </p:cNvSpPr>
          <p:nvPr/>
        </p:nvSpPr>
        <p:spPr bwMode="auto">
          <a:xfrm>
            <a:off x="1524000" y="5867401"/>
            <a:ext cx="2743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www.freefoto.com</a:t>
            </a:r>
          </a:p>
        </p:txBody>
      </p:sp>
      <p:sp>
        <p:nvSpPr>
          <p:cNvPr id="209928" name="AutoShape 8"/>
          <p:cNvSpPr>
            <a:spLocks noChangeArrowheads="1"/>
          </p:cNvSpPr>
          <p:nvPr/>
        </p:nvSpPr>
        <p:spPr bwMode="auto">
          <a:xfrm>
            <a:off x="7467600" y="0"/>
            <a:ext cx="2895600" cy="1295400"/>
          </a:xfrm>
          <a:prstGeom prst="cloudCallout">
            <a:avLst>
              <a:gd name="adj1" fmla="val -62447"/>
              <a:gd name="adj2" fmla="val 45527"/>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Who is the current Governor of the BoE?</a:t>
            </a:r>
          </a:p>
        </p:txBody>
      </p:sp>
      <p:pic>
        <p:nvPicPr>
          <p:cNvPr id="9" name="Picture 4" descr="The Bank of England"/>
          <p:cNvPicPr>
            <a:picLocks noGrp="1" noChangeAspect="1" noChangeArrowheads="1"/>
          </p:cNvPicPr>
          <p:nvPr>
            <p:ph sz="half" idx="1"/>
          </p:nvPr>
        </p:nvPicPr>
        <p:blipFill rotWithShape="1">
          <a:blip r:embed="rId3" cstate="print"/>
          <a:srcRect r="18261"/>
          <a:stretch/>
        </p:blipFill>
        <p:spPr bwMode="auto">
          <a:xfrm>
            <a:off x="1981201" y="1632100"/>
            <a:ext cx="2286000" cy="4195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78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9928"/>
                                        </p:tgtEl>
                                        <p:attrNameLst>
                                          <p:attrName>style.visibility</p:attrName>
                                        </p:attrNameLst>
                                      </p:cBhvr>
                                      <p:to>
                                        <p:strVal val="visible"/>
                                      </p:to>
                                    </p:set>
                                    <p:animEffect transition="in" filter="fade">
                                      <p:cBhvr>
                                        <p:cTn id="17" dur="500"/>
                                        <p:tgtEl>
                                          <p:spTgt spid="20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9928"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zh-TW"/>
              <a:t>Bank of Canada</a:t>
            </a:r>
          </a:p>
        </p:txBody>
      </p:sp>
      <p:sp>
        <p:nvSpPr>
          <p:cNvPr id="211971" name="Rectangle 3"/>
          <p:cNvSpPr>
            <a:spLocks noGrp="1" noChangeArrowheads="1"/>
          </p:cNvSpPr>
          <p:nvPr>
            <p:ph sz="half" idx="1"/>
          </p:nvPr>
        </p:nvSpPr>
        <p:spPr>
          <a:xfrm>
            <a:off x="1981200" y="1600201"/>
            <a:ext cx="5105400" cy="4525963"/>
          </a:xfrm>
        </p:spPr>
        <p:txBody>
          <a:bodyPr>
            <a:normAutofit fontScale="92500" lnSpcReduction="20000"/>
          </a:bodyPr>
          <a:lstStyle/>
          <a:p>
            <a:r>
              <a:rPr lang="en-US" altLang="zh-TW" dirty="0"/>
              <a:t>Founded in 1934</a:t>
            </a:r>
          </a:p>
          <a:p>
            <a:r>
              <a:rPr lang="en-US" altLang="zh-TW" dirty="0"/>
              <a:t>Directors are appointed by the government for three-year terms, and they appoint a Governor for a seven-year term.</a:t>
            </a:r>
          </a:p>
          <a:p>
            <a:r>
              <a:rPr lang="en-US" altLang="zh-TW" dirty="0"/>
              <a:t>A governing council is the policy-making group comparable to the FOMC.</a:t>
            </a:r>
          </a:p>
          <a:p>
            <a:r>
              <a:rPr lang="en-US" altLang="zh-TW" dirty="0"/>
              <a:t>In 1967, ultimate monetary authority was given to the government.  However, this authority has never been exercised to date.</a:t>
            </a:r>
          </a:p>
        </p:txBody>
      </p:sp>
      <p:sp>
        <p:nvSpPr>
          <p:cNvPr id="8"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0CA92B7-4C9A-4C3E-8428-5236C46B6083}" type="slidenum">
              <a:rPr lang="en-US" altLang="en-US" sz="1400"/>
              <a:pPr/>
              <a:t>495</a:t>
            </a:fld>
            <a:endParaRPr lang="en-US" altLang="en-US" sz="1400"/>
          </a:p>
        </p:txBody>
      </p:sp>
      <p:sp>
        <p:nvSpPr>
          <p:cNvPr id="211973" name="AutoShape 5"/>
          <p:cNvSpPr>
            <a:spLocks noChangeArrowheads="1"/>
          </p:cNvSpPr>
          <p:nvPr/>
        </p:nvSpPr>
        <p:spPr bwMode="auto">
          <a:xfrm>
            <a:off x="6934200" y="762000"/>
            <a:ext cx="3505200" cy="1219200"/>
          </a:xfrm>
          <a:prstGeom prst="cloudCallout">
            <a:avLst>
              <a:gd name="adj1" fmla="val -79847"/>
              <a:gd name="adj2" fmla="val 51824"/>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Who is the current Governor of the </a:t>
            </a:r>
            <a:r>
              <a:rPr lang="en-US" altLang="zh-TW" dirty="0" err="1">
                <a:ea typeface="PMingLiU" pitchFamily="18" charset="-120"/>
              </a:rPr>
              <a:t>BoC</a:t>
            </a:r>
            <a:r>
              <a:rPr lang="en-US" altLang="zh-TW" dirty="0">
                <a:ea typeface="PMingLiU" pitchFamily="18" charset="-120"/>
              </a:rPr>
              <a:t>?</a:t>
            </a:r>
          </a:p>
        </p:txBody>
      </p:sp>
      <p:pic>
        <p:nvPicPr>
          <p:cNvPr id="14" name="Picture 4" descr="bank_ph"/>
          <p:cNvPicPr>
            <a:picLocks noGrp="1" noChangeAspect="1" noChangeArrowheads="1"/>
          </p:cNvPicPr>
          <p:nvPr>
            <p:ph sz="half" idx="2"/>
          </p:nvPr>
        </p:nvPicPr>
        <p:blipFill>
          <a:blip r:embed="rId3" cstate="print"/>
          <a:srcRect/>
          <a:stretch>
            <a:fillRect/>
          </a:stretch>
        </p:blipFill>
        <p:spPr bwMode="auto">
          <a:xfrm>
            <a:off x="7239000" y="2667000"/>
            <a:ext cx="3124200" cy="2527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96600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1973"/>
                                        </p:tgtEl>
                                        <p:attrNameLst>
                                          <p:attrName>style.visibility</p:attrName>
                                        </p:attrNameLst>
                                      </p:cBhvr>
                                      <p:to>
                                        <p:strVal val="visible"/>
                                      </p:to>
                                    </p:set>
                                    <p:animEffect transition="in" filter="fade">
                                      <p:cBhvr>
                                        <p:cTn id="23" dur="500"/>
                                        <p:tgtEl>
                                          <p:spTgt spid="21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p:bldP spid="211973" grpId="0" animBg="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zh-TW"/>
              <a:t>Bank of Japan</a:t>
            </a:r>
          </a:p>
        </p:txBody>
      </p:sp>
      <p:sp>
        <p:nvSpPr>
          <p:cNvPr id="214019" name="Rectangle 3"/>
          <p:cNvSpPr>
            <a:spLocks noGrp="1" noChangeArrowheads="1"/>
          </p:cNvSpPr>
          <p:nvPr>
            <p:ph type="body" sz="half" idx="2"/>
          </p:nvPr>
        </p:nvSpPr>
        <p:spPr>
          <a:xfrm>
            <a:off x="5562600" y="1719263"/>
            <a:ext cx="4953000" cy="4411662"/>
          </a:xfrm>
        </p:spPr>
        <p:txBody>
          <a:bodyPr/>
          <a:lstStyle/>
          <a:p>
            <a:pPr>
              <a:lnSpc>
                <a:spcPct val="130000"/>
              </a:lnSpc>
            </a:pPr>
            <a:r>
              <a:rPr lang="en-US" altLang="zh-TW" sz="1800" dirty="0"/>
              <a:t>Founded in 1882</a:t>
            </a:r>
          </a:p>
          <a:p>
            <a:pPr>
              <a:lnSpc>
                <a:spcPct val="130000"/>
              </a:lnSpc>
            </a:pPr>
            <a:r>
              <a:rPr lang="en-US" altLang="zh-TW" sz="1800" dirty="0"/>
              <a:t>The Policy Board sets monetary policy, and consists of the Governor, two Vice Governors, and six outside members.  All serve five-year terms.</a:t>
            </a:r>
          </a:p>
          <a:p>
            <a:pPr>
              <a:lnSpc>
                <a:spcPct val="130000"/>
              </a:lnSpc>
            </a:pPr>
            <a:r>
              <a:rPr lang="en-US" altLang="zh-TW" sz="1800" dirty="0"/>
              <a:t>The Bank of Japan Law (1998) gave the Bank considerable instrument and goal independence.</a:t>
            </a:r>
          </a:p>
          <a:p>
            <a:pPr>
              <a:lnSpc>
                <a:spcPct val="130000"/>
              </a:lnSpc>
            </a:pPr>
            <a:r>
              <a:rPr lang="en-US" altLang="zh-TW" sz="1800" dirty="0"/>
              <a:t>Japan’s Ministry of Finance can exert authority through its budgetary approval of the Bank’s non-monetary spending.</a:t>
            </a:r>
          </a:p>
        </p:txBody>
      </p:sp>
      <p:sp>
        <p:nvSpPr>
          <p:cNvPr id="214021" name="Text Box 5"/>
          <p:cNvSpPr txBox="1">
            <a:spLocks noChangeArrowheads="1"/>
          </p:cNvSpPr>
          <p:nvPr/>
        </p:nvSpPr>
        <p:spPr bwMode="auto">
          <a:xfrm>
            <a:off x="1676400" y="4215080"/>
            <a:ext cx="3886200" cy="661720"/>
          </a:xfrm>
          <a:prstGeom prst="rect">
            <a:avLst/>
          </a:prstGeom>
          <a:noFill/>
          <a:ln w="9525">
            <a:noFill/>
            <a:miter lim="800000"/>
            <a:headEnd/>
            <a:tailEnd/>
          </a:ln>
          <a:effectLst/>
        </p:spPr>
        <p:txBody>
          <a:bodyPr wrap="square">
            <a:spAutoFit/>
          </a:bodyPr>
          <a:lstStyle/>
          <a:p>
            <a:pPr eaLnBrk="0" hangingPunct="0">
              <a:spcBef>
                <a:spcPct val="50000"/>
              </a:spcBef>
            </a:pPr>
            <a:r>
              <a:rPr lang="en-US" altLang="zh-TW" sz="1600" dirty="0">
                <a:ea typeface="PMingLiU" pitchFamily="18" charset="-120"/>
              </a:rPr>
              <a:t>Headquarters of the Bank of Japan in Tokyo</a:t>
            </a:r>
          </a:p>
          <a:p>
            <a:pPr eaLnBrk="0" hangingPunct="0">
              <a:spcBef>
                <a:spcPct val="50000"/>
              </a:spcBef>
            </a:pPr>
            <a:r>
              <a:rPr lang="en-US" altLang="zh-TW" sz="1400" i="1" dirty="0">
                <a:ea typeface="PMingLiU" pitchFamily="18" charset="-120"/>
              </a:rPr>
              <a:t>Source: Wikipedia</a:t>
            </a:r>
          </a:p>
        </p:txBody>
      </p:sp>
      <p:sp>
        <p:nvSpPr>
          <p:cNvPr id="214022" name="AutoShape 6"/>
          <p:cNvSpPr>
            <a:spLocks noChangeArrowheads="1"/>
          </p:cNvSpPr>
          <p:nvPr/>
        </p:nvSpPr>
        <p:spPr bwMode="auto">
          <a:xfrm>
            <a:off x="6781800" y="152400"/>
            <a:ext cx="3505200" cy="1219200"/>
          </a:xfrm>
          <a:prstGeom prst="cloudCallout">
            <a:avLst>
              <a:gd name="adj1" fmla="val -43750"/>
              <a:gd name="adj2" fmla="val 70000"/>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b="1">
                <a:ea typeface="PMingLiU" pitchFamily="18" charset="-120"/>
              </a:rPr>
              <a:t>Who is the current Governor of the BoJ?</a:t>
            </a:r>
          </a:p>
        </p:txBody>
      </p:sp>
      <p:pic>
        <p:nvPicPr>
          <p:cNvPr id="14" name="Picture 4" descr="Image:BoJ.jpg">
            <a:hlinkClick r:id="rId3"/>
          </p:cNvPr>
          <p:cNvPicPr>
            <a:picLocks noGrp="1" noChangeAspect="1" noChangeArrowheads="1"/>
          </p:cNvPicPr>
          <p:nvPr>
            <p:ph sz="half" idx="1"/>
          </p:nvPr>
        </p:nvPicPr>
        <p:blipFill>
          <a:blip r:embed="rId4" cstate="print"/>
          <a:srcRect/>
          <a:stretch>
            <a:fillRect/>
          </a:stretch>
        </p:blipFill>
        <p:spPr bwMode="auto">
          <a:xfrm>
            <a:off x="1752600" y="1880808"/>
            <a:ext cx="3567866" cy="2310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Slide Number Placeholder 5"/>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pPr algn="r" eaLnBrk="0" hangingPunct="0"/>
            <a:fld id="{961AD178-E5C9-4437-9A9A-3CCDF1522D5A}" type="slidenum">
              <a:rPr lang="en-US" altLang="en-US" sz="1400" b="1">
                <a:solidFill>
                  <a:srgbClr val="002060"/>
                </a:solidFill>
                <a:latin typeface="Calibri" pitchFamily="34" charset="0"/>
              </a:rPr>
              <a:pPr algn="r" eaLnBrk="0" hangingPunct="0"/>
              <a:t>496</a:t>
            </a:fld>
            <a:endParaRPr lang="en-US" altLang="en-US" sz="1400" b="1" dirty="0">
              <a:solidFill>
                <a:srgbClr val="002060"/>
              </a:solidFill>
              <a:latin typeface="Calibri" pitchFamily="34" charset="0"/>
            </a:endParaRP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00583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4022"/>
                                        </p:tgtEl>
                                        <p:attrNameLst>
                                          <p:attrName>style.visibility</p:attrName>
                                        </p:attrNameLst>
                                      </p:cBhvr>
                                      <p:to>
                                        <p:strVal val="visible"/>
                                      </p:to>
                                    </p:set>
                                    <p:animEffect transition="in" filter="fade">
                                      <p:cBhvr>
                                        <p:cTn id="23" dur="500"/>
                                        <p:tgtEl>
                                          <p:spTgt spid="214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P spid="214022" grpId="0" animBg="1"/>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533400"/>
          </a:xfrm>
        </p:spPr>
        <p:txBody>
          <a:bodyPr>
            <a:normAutofit fontScale="90000"/>
          </a:bodyPr>
          <a:lstStyle/>
          <a:p>
            <a:r>
              <a:rPr lang="en-US" dirty="0"/>
              <a:t>Central Banking in Asia: what are the most recent developments? </a:t>
            </a:r>
          </a:p>
        </p:txBody>
      </p:sp>
      <p:sp>
        <p:nvSpPr>
          <p:cNvPr id="3" name="Content Placeholder 2"/>
          <p:cNvSpPr>
            <a:spLocks noGrp="1"/>
          </p:cNvSpPr>
          <p:nvPr>
            <p:ph idx="1"/>
          </p:nvPr>
        </p:nvSpPr>
        <p:spPr/>
        <p:txBody>
          <a:bodyPr/>
          <a:lstStyle/>
          <a:p>
            <a:r>
              <a:rPr lang="en-US" dirty="0"/>
              <a:t>Group 19</a:t>
            </a:r>
          </a:p>
          <a:p>
            <a:r>
              <a:rPr lang="en-US" dirty="0"/>
              <a:t>Video</a:t>
            </a:r>
          </a:p>
          <a:p>
            <a:r>
              <a:rPr lang="en-US" dirty="0">
                <a:hlinkClick r:id="rId2"/>
              </a:rPr>
              <a:t>https://www.youtube.com/watch?v=s4tSP9-o7ZQ</a:t>
            </a:r>
            <a:endParaRPr lang="en-US" dirty="0"/>
          </a:p>
          <a:p>
            <a:r>
              <a:rPr lang="en-US" dirty="0"/>
              <a:t>Article</a:t>
            </a:r>
          </a:p>
          <a:p>
            <a:r>
              <a:rPr lang="en-US" dirty="0">
                <a:hlinkClick r:id="rId3"/>
              </a:rPr>
              <a:t>https://asb.edu.my/2021/01/12/understanding-the-digital-currency-landscape-in-asia-and-beyond</a:t>
            </a:r>
            <a:endParaRPr lang="en-US" dirty="0"/>
          </a:p>
          <a:p>
            <a:endParaRPr lang="en-US" dirty="0"/>
          </a:p>
        </p:txBody>
      </p:sp>
      <p:sp>
        <p:nvSpPr>
          <p:cNvPr id="4" name="Slide Number Placeholder 3"/>
          <p:cNvSpPr>
            <a:spLocks noGrp="1"/>
          </p:cNvSpPr>
          <p:nvPr>
            <p:ph type="sldNum" sz="quarter" idx="10"/>
          </p:nvPr>
        </p:nvSpPr>
        <p:spPr/>
        <p:txBody>
          <a:bodyPr/>
          <a:lstStyle/>
          <a:p>
            <a:fld id="{E563B5D8-8851-49CD-A7E1-A92CB5155844}" type="slidenum">
              <a:rPr lang="en-US" altLang="en-US" smtClean="0"/>
              <a:pPr/>
              <a:t>497</a:t>
            </a:fld>
            <a:endParaRPr lang="en-US" altLang="en-US"/>
          </a:p>
        </p:txBody>
      </p:sp>
      <p:sp>
        <p:nvSpPr>
          <p:cNvPr id="5" name="Footer Placeholder 4"/>
          <p:cNvSpPr>
            <a:spLocks noGrp="1"/>
          </p:cNvSpPr>
          <p:nvPr>
            <p:ph type="ftr" sz="quarter" idx="11"/>
          </p:nvPr>
        </p:nvSpPr>
        <p:spPr/>
        <p:txBody>
          <a:bodyPr/>
          <a:lstStyle/>
          <a:p>
            <a:r>
              <a:rPr lang="en-US" altLang="en-US"/>
              <a:t>Copyright V. Lafon-Vinais</a:t>
            </a:r>
          </a:p>
        </p:txBody>
      </p:sp>
    </p:spTree>
    <p:extLst>
      <p:ext uri="{BB962C8B-B14F-4D97-AF65-F5344CB8AC3E}">
        <p14:creationId xmlns:p14="http://schemas.microsoft.com/office/powerpoint/2010/main" val="25002605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zh-TW"/>
              <a:t>People’s Bank of China</a:t>
            </a:r>
          </a:p>
        </p:txBody>
      </p:sp>
      <p:sp>
        <p:nvSpPr>
          <p:cNvPr id="216067" name="Rectangle 3"/>
          <p:cNvSpPr>
            <a:spLocks noGrp="1" noChangeArrowheads="1"/>
          </p:cNvSpPr>
          <p:nvPr>
            <p:ph idx="1"/>
          </p:nvPr>
        </p:nvSpPr>
        <p:spPr>
          <a:xfrm>
            <a:off x="1981200" y="1600201"/>
            <a:ext cx="4495800" cy="4525963"/>
          </a:xfrm>
        </p:spPr>
        <p:txBody>
          <a:bodyPr>
            <a:normAutofit fontScale="85000" lnSpcReduction="20000"/>
          </a:bodyPr>
          <a:lstStyle/>
          <a:p>
            <a:r>
              <a:rPr lang="en-US" altLang="zh-TW" dirty="0"/>
              <a:t>Established in 1948, became China’s central bank in 1983</a:t>
            </a:r>
          </a:p>
          <a:p>
            <a:r>
              <a:rPr lang="en-US" altLang="zh-TW" dirty="0"/>
              <a:t>The Law of the People's Republic of China on the People's Bank of China was adopted on March 18, 1995 by the 3rd Plenum of the 8th National People's Congress</a:t>
            </a:r>
          </a:p>
          <a:p>
            <a:r>
              <a:rPr lang="en-US" altLang="zh-TW" dirty="0"/>
              <a:t>PBOC reports to the State Council and to the Standing Committee of the National People’s Congress</a:t>
            </a:r>
          </a:p>
          <a:p>
            <a:r>
              <a:rPr lang="en-US" altLang="zh-TW" dirty="0"/>
              <a:t>The top management of the PBC is composed of the governor and a certain number of deputy governors. </a:t>
            </a:r>
          </a:p>
        </p:txBody>
      </p:sp>
      <p:sp>
        <p:nvSpPr>
          <p:cNvPr id="9"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61AD178-E5C9-4437-9A9A-3CCDF1522D5A}" type="slidenum">
              <a:rPr lang="en-US" altLang="en-US" sz="1400"/>
              <a:pPr/>
              <a:t>498</a:t>
            </a:fld>
            <a:endParaRPr lang="en-US" altLang="en-US" sz="1400" dirty="0"/>
          </a:p>
        </p:txBody>
      </p:sp>
      <p:sp>
        <p:nvSpPr>
          <p:cNvPr id="216069" name="Text Box 5"/>
          <p:cNvSpPr txBox="1">
            <a:spLocks noChangeArrowheads="1"/>
          </p:cNvSpPr>
          <p:nvPr/>
        </p:nvSpPr>
        <p:spPr bwMode="auto">
          <a:xfrm>
            <a:off x="7061279" y="4385846"/>
            <a:ext cx="2911354" cy="338554"/>
          </a:xfrm>
          <a:prstGeom prst="rect">
            <a:avLst/>
          </a:prstGeom>
          <a:noFill/>
          <a:ln w="9525">
            <a:noFill/>
            <a:miter lim="800000"/>
            <a:headEnd/>
            <a:tailEnd/>
          </a:ln>
          <a:effectLst/>
        </p:spPr>
        <p:txBody>
          <a:bodyPr wrap="square">
            <a:spAutoFit/>
          </a:bodyPr>
          <a:lstStyle/>
          <a:p>
            <a:pPr>
              <a:spcBef>
                <a:spcPct val="50000"/>
              </a:spcBef>
            </a:pPr>
            <a:r>
              <a:rPr lang="en-US" altLang="zh-TW" sz="1600" dirty="0">
                <a:ea typeface="PMingLiU" pitchFamily="18" charset="-120"/>
              </a:rPr>
              <a:t>The PBC headquarters in Beijing</a:t>
            </a:r>
          </a:p>
        </p:txBody>
      </p:sp>
      <p:pic>
        <p:nvPicPr>
          <p:cNvPr id="445442" name="Picture 2" descr="C:\Users\Wolfgang\Documents\ED.PRES\Veronique Lafon-Vinais\new project\FINA 691B - Fall 11\pboc headquar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1783818"/>
            <a:ext cx="3775112" cy="2449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5225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6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6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6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build="p"/>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zh-TW" dirty="0"/>
              <a:t>People’s Bank of China (</a:t>
            </a:r>
            <a:r>
              <a:rPr lang="en-US" altLang="zh-TW" dirty="0" err="1"/>
              <a:t>Cont</a:t>
            </a:r>
            <a:r>
              <a:rPr lang="en-US" altLang="zh-TW" dirty="0"/>
              <a:t>)</a:t>
            </a:r>
          </a:p>
        </p:txBody>
      </p:sp>
      <p:sp>
        <p:nvSpPr>
          <p:cNvPr id="216067" name="Rectangle 3"/>
          <p:cNvSpPr>
            <a:spLocks noGrp="1" noChangeArrowheads="1"/>
          </p:cNvSpPr>
          <p:nvPr>
            <p:ph idx="1"/>
          </p:nvPr>
        </p:nvSpPr>
        <p:spPr>
          <a:xfrm>
            <a:off x="1981200" y="1600201"/>
            <a:ext cx="4572000" cy="4525963"/>
          </a:xfrm>
        </p:spPr>
        <p:txBody>
          <a:bodyPr>
            <a:normAutofit/>
          </a:bodyPr>
          <a:lstStyle/>
          <a:p>
            <a:r>
              <a:rPr lang="en-US" altLang="zh-TW" sz="1700" dirty="0"/>
              <a:t>The governor of the PBC is appointed into or removed from office by the President of the People's Republic of China. The candidate for the governor of the PBC is nominated by the Premier of the State Council and approved by the National People's Congress. </a:t>
            </a:r>
          </a:p>
          <a:p>
            <a:r>
              <a:rPr lang="en-US" altLang="zh-TW" sz="1700" dirty="0"/>
              <a:t>The deputy governors of the PBC are appointed into or removed from office by the Premier of the State Council.</a:t>
            </a:r>
          </a:p>
        </p:txBody>
      </p:sp>
      <p:sp>
        <p:nvSpPr>
          <p:cNvPr id="9"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61AD178-E5C9-4437-9A9A-3CCDF1522D5A}" type="slidenum">
              <a:rPr lang="en-US" altLang="en-US" sz="1400"/>
              <a:pPr/>
              <a:t>499</a:t>
            </a:fld>
            <a:endParaRPr lang="en-US" altLang="en-US" sz="1400" dirty="0"/>
          </a:p>
        </p:txBody>
      </p:sp>
      <p:sp>
        <p:nvSpPr>
          <p:cNvPr id="216070" name="AutoShape 6"/>
          <p:cNvSpPr>
            <a:spLocks noChangeArrowheads="1"/>
          </p:cNvSpPr>
          <p:nvPr/>
        </p:nvSpPr>
        <p:spPr bwMode="auto">
          <a:xfrm>
            <a:off x="6938613" y="4953000"/>
            <a:ext cx="3505200" cy="1219200"/>
          </a:xfrm>
          <a:prstGeom prst="cloudCallout">
            <a:avLst>
              <a:gd name="adj1" fmla="val -43224"/>
              <a:gd name="adj2" fmla="val -70811"/>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b="1" dirty="0">
                <a:ea typeface="PMingLiU" pitchFamily="18" charset="-120"/>
              </a:rPr>
              <a:t>Who is the current Governor of the PBC?</a:t>
            </a:r>
          </a:p>
        </p:txBody>
      </p:sp>
      <p:sp>
        <p:nvSpPr>
          <p:cNvPr id="8" name="Text Box 5"/>
          <p:cNvSpPr txBox="1">
            <a:spLocks noChangeArrowheads="1"/>
          </p:cNvSpPr>
          <p:nvPr/>
        </p:nvSpPr>
        <p:spPr bwMode="auto">
          <a:xfrm>
            <a:off x="7061279" y="4385846"/>
            <a:ext cx="2911354" cy="338554"/>
          </a:xfrm>
          <a:prstGeom prst="rect">
            <a:avLst/>
          </a:prstGeom>
          <a:noFill/>
          <a:ln w="9525">
            <a:noFill/>
            <a:miter lim="800000"/>
            <a:headEnd/>
            <a:tailEnd/>
          </a:ln>
          <a:effectLst/>
        </p:spPr>
        <p:txBody>
          <a:bodyPr wrap="square">
            <a:spAutoFit/>
          </a:bodyPr>
          <a:lstStyle/>
          <a:p>
            <a:pPr>
              <a:spcBef>
                <a:spcPct val="50000"/>
              </a:spcBef>
            </a:pPr>
            <a:r>
              <a:rPr lang="en-US" altLang="zh-TW" sz="1600" dirty="0">
                <a:ea typeface="PMingLiU" pitchFamily="18" charset="-120"/>
              </a:rPr>
              <a:t>The PBC headquarters in Beijing</a:t>
            </a:r>
          </a:p>
        </p:txBody>
      </p:sp>
      <p:pic>
        <p:nvPicPr>
          <p:cNvPr id="10" name="Picture 2" descr="C:\Users\Wolfgang\Documents\ED.PRES\Veronique Lafon-Vinais\new project\FINA 691B - Fall 11\pboc headquart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1783818"/>
            <a:ext cx="3775112" cy="2449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84259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TW">
                <a:ea typeface="PMingLiU" pitchFamily="18" charset="-120"/>
              </a:rPr>
              <a:t>Commercial Banks</a:t>
            </a:r>
          </a:p>
        </p:txBody>
      </p:sp>
      <p:sp>
        <p:nvSpPr>
          <p:cNvPr id="6173" name="Rectangle 29"/>
          <p:cNvSpPr>
            <a:spLocks noChangeArrowheads="1"/>
          </p:cNvSpPr>
          <p:nvPr/>
        </p:nvSpPr>
        <p:spPr bwMode="auto">
          <a:xfrm>
            <a:off x="4724400" y="1143000"/>
            <a:ext cx="2667000" cy="457200"/>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Financial Institutions</a:t>
            </a:r>
          </a:p>
        </p:txBody>
      </p:sp>
      <p:sp>
        <p:nvSpPr>
          <p:cNvPr id="6174" name="Rectangle 30"/>
          <p:cNvSpPr>
            <a:spLocks noChangeArrowheads="1"/>
          </p:cNvSpPr>
          <p:nvPr/>
        </p:nvSpPr>
        <p:spPr bwMode="auto">
          <a:xfrm>
            <a:off x="4724400" y="1828800"/>
            <a:ext cx="2667000" cy="457200"/>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a:solidFill>
                  <a:schemeClr val="tx1"/>
                </a:solidFill>
                <a:ea typeface="PMingLiU" pitchFamily="18" charset="-120"/>
              </a:rPr>
              <a:t>Financial Intermediaries</a:t>
            </a:r>
          </a:p>
        </p:txBody>
      </p:sp>
      <p:sp>
        <p:nvSpPr>
          <p:cNvPr id="6175" name="Rectangle 31"/>
          <p:cNvSpPr>
            <a:spLocks noChangeArrowheads="1"/>
          </p:cNvSpPr>
          <p:nvPr/>
        </p:nvSpPr>
        <p:spPr bwMode="auto">
          <a:xfrm>
            <a:off x="4724400" y="2514600"/>
            <a:ext cx="2667000" cy="457200"/>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Depository Institutions</a:t>
            </a:r>
          </a:p>
        </p:txBody>
      </p:sp>
      <p:sp>
        <p:nvSpPr>
          <p:cNvPr id="6176" name="Rectangle 32"/>
          <p:cNvSpPr>
            <a:spLocks noChangeArrowheads="1"/>
          </p:cNvSpPr>
          <p:nvPr/>
        </p:nvSpPr>
        <p:spPr bwMode="auto">
          <a:xfrm>
            <a:off x="4724400" y="3276600"/>
            <a:ext cx="2667000" cy="477838"/>
          </a:xfrm>
          <a:prstGeom prst="rect">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Commercial Banks</a:t>
            </a:r>
          </a:p>
        </p:txBody>
      </p:sp>
      <p:sp>
        <p:nvSpPr>
          <p:cNvPr id="6177" name="Rectangle 33"/>
          <p:cNvSpPr>
            <a:spLocks noChangeArrowheads="1"/>
          </p:cNvSpPr>
          <p:nvPr/>
        </p:nvSpPr>
        <p:spPr bwMode="auto">
          <a:xfrm>
            <a:off x="3733800" y="4343400"/>
            <a:ext cx="2209800" cy="914400"/>
          </a:xfrm>
          <a:prstGeom prst="rect">
            <a:avLst/>
          </a:prstGeom>
          <a:solidFill>
            <a:schemeClr val="accent3">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a:solidFill>
                  <a:schemeClr val="tx1"/>
                </a:solidFill>
                <a:ea typeface="PMingLiU" pitchFamily="18" charset="-120"/>
              </a:rPr>
              <a:t>Retail/Consumer</a:t>
            </a:r>
          </a:p>
          <a:p>
            <a:pPr algn="ctr" eaLnBrk="0" hangingPunct="0"/>
            <a:r>
              <a:rPr lang="en-US" altLang="zh-TW">
                <a:solidFill>
                  <a:schemeClr val="tx1"/>
                </a:solidFill>
                <a:ea typeface="PMingLiU" pitchFamily="18" charset="-120"/>
              </a:rPr>
              <a:t>Banking</a:t>
            </a:r>
          </a:p>
        </p:txBody>
      </p:sp>
      <p:sp>
        <p:nvSpPr>
          <p:cNvPr id="6178" name="Rectangle 34"/>
          <p:cNvSpPr>
            <a:spLocks noChangeArrowheads="1"/>
          </p:cNvSpPr>
          <p:nvPr/>
        </p:nvSpPr>
        <p:spPr bwMode="auto">
          <a:xfrm>
            <a:off x="6324600" y="4343400"/>
            <a:ext cx="2209800" cy="914400"/>
          </a:xfrm>
          <a:prstGeom prst="rect">
            <a:avLst/>
          </a:prstGeom>
          <a:solidFill>
            <a:schemeClr val="accent6">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a:solidFill>
                  <a:schemeClr val="tx1"/>
                </a:solidFill>
                <a:ea typeface="PMingLiU" pitchFamily="18" charset="-120"/>
              </a:rPr>
              <a:t>Wholesale</a:t>
            </a:r>
          </a:p>
          <a:p>
            <a:pPr algn="ctr" eaLnBrk="0" hangingPunct="0"/>
            <a:r>
              <a:rPr lang="en-US" altLang="zh-TW">
                <a:solidFill>
                  <a:schemeClr val="tx1"/>
                </a:solidFill>
                <a:ea typeface="PMingLiU" pitchFamily="18" charset="-120"/>
              </a:rPr>
              <a:t>Banking</a:t>
            </a:r>
          </a:p>
        </p:txBody>
      </p:sp>
      <p:cxnSp>
        <p:nvCxnSpPr>
          <p:cNvPr id="6179" name="AutoShape 35"/>
          <p:cNvCxnSpPr>
            <a:cxnSpLocks noChangeShapeType="1"/>
            <a:stCxn id="6173" idx="2"/>
            <a:endCxn id="6174" idx="0"/>
          </p:cNvCxnSpPr>
          <p:nvPr/>
        </p:nvCxnSpPr>
        <p:spPr bwMode="auto">
          <a:xfrm>
            <a:off x="6057900" y="1600200"/>
            <a:ext cx="0" cy="228600"/>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0" name="AutoShape 36"/>
          <p:cNvCxnSpPr>
            <a:cxnSpLocks noChangeShapeType="1"/>
            <a:stCxn id="6174" idx="2"/>
            <a:endCxn id="6175" idx="0"/>
          </p:cNvCxnSpPr>
          <p:nvPr/>
        </p:nvCxnSpPr>
        <p:spPr bwMode="auto">
          <a:xfrm>
            <a:off x="6057900" y="2286000"/>
            <a:ext cx="0" cy="228600"/>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1" name="AutoShape 37"/>
          <p:cNvCxnSpPr>
            <a:cxnSpLocks noChangeShapeType="1"/>
            <a:stCxn id="6175" idx="2"/>
            <a:endCxn id="6176" idx="0"/>
          </p:cNvCxnSpPr>
          <p:nvPr/>
        </p:nvCxnSpPr>
        <p:spPr bwMode="auto">
          <a:xfrm>
            <a:off x="6057900" y="2971800"/>
            <a:ext cx="0" cy="304800"/>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2" name="AutoShape 38"/>
          <p:cNvCxnSpPr>
            <a:cxnSpLocks noChangeShapeType="1"/>
            <a:stCxn id="6176" idx="2"/>
            <a:endCxn id="6177" idx="0"/>
          </p:cNvCxnSpPr>
          <p:nvPr/>
        </p:nvCxnSpPr>
        <p:spPr bwMode="auto">
          <a:xfrm rot="5400000">
            <a:off x="5153819" y="3439319"/>
            <a:ext cx="588962" cy="121920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3" name="AutoShape 39"/>
          <p:cNvCxnSpPr>
            <a:cxnSpLocks noChangeShapeType="1"/>
            <a:stCxn id="6176" idx="2"/>
            <a:endCxn id="6178" idx="0"/>
          </p:cNvCxnSpPr>
          <p:nvPr/>
        </p:nvCxnSpPr>
        <p:spPr bwMode="auto">
          <a:xfrm rot="16200000" flipH="1">
            <a:off x="6449219" y="3363119"/>
            <a:ext cx="588962" cy="1371600"/>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6184" name="Text Box 40"/>
          <p:cNvSpPr txBox="1">
            <a:spLocks noChangeArrowheads="1"/>
          </p:cNvSpPr>
          <p:nvPr/>
        </p:nvSpPr>
        <p:spPr bwMode="auto">
          <a:xfrm>
            <a:off x="1828800" y="3616326"/>
            <a:ext cx="1295400" cy="650875"/>
          </a:xfrm>
          <a:prstGeom prst="rect">
            <a:avLst/>
          </a:prstGeom>
          <a:solidFill>
            <a:schemeClr val="accent3">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eaLnBrk="0" hangingPunct="0">
              <a:spcBef>
                <a:spcPct val="50000"/>
              </a:spcBef>
            </a:pPr>
            <a:r>
              <a:rPr lang="en-US" altLang="zh-TW" dirty="0">
                <a:solidFill>
                  <a:schemeClr val="tx1"/>
                </a:solidFill>
                <a:ea typeface="PMingLiU" pitchFamily="18" charset="-120"/>
              </a:rPr>
              <a:t>Retail Banking</a:t>
            </a:r>
          </a:p>
        </p:txBody>
      </p:sp>
      <p:sp>
        <p:nvSpPr>
          <p:cNvPr id="6185" name="Text Box 41"/>
          <p:cNvSpPr txBox="1">
            <a:spLocks noChangeArrowheads="1"/>
          </p:cNvSpPr>
          <p:nvPr/>
        </p:nvSpPr>
        <p:spPr bwMode="auto">
          <a:xfrm>
            <a:off x="1828800" y="4473576"/>
            <a:ext cx="1295400" cy="650875"/>
          </a:xfrm>
          <a:prstGeom prst="rect">
            <a:avLst/>
          </a:prstGeom>
          <a:solidFill>
            <a:schemeClr val="accent3">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spcBef>
                <a:spcPct val="50000"/>
              </a:spcBef>
            </a:pPr>
            <a:r>
              <a:rPr lang="en-US" altLang="zh-TW" dirty="0">
                <a:solidFill>
                  <a:schemeClr val="tx1"/>
                </a:solidFill>
                <a:ea typeface="PMingLiU" pitchFamily="18" charset="-120"/>
              </a:rPr>
              <a:t>Consumer Finance</a:t>
            </a:r>
          </a:p>
        </p:txBody>
      </p:sp>
      <p:sp>
        <p:nvSpPr>
          <p:cNvPr id="6186" name="Text Box 42"/>
          <p:cNvSpPr txBox="1">
            <a:spLocks noChangeArrowheads="1"/>
          </p:cNvSpPr>
          <p:nvPr/>
        </p:nvSpPr>
        <p:spPr bwMode="auto">
          <a:xfrm>
            <a:off x="1828800" y="5334001"/>
            <a:ext cx="1295400" cy="650875"/>
          </a:xfrm>
          <a:prstGeom prst="rect">
            <a:avLst/>
          </a:prstGeom>
          <a:solidFill>
            <a:schemeClr val="accent3">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eaLnBrk="0" hangingPunct="0">
              <a:spcBef>
                <a:spcPct val="50000"/>
              </a:spcBef>
            </a:pPr>
            <a:r>
              <a:rPr lang="en-US" altLang="zh-TW">
                <a:solidFill>
                  <a:schemeClr val="tx1"/>
                </a:solidFill>
                <a:ea typeface="PMingLiU" pitchFamily="18" charset="-120"/>
              </a:rPr>
              <a:t>Credit Cards</a:t>
            </a:r>
          </a:p>
        </p:txBody>
      </p:sp>
      <p:cxnSp>
        <p:nvCxnSpPr>
          <p:cNvPr id="6187" name="AutoShape 43"/>
          <p:cNvCxnSpPr>
            <a:cxnSpLocks noChangeShapeType="1"/>
            <a:stCxn id="6177" idx="1"/>
            <a:endCxn id="6184" idx="3"/>
          </p:cNvCxnSpPr>
          <p:nvPr/>
        </p:nvCxnSpPr>
        <p:spPr bwMode="auto">
          <a:xfrm rot="10800000">
            <a:off x="3124200" y="3941765"/>
            <a:ext cx="609600" cy="858837"/>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88" name="AutoShape 44"/>
          <p:cNvCxnSpPr>
            <a:cxnSpLocks noChangeShapeType="1"/>
            <a:stCxn id="6177" idx="1"/>
            <a:endCxn id="6186" idx="3"/>
          </p:cNvCxnSpPr>
          <p:nvPr/>
        </p:nvCxnSpPr>
        <p:spPr bwMode="auto">
          <a:xfrm rot="10800000" flipV="1">
            <a:off x="3124200" y="4800600"/>
            <a:ext cx="609600" cy="858838"/>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6189" name="Text Box 45"/>
          <p:cNvSpPr txBox="1">
            <a:spLocks noChangeArrowheads="1"/>
          </p:cNvSpPr>
          <p:nvPr/>
        </p:nvSpPr>
        <p:spPr bwMode="auto">
          <a:xfrm>
            <a:off x="8915400" y="3798887"/>
            <a:ext cx="1371600" cy="923330"/>
          </a:xfrm>
          <a:prstGeom prst="rect">
            <a:avLst/>
          </a:prstGeom>
          <a:solidFill>
            <a:schemeClr val="accent6">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spcBef>
                <a:spcPct val="50000"/>
              </a:spcBef>
            </a:pPr>
            <a:r>
              <a:rPr lang="en-US" altLang="zh-TW" dirty="0">
                <a:solidFill>
                  <a:schemeClr val="tx1"/>
                </a:solidFill>
                <a:ea typeface="PMingLiU" pitchFamily="18" charset="-120"/>
              </a:rPr>
              <a:t>Corporate &amp; Investment Bank</a:t>
            </a:r>
          </a:p>
        </p:txBody>
      </p:sp>
      <p:sp>
        <p:nvSpPr>
          <p:cNvPr id="6190" name="Text Box 46"/>
          <p:cNvSpPr txBox="1">
            <a:spLocks noChangeArrowheads="1"/>
          </p:cNvSpPr>
          <p:nvPr/>
        </p:nvSpPr>
        <p:spPr bwMode="auto">
          <a:xfrm>
            <a:off x="8915400" y="4941888"/>
            <a:ext cx="1371600" cy="925513"/>
          </a:xfrm>
          <a:prstGeom prst="rect">
            <a:avLst/>
          </a:prstGeom>
          <a:solidFill>
            <a:schemeClr val="accent6">
              <a:lumMod val="20000"/>
              <a:lumOff val="8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eaLnBrk="0" hangingPunct="0">
              <a:spcBef>
                <a:spcPct val="50000"/>
              </a:spcBef>
            </a:pPr>
            <a:r>
              <a:rPr lang="en-US" altLang="zh-TW" dirty="0">
                <a:solidFill>
                  <a:schemeClr val="tx1"/>
                </a:solidFill>
                <a:ea typeface="PMingLiU" pitchFamily="18" charset="-120"/>
              </a:rPr>
              <a:t>Trading, Treasury &amp; Markets</a:t>
            </a:r>
          </a:p>
        </p:txBody>
      </p:sp>
      <p:cxnSp>
        <p:nvCxnSpPr>
          <p:cNvPr id="6191" name="AutoShape 47"/>
          <p:cNvCxnSpPr>
            <a:cxnSpLocks noChangeShapeType="1"/>
            <a:stCxn id="6177" idx="1"/>
            <a:endCxn id="6185" idx="3"/>
          </p:cNvCxnSpPr>
          <p:nvPr/>
        </p:nvCxnSpPr>
        <p:spPr bwMode="auto">
          <a:xfrm flipH="1" flipV="1">
            <a:off x="3124200" y="4799014"/>
            <a:ext cx="609600" cy="1587"/>
          </a:xfrm>
          <a:prstGeom prst="straightConnector1">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92" name="AutoShape 48"/>
          <p:cNvCxnSpPr>
            <a:cxnSpLocks noChangeShapeType="1"/>
            <a:stCxn id="6178" idx="3"/>
            <a:endCxn id="6189" idx="1"/>
          </p:cNvCxnSpPr>
          <p:nvPr/>
        </p:nvCxnSpPr>
        <p:spPr bwMode="auto">
          <a:xfrm flipV="1">
            <a:off x="8534400" y="4260552"/>
            <a:ext cx="381000" cy="540048"/>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6193" name="AutoShape 49"/>
          <p:cNvCxnSpPr>
            <a:cxnSpLocks noChangeShapeType="1"/>
            <a:stCxn id="6178" idx="3"/>
            <a:endCxn id="6190" idx="1"/>
          </p:cNvCxnSpPr>
          <p:nvPr/>
        </p:nvCxnSpPr>
        <p:spPr bwMode="auto">
          <a:xfrm>
            <a:off x="8534400" y="4800600"/>
            <a:ext cx="381000" cy="604044"/>
          </a:xfrm>
          <a:prstGeom prst="bentConnector3">
            <a:avLst>
              <a:gd name="adj1" fmla="val 50000"/>
            </a:avLst>
          </a:prstGeom>
          <a:ln>
            <a:headEnd/>
            <a:tailEnd type="triangle" w="med" len="med"/>
          </a:ln>
          <a:effectLst/>
        </p:spPr>
        <p:style>
          <a:lnRef idx="2">
            <a:schemeClr val="accent2"/>
          </a:lnRef>
          <a:fillRef idx="0">
            <a:schemeClr val="accent2"/>
          </a:fillRef>
          <a:effectRef idx="1">
            <a:schemeClr val="accent2"/>
          </a:effectRef>
          <a:fontRef idx="minor">
            <a:schemeClr val="tx1"/>
          </a:fontRef>
        </p:style>
      </p:cxn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Commercial Banks?</a:t>
            </a:r>
          </a:p>
        </p:txBody>
      </p:sp>
      <p:sp>
        <p:nvSpPr>
          <p:cNvPr id="28" name="Slide Number Placeholder 6"/>
          <p:cNvSpPr>
            <a:spLocks noGrp="1"/>
          </p:cNvSpPr>
          <p:nvPr>
            <p:ph type="sldNum" sz="quarter" idx="10"/>
          </p:nvPr>
        </p:nvSpPr>
        <p:spPr>
          <a:xfrm>
            <a:off x="9763126" y="6586539"/>
            <a:ext cx="919163" cy="293687"/>
          </a:xfrm>
        </p:spPr>
        <p:txBody>
          <a:bodyPr vert="horz" wrap="square" lIns="91440" tIns="45720" rIns="91440" bIns="45720" numCol="1" rtlCol="0" anchor="ctr" anchorCtr="0" compatLnSpc="1">
            <a:prstTxWarp prst="textNoShape">
              <a:avLst/>
            </a:prstTxWarp>
          </a:bodyPr>
          <a:lstStyle/>
          <a:p>
            <a:pPr algn="r" eaLnBrk="0" hangingPunct="0"/>
            <a:fld id="{A035700F-DB46-4AD5-92C8-4F757729CD70}" type="slidenum">
              <a:rPr lang="en-US" altLang="en-US" sz="1400" b="1">
                <a:solidFill>
                  <a:srgbClr val="002060"/>
                </a:solidFill>
                <a:latin typeface="Calibri" pitchFamily="34" charset="0"/>
              </a:rPr>
              <a:pPr algn="r" eaLnBrk="0" hangingPunct="0"/>
              <a:t>5</a:t>
            </a:fld>
            <a:endParaRPr lang="en-US" altLang="en-US" sz="1400" b="1">
              <a:solidFill>
                <a:srgbClr val="002060"/>
              </a:solidFill>
              <a:latin typeface="Calibri" pitchFamily="34" charset="0"/>
            </a:endParaRPr>
          </a:p>
        </p:txBody>
      </p:sp>
      <p:sp>
        <p:nvSpPr>
          <p:cNvPr id="26" name="Rectangle 34"/>
          <p:cNvSpPr>
            <a:spLocks noChangeArrowheads="1"/>
          </p:cNvSpPr>
          <p:nvPr/>
        </p:nvSpPr>
        <p:spPr bwMode="auto">
          <a:xfrm>
            <a:off x="4953000" y="5334000"/>
            <a:ext cx="2209800" cy="914400"/>
          </a:xfrm>
          <a:prstGeom prst="rect">
            <a:avLst/>
          </a:prstGeom>
          <a:solidFill>
            <a:schemeClr val="accent4">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r>
              <a:rPr lang="en-US" altLang="zh-TW" dirty="0">
                <a:solidFill>
                  <a:schemeClr val="tx1"/>
                </a:solidFill>
                <a:ea typeface="PMingLiU" pitchFamily="18" charset="-120"/>
              </a:rPr>
              <a:t>Private Banking/ </a:t>
            </a:r>
          </a:p>
          <a:p>
            <a:pPr algn="ctr" eaLnBrk="0" hangingPunct="0"/>
            <a:r>
              <a:rPr lang="en-US" altLang="zh-TW" dirty="0">
                <a:solidFill>
                  <a:schemeClr val="tx1"/>
                </a:solidFill>
                <a:ea typeface="PMingLiU" pitchFamily="18" charset="-120"/>
              </a:rPr>
              <a:t>Asset Management</a:t>
            </a:r>
          </a:p>
        </p:txBody>
      </p:sp>
      <p:cxnSp>
        <p:nvCxnSpPr>
          <p:cNvPr id="30" name="Straight Arrow Connector 29"/>
          <p:cNvCxnSpPr>
            <a:endCxn id="26" idx="0"/>
          </p:cNvCxnSpPr>
          <p:nvPr/>
        </p:nvCxnSpPr>
        <p:spPr>
          <a:xfrm>
            <a:off x="6019800" y="4038600"/>
            <a:ext cx="38100" cy="1295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16620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risks in banks in Asia: find recent incidents, what happened, consequences</a:t>
            </a:r>
          </a:p>
        </p:txBody>
      </p:sp>
      <p:sp>
        <p:nvSpPr>
          <p:cNvPr id="3" name="Content Placeholder 2"/>
          <p:cNvSpPr>
            <a:spLocks noGrp="1"/>
          </p:cNvSpPr>
          <p:nvPr>
            <p:ph idx="1"/>
          </p:nvPr>
        </p:nvSpPr>
        <p:spPr/>
        <p:txBody>
          <a:bodyPr/>
          <a:lstStyle/>
          <a:p>
            <a:r>
              <a:rPr lang="en-US" dirty="0"/>
              <a:t>Group 6</a:t>
            </a:r>
          </a:p>
          <a:p>
            <a:r>
              <a:rPr lang="en-US" dirty="0"/>
              <a:t>Video link</a:t>
            </a:r>
          </a:p>
          <a:p>
            <a:r>
              <a:rPr lang="en-US" dirty="0">
                <a:hlinkClick r:id="rId2"/>
              </a:rPr>
              <a:t>https://www.youtube.com/watch?v=2WV3sIcWNxE</a:t>
            </a:r>
            <a:endParaRPr lang="en-US" dirty="0"/>
          </a:p>
          <a:p>
            <a:r>
              <a:rPr lang="en-US" dirty="0"/>
              <a:t>Article</a:t>
            </a:r>
          </a:p>
          <a:p>
            <a:r>
              <a:rPr lang="en-US" dirty="0">
                <a:hlinkClick r:id="rId3"/>
              </a:rPr>
              <a:t>https://finance.yahoo.com/news/hong-kong-slaps-record-fine-093000692.html</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50</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15313179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China’s financial reforms: deposit insurance</a:t>
            </a:r>
            <a:endParaRPr lang="zh-TW" altLang="en-US" dirty="0"/>
          </a:p>
        </p:txBody>
      </p:sp>
      <p:sp>
        <p:nvSpPr>
          <p:cNvPr id="3" name="Content Placeholder 2"/>
          <p:cNvSpPr>
            <a:spLocks noGrp="1"/>
          </p:cNvSpPr>
          <p:nvPr>
            <p:ph idx="1"/>
          </p:nvPr>
        </p:nvSpPr>
        <p:spPr/>
        <p:txBody>
          <a:bodyPr/>
          <a:lstStyle/>
          <a:p>
            <a:r>
              <a:rPr lang="en-US" altLang="zh-TW" b="1" dirty="0"/>
              <a:t>PBOC implements China’s first national deposit insurance</a:t>
            </a:r>
            <a:endParaRPr lang="en-US" altLang="zh-TW" dirty="0"/>
          </a:p>
          <a:p>
            <a:r>
              <a:rPr lang="en-US" altLang="zh-TW" dirty="0"/>
              <a:t>The People’s Bank of China implemented its Deposit Insurance Act, on May 1, 2015. </a:t>
            </a:r>
          </a:p>
          <a:p>
            <a:r>
              <a:rPr lang="en-US" altLang="zh-TW" dirty="0"/>
              <a:t>All deposit-taking financial institutions in China, </a:t>
            </a:r>
            <a:r>
              <a:rPr lang="en-US" altLang="zh-TW" b="1" dirty="0"/>
              <a:t>excluding</a:t>
            </a:r>
            <a:r>
              <a:rPr lang="en-US" altLang="zh-TW" dirty="0"/>
              <a:t> branch offices of foreign banks in China, are covered by the act. </a:t>
            </a:r>
          </a:p>
          <a:p>
            <a:r>
              <a:rPr lang="en-US" altLang="zh-TW" dirty="0"/>
              <a:t>National deposit insurance covers a maximum of  </a:t>
            </a:r>
            <a:r>
              <a:rPr lang="en-US" altLang="zh-TW" b="1" dirty="0"/>
              <a:t>Rmb500,000</a:t>
            </a:r>
            <a:r>
              <a:rPr lang="en-US" altLang="zh-TW" dirty="0"/>
              <a:t> per depositor per bank, including equivalent foreign currency deposits. </a:t>
            </a:r>
          </a:p>
          <a:p>
            <a:r>
              <a:rPr lang="en-US" altLang="zh-TW" dirty="0"/>
              <a:t>The PBOC estimates the new system will provide full protection for 99.63% of depositors</a:t>
            </a:r>
          </a:p>
          <a:p>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500</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Financial regulation in China</a:t>
            </a:r>
          </a:p>
        </p:txBody>
      </p:sp>
    </p:spTree>
    <p:extLst>
      <p:ext uri="{BB962C8B-B14F-4D97-AF65-F5344CB8AC3E}">
        <p14:creationId xmlns:p14="http://schemas.microsoft.com/office/powerpoint/2010/main" val="34116032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495800" y="762001"/>
            <a:ext cx="2209800" cy="1858963"/>
          </a:xfrm>
        </p:spPr>
        <p:txBody>
          <a:bodyPr/>
          <a:lstStyle/>
          <a:p>
            <a:pPr algn="ctr"/>
            <a:r>
              <a:rPr lang="en-US" altLang="zh-TW" sz="4000" dirty="0">
                <a:ea typeface="PMingLiU" pitchFamily="18" charset="-120"/>
              </a:rPr>
              <a:t>Who is who?</a:t>
            </a:r>
          </a:p>
        </p:txBody>
      </p:sp>
      <p:sp>
        <p:nvSpPr>
          <p:cNvPr id="15"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A411522-86A9-4264-BF81-6526C3217881}" type="slidenum">
              <a:rPr lang="en-US" altLang="en-US" sz="1400"/>
              <a:pPr/>
              <a:t>501</a:t>
            </a:fld>
            <a:endParaRPr lang="en-US" altLang="en-US" sz="1400"/>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pic>
        <p:nvPicPr>
          <p:cNvPr id="887810" name="Picture 2" descr="http://english.kyodonews.jp/photos/assets/201303/0315007-thumbx300.jpg">
            <a:hlinkClick r:id="rId3"/>
          </p:cNvPr>
          <p:cNvPicPr>
            <a:picLocks noChangeAspect="1" noChangeArrowheads="1"/>
          </p:cNvPicPr>
          <p:nvPr/>
        </p:nvPicPr>
        <p:blipFill>
          <a:blip r:embed="rId4" cstate="print"/>
          <a:srcRect/>
          <a:stretch>
            <a:fillRect/>
          </a:stretch>
        </p:blipFill>
        <p:spPr bwMode="auto">
          <a:xfrm>
            <a:off x="8305800" y="3048000"/>
            <a:ext cx="2038350" cy="2857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Oval 8"/>
          <p:cNvSpPr>
            <a:spLocks noChangeArrowheads="1"/>
          </p:cNvSpPr>
          <p:nvPr/>
        </p:nvSpPr>
        <p:spPr bwMode="auto">
          <a:xfrm>
            <a:off x="8127078" y="5686425"/>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a:ea typeface="PMingLiU" pitchFamily="18" charset="-120"/>
              </a:rPr>
              <a:t>4</a:t>
            </a:r>
          </a:p>
        </p:txBody>
      </p:sp>
      <p:sp>
        <p:nvSpPr>
          <p:cNvPr id="886786" name="AutoShape 2"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1587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88" name="AutoShape 4"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1587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90" name="AutoShape 6"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1587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92" name="AutoShape 8"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1587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886794" name="AutoShape 10" descr="data:image/jpeg;base64,/9j/4AAQSkZJRgABAQAAAQABAAD/2wCEAAkGBxQSEhUUEhQUFBUXFxUVFBQUFBQUFBQVFxUXFhQVFBQYHCggGBolHBQUITEhJSkrLi4uFx8zODMsNygtLisBCgoKDg0OGhAQFywkHSQsLCwsLCwsLCwsLCwsLSwsLCwsLCwsLCwsLCwsLCwsLCwsLCwsLCwsLCwsLCwsLCwsLP/AABEIAOYA2wMBIgACEQEDEQH/xAAcAAABBQEBAQAAAAAAAAAAAAAAAwQFBgcCAQj/xABCEAABAwEFBQQGCAQGAwEAAAABAAIRAwQFEiExBkFRcZEiYYGhBxMyM7HwFEJicrPB0eEjJVKCFTVDkqKyo8PxY//EABkBAAMBAQEAAAAAAAAAAAAAAAABAgMEBf/EACIRAQEAAgICAgIDAAAAAAAAAAABAhEDMSFBElEiMgQTYf/aAAwDAQACEQMRAD8A257RCQdTCcOSLk4mm5bmUk6kDqEsdSuHFUhULe2L2s3I/h1Fe2qi3if5tZeR/DqK9BGQw9lGqCvH3jlOtUFePvHJY9qy6IhdBchdBUmPV6uXvABJIAGZJyAHElUHaTb8AmnZYO41TMf2hTaa8Wu3U6Qmo9reZAJ5BRbtrLKMvWz4H81kVrtdSs7FUrYjP2vzXQoRGLtD+oE4h1S2rTVq+19AOhsuETiGnzp1St0bUUq7i3NrgdDoc4meayum0NggkAkCdQZ+B7k7stpa15cMjv8AgY4z+iNjTZpXoVFsG0bmjXEcst3ADoNytd2XtTrAYXAO3tJGLpKZH6EIQYQhCCeoXi9QYQhCAEIQgJSvVICRs9QumV7adFxY96EXt24ZlQF83i6m4AKwOOZVR2mPbCvCbqOS6nhF0LUal52Zx4uH/jetKCyy6z/MbN9534b1qYS5O1cV3CjVB3j7xynGqDvH3hU49ry6IBdhcBRG197/AEWzPeD2z2GfeO/wEnwTpRSfSDtKalR1npuimzJ8fXcNZdwHCNVSmO74G/T89UnJcSTqd/7pWhZHP0BjcNVnb9tMcd9F7KRujznzT01yNM+p8IEp9dmz5dGIk9wlWixbMMyloHxWd5ZG84MlFrVHPENaIORjKeeQhRj6FVuIZ5RHXitns2zdEagT3Be2rZmkWkAa8kv7D/qZFZLS4ZZ9Y6fPkp+xl2RGRGYIcJnqFL3jsyxp9n+4HXmFFNwtdgIwOHzlx1HUZZp457Rnx/Fo2zF6GvS7XtNyPfwKmFRtjrWWVsJ0eOJIkaEH53K8rdzhCEIAXqEIMIQhACEIQD+0+yk7EdV3avZSVh3o9IvZYnMqnbVe2FcCcyqftX7YWnH2z5f1Qdz/AOY2b7zvwnrVgsnuY/zGzfed+G9awFPJ2rh/Uo1Qd4+8KnGqEvD3jlOPbTLogFnnpVtWJ1GiNwL3c3ZNHQHqtDCzG96RrWipVcZlxwAbmCA0D7UAdQjIY9qxZLBiOHkXd0HT54Ky2axBsABK0bKKbNMzmf0TmlmVx55behxYaTd00gNymWBRV2FTLAso2yujik2UqWLynkllppjb5Rdtog6qq3/c4cMTZlvDe3gct0/FXS0sUdXZujVT+t2u/ljpSrG/1JZVE4QQTByImHa6ETI3clpdN4cARmCARyKoF4UPVtqMObScu6cx/wDVa9la+Oy0zMwMMnfhMBduN3HnZTVSyEIVE9QhCAEIQgBCEIB/ah2U3u/epGpRBCQZRDTkiJs8uHalVTadvaCtkGSo233Wyqe0rxuqjObihXN/mNm+878N61gLNn2NtK9bM1ukk9ab1pISz7PjmoUaoS8feFTbVCXj7wqce15dGVsqYab3cGuPkYWfvIa6DnGQ55yfitBtNPExzeLXDqFmFauDUIacm6+H7nySz6PDtJWk5JWgMk0c+RzAUlZaeQBMb1xV6WNSV3KaoNUFZ6eEiCFLWW0xqlJo8rtIgpYBNhUBKUZW4K2dFVR9ryUg6N5TC35iRmoyisarl/wGl2uUFTOxVMtsoB/qdHVQV+1IB4Qemh+KseylPDZWd+I9XFdXD+rj5/3S69XiFqxeoQhBhCEIAXqF4gJ1yQcirXgJClXxaJQrXW8pF5ShmSoq8LzbTMOVSJt0rt5n+b2X5/06i0ALNalrFW9bK5ukkf8AjetKCMhgUaoS8feFTbVCXj7wpY9ry6Rd8VyyhUe3VrSR+flKy212ctxPB9qMtwzGR8D5LWbXQ9Yx7D9Zrm9RCzS0S+sKbQMA9vLOMoz5wsuW2ZT6b8OEywv3C1P2W8gvWW9ozqODRMSSB4CU7s9nBy4CFwbhh4eW4yNJAyngub5T26fjTWtb7PUyo1qheDBDWOMGC7fGUA56JGnfdSlAnE3jBHx18JVnuy7mscXNpBruOQ110UZtFRYOy1rB9Z2FoGe7RO2ehjMvafupz32f1k56gKAtt8VWmIcCTkBMnlMKw7O1T9Gb0Tu0WLEcQg8x+eqiL67Va5traJyqvq4hqHU5wwJzDMRA7yrFZ7U2qMVNwexw9ppkHxTiy3c0SRTpgnUgN+MTuCXo3bTp4i1sF2bgNCeMcVpdemU37VS9rMalRjG+04aeP7K2XGzDQYC3DAIiZjtHUqDtoc14eyOx7UgHsHKBPgfBWWyjsjr1z/NXw5bukc+Gsfl90qhCF0uN6hCEGEIQgPUIQgHtr9lIXdvS9s9lIXdvRE3s5OpVP2rPaCuJ1Kpe1/tBXh2zz6QF0H+Y2X77vw3LWgsjub/MbL9934blrgU59q4+ijVB3j7wqcaoO8feFLHteXRAKiW2zBlZzgIkvY4TuDuyQPAdVewqptBZKvrS4MLmkg4gMgABiJO6ACs+abjf+NlJbLfRhZnQ9TtC06aKvl0EpzZ7QuPKarvw1Ysbq+XBUi9bQHVo3SAT+QU3eNqIp9nUrPra2rnHGZMlGPkr+Ma1dbWmkACBknVkrjQmJyH6LPtmrVaCMEZd5I6b4VsuywVjTd69zZnsYQRHfmSU/jYW5ViCaWisZKjrDbj7LtRku6lSUrluHMdErO9pdUa7R2EeEmVO2cQ0cgq7ZHEl8NcSSIIBIkTlOg1CsrBAHJb8E7c38m+JHqEL1dLkCEIQAhCEB6hCEA9tnspvdu9OLZ7KbXbqURN7OjqVTtrvaCuJGZVR2tIBEqse0Z9KzdH+Y2T77vw3LXQsiug/zGyffd+G5a6Es+1cfRRqg7x94VONUHeXvHfO5LHtWXRALmuzExw4tI6hdBdhOpjOqr4cu6VLPJI3m9oqPDSHNa94BGY7Li0jmCCD3gpWyVYLSuLKPSwye3jbAxna4wOaZUKlJ2b3MbzcFPXpZadRsOaCDBzGUpjYbkp/VYwd5aD+SmWRfm+alLLVs9MBwr04HeE8/wAbpOypVG1CPqslxPIDNIWG7CNG0vCm2T4wpuz0g3cJ7gntNmKuB/rHB7A5pJhzXAtPODvTusYCkrbAMxmoqo01ajWN3nPuA1PRRryqZeE3clLDRb9qXddPKE+Q1sCBoMhyXq75NTTzsru7eL1CEyCEIQAvV4hAerxeoQEpXoSE2s9nwE96kXJByUKwhizKgL/up1cggxCsBGZSTlUqLGbULEaN6WRhM9px603LVgs6vVv84snP/wBb1cL02kstm99XpsP9M4n/AOxsu8kZdngmWqDvH3jlWrx9Ltip5U2Vqp4hrWN6uM+SqF4el1znlzbK1oP9VUu6wwIkVldxpoVT2y2vZZ2uo0nYq5EEjSlO8n+vgN2p4Gk270qWh1NzW06dNzsg9uIlo4gk5FUttsJMnfr+6qIX+6KBq3bTqszdRfWbUG/C6q6oCeXrPM8E1p3lHgm/o32gFCu6g8xTr5tJ0FUCIPc4ZeAU7tHs4JL6OXFm4cuHz45Z8e/MbcfL8fFd2a9w6M5U9Y6rYBBWaYC0xm0hTNivGoMsj4rmy4/p1Y8v206w2tsQT1TitaWgLNf8ZeDI+KfC+qj2x5o+NFzxvtO3neTeKkdl6PZdUI7RMDuaADHmqlYbHicCZO/NJ7S7bV7uqNpsp0nsLA+XYw8OcXDc6IIbw3K+PH8mfJl+LTULK7B6X5P8WzCONOoZ/wBrhn1Vou70h2Grq91I8KjD/wBmyF0uba2IUdZ7+sz/AGbRRPd6xoPQlSDHAiQQRxBkdQkb1CEIAXq8XqAEIQgJipVAChL52ns1l9/Va0nRolzz/a2T4qr+kTbE0D9Hs5HrImo/X1c6Nb9ojOd2W85ZBbnFxJJJJzJJJJO8kpzFFyareHpZoNJFGk9541CKY5wJJ8lV7x9JlrqTgNKkPsNk9Xz+SzusdySD1XiFpP3hfdaq7FVqOqHSSScuA4KMq2hNMa4JRs5HVSqkfWocUhUkZhIylaovWPTcPnnwXTckA4c7eMiMwRuO4hapsltF9JoAPP8AEYMLicpgRPiP000yhpUls9bXUqwLd+oTlTZuNMvGwtecxBHUfPD94j2WBwOQxDz8R+mvdopayWgVGg/I7j88p0TgUh4+R+eh+NZYSpxzsRNOyE7lMWK6wBLupyAUfb9qKDOw0GpUmHFvss4gn6x7t285ZyFzXxQqOb6x2DPsh8NZPMEgHQAu4rnvHla6JyYyLFc914oOjehPLgO/XyKzf0vAf4iaeQBs9GO6DUw/BbLYx8/PzACwr0t20PvWoB/p06LDzgv/APYrxxkTllclKcwtKVYTqOie2poIDuPxTRwDQSqSWpWs8VIWS9KjDLHuaeLXFp6hV5lROab0bKxeLDtzbGaVnOHB4D/NwnzU9Y/SdVHvKVN33cTD8SPJZiyol21U/Abfde3dlq4Q4mk45dvNk/fHxICtAK+cKLpBE66dx3HqtI9F+1RePo1U5/6c7iNafLh3yN4SsEv20hCEKVsAt1oL3ue8y5xLnE7yTJPmUwqOXb5TR7TxWjKGtqGcpo4+fxUjWp5KMqDXr0SqoUC6hJU3pdqRknBIxnCdOam1duh4fBAcuoBDmpZmYXkIBNqVoOhwPAykyEIDTLhqwO4jOdI1+fmIja3aCo9rqdmkU88dXe7i1hGje/f3LjZpprtawnsjIgaujQE8NMlabfYGCi9oAyHWN/iM/AKvNiPErOLusbsnEvDRBdBZLhua2XGCe8ZZnOIVuu6/nsa5roosg5UwWiI0eT2iYn2iZVPs9jJHq2loILnHE1oEyQwEkRo3LPVx0lS4qEM+j1my+KTmuk+yXSW9qCW9k8RpBjVb0dm1o9Ge2j6NRtntBLrO92Gi92tGT2Gk76egz9nLcoP0w2E07ze8aVGMd4huE/8AVWF2zrHUhhG4eM/I81GbbY6tKh63OrTHqnO/rZmGO56g8gd6Wj2qNieHMgpKrSjJN7M4seWnLNSbs04EURxE/FBZlISlalGhXFLI8Uje0qspdMzTgx3p1Tdkgjqg+ErZ7SaNoZUaYkhwI3OBH7FNWlK2unip5at7Q8NfKUyfR922wVqTKo0e0O5E6jwMjwTlUL0U3zjspY4zgII5OmfMf8ldfpbfkqL4aTzHzxWKjqj4OqeVq4jNRdrAnJaVnDgWqEyfUl0pIleSpU8ouT6gZUfTOZTugc0A6c1NyE6Cb1gmRvTOE4enJKkJKqJE7wu6b5CRvCuYShC5IQFk2ItWGrh46cxPxEhaFaR2Ce7rw/Tk1ZLdFo9XVa7SCFrLn4qZ725fp1BCqIyZpWeGYzrLjA3k6D8hv5EJSsKnYtHZcMAoZgxILsRc7U4RHaz9nU72r246hkw1pdLtIaDDnc9w8TuCc0bW55DGCNzW6CmzLLucQBJ3CBxUS+qppdwWoVaDHNzEaHUjgfMHmvb4uoWhhbMOGbXeA1HeIPdCZ3BVDAwZQRhdA1dmQ6OJE+LZU/EH54/rP+4LRmyLbm7/AFNZrho4QfvBMrPVlqvXpDu3HSJAzGY5jP4LN7FVU9Vc8w9rBNCIKdkykXNQbmq3MHiP2/JdNalHsyb4/kumNQCWJPbE+ckwqpaxP7QQE7sffJsnrBGIB+FwOuGTBHfkOq0ez3vSqNDxUABEw45juKyRrYtNRh0qNaRzgEeYKlLOxwaB86o+OxMrFdtIxCde9Rz5CXc0tBDTkm7X8UjDXShwXj28FzjQHAMOTthzTInMJ2CgJKkcknVC5oVF1UTI1eEkwwYS7gkqjEjKArxc03SF0UB1TOa1PZ60ess7eMQf+p8wOpWVBXrYK15FhO/yORPhqnE5IW9abWvfTBDXF5cQ+A17tWtDtAG6wYBJGeZXd02M05LgQ4+0DqPEp9thd+G0sqRk4EEfaGn59EpY6wMNdJH/ADZyPDuOXLVH+DftKWS1Bok6DM8QBnI7x86q32SsHsDgQcsyOEZEeEEfdWeXk2IbPZdLi5uhaIkD7eYGE7yOKs+y1qwn1Lj2oBI4OdJwjlIH9wT68Js35TN52b1lMg6x8+c9ViVvs/qqz2bpJHI5hb1h6ER893slZV6RLswVBUA358j+/wAUZHir7M10Qk7G9OHMSU7pslo5/qvK2S7sukd/z8UlaEyNHvSll1CavKVs1WCFJn15CK9N3Fg6hzv1Cm/p7W5OdnA+EqJvCmXGg4iB2gR3dkiehUVarTie49/luVb0WtkqjTuPVNX9+R8inLqkritI7wpUTBXDglWVAdQuKtONNEA3cnNN2SavKcM0QZdlSE4bUlMZXbXoI7heOauGVEoCgjaIPNKFKVGSFxSdIQHKndlLVgrN4HIqGLErZH4XA8CmGl7XWX1lDEMy2HjmNeufVVBtpDWYj4d54d3RaDdjxWoDvHxEE/8AXqqDaruc20GmC3IzTYSQZcciJGEhsHIEns6ZosTKeXRVLA51QYhiEsy/iV57DWn6rm8RvJGYEJxZsTKwrNdjZJhwEYySMcjc6S1sHdBEgSY63jMUmZNZLAT4+uqO6Ef7oUtZew3AWyNHNJAk5tjENHAksxaSa5zARv1RZ7jQLPVD2BwzBE93/wA9ryUHtldvrqDuMH56wfFd7L2vslmLFEFrtMjBGIfVPsnDwcFNWiliaW7iPy+MZn7qpPtgNmJa4tOoMeIUiHZLva2wGjaCYydn4jIprQqSpjSnVnOZ6pG3OXdJ2YXraeZnMzmfJMjAUCTnknVCiGn804qNlJAndqkZ9aXfwDxb2h8D5FVoNJVkp08VNzSdWkdQqyLQiiPHCNUpTfORXsHeMl56ngkZGtTheB2SXwnQpsRCARfqlgUhvSjSgyi6auQukE6Dkox6RXQQDoPTVz8Lp6rsOSdTNAP6ZBC6DFHWKthMHQ6KXwpk0HYi1TTDTy/fwBHRNdt7GWkVmCHAEA8MQ/YlMNi68PLeOf5H4+Su16Wb1tMg5kjz/dw80/SOqodx1w8YnbgBTcQCWtHsz/WBgc8j/wDP7SfWinA0yjeTmIwwTyLWH79YqKosNCoWRkT2RuJJGR7iRSB+yHbk6tlphoa0h2PLtZggicTuEtcXnf8AxzwS3vtWtdE7kvB7bR62ez2i6ch6ps4nkcS45cDiWo2WuKjGvaZBAcOBBz/WeazCpTYKQjsmpDiHGP4LMmtDvqlxI1/qOasWwdve0GjVOpJpzkROZaeAntDx7k4VJekW6MdIvaJLe0O+Neo+KzGzVNy3y8LOHsIPz8iR/asLvuxGhXezQAy3kdI5ZjwSp49FWvTmo7MHiN3EZKLZUUhZnYmxw+G/8kHSgE8uCWY1J4YSrO5Mi9nbqqe5sEjgSOit9F/ZVRrntO+8filTxeG2uSlK0IQkrRwXZSmjzOa8QgjZdtKEJGUBXSEJk9XqEID2UFCEAhVCl7pr4hB3IQiC9J64amCs098HlC1Cjm351jX/AIhCFcZ5K3tbdbXMLxkYnvAIyg8iq3YKH0gl2IxibSMjCRjkvLYJnIOG7I9yEJez9Eb6qF1WBlifgEbmMOBo64jHJTFmqYQ0bm+znBbGctO7lp3IQlOzy6X+w2j1jGuO8Sd0mJmN0weUrO/SndgGCsIkHCe8HTpA6lCE6nHtQGOUjdr+1HcUIUxdSUShggoQqS7IgGFT6x7R5n4r1CWSsX//2Q=="/>
          <p:cNvSpPr>
            <a:spLocks noChangeAspect="1" noChangeArrowheads="1"/>
          </p:cNvSpPr>
          <p:nvPr/>
        </p:nvSpPr>
        <p:spPr bwMode="auto">
          <a:xfrm>
            <a:off x="1587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1" name="Oval 6"/>
          <p:cNvSpPr>
            <a:spLocks noChangeArrowheads="1"/>
          </p:cNvSpPr>
          <p:nvPr/>
        </p:nvSpPr>
        <p:spPr bwMode="auto">
          <a:xfrm>
            <a:off x="3810000" y="2514600"/>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dirty="0">
                <a:ea typeface="PMingLiU" pitchFamily="18" charset="-120"/>
              </a:rPr>
              <a:t>2</a:t>
            </a:r>
          </a:p>
        </p:txBody>
      </p:sp>
      <p:pic>
        <p:nvPicPr>
          <p:cNvPr id="740354" name="Picture 2" descr="Image result for yi gang pboc govern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1075" y="3182938"/>
            <a:ext cx="3028998" cy="2722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Oval 12"/>
          <p:cNvSpPr>
            <a:spLocks noChangeArrowheads="1"/>
          </p:cNvSpPr>
          <p:nvPr/>
        </p:nvSpPr>
        <p:spPr bwMode="auto">
          <a:xfrm>
            <a:off x="5867400" y="5791200"/>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a:ea typeface="PMingLiU" pitchFamily="18" charset="-120"/>
              </a:rPr>
              <a:t>5</a:t>
            </a:r>
          </a:p>
        </p:txBody>
      </p:sp>
      <p:pic>
        <p:nvPicPr>
          <p:cNvPr id="741378" name="Picture 2" descr="default-boe-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6677" y="270010"/>
            <a:ext cx="3187416" cy="212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AutoShape 4" descr="https://www.ecb.europa.eu/ecb/orga/decisions/genc/shared/img/lagarde_491x658.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https://www.ecb.europa.eu/ecb/orga/decisions/genc/shared/img/lagarde_491x658.jp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https://www.ecb.europa.eu/ecb/orga/decisions/genc/shared/img/lagarde_491x658.jpg"/>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41388" name="Picture 12" descr="Portrait of Christine Lagarde, President of the European Central Ba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4375" y="3146157"/>
            <a:ext cx="2091864" cy="2796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Oval 7"/>
          <p:cNvSpPr>
            <a:spLocks noChangeArrowheads="1"/>
          </p:cNvSpPr>
          <p:nvPr/>
        </p:nvSpPr>
        <p:spPr bwMode="auto">
          <a:xfrm>
            <a:off x="3620142" y="5659437"/>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dirty="0">
                <a:ea typeface="PMingLiU" pitchFamily="18" charset="-120"/>
              </a:rPr>
              <a:t>3</a:t>
            </a:r>
          </a:p>
        </p:txBody>
      </p:sp>
      <p:sp>
        <p:nvSpPr>
          <p:cNvPr id="27" name="Oval 5"/>
          <p:cNvSpPr>
            <a:spLocks noChangeArrowheads="1"/>
          </p:cNvSpPr>
          <p:nvPr/>
        </p:nvSpPr>
        <p:spPr bwMode="auto">
          <a:xfrm>
            <a:off x="6991372" y="2216151"/>
            <a:ext cx="609600" cy="457200"/>
          </a:xfrm>
          <a:prstGeom prst="ellipse">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hangingPunct="0"/>
            <a:r>
              <a:rPr lang="en-US" altLang="zh-TW" b="1" dirty="0">
                <a:ea typeface="PMingLiU" pitchFamily="18" charset="-120"/>
              </a:rPr>
              <a:t>1</a:t>
            </a:r>
          </a:p>
        </p:txBody>
      </p:sp>
      <p:sp>
        <p:nvSpPr>
          <p:cNvPr id="5" name="AutoShape 2" descr="https://www.bankofcanada.ca/wp-content/uploads/2014/02/tiff-macklem-250x250.jpg"/>
          <p:cNvSpPr>
            <a:spLocks noChangeAspect="1" noChangeArrowheads="1"/>
          </p:cNvSpPr>
          <p:nvPr/>
        </p:nvSpPr>
        <p:spPr bwMode="auto">
          <a:xfrm>
            <a:off x="2136775" y="312738"/>
            <a:ext cx="1820857" cy="1820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www.bankofcanada.ca/wp-content/uploads/2014/02/tiff-macklem-250x250.jpg"/>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38312" name="Picture 8" descr="Tiff Macklem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9900" y="200026"/>
            <a:ext cx="3018282" cy="2155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1448055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0826-E56D-49EA-8799-107D6A0033EB}"/>
              </a:ext>
            </a:extLst>
          </p:cNvPr>
          <p:cNvSpPr>
            <a:spLocks noGrp="1"/>
          </p:cNvSpPr>
          <p:nvPr>
            <p:ph type="title"/>
          </p:nvPr>
        </p:nvSpPr>
        <p:spPr>
          <a:xfrm>
            <a:off x="1676400" y="0"/>
            <a:ext cx="8229600" cy="497184"/>
          </a:xfrm>
        </p:spPr>
        <p:txBody>
          <a:bodyPr/>
          <a:lstStyle/>
          <a:p>
            <a:r>
              <a:rPr lang="en-US" sz="2000" dirty="0"/>
              <a:t>Comparison of Asian central banks monetary policy goal &amp; tool sets</a:t>
            </a:r>
          </a:p>
        </p:txBody>
      </p:sp>
      <p:sp>
        <p:nvSpPr>
          <p:cNvPr id="4" name="Slide Number Placeholder 3">
            <a:extLst>
              <a:ext uri="{FF2B5EF4-FFF2-40B4-BE49-F238E27FC236}">
                <a16:creationId xmlns:a16="http://schemas.microsoft.com/office/drawing/2014/main" id="{07118F48-E152-4F00-A82B-8FC6ADEBDFEC}"/>
              </a:ext>
            </a:extLst>
          </p:cNvPr>
          <p:cNvSpPr>
            <a:spLocks noGrp="1"/>
          </p:cNvSpPr>
          <p:nvPr>
            <p:ph type="sldNum" sz="quarter" idx="10"/>
          </p:nvPr>
        </p:nvSpPr>
        <p:spPr/>
        <p:txBody>
          <a:bodyPr/>
          <a:lstStyle/>
          <a:p>
            <a:fld id="{37AF7983-E557-4B4F-BF89-F0A9ABB3FF61}" type="slidenum">
              <a:rPr lang="en-US" altLang="en-US" smtClean="0"/>
              <a:pPr/>
              <a:t>502</a:t>
            </a:fld>
            <a:endParaRPr lang="en-US" altLang="en-US"/>
          </a:p>
        </p:txBody>
      </p:sp>
      <p:sp>
        <p:nvSpPr>
          <p:cNvPr id="5" name="Footer Placeholder 4">
            <a:extLst>
              <a:ext uri="{FF2B5EF4-FFF2-40B4-BE49-F238E27FC236}">
                <a16:creationId xmlns:a16="http://schemas.microsoft.com/office/drawing/2014/main" id="{00DBC464-96EC-4617-85E5-CEFF7DF77C40}"/>
              </a:ext>
            </a:extLst>
          </p:cNvPr>
          <p:cNvSpPr>
            <a:spLocks noGrp="1"/>
          </p:cNvSpPr>
          <p:nvPr>
            <p:ph type="ftr" sz="quarter" idx="11"/>
          </p:nvPr>
        </p:nvSpPr>
        <p:spPr/>
        <p:txBody>
          <a:bodyPr/>
          <a:lstStyle/>
          <a:p>
            <a:r>
              <a:rPr lang="en-US" altLang="en-US" dirty="0"/>
              <a:t>Central Banking &amp; Monetary Policy</a:t>
            </a:r>
          </a:p>
        </p:txBody>
      </p:sp>
      <p:graphicFrame>
        <p:nvGraphicFramePr>
          <p:cNvPr id="9" name="Table 9">
            <a:extLst>
              <a:ext uri="{FF2B5EF4-FFF2-40B4-BE49-F238E27FC236}">
                <a16:creationId xmlns:a16="http://schemas.microsoft.com/office/drawing/2014/main" id="{98191E3F-FDD2-4073-9A79-382D3B789D65}"/>
              </a:ext>
            </a:extLst>
          </p:cNvPr>
          <p:cNvGraphicFramePr>
            <a:graphicFrameLocks noGrp="1"/>
          </p:cNvGraphicFramePr>
          <p:nvPr>
            <p:ph idx="1"/>
          </p:nvPr>
        </p:nvGraphicFramePr>
        <p:xfrm>
          <a:off x="1676400" y="533401"/>
          <a:ext cx="8839200" cy="5593409"/>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524987215"/>
                    </a:ext>
                  </a:extLst>
                </a:gridCol>
                <a:gridCol w="1905000">
                  <a:extLst>
                    <a:ext uri="{9D8B030D-6E8A-4147-A177-3AD203B41FA5}">
                      <a16:colId xmlns:a16="http://schemas.microsoft.com/office/drawing/2014/main" val="1581017491"/>
                    </a:ext>
                  </a:extLst>
                </a:gridCol>
                <a:gridCol w="3990622">
                  <a:extLst>
                    <a:ext uri="{9D8B030D-6E8A-4147-A177-3AD203B41FA5}">
                      <a16:colId xmlns:a16="http://schemas.microsoft.com/office/drawing/2014/main" val="3134796448"/>
                    </a:ext>
                  </a:extLst>
                </a:gridCol>
                <a:gridCol w="1800578">
                  <a:extLst>
                    <a:ext uri="{9D8B030D-6E8A-4147-A177-3AD203B41FA5}">
                      <a16:colId xmlns:a16="http://schemas.microsoft.com/office/drawing/2014/main" val="2017753007"/>
                    </a:ext>
                  </a:extLst>
                </a:gridCol>
              </a:tblGrid>
              <a:tr h="31180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538998"/>
                  </a:ext>
                </a:extLst>
              </a:tr>
              <a:tr h="548640">
                <a:tc>
                  <a:txBody>
                    <a:bodyPr/>
                    <a:lstStyle/>
                    <a:p>
                      <a:pPr algn="ctr"/>
                      <a:r>
                        <a:rPr lang="en-US" sz="1400" dirty="0"/>
                        <a:t>Core Objectives (Goals) </a:t>
                      </a:r>
                    </a:p>
                  </a:txBody>
                  <a:tcPr/>
                </a:tc>
                <a:tc>
                  <a:txBody>
                    <a:bodyPr/>
                    <a:lstStyle/>
                    <a:p>
                      <a:pPr algn="ctr"/>
                      <a:r>
                        <a:rPr lang="en-US" sz="1400" dirty="0"/>
                        <a:t>Currency stability under the Linked Exchange Rate System</a:t>
                      </a:r>
                    </a:p>
                  </a:txBody>
                  <a:tcPr/>
                </a:tc>
                <a:tc>
                  <a:txBody>
                    <a:bodyPr/>
                    <a:lstStyle/>
                    <a:p>
                      <a:pPr algn="ctr"/>
                      <a:r>
                        <a:rPr lang="en-US" sz="1400" dirty="0"/>
                        <a:t>Economic growth</a:t>
                      </a:r>
                    </a:p>
                    <a:p>
                      <a:pPr algn="ctr"/>
                      <a:r>
                        <a:rPr lang="en-US" sz="1400" dirty="0"/>
                        <a:t>Stable prices</a:t>
                      </a:r>
                    </a:p>
                    <a:p>
                      <a:pPr algn="ctr"/>
                      <a:r>
                        <a:rPr lang="en-US" sz="1400" dirty="0"/>
                        <a:t>Increased employment</a:t>
                      </a:r>
                    </a:p>
                    <a:p>
                      <a:pPr algn="ctr"/>
                      <a:r>
                        <a:rPr lang="en-US" sz="1400" dirty="0" err="1"/>
                        <a:t>BoP</a:t>
                      </a:r>
                      <a:r>
                        <a:rPr lang="en-US" sz="1400" dirty="0"/>
                        <a:t> equilibrium</a:t>
                      </a:r>
                    </a:p>
                    <a:p>
                      <a:pPr algn="ctr"/>
                      <a:r>
                        <a:rPr lang="en-US" sz="1400" dirty="0"/>
                        <a:t>Financial stability</a:t>
                      </a:r>
                    </a:p>
                  </a:txBody>
                  <a:tcPr/>
                </a:tc>
                <a:tc>
                  <a:txBody>
                    <a:bodyPr/>
                    <a:lstStyle/>
                    <a:p>
                      <a:pPr algn="ctr"/>
                      <a:r>
                        <a:rPr lang="en-US" sz="1400" dirty="0"/>
                        <a:t>Exchange rate stability</a:t>
                      </a:r>
                    </a:p>
                  </a:txBody>
                  <a:tcPr/>
                </a:tc>
                <a:extLst>
                  <a:ext uri="{0D108BD9-81ED-4DB2-BD59-A6C34878D82A}">
                    <a16:rowId xmlns:a16="http://schemas.microsoft.com/office/drawing/2014/main" val="971812875"/>
                  </a:ext>
                </a:extLst>
              </a:tr>
              <a:tr h="457200">
                <a:tc>
                  <a:txBody>
                    <a:bodyPr/>
                    <a:lstStyle/>
                    <a:p>
                      <a:pPr algn="ctr"/>
                      <a:r>
                        <a:rPr lang="en-US" sz="1200" dirty="0"/>
                        <a:t>Independence</a:t>
                      </a:r>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858166370"/>
                  </a:ext>
                </a:extLst>
              </a:tr>
              <a:tr h="381000">
                <a:tc>
                  <a:txBody>
                    <a:bodyPr/>
                    <a:lstStyle/>
                    <a:p>
                      <a:pPr algn="ctr"/>
                      <a:r>
                        <a:rPr lang="en-US" sz="1400" dirty="0"/>
                        <a:t>Regulator</a:t>
                      </a:r>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a:p>
                  </a:txBody>
                  <a:tcPr/>
                </a:tc>
                <a:extLst>
                  <a:ext uri="{0D108BD9-81ED-4DB2-BD59-A6C34878D82A}">
                    <a16:rowId xmlns:a16="http://schemas.microsoft.com/office/drawing/2014/main" val="3861250853"/>
                  </a:ext>
                </a:extLst>
              </a:tr>
              <a:tr h="3231209">
                <a:tc>
                  <a:txBody>
                    <a:bodyPr/>
                    <a:lstStyle/>
                    <a:p>
                      <a:pPr algn="ctr"/>
                      <a:r>
                        <a:rPr lang="en-US" sz="1400" dirty="0"/>
                        <a:t>Policy Tools Used In the Millennium</a:t>
                      </a:r>
                    </a:p>
                  </a:txBody>
                  <a:tcPr/>
                </a:tc>
                <a:tc>
                  <a:txBody>
                    <a:bodyPr/>
                    <a:lstStyle/>
                    <a:p>
                      <a:pPr marL="285750" indent="-285750" algn="l">
                        <a:buFont typeface="Arial" panose="020B0604020202020204" pitchFamily="34" charset="0"/>
                        <a:buChar char="•"/>
                      </a:pPr>
                      <a:r>
                        <a:rPr lang="en-GB" sz="1400" dirty="0"/>
                        <a:t>Exchange Fund Bills (in terms of tenders)</a:t>
                      </a:r>
                      <a:endParaRPr lang="en-US" sz="1400" dirty="0"/>
                    </a:p>
                    <a:p>
                      <a:pPr marL="285750" lvl="0" indent="-285750" algn="l">
                        <a:buFont typeface="Arial" panose="020B0604020202020204" pitchFamily="34" charset="0"/>
                        <a:buChar char="•"/>
                      </a:pPr>
                      <a:r>
                        <a:rPr lang="en-GB" sz="1400" dirty="0"/>
                        <a:t>Base </a:t>
                      </a:r>
                      <a:r>
                        <a:rPr lang="en-US" altLang="zh-CN" sz="1400" dirty="0"/>
                        <a:t>r</a:t>
                      </a:r>
                      <a:r>
                        <a:rPr lang="en-GB" sz="1400" dirty="0"/>
                        <a:t>ate </a:t>
                      </a:r>
                      <a:r>
                        <a:rPr lang="en-US" altLang="zh-CN" sz="1400" dirty="0"/>
                        <a:t>a</a:t>
                      </a:r>
                      <a:r>
                        <a:rPr lang="en-GB" sz="1400" dirty="0" err="1"/>
                        <a:t>djus</a:t>
                      </a:r>
                      <a:r>
                        <a:rPr lang="en-US" altLang="zh-CN" sz="1400" dirty="0"/>
                        <a:t>t</a:t>
                      </a:r>
                      <a:r>
                        <a:rPr lang="en-GB" sz="1400" dirty="0" err="1"/>
                        <a:t>ment</a:t>
                      </a:r>
                      <a:endParaRPr lang="en-GB" sz="1400" dirty="0"/>
                    </a:p>
                    <a:p>
                      <a:pPr marL="285750" lvl="0" indent="-285750" algn="l">
                        <a:buFont typeface="Arial" panose="020B0604020202020204" pitchFamily="34" charset="0"/>
                        <a:buChar char="•"/>
                      </a:pPr>
                      <a:r>
                        <a:rPr lang="en-GB" sz="1400" dirty="0"/>
                        <a:t>Settlement facilities (Intraday Repo and Discount window)</a:t>
                      </a:r>
                    </a:p>
                    <a:p>
                      <a:pPr marL="285750" lvl="0" indent="-285750" algn="l">
                        <a:buFont typeface="Arial" panose="020B0604020202020204" pitchFamily="34" charset="0"/>
                        <a:buChar char="•"/>
                      </a:pPr>
                      <a:r>
                        <a:rPr lang="en-GB" sz="1400" dirty="0"/>
                        <a:t>Regulated Capital Ratios</a:t>
                      </a:r>
                    </a:p>
                  </a:txBody>
                  <a:tcPr/>
                </a:tc>
                <a:tc>
                  <a:txBody>
                    <a:bodyPr/>
                    <a:lstStyle/>
                    <a:p>
                      <a:pPr marL="285750" indent="-285750" algn="l">
                        <a:buFont typeface="Arial" panose="020B0604020202020204" pitchFamily="34" charset="0"/>
                        <a:buChar char="•"/>
                      </a:pPr>
                      <a:r>
                        <a:rPr lang="en-US" altLang="zh-CN" sz="1400" kern="1200" dirty="0">
                          <a:solidFill>
                            <a:schemeClr val="dk1"/>
                          </a:solidFill>
                          <a:latin typeface="+mn-lt"/>
                          <a:ea typeface="+mn-ea"/>
                          <a:cs typeface="+mn-cs"/>
                        </a:rPr>
                        <a:t>Open</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market</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operations(reverse</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repos,</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spot</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bond</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transactions,</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central</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bank</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bill,</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SLO,</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CBS)</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Reserve</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requirement</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Central</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bank</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lending(re-lending,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rediscount)</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Interest</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rate</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policy</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Standing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Facility(SLF)</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HK" altLang="zh-CN" sz="1400" kern="1200" dirty="0">
                          <a:solidFill>
                            <a:schemeClr val="dk1"/>
                          </a:solidFill>
                          <a:latin typeface="+mn-lt"/>
                          <a:ea typeface="+mn-ea"/>
                          <a:cs typeface="+mn-cs"/>
                        </a:rPr>
                        <a:t>Medium</a:t>
                      </a:r>
                      <a:r>
                        <a:rPr lang="en-US" altLang="zh-CN" sz="1400" kern="1200" dirty="0">
                          <a:solidFill>
                            <a:schemeClr val="dk1"/>
                          </a:solidFill>
                          <a:latin typeface="+mn-lt"/>
                          <a:ea typeface="+mn-ea"/>
                          <a:cs typeface="+mn-cs"/>
                        </a:rPr>
                        <a:t>-term</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Facility(MLF)</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Pledged</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Supplementary</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Lending(PSL)</a:t>
                      </a:r>
                      <a:endParaRPr lang="en-US" sz="1400" kern="1200" dirty="0">
                        <a:solidFill>
                          <a:schemeClr val="dk1"/>
                        </a:solidFill>
                        <a:latin typeface="+mn-lt"/>
                        <a:ea typeface="+mn-ea"/>
                        <a:cs typeface="+mn-cs"/>
                      </a:endParaRPr>
                    </a:p>
                    <a:p>
                      <a:pPr marL="285750" lvl="0" indent="-285750" algn="l">
                        <a:buFont typeface="Arial" panose="020B0604020202020204" pitchFamily="34" charset="0"/>
                        <a:buChar char="•"/>
                      </a:pPr>
                      <a:r>
                        <a:rPr lang="en-US" altLang="zh-CN" sz="1400" kern="1200" dirty="0">
                          <a:solidFill>
                            <a:schemeClr val="dk1"/>
                          </a:solidFill>
                          <a:latin typeface="+mn-lt"/>
                          <a:ea typeface="+mn-ea"/>
                          <a:cs typeface="+mn-cs"/>
                        </a:rPr>
                        <a:t>Targeted</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Medium-term</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Lending</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Facility(TMLF)</a:t>
                      </a:r>
                      <a:endParaRPr lang="en-US" sz="1400" kern="1200" dirty="0">
                        <a:solidFill>
                          <a:schemeClr val="dk1"/>
                        </a:solidFill>
                        <a:latin typeface="+mn-lt"/>
                        <a:ea typeface="+mn-ea"/>
                        <a:cs typeface="+mn-cs"/>
                      </a:endParaRPr>
                    </a:p>
                    <a:p>
                      <a:pPr algn="ctr"/>
                      <a:endParaRPr lang="en-US" sz="1400" kern="1200" dirty="0">
                        <a:solidFill>
                          <a:schemeClr val="dk1"/>
                        </a:solidFill>
                        <a:latin typeface="+mn-lt"/>
                        <a:ea typeface="+mn-ea"/>
                        <a:cs typeface="+mn-cs"/>
                      </a:endParaRPr>
                    </a:p>
                  </a:txBody>
                  <a:tcPr/>
                </a:tc>
                <a:tc>
                  <a:txBody>
                    <a:bodyPr/>
                    <a:lstStyle/>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Exchange rate policy band adjustment (slope, width and level of policy band located)</a:t>
                      </a:r>
                      <a:endParaRPr lang="en-US" sz="1400" kern="1200" noProof="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Liquidity Facilities</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MAS Bills</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MAS floating rate notes</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Emergency Liquidity Assistance</a:t>
                      </a:r>
                      <a:endParaRPr lang="en-GB" sz="1400" kern="1200" dirty="0">
                        <a:solidFill>
                          <a:schemeClr val="dk1"/>
                        </a:solidFill>
                        <a:latin typeface="+mn-lt"/>
                        <a:ea typeface="+mn-ea"/>
                        <a:cs typeface="+mn-cs"/>
                      </a:endParaRPr>
                    </a:p>
                    <a:p>
                      <a:pPr marL="0" lvl="0" indent="0" algn="l">
                        <a:lnSpc>
                          <a:spcPct val="100000"/>
                        </a:lnSpc>
                        <a:spcBef>
                          <a:spcPts val="0"/>
                        </a:spcBef>
                        <a:spcAft>
                          <a:spcPts val="0"/>
                        </a:spcAft>
                        <a:buFont typeface="Arial" panose="020B0604020202020204" pitchFamily="34" charset="0"/>
                        <a:buChar char="•"/>
                      </a:pPr>
                      <a:r>
                        <a:rPr lang="en-GB" sz="1400" kern="1200" noProof="0" dirty="0">
                          <a:solidFill>
                            <a:schemeClr val="dk1"/>
                          </a:solidFill>
                          <a:latin typeface="+mn-lt"/>
                          <a:ea typeface="+mn-ea"/>
                          <a:cs typeface="+mn-cs"/>
                        </a:rPr>
                        <a:t>Singapore overnight rate average</a:t>
                      </a:r>
                      <a:endParaRPr lang="en-GB" sz="1400" kern="1200" dirty="0">
                        <a:solidFill>
                          <a:schemeClr val="dk1"/>
                        </a:solidFill>
                        <a:latin typeface="+mn-lt"/>
                        <a:ea typeface="+mn-ea"/>
                        <a:cs typeface="+mn-cs"/>
                      </a:endParaRPr>
                    </a:p>
                    <a:p>
                      <a:pPr algn="ct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096257786"/>
                  </a:ext>
                </a:extLst>
              </a:tr>
            </a:tbl>
          </a:graphicData>
        </a:graphic>
      </p:graphicFrame>
      <p:pic>
        <p:nvPicPr>
          <p:cNvPr id="11" name="Picture 2" descr="Flag of Hong Kong - Wikipedia">
            <a:extLst>
              <a:ext uri="{FF2B5EF4-FFF2-40B4-BE49-F238E27FC236}">
                <a16:creationId xmlns:a16="http://schemas.microsoft.com/office/drawing/2014/main" id="{ECC84B66-5C51-427C-8708-63E1A65304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0476" y="533400"/>
            <a:ext cx="498125" cy="3314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lag of China - Wikipedia">
            <a:extLst>
              <a:ext uri="{FF2B5EF4-FFF2-40B4-BE49-F238E27FC236}">
                <a16:creationId xmlns:a16="http://schemas.microsoft.com/office/drawing/2014/main" id="{208E034C-6056-48A7-BA3D-FCDBD57BA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2274" y="533400"/>
            <a:ext cx="498126" cy="3314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lag of Singapore - Wikipedia">
            <a:extLst>
              <a:ext uri="{FF2B5EF4-FFF2-40B4-BE49-F238E27FC236}">
                <a16:creationId xmlns:a16="http://schemas.microsoft.com/office/drawing/2014/main" id="{2A509563-F641-4724-AC38-1CF1EADE98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3544" y="544950"/>
            <a:ext cx="512456" cy="341016"/>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1" descr="Close">
            <a:extLst>
              <a:ext uri="{FF2B5EF4-FFF2-40B4-BE49-F238E27FC236}">
                <a16:creationId xmlns:a16="http://schemas.microsoft.com/office/drawing/2014/main" id="{20797FEA-3E03-4726-83FA-48368F1B69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81401" y="2058659"/>
            <a:ext cx="300251" cy="357117"/>
          </a:xfrm>
          <a:prstGeom prst="rect">
            <a:avLst/>
          </a:prstGeom>
        </p:spPr>
      </p:pic>
      <p:pic>
        <p:nvPicPr>
          <p:cNvPr id="19" name="Graphic 11" descr="Close">
            <a:extLst>
              <a:ext uri="{FF2B5EF4-FFF2-40B4-BE49-F238E27FC236}">
                <a16:creationId xmlns:a16="http://schemas.microsoft.com/office/drawing/2014/main" id="{0329E79B-585E-40FC-B010-B9B92DACF5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8801" y="2081284"/>
            <a:ext cx="300251" cy="357117"/>
          </a:xfrm>
          <a:prstGeom prst="rect">
            <a:avLst/>
          </a:prstGeom>
        </p:spPr>
      </p:pic>
      <p:pic>
        <p:nvPicPr>
          <p:cNvPr id="21" name="Graphic 11" descr="Close">
            <a:extLst>
              <a:ext uri="{FF2B5EF4-FFF2-40B4-BE49-F238E27FC236}">
                <a16:creationId xmlns:a16="http://schemas.microsoft.com/office/drawing/2014/main" id="{E4C81971-4774-48AA-81A0-A12796607C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8195" y="2057401"/>
            <a:ext cx="300251" cy="357117"/>
          </a:xfrm>
          <a:prstGeom prst="rect">
            <a:avLst/>
          </a:prstGeom>
        </p:spPr>
      </p:pic>
      <p:pic>
        <p:nvPicPr>
          <p:cNvPr id="23" name="Graphic 14" descr="Checkmark">
            <a:extLst>
              <a:ext uri="{FF2B5EF4-FFF2-40B4-BE49-F238E27FC236}">
                <a16:creationId xmlns:a16="http://schemas.microsoft.com/office/drawing/2014/main" id="{CF4D68B0-50D1-4981-9940-D350D19E2B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1310" y="2538484"/>
            <a:ext cx="368490" cy="357117"/>
          </a:xfrm>
          <a:prstGeom prst="rect">
            <a:avLst/>
          </a:prstGeom>
        </p:spPr>
      </p:pic>
      <p:pic>
        <p:nvPicPr>
          <p:cNvPr id="25" name="Graphic 14" descr="Checkmark">
            <a:extLst>
              <a:ext uri="{FF2B5EF4-FFF2-40B4-BE49-F238E27FC236}">
                <a16:creationId xmlns:a16="http://schemas.microsoft.com/office/drawing/2014/main" id="{65AC55E2-7C8C-41EF-BAF0-1356B51674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7000" y="2538484"/>
            <a:ext cx="368490" cy="357117"/>
          </a:xfrm>
          <a:prstGeom prst="rect">
            <a:avLst/>
          </a:prstGeom>
        </p:spPr>
      </p:pic>
      <p:pic>
        <p:nvPicPr>
          <p:cNvPr id="27" name="Graphic 14" descr="Checkmark">
            <a:extLst>
              <a:ext uri="{FF2B5EF4-FFF2-40B4-BE49-F238E27FC236}">
                <a16:creationId xmlns:a16="http://schemas.microsoft.com/office/drawing/2014/main" id="{3C8BCF7E-D0B5-48F5-88EA-3AE37FB1F6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1400" y="2538484"/>
            <a:ext cx="368490" cy="357117"/>
          </a:xfrm>
          <a:prstGeom prst="rect">
            <a:avLst/>
          </a:prstGeom>
        </p:spPr>
      </p:pic>
    </p:spTree>
    <p:extLst>
      <p:ext uri="{BB962C8B-B14F-4D97-AF65-F5344CB8AC3E}">
        <p14:creationId xmlns:p14="http://schemas.microsoft.com/office/powerpoint/2010/main" val="32187142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0826-E56D-49EA-8799-107D6A0033EB}"/>
              </a:ext>
            </a:extLst>
          </p:cNvPr>
          <p:cNvSpPr>
            <a:spLocks noGrp="1"/>
          </p:cNvSpPr>
          <p:nvPr>
            <p:ph type="title"/>
          </p:nvPr>
        </p:nvSpPr>
        <p:spPr>
          <a:xfrm>
            <a:off x="1828800" y="0"/>
            <a:ext cx="8229600" cy="1143000"/>
          </a:xfrm>
        </p:spPr>
        <p:txBody>
          <a:bodyPr>
            <a:normAutofit fontScale="90000"/>
          </a:bodyPr>
          <a:lstStyle/>
          <a:p>
            <a:r>
              <a:rPr lang="en-US" dirty="0"/>
              <a:t>Comparison of Asian central banks monetary policy goal &amp; tool sets</a:t>
            </a:r>
          </a:p>
        </p:txBody>
      </p:sp>
      <p:sp>
        <p:nvSpPr>
          <p:cNvPr id="4" name="Slide Number Placeholder 3">
            <a:extLst>
              <a:ext uri="{FF2B5EF4-FFF2-40B4-BE49-F238E27FC236}">
                <a16:creationId xmlns:a16="http://schemas.microsoft.com/office/drawing/2014/main" id="{07118F48-E152-4F00-A82B-8FC6ADEBDFEC}"/>
              </a:ext>
            </a:extLst>
          </p:cNvPr>
          <p:cNvSpPr>
            <a:spLocks noGrp="1"/>
          </p:cNvSpPr>
          <p:nvPr>
            <p:ph type="sldNum" sz="quarter" idx="10"/>
          </p:nvPr>
        </p:nvSpPr>
        <p:spPr/>
        <p:txBody>
          <a:bodyPr/>
          <a:lstStyle/>
          <a:p>
            <a:fld id="{37AF7983-E557-4B4F-BF89-F0A9ABB3FF61}" type="slidenum">
              <a:rPr lang="en-US" altLang="en-US" smtClean="0"/>
              <a:pPr/>
              <a:t>503</a:t>
            </a:fld>
            <a:endParaRPr lang="en-US" altLang="en-US"/>
          </a:p>
        </p:txBody>
      </p:sp>
      <p:sp>
        <p:nvSpPr>
          <p:cNvPr id="5" name="Footer Placeholder 4">
            <a:extLst>
              <a:ext uri="{FF2B5EF4-FFF2-40B4-BE49-F238E27FC236}">
                <a16:creationId xmlns:a16="http://schemas.microsoft.com/office/drawing/2014/main" id="{00DBC464-96EC-4617-85E5-CEFF7DF77C40}"/>
              </a:ext>
            </a:extLst>
          </p:cNvPr>
          <p:cNvSpPr>
            <a:spLocks noGrp="1"/>
          </p:cNvSpPr>
          <p:nvPr>
            <p:ph type="ftr" sz="quarter" idx="11"/>
          </p:nvPr>
        </p:nvSpPr>
        <p:spPr/>
        <p:txBody>
          <a:bodyPr/>
          <a:lstStyle/>
          <a:p>
            <a:r>
              <a:rPr lang="en-US" altLang="en-US" dirty="0"/>
              <a:t>Central Banking &amp; Monetary Policy</a:t>
            </a:r>
          </a:p>
        </p:txBody>
      </p:sp>
      <p:graphicFrame>
        <p:nvGraphicFramePr>
          <p:cNvPr id="9" name="Table 9">
            <a:extLst>
              <a:ext uri="{FF2B5EF4-FFF2-40B4-BE49-F238E27FC236}">
                <a16:creationId xmlns:a16="http://schemas.microsoft.com/office/drawing/2014/main" id="{98191E3F-FDD2-4073-9A79-382D3B789D65}"/>
              </a:ext>
            </a:extLst>
          </p:cNvPr>
          <p:cNvGraphicFramePr>
            <a:graphicFrameLocks noGrp="1"/>
          </p:cNvGraphicFramePr>
          <p:nvPr>
            <p:ph idx="1"/>
          </p:nvPr>
        </p:nvGraphicFramePr>
        <p:xfrm>
          <a:off x="1676400" y="1173480"/>
          <a:ext cx="8839200" cy="4312921"/>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524987215"/>
                    </a:ext>
                  </a:extLst>
                </a:gridCol>
                <a:gridCol w="3124200">
                  <a:extLst>
                    <a:ext uri="{9D8B030D-6E8A-4147-A177-3AD203B41FA5}">
                      <a16:colId xmlns:a16="http://schemas.microsoft.com/office/drawing/2014/main" val="1581017491"/>
                    </a:ext>
                  </a:extLst>
                </a:gridCol>
                <a:gridCol w="2895600">
                  <a:extLst>
                    <a:ext uri="{9D8B030D-6E8A-4147-A177-3AD203B41FA5}">
                      <a16:colId xmlns:a16="http://schemas.microsoft.com/office/drawing/2014/main" val="3134796448"/>
                    </a:ext>
                  </a:extLst>
                </a:gridCol>
                <a:gridCol w="1676400">
                  <a:extLst>
                    <a:ext uri="{9D8B030D-6E8A-4147-A177-3AD203B41FA5}">
                      <a16:colId xmlns:a16="http://schemas.microsoft.com/office/drawing/2014/main" val="2017753007"/>
                    </a:ext>
                  </a:extLst>
                </a:gridCol>
              </a:tblGrid>
              <a:tr h="38100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538998"/>
                  </a:ext>
                </a:extLst>
              </a:tr>
              <a:tr h="3810000">
                <a:tc>
                  <a:txBody>
                    <a:bodyPr/>
                    <a:lstStyle/>
                    <a:p>
                      <a:pPr algn="ctr"/>
                      <a:r>
                        <a:rPr lang="en-US" sz="2000" dirty="0"/>
                        <a:t>Tools deployed during Covid-19</a:t>
                      </a:r>
                    </a:p>
                  </a:txBody>
                  <a:tcPr/>
                </a:tc>
                <a:tc>
                  <a:txBody>
                    <a:bodyPr/>
                    <a:lstStyle/>
                    <a:p>
                      <a:pPr marL="285750" indent="-285750">
                        <a:buFont typeface="Arial" panose="020B0604020202020204" pitchFamily="34" charset="0"/>
                        <a:buChar char="•"/>
                      </a:pPr>
                      <a:r>
                        <a:rPr lang="en-US" altLang="zh-CN" sz="1400" dirty="0"/>
                        <a:t>Reduced</a:t>
                      </a:r>
                      <a:r>
                        <a:rPr lang="zh-CN" altLang="en-US" sz="1400" dirty="0"/>
                        <a:t> </a:t>
                      </a:r>
                      <a:r>
                        <a:rPr lang="en-GB" sz="1400" dirty="0" err="1"/>
                        <a:t>CCyB</a:t>
                      </a:r>
                      <a:r>
                        <a:rPr lang="en-GB" sz="1400" dirty="0"/>
                        <a:t>* by 1.5% to 1%</a:t>
                      </a:r>
                    </a:p>
                    <a:p>
                      <a:pPr marL="285750" indent="-285750">
                        <a:buFont typeface="Arial" panose="020B0604020202020204" pitchFamily="34" charset="0"/>
                        <a:buChar char="•"/>
                      </a:pPr>
                      <a:r>
                        <a:rPr lang="en-GB" sz="1400" dirty="0"/>
                        <a:t>Cut </a:t>
                      </a:r>
                      <a:r>
                        <a:rPr lang="en-US" altLang="zh-CN" sz="1400" dirty="0"/>
                        <a:t>R</a:t>
                      </a:r>
                      <a:r>
                        <a:rPr lang="en-GB" sz="1400" dirty="0" err="1"/>
                        <a:t>egulatory</a:t>
                      </a:r>
                      <a:r>
                        <a:rPr lang="en-GB" sz="1400" dirty="0"/>
                        <a:t> </a:t>
                      </a:r>
                      <a:r>
                        <a:rPr lang="en-US" altLang="zh-CN" sz="1400" dirty="0"/>
                        <a:t>R</a:t>
                      </a:r>
                      <a:r>
                        <a:rPr lang="en-GB" sz="1400" dirty="0" err="1"/>
                        <a:t>eserve</a:t>
                      </a:r>
                      <a:r>
                        <a:rPr lang="en-GB" sz="1400" dirty="0"/>
                        <a:t> by half</a:t>
                      </a:r>
                    </a:p>
                    <a:p>
                      <a:pPr marL="285750" indent="-285750">
                        <a:buFont typeface="Arial" panose="020B0604020202020204" pitchFamily="34" charset="0"/>
                        <a:buChar char="•"/>
                      </a:pPr>
                      <a:r>
                        <a:rPr lang="en-GB" sz="1400" dirty="0"/>
                        <a:t>Set up </a:t>
                      </a:r>
                      <a:r>
                        <a:rPr lang="en-US" altLang="zh-CN" sz="1400" dirty="0"/>
                        <a:t>l</a:t>
                      </a:r>
                      <a:r>
                        <a:rPr lang="en-GB" sz="1400" dirty="0" err="1"/>
                        <a:t>iquidity</a:t>
                      </a:r>
                      <a:r>
                        <a:rPr lang="en-GB" sz="1400" dirty="0"/>
                        <a:t> facilities</a:t>
                      </a:r>
                    </a:p>
                    <a:p>
                      <a:pPr marL="285750" indent="-285750">
                        <a:buFont typeface="Arial" panose="020B0604020202020204" pitchFamily="34" charset="0"/>
                        <a:buChar char="•"/>
                      </a:pPr>
                      <a:r>
                        <a:rPr lang="en-GB" sz="1400" dirty="0"/>
                        <a:t>Reduced Exchange Fund Bills issuance</a:t>
                      </a:r>
                    </a:p>
                    <a:p>
                      <a:pPr algn="ctr"/>
                      <a:endParaRPr lang="en-US" sz="1400" dirty="0"/>
                    </a:p>
                  </a:txBody>
                  <a:tcPr/>
                </a:tc>
                <a:tc>
                  <a:txBody>
                    <a:bodyPr/>
                    <a:lstStyle/>
                    <a:p>
                      <a:pPr marL="285750" indent="-285750">
                        <a:buFont typeface="Arial" panose="020B0604020202020204" pitchFamily="34" charset="0"/>
                        <a:buChar char="•"/>
                      </a:pPr>
                      <a:r>
                        <a:rPr lang="en-US" altLang="zh-CN" sz="1400" dirty="0"/>
                        <a:t>Cut</a:t>
                      </a:r>
                      <a:r>
                        <a:rPr lang="zh-CN" altLang="en-US" sz="1400" dirty="0"/>
                        <a:t> </a:t>
                      </a:r>
                      <a:r>
                        <a:rPr lang="en-US" altLang="zh-CN" sz="1400" dirty="0"/>
                        <a:t>reserve</a:t>
                      </a:r>
                      <a:r>
                        <a:rPr lang="zh-CN" altLang="en-US" sz="1400" dirty="0"/>
                        <a:t> </a:t>
                      </a:r>
                      <a:r>
                        <a:rPr lang="en-US" altLang="zh-CN" sz="1400" dirty="0"/>
                        <a:t>requirement</a:t>
                      </a:r>
                      <a:r>
                        <a:rPr lang="zh-CN" altLang="en-US" sz="1400" dirty="0"/>
                        <a:t> </a:t>
                      </a:r>
                      <a:r>
                        <a:rPr lang="en-US" altLang="zh-CN" sz="1400" dirty="0"/>
                        <a:t>ratio</a:t>
                      </a:r>
                      <a:r>
                        <a:rPr lang="zh-CN" altLang="en-US" sz="1400" dirty="0"/>
                        <a:t> </a:t>
                      </a:r>
                      <a:r>
                        <a:rPr lang="en-US" altLang="zh-CN" sz="1400" dirty="0"/>
                        <a:t>(RRR)</a:t>
                      </a:r>
                      <a:r>
                        <a:rPr lang="zh-CN" altLang="en-US" sz="1400" dirty="0"/>
                        <a:t> </a:t>
                      </a:r>
                      <a:r>
                        <a:rPr lang="en-US" altLang="zh-CN" sz="1400" dirty="0"/>
                        <a:t>three</a:t>
                      </a:r>
                      <a:r>
                        <a:rPr lang="zh-CN" altLang="en-US" sz="1400" dirty="0"/>
                        <a:t> </a:t>
                      </a:r>
                      <a:r>
                        <a:rPr lang="en-US" altLang="zh-CN" sz="1400" dirty="0"/>
                        <a:t>times</a:t>
                      </a:r>
                      <a:endParaRPr lang="en-HK" altLang="zh-CN" sz="1400" dirty="0"/>
                    </a:p>
                    <a:p>
                      <a:pPr marL="285750" indent="-285750">
                        <a:buFont typeface="Arial" panose="020B0604020202020204" pitchFamily="34" charset="0"/>
                        <a:buChar char="•"/>
                      </a:pPr>
                      <a:r>
                        <a:rPr lang="en-US" altLang="zh-CN" sz="1400" dirty="0"/>
                        <a:t>Used</a:t>
                      </a:r>
                      <a:r>
                        <a:rPr lang="zh-CN" altLang="en-US" sz="1400" dirty="0"/>
                        <a:t> </a:t>
                      </a:r>
                      <a:r>
                        <a:rPr lang="en-US" altLang="zh-CN" sz="1400" dirty="0"/>
                        <a:t>open</a:t>
                      </a:r>
                      <a:r>
                        <a:rPr lang="zh-CN" altLang="en-US" sz="1400" dirty="0"/>
                        <a:t> </a:t>
                      </a:r>
                      <a:r>
                        <a:rPr lang="en-US" altLang="zh-CN" sz="1400" dirty="0"/>
                        <a:t>market</a:t>
                      </a:r>
                      <a:r>
                        <a:rPr lang="zh-CN" altLang="en-US" sz="1400" dirty="0"/>
                        <a:t> </a:t>
                      </a:r>
                      <a:r>
                        <a:rPr lang="en-US" altLang="zh-CN" sz="1400" dirty="0"/>
                        <a:t>operations</a:t>
                      </a:r>
                      <a:r>
                        <a:rPr lang="zh-CN" altLang="en-US" sz="1400" dirty="0"/>
                        <a:t> </a:t>
                      </a:r>
                      <a:r>
                        <a:rPr lang="en-US" altLang="zh-CN" sz="1400" dirty="0"/>
                        <a:t>to</a:t>
                      </a:r>
                      <a:r>
                        <a:rPr lang="zh-CN" altLang="en-US" sz="1400" dirty="0"/>
                        <a:t> </a:t>
                      </a:r>
                      <a:r>
                        <a:rPr lang="en-US" altLang="zh-CN" sz="1400" dirty="0"/>
                        <a:t>inject</a:t>
                      </a:r>
                      <a:r>
                        <a:rPr lang="zh-CN" altLang="en-US" sz="1400" dirty="0"/>
                        <a:t> </a:t>
                      </a:r>
                      <a:r>
                        <a:rPr lang="en-US" altLang="zh-CN" sz="1400" dirty="0"/>
                        <a:t>short-term</a:t>
                      </a:r>
                      <a:r>
                        <a:rPr lang="zh-CN" altLang="en-US" sz="1400" dirty="0"/>
                        <a:t> </a:t>
                      </a:r>
                      <a:r>
                        <a:rPr lang="en-US" altLang="zh-CN" sz="1400" dirty="0"/>
                        <a:t>liquidity</a:t>
                      </a:r>
                      <a:r>
                        <a:rPr lang="zh-CN" altLang="en-US" sz="1400" dirty="0"/>
                        <a:t> </a:t>
                      </a:r>
                      <a:r>
                        <a:rPr lang="en-US" altLang="zh-CN" sz="1400" dirty="0"/>
                        <a:t>and</a:t>
                      </a:r>
                      <a:r>
                        <a:rPr lang="zh-CN" altLang="en-US" sz="1400" dirty="0"/>
                        <a:t> </a:t>
                      </a:r>
                      <a:r>
                        <a:rPr lang="en-US" altLang="zh-CN" sz="1400" dirty="0"/>
                        <a:t>reduced</a:t>
                      </a:r>
                      <a:r>
                        <a:rPr lang="zh-CN" altLang="en-US" sz="1400" dirty="0"/>
                        <a:t> </a:t>
                      </a:r>
                      <a:r>
                        <a:rPr lang="en-US" altLang="zh-CN" sz="1400" dirty="0"/>
                        <a:t>the</a:t>
                      </a:r>
                      <a:r>
                        <a:rPr lang="zh-CN" altLang="en-US" sz="1400" dirty="0"/>
                        <a:t> </a:t>
                      </a:r>
                      <a:r>
                        <a:rPr lang="en-US" altLang="zh-CN" sz="1400" dirty="0"/>
                        <a:t>reverse</a:t>
                      </a:r>
                      <a:r>
                        <a:rPr lang="zh-CN" altLang="en-US" sz="1400" dirty="0"/>
                        <a:t> </a:t>
                      </a:r>
                      <a:r>
                        <a:rPr lang="en-US" altLang="zh-CN" sz="1400" dirty="0"/>
                        <a:t>repo</a:t>
                      </a:r>
                      <a:r>
                        <a:rPr lang="zh-CN" altLang="en-US" sz="1400" dirty="0"/>
                        <a:t> </a:t>
                      </a:r>
                      <a:r>
                        <a:rPr lang="en-US" altLang="zh-CN" sz="1400" dirty="0"/>
                        <a:t>interest</a:t>
                      </a:r>
                      <a:r>
                        <a:rPr lang="zh-CN" altLang="en-US" sz="1400" dirty="0"/>
                        <a:t> </a:t>
                      </a:r>
                      <a:r>
                        <a:rPr lang="en-US" altLang="zh-CN" sz="1400" dirty="0"/>
                        <a:t>rate</a:t>
                      </a:r>
                    </a:p>
                    <a:p>
                      <a:pPr marL="285750" indent="-285750">
                        <a:buFont typeface="Arial" panose="020B0604020202020204" pitchFamily="34" charset="0"/>
                        <a:buChar char="•"/>
                      </a:pPr>
                      <a:r>
                        <a:rPr lang="en-US" altLang="zh-CN" sz="1400" dirty="0"/>
                        <a:t>Carried</a:t>
                      </a:r>
                      <a:r>
                        <a:rPr lang="zh-CN" altLang="en-US" sz="1400" dirty="0"/>
                        <a:t> </a:t>
                      </a:r>
                      <a:r>
                        <a:rPr lang="en-US" altLang="zh-CN" sz="1400" dirty="0"/>
                        <a:t>out</a:t>
                      </a:r>
                      <a:r>
                        <a:rPr lang="zh-CN" altLang="en-US" sz="1400" dirty="0"/>
                        <a:t> </a:t>
                      </a:r>
                      <a:r>
                        <a:rPr lang="en-US" altLang="zh-CN" sz="1400" dirty="0"/>
                        <a:t>CBS</a:t>
                      </a:r>
                      <a:r>
                        <a:rPr lang="zh-CN" altLang="en-US" sz="1400" dirty="0"/>
                        <a:t> </a:t>
                      </a:r>
                      <a:r>
                        <a:rPr lang="en-US" altLang="zh-CN" sz="1400" dirty="0"/>
                        <a:t>operations</a:t>
                      </a:r>
                      <a:r>
                        <a:rPr lang="zh-CN" altLang="en-US" sz="1400" dirty="0"/>
                        <a:t> </a:t>
                      </a:r>
                      <a:r>
                        <a:rPr lang="en-US" altLang="zh-CN" sz="1400" dirty="0"/>
                        <a:t>continuously</a:t>
                      </a:r>
                      <a:r>
                        <a:rPr lang="zh-CN" altLang="en-US" sz="1400" dirty="0"/>
                        <a:t> </a:t>
                      </a:r>
                      <a:r>
                        <a:rPr lang="en-US" altLang="zh-CN" sz="1400" dirty="0"/>
                        <a:t>and</a:t>
                      </a:r>
                      <a:r>
                        <a:rPr lang="zh-CN" altLang="en-US" sz="1400" dirty="0"/>
                        <a:t> </a:t>
                      </a:r>
                      <a:r>
                        <a:rPr lang="en-US" altLang="zh-CN" sz="1400" dirty="0"/>
                        <a:t>issued</a:t>
                      </a:r>
                      <a:r>
                        <a:rPr lang="zh-CN" altLang="en-US" sz="1400" dirty="0"/>
                        <a:t> </a:t>
                      </a:r>
                      <a:r>
                        <a:rPr lang="en-US" altLang="zh-CN" sz="1400" dirty="0"/>
                        <a:t>central</a:t>
                      </a:r>
                      <a:r>
                        <a:rPr lang="zh-CN" altLang="en-US" sz="1400" dirty="0"/>
                        <a:t> </a:t>
                      </a:r>
                      <a:r>
                        <a:rPr lang="en-US" altLang="zh-CN" sz="1400" dirty="0"/>
                        <a:t>bank</a:t>
                      </a:r>
                      <a:r>
                        <a:rPr lang="zh-CN" altLang="en-US" sz="1400" dirty="0"/>
                        <a:t> </a:t>
                      </a:r>
                      <a:r>
                        <a:rPr lang="en-US" altLang="zh-CN" sz="1400" dirty="0"/>
                        <a:t>bills</a:t>
                      </a:r>
                      <a:r>
                        <a:rPr lang="zh-CN" altLang="en-US" sz="1400" dirty="0"/>
                        <a:t> </a:t>
                      </a:r>
                      <a:r>
                        <a:rPr lang="en-US" altLang="zh-CN" sz="1400" dirty="0"/>
                        <a:t>in</a:t>
                      </a:r>
                      <a:r>
                        <a:rPr lang="zh-CN" altLang="en-US" sz="1400" dirty="0"/>
                        <a:t> </a:t>
                      </a:r>
                      <a:r>
                        <a:rPr lang="en-US" altLang="zh-CN" sz="1400" dirty="0"/>
                        <a:t>Hong</a:t>
                      </a:r>
                      <a:r>
                        <a:rPr lang="zh-CN" altLang="en-US" sz="1400" dirty="0"/>
                        <a:t> </a:t>
                      </a:r>
                      <a:r>
                        <a:rPr lang="en-US" altLang="zh-CN" sz="1400" dirty="0"/>
                        <a:t>Kong</a:t>
                      </a:r>
                      <a:r>
                        <a:rPr lang="zh-CN" altLang="en-US" sz="1400" dirty="0"/>
                        <a:t> </a:t>
                      </a:r>
                      <a:r>
                        <a:rPr lang="en-US" altLang="zh-CN" sz="1400" dirty="0"/>
                        <a:t>on</a:t>
                      </a:r>
                      <a:r>
                        <a:rPr lang="zh-CN" altLang="en-US" sz="1400" dirty="0"/>
                        <a:t> </a:t>
                      </a:r>
                      <a:r>
                        <a:rPr lang="en-US" altLang="zh-CN" sz="1400" dirty="0"/>
                        <a:t>a</a:t>
                      </a:r>
                      <a:r>
                        <a:rPr lang="zh-CN" altLang="en-US" sz="1400" dirty="0"/>
                        <a:t> </a:t>
                      </a:r>
                      <a:r>
                        <a:rPr lang="en-US" altLang="zh-CN" sz="1400" dirty="0"/>
                        <a:t>regular</a:t>
                      </a:r>
                      <a:r>
                        <a:rPr lang="zh-CN" altLang="en-US" sz="1400" dirty="0"/>
                        <a:t> </a:t>
                      </a:r>
                      <a:r>
                        <a:rPr lang="en-US" altLang="zh-CN" sz="1400" dirty="0"/>
                        <a:t>basis</a:t>
                      </a:r>
                    </a:p>
                    <a:p>
                      <a:pPr marL="285750" indent="-285750">
                        <a:buFont typeface="Arial" panose="020B0604020202020204" pitchFamily="34" charset="0"/>
                        <a:buChar char="•"/>
                      </a:pPr>
                      <a:r>
                        <a:rPr lang="en-US" altLang="zh-CN" sz="1400" dirty="0"/>
                        <a:t>Conducted</a:t>
                      </a:r>
                      <a:r>
                        <a:rPr lang="zh-CN" altLang="en-US" sz="1400" dirty="0"/>
                        <a:t> </a:t>
                      </a:r>
                      <a:r>
                        <a:rPr lang="en-US" altLang="zh-CN" sz="1400" dirty="0"/>
                        <a:t>SLF</a:t>
                      </a:r>
                      <a:r>
                        <a:rPr lang="zh-CN" altLang="en-US" sz="1400" dirty="0"/>
                        <a:t> </a:t>
                      </a:r>
                      <a:r>
                        <a:rPr lang="en-US" altLang="zh-CN" sz="1400" dirty="0"/>
                        <a:t>&amp;</a:t>
                      </a:r>
                      <a:r>
                        <a:rPr lang="zh-CN" altLang="en-US" sz="1400" dirty="0"/>
                        <a:t> </a:t>
                      </a:r>
                      <a:r>
                        <a:rPr lang="en-US" altLang="zh-CN" sz="1400" dirty="0"/>
                        <a:t>MLF</a:t>
                      </a:r>
                      <a:r>
                        <a:rPr lang="zh-CN" altLang="en-US" sz="1400" dirty="0"/>
                        <a:t> </a:t>
                      </a:r>
                      <a:r>
                        <a:rPr lang="en-US" altLang="zh-CN" sz="1400" dirty="0"/>
                        <a:t>operations</a:t>
                      </a:r>
                      <a:r>
                        <a:rPr lang="zh-CN" altLang="en-US" sz="1400" dirty="0"/>
                        <a:t> </a:t>
                      </a:r>
                      <a:r>
                        <a:rPr lang="en-US" altLang="zh-CN" sz="1400" dirty="0"/>
                        <a:t>and</a:t>
                      </a:r>
                      <a:r>
                        <a:rPr lang="zh-CN" altLang="en-US" sz="1400" dirty="0"/>
                        <a:t> </a:t>
                      </a:r>
                      <a:r>
                        <a:rPr lang="en-US" altLang="zh-CN" sz="1400" dirty="0"/>
                        <a:t>lowered</a:t>
                      </a:r>
                      <a:r>
                        <a:rPr lang="zh-CN" altLang="en-US" sz="1400" dirty="0"/>
                        <a:t> </a:t>
                      </a:r>
                      <a:r>
                        <a:rPr lang="en-US" altLang="zh-CN" sz="1400" dirty="0"/>
                        <a:t>the</a:t>
                      </a:r>
                      <a:r>
                        <a:rPr lang="zh-CN" altLang="en-US" sz="1400" dirty="0"/>
                        <a:t> </a:t>
                      </a:r>
                      <a:r>
                        <a:rPr lang="en-US" altLang="zh-CN" sz="1400" dirty="0"/>
                        <a:t>relevant</a:t>
                      </a:r>
                      <a:r>
                        <a:rPr lang="zh-CN" altLang="en-US" sz="1400" dirty="0"/>
                        <a:t> </a:t>
                      </a:r>
                      <a:r>
                        <a:rPr lang="en-US" altLang="zh-CN" sz="1400" dirty="0"/>
                        <a:t>interest</a:t>
                      </a:r>
                      <a:r>
                        <a:rPr lang="zh-CN" altLang="en-US" sz="1400" dirty="0"/>
                        <a:t> </a:t>
                      </a:r>
                      <a:r>
                        <a:rPr lang="en-US" altLang="zh-CN" sz="1400" dirty="0"/>
                        <a:t>rates,</a:t>
                      </a:r>
                      <a:r>
                        <a:rPr lang="zh-CN" altLang="en-US" sz="1400" dirty="0"/>
                        <a:t> </a:t>
                      </a:r>
                      <a:r>
                        <a:rPr lang="en-US" altLang="zh-CN" sz="1400" dirty="0"/>
                        <a:t>fueling</a:t>
                      </a:r>
                      <a:r>
                        <a:rPr lang="zh-CN" altLang="en-US" sz="1400" dirty="0"/>
                        <a:t> </a:t>
                      </a:r>
                      <a:r>
                        <a:rPr lang="en-US" altLang="zh-CN" sz="1400" dirty="0"/>
                        <a:t>the</a:t>
                      </a:r>
                      <a:r>
                        <a:rPr lang="zh-CN" altLang="en-US" sz="1400" dirty="0"/>
                        <a:t> </a:t>
                      </a:r>
                      <a:r>
                        <a:rPr lang="en-US" altLang="zh-CN" sz="1400" dirty="0"/>
                        <a:t>drop</a:t>
                      </a:r>
                      <a:r>
                        <a:rPr lang="zh-CN" altLang="en-US" sz="1400" dirty="0"/>
                        <a:t> </a:t>
                      </a:r>
                      <a:r>
                        <a:rPr lang="en-US" altLang="zh-CN" sz="1400" dirty="0"/>
                        <a:t>of</a:t>
                      </a:r>
                      <a:r>
                        <a:rPr lang="zh-CN" altLang="en-US" sz="1400" dirty="0"/>
                        <a:t> </a:t>
                      </a:r>
                      <a:r>
                        <a:rPr lang="en-US" altLang="zh-CN" sz="1400" dirty="0"/>
                        <a:t>LPR</a:t>
                      </a:r>
                    </a:p>
                    <a:p>
                      <a:pPr marL="285750" indent="-285750">
                        <a:buFont typeface="Arial" panose="020B0604020202020204" pitchFamily="34" charset="0"/>
                        <a:buChar char="•"/>
                      </a:pPr>
                      <a:r>
                        <a:rPr lang="en-US" altLang="zh-CN" sz="1400" dirty="0"/>
                        <a:t>Set</a:t>
                      </a:r>
                      <a:r>
                        <a:rPr lang="zh-CN" altLang="en-US" sz="1400" dirty="0"/>
                        <a:t> </a:t>
                      </a:r>
                      <a:r>
                        <a:rPr lang="en-US" altLang="zh-CN" sz="1400" dirty="0"/>
                        <a:t>up</a:t>
                      </a:r>
                      <a:r>
                        <a:rPr lang="zh-CN" altLang="en-US" sz="1400" dirty="0"/>
                        <a:t> </a:t>
                      </a:r>
                      <a:r>
                        <a:rPr lang="en-US" altLang="zh-CN" sz="1400" dirty="0"/>
                        <a:t>special</a:t>
                      </a:r>
                      <a:r>
                        <a:rPr lang="zh-CN" altLang="en-US" sz="1400" dirty="0"/>
                        <a:t> </a:t>
                      </a:r>
                      <a:r>
                        <a:rPr lang="en-US" altLang="zh-CN" sz="1400" dirty="0"/>
                        <a:t>re-lending</a:t>
                      </a:r>
                      <a:r>
                        <a:rPr lang="zh-CN" altLang="en-US" sz="1400" dirty="0"/>
                        <a:t> </a:t>
                      </a:r>
                      <a:r>
                        <a:rPr lang="en-US" altLang="zh-CN" sz="1400" dirty="0"/>
                        <a:t>and</a:t>
                      </a:r>
                      <a:r>
                        <a:rPr lang="zh-CN" altLang="en-US" sz="1400" dirty="0"/>
                        <a:t> </a:t>
                      </a:r>
                      <a:r>
                        <a:rPr lang="en-US" altLang="zh-CN" sz="1400" dirty="0"/>
                        <a:t>re-discount</a:t>
                      </a:r>
                      <a:r>
                        <a:rPr lang="zh-CN" altLang="en-US" sz="1400" dirty="0"/>
                        <a:t> </a:t>
                      </a:r>
                      <a:r>
                        <a:rPr lang="en-US" altLang="zh-CN" sz="1400" dirty="0"/>
                        <a:t>quotas</a:t>
                      </a:r>
                      <a:r>
                        <a:rPr lang="zh-CN" altLang="en-US" sz="1400" dirty="0"/>
                        <a:t> </a:t>
                      </a:r>
                      <a:r>
                        <a:rPr lang="en-US" altLang="zh-CN" sz="1400" dirty="0"/>
                        <a:t>and</a:t>
                      </a:r>
                      <a:r>
                        <a:rPr lang="zh-CN" altLang="en-US" sz="1400" dirty="0"/>
                        <a:t> </a:t>
                      </a:r>
                      <a:r>
                        <a:rPr lang="en-US" altLang="zh-CN" sz="1400" dirty="0"/>
                        <a:t>lowered</a:t>
                      </a:r>
                      <a:r>
                        <a:rPr lang="zh-CN" altLang="en-US" sz="1400" dirty="0"/>
                        <a:t> </a:t>
                      </a:r>
                      <a:r>
                        <a:rPr lang="en-US" altLang="zh-CN" sz="1400" dirty="0"/>
                        <a:t>the</a:t>
                      </a:r>
                      <a:r>
                        <a:rPr lang="zh-CN" altLang="en-US" sz="1400" dirty="0"/>
                        <a:t> </a:t>
                      </a:r>
                      <a:r>
                        <a:rPr lang="en-US" altLang="zh-CN" sz="1400" dirty="0"/>
                        <a:t>relevant</a:t>
                      </a:r>
                      <a:r>
                        <a:rPr lang="zh-CN" altLang="en-US" sz="1400" dirty="0"/>
                        <a:t> </a:t>
                      </a:r>
                      <a:r>
                        <a:rPr lang="en-US" altLang="zh-CN" sz="1400" dirty="0"/>
                        <a:t>interest</a:t>
                      </a:r>
                      <a:r>
                        <a:rPr lang="zh-CN" altLang="en-US" sz="1400" dirty="0"/>
                        <a:t> </a:t>
                      </a:r>
                      <a:r>
                        <a:rPr lang="en-US" altLang="zh-CN" sz="1400" dirty="0"/>
                        <a:t>rates</a:t>
                      </a:r>
                    </a:p>
                    <a:p>
                      <a:pPr algn="ctr"/>
                      <a:endParaRPr lang="en-US" sz="1400" dirty="0"/>
                    </a:p>
                  </a:txBody>
                  <a:tcPr/>
                </a:tc>
                <a:tc>
                  <a:txBody>
                    <a:bodyPr/>
                    <a:lstStyle/>
                    <a:p>
                      <a:pPr lvl="0" algn="l">
                        <a:lnSpc>
                          <a:spcPct val="100000"/>
                        </a:lnSpc>
                        <a:spcBef>
                          <a:spcPts val="0"/>
                        </a:spcBef>
                        <a:spcAft>
                          <a:spcPts val="0"/>
                        </a:spcAft>
                        <a:buNone/>
                      </a:pPr>
                      <a:r>
                        <a:rPr lang="en-GB" sz="1400" b="0" i="0" u="none" strike="noStrike" noProof="0" dirty="0">
                          <a:latin typeface="Century Gothic"/>
                        </a:rPr>
                        <a:t>•</a:t>
                      </a:r>
                      <a:r>
                        <a:rPr lang="en-US" altLang="zh-CN" sz="1400" b="0" i="0" u="none" strike="noStrike" noProof="0" dirty="0">
                          <a:latin typeface="Century Gothic"/>
                        </a:rPr>
                        <a:t>Adjusted</a:t>
                      </a:r>
                      <a:r>
                        <a:rPr lang="zh-CN" altLang="en-US" sz="1400" b="0" i="0" u="none" strike="noStrike" noProof="0" dirty="0">
                          <a:latin typeface="Century Gothic"/>
                        </a:rPr>
                        <a:t> </a:t>
                      </a:r>
                      <a:r>
                        <a:rPr lang="en-US" altLang="zh-CN" sz="1400" b="0" i="0" u="none" strike="noStrike" noProof="0" dirty="0">
                          <a:latin typeface="Century Gothic"/>
                        </a:rPr>
                        <a:t>the</a:t>
                      </a:r>
                      <a:r>
                        <a:rPr lang="zh-CN" altLang="en-US" sz="1400" b="0" i="0" u="none" strike="noStrike" noProof="0" dirty="0">
                          <a:latin typeface="Century Gothic"/>
                        </a:rPr>
                        <a:t> </a:t>
                      </a:r>
                      <a:r>
                        <a:rPr lang="en-US" altLang="zh-CN" sz="1400" b="0" i="0" u="none" strike="noStrike" noProof="0" dirty="0">
                          <a:latin typeface="Century Gothic"/>
                        </a:rPr>
                        <a:t>slope</a:t>
                      </a:r>
                      <a:r>
                        <a:rPr lang="zh-CN" altLang="en-US" sz="1400" b="0" i="0" u="none" strike="noStrike" noProof="0" dirty="0">
                          <a:latin typeface="Century Gothic"/>
                        </a:rPr>
                        <a:t> </a:t>
                      </a:r>
                      <a:r>
                        <a:rPr lang="en-US" altLang="zh-CN" sz="1400" b="0" i="0" u="none" strike="noStrike" noProof="0" dirty="0">
                          <a:latin typeface="Century Gothic"/>
                        </a:rPr>
                        <a:t>and</a:t>
                      </a:r>
                      <a:r>
                        <a:rPr lang="zh-CN" altLang="en-US" sz="1400" b="0" i="0" u="none" strike="noStrike" noProof="0" dirty="0">
                          <a:latin typeface="Century Gothic"/>
                        </a:rPr>
                        <a:t> </a:t>
                      </a:r>
                      <a:r>
                        <a:rPr lang="en-US" altLang="zh-CN" sz="1400" b="0" i="0" u="none" strike="noStrike" noProof="0" dirty="0">
                          <a:latin typeface="Century Gothic"/>
                        </a:rPr>
                        <a:t>level</a:t>
                      </a:r>
                      <a:r>
                        <a:rPr lang="zh-CN" altLang="en-US" sz="1400" b="0" i="0" u="none" strike="noStrike" noProof="0" dirty="0">
                          <a:latin typeface="Century Gothic"/>
                        </a:rPr>
                        <a:t> </a:t>
                      </a:r>
                      <a:r>
                        <a:rPr lang="en-US" altLang="zh-CN" sz="1400" b="0" i="0" u="none" strike="noStrike" noProof="0" dirty="0">
                          <a:latin typeface="Century Gothic"/>
                        </a:rPr>
                        <a:t>of</a:t>
                      </a:r>
                      <a:r>
                        <a:rPr lang="zh-CN" altLang="en-US" sz="1400" b="0" i="0" u="none" strike="noStrike" noProof="0" dirty="0">
                          <a:latin typeface="Century Gothic"/>
                        </a:rPr>
                        <a:t> </a:t>
                      </a:r>
                      <a:r>
                        <a:rPr lang="en-US" altLang="zh-CN" sz="1400" b="0" i="0" u="none" strike="noStrike" noProof="0" dirty="0">
                          <a:latin typeface="Century Gothic"/>
                        </a:rPr>
                        <a:t>e</a:t>
                      </a:r>
                      <a:r>
                        <a:rPr lang="en-GB" sz="1400" b="0" i="0" u="none" strike="noStrike" noProof="0" dirty="0" err="1">
                          <a:latin typeface="Century Gothic"/>
                        </a:rPr>
                        <a:t>xchange</a:t>
                      </a:r>
                      <a:r>
                        <a:rPr lang="en-GB" sz="1400" b="0" i="0" u="none" strike="noStrike" noProof="0" dirty="0">
                          <a:latin typeface="Century Gothic"/>
                        </a:rPr>
                        <a:t> rate policy band adjustment </a:t>
                      </a:r>
                    </a:p>
                    <a:p>
                      <a:pPr lvl="0" algn="l">
                        <a:lnSpc>
                          <a:spcPct val="100000"/>
                        </a:lnSpc>
                        <a:spcBef>
                          <a:spcPts val="0"/>
                        </a:spcBef>
                        <a:spcAft>
                          <a:spcPts val="0"/>
                        </a:spcAft>
                        <a:buNone/>
                      </a:pPr>
                      <a:r>
                        <a:rPr lang="en-GB" sz="1400" b="0" i="0" u="none" strike="noStrike" noProof="0" dirty="0">
                          <a:latin typeface="Century Gothic"/>
                        </a:rPr>
                        <a:t>•Provide</a:t>
                      </a:r>
                      <a:r>
                        <a:rPr lang="en-US" altLang="zh-CN" sz="1400" b="0" i="0" u="none" strike="noStrike" noProof="0" dirty="0">
                          <a:latin typeface="Century Gothic"/>
                        </a:rPr>
                        <a:t>d</a:t>
                      </a:r>
                      <a:r>
                        <a:rPr lang="en-GB" sz="1400" b="0" i="0" u="none" strike="noStrike" noProof="0" dirty="0">
                          <a:latin typeface="Century Gothic"/>
                        </a:rPr>
                        <a:t> $US60 billion of liquidity to banks through swap facilities with US Fed Reserve</a:t>
                      </a:r>
                      <a:endParaRPr lang="en-GB" sz="1400" dirty="0"/>
                    </a:p>
                    <a:p>
                      <a:pPr lvl="0" algn="l">
                        <a:lnSpc>
                          <a:spcPct val="100000"/>
                        </a:lnSpc>
                        <a:spcBef>
                          <a:spcPts val="0"/>
                        </a:spcBef>
                        <a:spcAft>
                          <a:spcPts val="0"/>
                        </a:spcAft>
                        <a:buNone/>
                      </a:pPr>
                      <a:r>
                        <a:rPr lang="en-GB" sz="1400" b="0" i="0" u="none" strike="noStrike" noProof="0" dirty="0">
                          <a:latin typeface="Century Gothic"/>
                        </a:rPr>
                        <a:t>•Lower</a:t>
                      </a:r>
                      <a:r>
                        <a:rPr lang="en-US" altLang="zh-CN" sz="1400" b="0" i="0" u="none" strike="noStrike" noProof="0" dirty="0">
                          <a:latin typeface="Century Gothic"/>
                        </a:rPr>
                        <a:t>ed</a:t>
                      </a:r>
                      <a:r>
                        <a:rPr lang="en-GB" sz="1400" b="0" i="0" u="none" strike="noStrike" noProof="0" dirty="0">
                          <a:latin typeface="Century Gothic"/>
                        </a:rPr>
                        <a:t> interest rate and defer</a:t>
                      </a:r>
                      <a:r>
                        <a:rPr lang="en-US" altLang="zh-CN" sz="1400" b="0" i="0" u="none" strike="noStrike" noProof="0" dirty="0">
                          <a:latin typeface="Century Gothic"/>
                        </a:rPr>
                        <a:t>red</a:t>
                      </a:r>
                      <a:r>
                        <a:rPr lang="en-GB" sz="1400" b="0" i="0" u="none" strike="noStrike" noProof="0" dirty="0">
                          <a:latin typeface="Century Gothic"/>
                        </a:rPr>
                        <a:t> payment of principal on SME loans</a:t>
                      </a:r>
                      <a:endParaRPr lang="en-GB" sz="1400" dirty="0"/>
                    </a:p>
                    <a:p>
                      <a:pPr algn="ctr"/>
                      <a:endParaRPr lang="en-US" sz="1400" dirty="0"/>
                    </a:p>
                  </a:txBody>
                  <a:tcPr/>
                </a:tc>
                <a:extLst>
                  <a:ext uri="{0D108BD9-81ED-4DB2-BD59-A6C34878D82A}">
                    <a16:rowId xmlns:a16="http://schemas.microsoft.com/office/drawing/2014/main" val="971812875"/>
                  </a:ext>
                </a:extLst>
              </a:tr>
            </a:tbl>
          </a:graphicData>
        </a:graphic>
      </p:graphicFrame>
      <p:pic>
        <p:nvPicPr>
          <p:cNvPr id="11" name="Picture 2" descr="Flag of Hong Kong - Wikipedia">
            <a:extLst>
              <a:ext uri="{FF2B5EF4-FFF2-40B4-BE49-F238E27FC236}">
                <a16:creationId xmlns:a16="http://schemas.microsoft.com/office/drawing/2014/main" id="{ECC84B66-5C51-427C-8708-63E1A65304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876" y="1173480"/>
            <a:ext cx="498125" cy="3314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lag of China - Wikipedia">
            <a:extLst>
              <a:ext uri="{FF2B5EF4-FFF2-40B4-BE49-F238E27FC236}">
                <a16:creationId xmlns:a16="http://schemas.microsoft.com/office/drawing/2014/main" id="{208E034C-6056-48A7-BA3D-FCDBD57BA3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1173480"/>
            <a:ext cx="498126" cy="3314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lag of Singapore - Wikipedia">
            <a:extLst>
              <a:ext uri="{FF2B5EF4-FFF2-40B4-BE49-F238E27FC236}">
                <a16:creationId xmlns:a16="http://schemas.microsoft.com/office/drawing/2014/main" id="{2A509563-F641-4724-AC38-1CF1EADE98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3544" y="1185030"/>
            <a:ext cx="512456" cy="341016"/>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3" descr="Bar chart">
            <a:extLst>
              <a:ext uri="{FF2B5EF4-FFF2-40B4-BE49-F238E27FC236}">
                <a16:creationId xmlns:a16="http://schemas.microsoft.com/office/drawing/2014/main" id="{B11DE3D4-B8C4-4E87-B628-FA3385750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7785" y="2740615"/>
            <a:ext cx="414833" cy="404029"/>
          </a:xfrm>
          <a:prstGeom prst="rect">
            <a:avLst/>
          </a:prstGeom>
        </p:spPr>
      </p:pic>
      <p:sp>
        <p:nvSpPr>
          <p:cNvPr id="6" name="TextBox 5">
            <a:extLst>
              <a:ext uri="{FF2B5EF4-FFF2-40B4-BE49-F238E27FC236}">
                <a16:creationId xmlns:a16="http://schemas.microsoft.com/office/drawing/2014/main" id="{6F5DBD8B-A24E-478E-A8B8-3F14A687FA7A}"/>
              </a:ext>
            </a:extLst>
          </p:cNvPr>
          <p:cNvSpPr txBox="1"/>
          <p:nvPr/>
        </p:nvSpPr>
        <p:spPr>
          <a:xfrm>
            <a:off x="3555778" y="2697480"/>
            <a:ext cx="2245152" cy="522792"/>
          </a:xfrm>
          <a:prstGeom prst="rect">
            <a:avLst/>
          </a:prstGeom>
          <a:noFill/>
        </p:spPr>
        <p:txBody>
          <a:bodyPr wrap="square" lIns="91440" tIns="45720" rIns="91440" bIns="45720" rtlCol="0" anchor="t">
            <a:spAutoFit/>
          </a:bodyPr>
          <a:lstStyle/>
          <a:p>
            <a:r>
              <a:rPr lang="en-GB" sz="1400" dirty="0">
                <a:solidFill>
                  <a:srgbClr val="000000"/>
                </a:solidFill>
              </a:rPr>
              <a:t>Overlap between fiscal &amp; monetary policy</a:t>
            </a:r>
          </a:p>
        </p:txBody>
      </p:sp>
      <p:pic>
        <p:nvPicPr>
          <p:cNvPr id="7" name="Picture 4" descr="A screenshot of a video game&#10;&#10;Description automatically generated">
            <a:extLst>
              <a:ext uri="{FF2B5EF4-FFF2-40B4-BE49-F238E27FC236}">
                <a16:creationId xmlns:a16="http://schemas.microsoft.com/office/drawing/2014/main" id="{D338BADA-B49B-4ADF-8877-481694FB2F62}"/>
              </a:ext>
            </a:extLst>
          </p:cNvPr>
          <p:cNvPicPr>
            <a:picLocks noChangeAspect="1"/>
          </p:cNvPicPr>
          <p:nvPr/>
        </p:nvPicPr>
        <p:blipFill>
          <a:blip r:embed="rId8"/>
          <a:stretch>
            <a:fillRect/>
          </a:stretch>
        </p:blipFill>
        <p:spPr>
          <a:xfrm>
            <a:off x="2819400" y="3409424"/>
            <a:ext cx="3124200" cy="1763828"/>
          </a:xfrm>
          <a:prstGeom prst="rect">
            <a:avLst/>
          </a:prstGeom>
        </p:spPr>
      </p:pic>
    </p:spTree>
    <p:extLst>
      <p:ext uri="{BB962C8B-B14F-4D97-AF65-F5344CB8AC3E}">
        <p14:creationId xmlns:p14="http://schemas.microsoft.com/office/powerpoint/2010/main" val="361455127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885B-14B7-4494-8ACD-F66DA628DE7A}"/>
              </a:ext>
            </a:extLst>
          </p:cNvPr>
          <p:cNvSpPr>
            <a:spLocks noGrp="1"/>
          </p:cNvSpPr>
          <p:nvPr>
            <p:ph type="title"/>
          </p:nvPr>
        </p:nvSpPr>
        <p:spPr/>
        <p:txBody>
          <a:bodyPr/>
          <a:lstStyle/>
          <a:p>
            <a:r>
              <a:rPr lang="en-US" dirty="0"/>
              <a:t>Summary </a:t>
            </a:r>
          </a:p>
        </p:txBody>
      </p:sp>
      <p:sp>
        <p:nvSpPr>
          <p:cNvPr id="3" name="Slide Number Placeholder 2">
            <a:extLst>
              <a:ext uri="{FF2B5EF4-FFF2-40B4-BE49-F238E27FC236}">
                <a16:creationId xmlns:a16="http://schemas.microsoft.com/office/drawing/2014/main" id="{E6983109-6AE4-4971-A788-62EAE820A4A5}"/>
              </a:ext>
            </a:extLst>
          </p:cNvPr>
          <p:cNvSpPr>
            <a:spLocks noGrp="1"/>
          </p:cNvSpPr>
          <p:nvPr>
            <p:ph type="sldNum" sz="quarter" idx="10"/>
          </p:nvPr>
        </p:nvSpPr>
        <p:spPr/>
        <p:txBody>
          <a:bodyPr/>
          <a:lstStyle/>
          <a:p>
            <a:fld id="{B2E8517A-7B27-4B5A-84D1-7E407DDFD705}" type="slidenum">
              <a:rPr lang="en-US" altLang="en-US" smtClean="0"/>
              <a:pPr/>
              <a:t>504</a:t>
            </a:fld>
            <a:endParaRPr lang="en-US" altLang="en-US"/>
          </a:p>
        </p:txBody>
      </p:sp>
      <p:sp>
        <p:nvSpPr>
          <p:cNvPr id="4" name="Footer Placeholder 3">
            <a:extLst>
              <a:ext uri="{FF2B5EF4-FFF2-40B4-BE49-F238E27FC236}">
                <a16:creationId xmlns:a16="http://schemas.microsoft.com/office/drawing/2014/main" id="{97E73681-5412-4D56-8F66-75D0E3667173}"/>
              </a:ext>
            </a:extLst>
          </p:cNvPr>
          <p:cNvSpPr>
            <a:spLocks noGrp="1"/>
          </p:cNvSpPr>
          <p:nvPr>
            <p:ph type="ftr" sz="quarter" idx="11"/>
          </p:nvPr>
        </p:nvSpPr>
        <p:spPr/>
        <p:txBody>
          <a:bodyPr/>
          <a:lstStyle/>
          <a:p>
            <a:r>
              <a:rPr lang="en-US" altLang="en-US" dirty="0"/>
              <a:t>Summary</a:t>
            </a:r>
          </a:p>
        </p:txBody>
      </p:sp>
      <p:sp>
        <p:nvSpPr>
          <p:cNvPr id="5" name="Content Placeholder 5">
            <a:extLst>
              <a:ext uri="{FF2B5EF4-FFF2-40B4-BE49-F238E27FC236}">
                <a16:creationId xmlns:a16="http://schemas.microsoft.com/office/drawing/2014/main" id="{B299CB3A-5CD1-4A8F-8214-406703E894EF}"/>
              </a:ext>
            </a:extLst>
          </p:cNvPr>
          <p:cNvSpPr txBox="1">
            <a:spLocks/>
          </p:cNvSpPr>
          <p:nvPr/>
        </p:nvSpPr>
        <p:spPr>
          <a:xfrm>
            <a:off x="1977501" y="1166019"/>
            <a:ext cx="8229599" cy="4525963"/>
          </a:xfrm>
          <a:prstGeom prst="rect">
            <a:avLst/>
          </a:prstGeom>
        </p:spPr>
        <p:txBody>
          <a:bodyPr/>
          <a:lstStyle>
            <a:lvl1pPr marL="342900" indent="-342900" algn="l" rtl="0" eaLnBrk="1" fontAlgn="base" hangingPunct="1">
              <a:lnSpc>
                <a:spcPct val="150000"/>
              </a:lnSpc>
              <a:spcBef>
                <a:spcPct val="20000"/>
              </a:spcBef>
              <a:spcAft>
                <a:spcPct val="0"/>
              </a:spcAft>
              <a:buClr>
                <a:srgbClr val="953735"/>
              </a:buClr>
              <a:buSzPct val="100000"/>
              <a:buFont typeface="Wingdings 2" pitchFamily="18" charset="2"/>
              <a:buChar char="¡"/>
              <a:defRPr sz="2000" kern="1200">
                <a:solidFill>
                  <a:schemeClr val="tx1"/>
                </a:solidFill>
                <a:latin typeface="+mn-lt"/>
                <a:ea typeface="新細明體" charset="-120"/>
                <a:cs typeface="+mn-cs"/>
              </a:defRPr>
            </a:lvl1pPr>
            <a:lvl2pPr marL="742950" indent="-285750" algn="l" rtl="0" eaLnBrk="1" fontAlgn="base" hangingPunct="1">
              <a:lnSpc>
                <a:spcPct val="150000"/>
              </a:lnSpc>
              <a:spcBef>
                <a:spcPct val="20000"/>
              </a:spcBef>
              <a:spcAft>
                <a:spcPct val="0"/>
              </a:spcAft>
              <a:buClr>
                <a:srgbClr val="953735"/>
              </a:buClr>
              <a:buFont typeface="Arial" charset="0"/>
              <a:buChar char="–"/>
              <a:defRPr kern="1200">
                <a:solidFill>
                  <a:schemeClr val="tx1"/>
                </a:solidFill>
                <a:latin typeface="+mn-lt"/>
                <a:ea typeface="新細明體" charset="-120"/>
                <a:cs typeface="+mn-cs"/>
              </a:defRPr>
            </a:lvl2pPr>
            <a:lvl3pPr marL="1143000" indent="-228600" algn="l" rtl="0" eaLnBrk="1" fontAlgn="base" hangingPunct="1">
              <a:lnSpc>
                <a:spcPct val="150000"/>
              </a:lnSpc>
              <a:spcBef>
                <a:spcPct val="20000"/>
              </a:spcBef>
              <a:spcAft>
                <a:spcPct val="0"/>
              </a:spcAft>
              <a:buClr>
                <a:srgbClr val="953735"/>
              </a:buClr>
              <a:buFont typeface="Arial" charset="0"/>
              <a:buChar char="•"/>
              <a:defRPr sz="1600" kern="1200">
                <a:solidFill>
                  <a:schemeClr val="tx1"/>
                </a:solidFill>
                <a:latin typeface="+mn-lt"/>
                <a:ea typeface="新細明體" charset="-120"/>
                <a:cs typeface="+mn-cs"/>
              </a:defRPr>
            </a:lvl3pPr>
            <a:lvl4pPr marL="1600200" indent="-228600" algn="l" rtl="0" eaLnBrk="1" fontAlgn="base" hangingPunct="1">
              <a:lnSpc>
                <a:spcPct val="150000"/>
              </a:lnSpc>
              <a:spcBef>
                <a:spcPct val="20000"/>
              </a:spcBef>
              <a:spcAft>
                <a:spcPct val="0"/>
              </a:spcAft>
              <a:buFont typeface="Arial" charset="0"/>
              <a:buChar char="–"/>
              <a:defRPr sz="1400" kern="1200">
                <a:solidFill>
                  <a:schemeClr val="tx1"/>
                </a:solidFill>
                <a:latin typeface="+mn-lt"/>
                <a:ea typeface="新細明體" charset="-120"/>
                <a:cs typeface="+mn-cs"/>
              </a:defRPr>
            </a:lvl4pPr>
            <a:lvl5pPr marL="2057400" indent="-228600" algn="l" rtl="0" eaLnBrk="1" fontAlgn="base" hangingPunct="1">
              <a:lnSpc>
                <a:spcPct val="150000"/>
              </a:lnSpc>
              <a:spcBef>
                <a:spcPct val="20000"/>
              </a:spcBef>
              <a:spcAft>
                <a:spcPct val="0"/>
              </a:spcAft>
              <a:buClr>
                <a:srgbClr val="953735"/>
              </a:buClr>
              <a:buFont typeface="Arial" charset="0"/>
              <a:buChar char="»"/>
              <a:defRPr sz="1400" kern="1200">
                <a:solidFill>
                  <a:schemeClr val="tx1"/>
                </a:solidFill>
                <a:latin typeface="+mn-lt"/>
                <a:ea typeface="新細明體"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Basic information about major foreign central banks</a:t>
            </a:r>
          </a:p>
          <a:p>
            <a:r>
              <a:rPr lang="en-US" altLang="zh-TW" dirty="0"/>
              <a:t>Goals of HKMA, MAS and PBOC</a:t>
            </a:r>
            <a:endParaRPr lang="zh-TW" altLang="en-US" dirty="0"/>
          </a:p>
        </p:txBody>
      </p:sp>
    </p:spTree>
    <p:extLst>
      <p:ext uri="{BB962C8B-B14F-4D97-AF65-F5344CB8AC3E}">
        <p14:creationId xmlns:p14="http://schemas.microsoft.com/office/powerpoint/2010/main" val="26251987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981200" y="1600201"/>
            <a:ext cx="4495800" cy="4525963"/>
          </a:xfrm>
        </p:spPr>
        <p:txBody>
          <a:bodyPr>
            <a:normAutofit fontScale="92500" lnSpcReduction="20000"/>
          </a:bodyPr>
          <a:lstStyle/>
          <a:p>
            <a:pPr lvl="0">
              <a:lnSpc>
                <a:spcPct val="100000"/>
              </a:lnSpc>
            </a:pPr>
            <a:r>
              <a:rPr lang="en-US" altLang="zh-TW" dirty="0"/>
              <a:t>Which of the following central banks has the greatest degree of independence? </a:t>
            </a:r>
            <a:endParaRPr lang="zh-TW" altLang="zh-TW" dirty="0"/>
          </a:p>
          <a:p>
            <a:pPr lvl="1">
              <a:lnSpc>
                <a:spcPct val="100000"/>
              </a:lnSpc>
            </a:pPr>
            <a:r>
              <a:rPr lang="en-US" altLang="zh-TW" dirty="0"/>
              <a:t>Bank of England</a:t>
            </a:r>
            <a:endParaRPr lang="zh-TW" altLang="zh-TW" dirty="0"/>
          </a:p>
          <a:p>
            <a:pPr lvl="1">
              <a:lnSpc>
                <a:spcPct val="100000"/>
              </a:lnSpc>
            </a:pPr>
            <a:r>
              <a:rPr lang="en-US" altLang="zh-TW" dirty="0"/>
              <a:t>European Central Bank</a:t>
            </a:r>
            <a:endParaRPr lang="zh-TW" altLang="zh-TW" dirty="0"/>
          </a:p>
          <a:p>
            <a:pPr lvl="1">
              <a:lnSpc>
                <a:spcPct val="100000"/>
              </a:lnSpc>
            </a:pPr>
            <a:r>
              <a:rPr lang="en-US" altLang="zh-TW" dirty="0"/>
              <a:t>Bank of Japan</a:t>
            </a:r>
            <a:endParaRPr lang="zh-TW" altLang="zh-TW" dirty="0"/>
          </a:p>
          <a:p>
            <a:pPr lvl="1">
              <a:lnSpc>
                <a:spcPct val="100000"/>
              </a:lnSpc>
            </a:pPr>
            <a:r>
              <a:rPr lang="en-US" altLang="zh-TW" dirty="0"/>
              <a:t>Federal Reserve System</a:t>
            </a:r>
          </a:p>
          <a:p>
            <a:pPr>
              <a:lnSpc>
                <a:spcPct val="100000"/>
              </a:lnSpc>
            </a:pPr>
            <a:r>
              <a:rPr lang="en-US" altLang="zh-TW" dirty="0"/>
              <a:t>Which of the following does not have currency stability as its main goal?</a:t>
            </a:r>
          </a:p>
          <a:p>
            <a:pPr lvl="1">
              <a:lnSpc>
                <a:spcPct val="100000"/>
              </a:lnSpc>
            </a:pPr>
            <a:r>
              <a:rPr lang="en-US" altLang="zh-TW" dirty="0"/>
              <a:t>HKMA</a:t>
            </a:r>
          </a:p>
          <a:p>
            <a:pPr lvl="1">
              <a:lnSpc>
                <a:spcPct val="100000"/>
              </a:lnSpc>
            </a:pPr>
            <a:r>
              <a:rPr lang="en-US" altLang="zh-TW" dirty="0"/>
              <a:t>MAS</a:t>
            </a:r>
          </a:p>
          <a:p>
            <a:pPr lvl="1">
              <a:lnSpc>
                <a:spcPct val="100000"/>
              </a:lnSpc>
            </a:pPr>
            <a:r>
              <a:rPr lang="en-US" altLang="zh-TW" dirty="0"/>
              <a:t>PBOC</a:t>
            </a:r>
            <a:endParaRPr lang="zh-TW" altLang="zh-TW" dirty="0"/>
          </a:p>
          <a:p>
            <a:pPr lvl="0">
              <a:lnSpc>
                <a:spcPct val="100000"/>
              </a:lnSpc>
              <a:buNone/>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505</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pic>
        <p:nvPicPr>
          <p:cNvPr id="8"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095744" y="1905001"/>
            <a:ext cx="3203439" cy="29762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10924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r>
              <a:rPr lang="en-US" altLang="zh-CN" sz="1000">
                <a:ea typeface="SimSun" pitchFamily="2" charset="-122"/>
              </a:rPr>
              <a:t>Spring 10</a:t>
            </a:r>
            <a:endParaRPr lang="en-US" altLang="en-US" sz="100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37" name="Slide Number Placeholder 5"/>
          <p:cNvSpPr>
            <a:spLocks noGrp="1"/>
          </p:cNvSpPr>
          <p:nvPr>
            <p:ph type="sldNum" sz="quarter" idx="10"/>
          </p:nvPr>
        </p:nvSpPr>
        <p:spPr>
          <a:xfrm>
            <a:off x="9763126" y="6586539"/>
            <a:ext cx="919163" cy="293687"/>
          </a:xfrm>
        </p:spPr>
        <p:txBody>
          <a:bodyPr/>
          <a:lstStyle/>
          <a:p>
            <a:fld id="{05BD2485-3851-462F-A176-4C1F14737CDF}" type="slidenum">
              <a:rPr lang="en-US" altLang="en-US" smtClean="0"/>
              <a:pPr/>
              <a:t>506</a:t>
            </a:fld>
            <a:endParaRPr lang="en-US" altLang="en-US" dirty="0"/>
          </a:p>
        </p:txBody>
      </p:sp>
      <p:sp>
        <p:nvSpPr>
          <p:cNvPr id="40" name="Rectangle 39"/>
          <p:cNvSpPr/>
          <p:nvPr/>
        </p:nvSpPr>
        <p:spPr>
          <a:xfrm>
            <a:off x="1752600" y="4114800"/>
            <a:ext cx="3733800" cy="1676400"/>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altLang="zh-TW" sz="2000" dirty="0">
                <a:solidFill>
                  <a:schemeClr val="tx1"/>
                </a:solidFill>
              </a:rPr>
              <a:t>1. The Federal Reserve System</a:t>
            </a:r>
          </a:p>
          <a:p>
            <a:pPr>
              <a:lnSpc>
                <a:spcPct val="150000"/>
              </a:lnSpc>
            </a:pPr>
            <a:r>
              <a:rPr lang="en-US" altLang="zh-TW" sz="2000" dirty="0">
                <a:solidFill>
                  <a:schemeClr val="tx1"/>
                </a:solidFill>
              </a:rPr>
              <a:t>2. Foreign Central Banks</a:t>
            </a:r>
          </a:p>
          <a:p>
            <a:pPr>
              <a:lnSpc>
                <a:spcPct val="150000"/>
              </a:lnSpc>
            </a:pPr>
            <a:r>
              <a:rPr lang="en-US" altLang="zh-TW" sz="2000" b="1" dirty="0">
                <a:solidFill>
                  <a:srgbClr val="C00000"/>
                </a:solidFill>
              </a:rPr>
              <a:t>3. Monetary Policy</a:t>
            </a:r>
          </a:p>
          <a:p>
            <a:endParaRPr lang="en-US" altLang="zh-TW" sz="2000" dirty="0">
              <a:solidFill>
                <a:schemeClr val="tx1"/>
              </a:solidFill>
            </a:endParaRPr>
          </a:p>
        </p:txBody>
      </p:sp>
      <p:sp>
        <p:nvSpPr>
          <p:cNvPr id="4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14"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1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1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17" name="AutoShape 23"/>
          <p:cNvCxnSpPr>
            <a:cxnSpLocks noChangeShapeType="1"/>
            <a:stCxn id="14" idx="4"/>
            <a:endCxn id="1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18" name="AutoShape 24"/>
          <p:cNvCxnSpPr>
            <a:cxnSpLocks noChangeShapeType="1"/>
            <a:stCxn id="14" idx="4"/>
            <a:endCxn id="1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19"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Tree>
    <p:extLst>
      <p:ext uri="{BB962C8B-B14F-4D97-AF65-F5344CB8AC3E}">
        <p14:creationId xmlns:p14="http://schemas.microsoft.com/office/powerpoint/2010/main" val="243660887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ltLang="zh-TW">
                <a:ea typeface="PMingLiU" pitchFamily="18" charset="-120"/>
              </a:rPr>
              <a:t>Fiscal &amp; Monetary Policy</a:t>
            </a:r>
          </a:p>
        </p:txBody>
      </p:sp>
      <p:sp>
        <p:nvSpPr>
          <p:cNvPr id="24"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AAF357C-0435-459D-BFAC-2E9C9C1FB28D}" type="slidenum">
              <a:rPr lang="en-US" altLang="en-US" sz="1400"/>
              <a:pPr/>
              <a:t>507</a:t>
            </a:fld>
            <a:endParaRPr lang="en-US" altLang="en-US" sz="1400"/>
          </a:p>
        </p:txBody>
      </p:sp>
      <p:sp>
        <p:nvSpPr>
          <p:cNvPr id="230403" name="Rectangle 3"/>
          <p:cNvSpPr>
            <a:spLocks noChangeArrowheads="1"/>
          </p:cNvSpPr>
          <p:nvPr/>
        </p:nvSpPr>
        <p:spPr bwMode="auto">
          <a:xfrm>
            <a:off x="5567444" y="1295400"/>
            <a:ext cx="1828800" cy="6858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dirty="0">
                <a:ea typeface="PMingLiU" pitchFamily="18" charset="-120"/>
              </a:rPr>
              <a:t>Government</a:t>
            </a:r>
          </a:p>
        </p:txBody>
      </p:sp>
      <p:sp>
        <p:nvSpPr>
          <p:cNvPr id="230404" name="Oval 4"/>
          <p:cNvSpPr>
            <a:spLocks noChangeArrowheads="1"/>
          </p:cNvSpPr>
          <p:nvPr/>
        </p:nvSpPr>
        <p:spPr bwMode="auto">
          <a:xfrm>
            <a:off x="3096114" y="1648106"/>
            <a:ext cx="1826525" cy="7239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Monetary</a:t>
            </a:r>
          </a:p>
          <a:p>
            <a:pPr algn="ctr"/>
            <a:r>
              <a:rPr lang="en-US" altLang="zh-TW" b="1">
                <a:ea typeface="PMingLiU" pitchFamily="18" charset="-120"/>
              </a:rPr>
              <a:t>Policy</a:t>
            </a:r>
          </a:p>
        </p:txBody>
      </p:sp>
      <p:sp>
        <p:nvSpPr>
          <p:cNvPr id="230405" name="Oval 5"/>
          <p:cNvSpPr>
            <a:spLocks noChangeArrowheads="1"/>
          </p:cNvSpPr>
          <p:nvPr/>
        </p:nvSpPr>
        <p:spPr bwMode="auto">
          <a:xfrm>
            <a:off x="8041050" y="1648106"/>
            <a:ext cx="1788751" cy="7239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b="1">
                <a:ea typeface="PMingLiU" pitchFamily="18" charset="-120"/>
              </a:rPr>
              <a:t>Fiscal</a:t>
            </a:r>
          </a:p>
          <a:p>
            <a:pPr algn="ctr"/>
            <a:r>
              <a:rPr lang="en-US" altLang="zh-TW" b="1">
                <a:ea typeface="PMingLiU" pitchFamily="18" charset="-120"/>
              </a:rPr>
              <a:t>Policy</a:t>
            </a:r>
          </a:p>
        </p:txBody>
      </p:sp>
      <p:sp>
        <p:nvSpPr>
          <p:cNvPr id="230406" name="Oval 6"/>
          <p:cNvSpPr>
            <a:spLocks noChangeArrowheads="1"/>
          </p:cNvSpPr>
          <p:nvPr/>
        </p:nvSpPr>
        <p:spPr bwMode="auto">
          <a:xfrm>
            <a:off x="4957844" y="5343576"/>
            <a:ext cx="3048000" cy="816542"/>
          </a:xfrm>
          <a:prstGeom prst="ellipse">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b="1" dirty="0">
                <a:ea typeface="PMingLiU" pitchFamily="18" charset="-120"/>
              </a:rPr>
              <a:t>Ultimate economic </a:t>
            </a:r>
          </a:p>
          <a:p>
            <a:pPr algn="ctr"/>
            <a:r>
              <a:rPr lang="en-US" altLang="zh-TW" b="1" dirty="0">
                <a:ea typeface="PMingLiU" pitchFamily="18" charset="-120"/>
              </a:rPr>
              <a:t>goals</a:t>
            </a:r>
          </a:p>
        </p:txBody>
      </p:sp>
      <p:sp>
        <p:nvSpPr>
          <p:cNvPr id="230407" name="Oval 7"/>
          <p:cNvSpPr>
            <a:spLocks noChangeArrowheads="1"/>
          </p:cNvSpPr>
          <p:nvPr/>
        </p:nvSpPr>
        <p:spPr bwMode="auto">
          <a:xfrm>
            <a:off x="3283982" y="4495801"/>
            <a:ext cx="1447800" cy="869737"/>
          </a:xfrm>
          <a:prstGeom prst="ellipse">
            <a:avLst/>
          </a:prstGeom>
          <a:solidFill>
            <a:schemeClr val="bg1">
              <a:lumMod val="85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ea typeface="PMingLiU" pitchFamily="18" charset="-120"/>
              </a:rPr>
              <a:t>Inflation</a:t>
            </a:r>
          </a:p>
        </p:txBody>
      </p:sp>
      <p:sp>
        <p:nvSpPr>
          <p:cNvPr id="230408" name="Oval 8"/>
          <p:cNvSpPr>
            <a:spLocks noChangeArrowheads="1"/>
          </p:cNvSpPr>
          <p:nvPr/>
        </p:nvSpPr>
        <p:spPr bwMode="auto">
          <a:xfrm>
            <a:off x="8038419" y="2600606"/>
            <a:ext cx="1788751" cy="1019455"/>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ea typeface="PMingLiU" pitchFamily="18" charset="-120"/>
              </a:rPr>
              <a:t>Demand for</a:t>
            </a:r>
          </a:p>
          <a:p>
            <a:pPr algn="ctr"/>
            <a:r>
              <a:rPr lang="en-US" altLang="zh-TW" dirty="0">
                <a:ea typeface="PMingLiU" pitchFamily="18" charset="-120"/>
              </a:rPr>
              <a:t>Goods and </a:t>
            </a:r>
          </a:p>
          <a:p>
            <a:pPr algn="ctr"/>
            <a:r>
              <a:rPr lang="en-US" altLang="zh-TW" dirty="0">
                <a:ea typeface="PMingLiU" pitchFamily="18" charset="-120"/>
              </a:rPr>
              <a:t>services</a:t>
            </a:r>
          </a:p>
        </p:txBody>
      </p:sp>
      <p:sp>
        <p:nvSpPr>
          <p:cNvPr id="230409" name="Rectangle 9"/>
          <p:cNvSpPr>
            <a:spLocks noChangeArrowheads="1"/>
          </p:cNvSpPr>
          <p:nvPr/>
        </p:nvSpPr>
        <p:spPr bwMode="auto">
          <a:xfrm>
            <a:off x="3093482" y="2600606"/>
            <a:ext cx="1828800" cy="838200"/>
          </a:xfrm>
          <a:prstGeom prst="round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ea typeface="PMingLiU" pitchFamily="18" charset="-120"/>
              </a:rPr>
              <a:t>Financial</a:t>
            </a:r>
          </a:p>
          <a:p>
            <a:pPr algn="ctr"/>
            <a:r>
              <a:rPr lang="en-US" altLang="zh-TW" dirty="0">
                <a:ea typeface="PMingLiU" pitchFamily="18" charset="-120"/>
              </a:rPr>
              <a:t>Authorities</a:t>
            </a:r>
          </a:p>
        </p:txBody>
      </p:sp>
      <p:sp>
        <p:nvSpPr>
          <p:cNvPr id="230410" name="AutoShape 10"/>
          <p:cNvSpPr>
            <a:spLocks noChangeArrowheads="1"/>
          </p:cNvSpPr>
          <p:nvPr/>
        </p:nvSpPr>
        <p:spPr bwMode="auto">
          <a:xfrm>
            <a:off x="2124407" y="3667406"/>
            <a:ext cx="1371600" cy="914400"/>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a:ea typeface="PMingLiU" pitchFamily="18" charset="-120"/>
              </a:rPr>
              <a:t>Money</a:t>
            </a:r>
          </a:p>
          <a:p>
            <a:pPr algn="ctr"/>
            <a:r>
              <a:rPr lang="en-US" altLang="zh-TW">
                <a:ea typeface="PMingLiU" pitchFamily="18" charset="-120"/>
              </a:rPr>
              <a:t>supply</a:t>
            </a:r>
          </a:p>
        </p:txBody>
      </p:sp>
      <p:sp>
        <p:nvSpPr>
          <p:cNvPr id="230411" name="AutoShape 11"/>
          <p:cNvSpPr>
            <a:spLocks noChangeArrowheads="1"/>
          </p:cNvSpPr>
          <p:nvPr/>
        </p:nvSpPr>
        <p:spPr bwMode="auto">
          <a:xfrm>
            <a:off x="4505131" y="3667406"/>
            <a:ext cx="1371600" cy="914400"/>
          </a:xfrm>
          <a:prstGeom prst="ellipse">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dirty="0">
                <a:ea typeface="PMingLiU" pitchFamily="18" charset="-120"/>
              </a:rPr>
              <a:t>Interest</a:t>
            </a:r>
          </a:p>
          <a:p>
            <a:pPr algn="ctr"/>
            <a:r>
              <a:rPr lang="en-US" altLang="zh-TW" dirty="0">
                <a:ea typeface="PMingLiU" pitchFamily="18" charset="-120"/>
              </a:rPr>
              <a:t>rates</a:t>
            </a:r>
          </a:p>
        </p:txBody>
      </p:sp>
      <p:cxnSp>
        <p:nvCxnSpPr>
          <p:cNvPr id="230412" name="AutoShape 12"/>
          <p:cNvCxnSpPr>
            <a:cxnSpLocks noChangeShapeType="1"/>
            <a:stCxn id="230403" idx="1"/>
            <a:endCxn id="230404" idx="3"/>
          </p:cNvCxnSpPr>
          <p:nvPr/>
        </p:nvCxnSpPr>
        <p:spPr bwMode="auto">
          <a:xfrm flipH="1">
            <a:off x="4922638" y="1638300"/>
            <a:ext cx="644806" cy="371756"/>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3" name="AutoShape 13"/>
          <p:cNvCxnSpPr>
            <a:cxnSpLocks noChangeShapeType="1"/>
            <a:stCxn id="230403" idx="3"/>
            <a:endCxn id="230405" idx="1"/>
          </p:cNvCxnSpPr>
          <p:nvPr/>
        </p:nvCxnSpPr>
        <p:spPr bwMode="auto">
          <a:xfrm>
            <a:off x="7396245" y="1638300"/>
            <a:ext cx="644805" cy="371756"/>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4" name="AutoShape 14"/>
          <p:cNvCxnSpPr>
            <a:cxnSpLocks noChangeShapeType="1"/>
            <a:stCxn id="230405" idx="2"/>
          </p:cNvCxnSpPr>
          <p:nvPr/>
        </p:nvCxnSpPr>
        <p:spPr bwMode="auto">
          <a:xfrm flipH="1">
            <a:off x="8932795" y="2372006"/>
            <a:ext cx="2631" cy="2286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5" name="AutoShape 15"/>
          <p:cNvCxnSpPr>
            <a:cxnSpLocks noChangeShapeType="1"/>
            <a:stCxn id="230408" idx="4"/>
            <a:endCxn id="230406" idx="7"/>
          </p:cNvCxnSpPr>
          <p:nvPr/>
        </p:nvCxnSpPr>
        <p:spPr bwMode="auto">
          <a:xfrm flipH="1">
            <a:off x="7559476" y="3620060"/>
            <a:ext cx="1373319" cy="1843096"/>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6" name="AutoShape 16"/>
          <p:cNvCxnSpPr>
            <a:cxnSpLocks noChangeShapeType="1"/>
            <a:stCxn id="230404" idx="2"/>
            <a:endCxn id="230409" idx="0"/>
          </p:cNvCxnSpPr>
          <p:nvPr/>
        </p:nvCxnSpPr>
        <p:spPr bwMode="auto">
          <a:xfrm flipH="1">
            <a:off x="4007882" y="2372006"/>
            <a:ext cx="1494" cy="228600"/>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7" name="AutoShape 17"/>
          <p:cNvCxnSpPr>
            <a:cxnSpLocks noChangeShapeType="1"/>
            <a:stCxn id="230409" idx="2"/>
            <a:endCxn id="230411" idx="1"/>
          </p:cNvCxnSpPr>
          <p:nvPr/>
        </p:nvCxnSpPr>
        <p:spPr bwMode="auto">
          <a:xfrm>
            <a:off x="4007883" y="3438807"/>
            <a:ext cx="698115" cy="36251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8" name="AutoShape 18"/>
          <p:cNvCxnSpPr>
            <a:cxnSpLocks noChangeShapeType="1"/>
            <a:stCxn id="230409" idx="2"/>
            <a:endCxn id="230410" idx="7"/>
          </p:cNvCxnSpPr>
          <p:nvPr/>
        </p:nvCxnSpPr>
        <p:spPr bwMode="auto">
          <a:xfrm flipH="1">
            <a:off x="3295142" y="3438807"/>
            <a:ext cx="712741" cy="36251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19" name="AutoShape 19"/>
          <p:cNvCxnSpPr>
            <a:cxnSpLocks noChangeShapeType="1"/>
            <a:stCxn id="230410" idx="5"/>
            <a:endCxn id="230407" idx="1"/>
          </p:cNvCxnSpPr>
          <p:nvPr/>
        </p:nvCxnSpPr>
        <p:spPr bwMode="auto">
          <a:xfrm>
            <a:off x="3295141" y="4447896"/>
            <a:ext cx="200866" cy="17527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20" name="AutoShape 20"/>
          <p:cNvCxnSpPr>
            <a:cxnSpLocks noChangeShapeType="1"/>
            <a:stCxn id="230411" idx="3"/>
            <a:endCxn id="230407" idx="7"/>
          </p:cNvCxnSpPr>
          <p:nvPr/>
        </p:nvCxnSpPr>
        <p:spPr bwMode="auto">
          <a:xfrm flipH="1">
            <a:off x="4519757" y="4447896"/>
            <a:ext cx="186240" cy="175275"/>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230421" name="AutoShape 21"/>
          <p:cNvCxnSpPr>
            <a:cxnSpLocks noChangeShapeType="1"/>
            <a:stCxn id="230407" idx="5"/>
            <a:endCxn id="230406" idx="1"/>
          </p:cNvCxnSpPr>
          <p:nvPr/>
        </p:nvCxnSpPr>
        <p:spPr bwMode="auto">
          <a:xfrm>
            <a:off x="4519757" y="5238168"/>
            <a:ext cx="884456" cy="224989"/>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27876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0403"/>
                                        </p:tgtEl>
                                        <p:attrNameLst>
                                          <p:attrName>style.visibility</p:attrName>
                                        </p:attrNameLst>
                                      </p:cBhvr>
                                      <p:to>
                                        <p:strVal val="visible"/>
                                      </p:to>
                                    </p:set>
                                    <p:animEffect transition="in" filter="fade">
                                      <p:cBhvr>
                                        <p:cTn id="7" dur="500"/>
                                        <p:tgtEl>
                                          <p:spTgt spid="2304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412"/>
                                        </p:tgtEl>
                                        <p:attrNameLst>
                                          <p:attrName>style.visibility</p:attrName>
                                        </p:attrNameLst>
                                      </p:cBhvr>
                                      <p:to>
                                        <p:strVal val="visible"/>
                                      </p:to>
                                    </p:set>
                                    <p:animEffect transition="in" filter="fade">
                                      <p:cBhvr>
                                        <p:cTn id="12" dur="500"/>
                                        <p:tgtEl>
                                          <p:spTgt spid="2304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0404"/>
                                        </p:tgtEl>
                                        <p:attrNameLst>
                                          <p:attrName>style.visibility</p:attrName>
                                        </p:attrNameLst>
                                      </p:cBhvr>
                                      <p:to>
                                        <p:strVal val="visible"/>
                                      </p:to>
                                    </p:set>
                                    <p:animEffect transition="in" filter="fade">
                                      <p:cBhvr>
                                        <p:cTn id="15" dur="500"/>
                                        <p:tgtEl>
                                          <p:spTgt spid="2304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0413"/>
                                        </p:tgtEl>
                                        <p:attrNameLst>
                                          <p:attrName>style.visibility</p:attrName>
                                        </p:attrNameLst>
                                      </p:cBhvr>
                                      <p:to>
                                        <p:strVal val="visible"/>
                                      </p:to>
                                    </p:set>
                                    <p:animEffect transition="in" filter="fade">
                                      <p:cBhvr>
                                        <p:cTn id="20" dur="500"/>
                                        <p:tgtEl>
                                          <p:spTgt spid="2304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0405"/>
                                        </p:tgtEl>
                                        <p:attrNameLst>
                                          <p:attrName>style.visibility</p:attrName>
                                        </p:attrNameLst>
                                      </p:cBhvr>
                                      <p:to>
                                        <p:strVal val="visible"/>
                                      </p:to>
                                    </p:set>
                                    <p:animEffect transition="in" filter="fade">
                                      <p:cBhvr>
                                        <p:cTn id="23" dur="500"/>
                                        <p:tgtEl>
                                          <p:spTgt spid="2304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0416"/>
                                        </p:tgtEl>
                                        <p:attrNameLst>
                                          <p:attrName>style.visibility</p:attrName>
                                        </p:attrNameLst>
                                      </p:cBhvr>
                                      <p:to>
                                        <p:strVal val="visible"/>
                                      </p:to>
                                    </p:set>
                                    <p:animEffect transition="in" filter="fade">
                                      <p:cBhvr>
                                        <p:cTn id="28" dur="500"/>
                                        <p:tgtEl>
                                          <p:spTgt spid="2304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0409"/>
                                        </p:tgtEl>
                                        <p:attrNameLst>
                                          <p:attrName>style.visibility</p:attrName>
                                        </p:attrNameLst>
                                      </p:cBhvr>
                                      <p:to>
                                        <p:strVal val="visible"/>
                                      </p:to>
                                    </p:set>
                                    <p:animEffect transition="in" filter="fade">
                                      <p:cBhvr>
                                        <p:cTn id="31" dur="500"/>
                                        <p:tgtEl>
                                          <p:spTgt spid="2304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0418"/>
                                        </p:tgtEl>
                                        <p:attrNameLst>
                                          <p:attrName>style.visibility</p:attrName>
                                        </p:attrNameLst>
                                      </p:cBhvr>
                                      <p:to>
                                        <p:strVal val="visible"/>
                                      </p:to>
                                    </p:set>
                                    <p:animEffect transition="in" filter="fade">
                                      <p:cBhvr>
                                        <p:cTn id="36" dur="500"/>
                                        <p:tgtEl>
                                          <p:spTgt spid="2304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0410"/>
                                        </p:tgtEl>
                                        <p:attrNameLst>
                                          <p:attrName>style.visibility</p:attrName>
                                        </p:attrNameLst>
                                      </p:cBhvr>
                                      <p:to>
                                        <p:strVal val="visible"/>
                                      </p:to>
                                    </p:set>
                                    <p:animEffect transition="in" filter="fade">
                                      <p:cBhvr>
                                        <p:cTn id="39" dur="500"/>
                                        <p:tgtEl>
                                          <p:spTgt spid="2304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0417"/>
                                        </p:tgtEl>
                                        <p:attrNameLst>
                                          <p:attrName>style.visibility</p:attrName>
                                        </p:attrNameLst>
                                      </p:cBhvr>
                                      <p:to>
                                        <p:strVal val="visible"/>
                                      </p:to>
                                    </p:set>
                                    <p:animEffect transition="in" filter="fade">
                                      <p:cBhvr>
                                        <p:cTn id="44" dur="500"/>
                                        <p:tgtEl>
                                          <p:spTgt spid="2304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0411"/>
                                        </p:tgtEl>
                                        <p:attrNameLst>
                                          <p:attrName>style.visibility</p:attrName>
                                        </p:attrNameLst>
                                      </p:cBhvr>
                                      <p:to>
                                        <p:strVal val="visible"/>
                                      </p:to>
                                    </p:set>
                                    <p:animEffect transition="in" filter="fade">
                                      <p:cBhvr>
                                        <p:cTn id="47" dur="500"/>
                                        <p:tgtEl>
                                          <p:spTgt spid="2304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0419"/>
                                        </p:tgtEl>
                                        <p:attrNameLst>
                                          <p:attrName>style.visibility</p:attrName>
                                        </p:attrNameLst>
                                      </p:cBhvr>
                                      <p:to>
                                        <p:strVal val="visible"/>
                                      </p:to>
                                    </p:set>
                                    <p:animEffect transition="in" filter="fade">
                                      <p:cBhvr>
                                        <p:cTn id="52" dur="500"/>
                                        <p:tgtEl>
                                          <p:spTgt spid="230419"/>
                                        </p:tgtEl>
                                      </p:cBhvr>
                                    </p:animEffect>
                                  </p:childTnLst>
                                </p:cTn>
                              </p:par>
                              <p:par>
                                <p:cTn id="53" presetID="10" presetClass="entr" presetSubtype="0" fill="hold" nodeType="withEffect">
                                  <p:stCondLst>
                                    <p:cond delay="0"/>
                                  </p:stCondLst>
                                  <p:childTnLst>
                                    <p:set>
                                      <p:cBhvr>
                                        <p:cTn id="54" dur="1" fill="hold">
                                          <p:stCondLst>
                                            <p:cond delay="0"/>
                                          </p:stCondLst>
                                        </p:cTn>
                                        <p:tgtEl>
                                          <p:spTgt spid="230420"/>
                                        </p:tgtEl>
                                        <p:attrNameLst>
                                          <p:attrName>style.visibility</p:attrName>
                                        </p:attrNameLst>
                                      </p:cBhvr>
                                      <p:to>
                                        <p:strVal val="visible"/>
                                      </p:to>
                                    </p:set>
                                    <p:animEffect transition="in" filter="fade">
                                      <p:cBhvr>
                                        <p:cTn id="55" dur="500"/>
                                        <p:tgtEl>
                                          <p:spTgt spid="2304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0407"/>
                                        </p:tgtEl>
                                        <p:attrNameLst>
                                          <p:attrName>style.visibility</p:attrName>
                                        </p:attrNameLst>
                                      </p:cBhvr>
                                      <p:to>
                                        <p:strVal val="visible"/>
                                      </p:to>
                                    </p:set>
                                    <p:animEffect transition="in" filter="fade">
                                      <p:cBhvr>
                                        <p:cTn id="58" dur="500"/>
                                        <p:tgtEl>
                                          <p:spTgt spid="23040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0414"/>
                                        </p:tgtEl>
                                        <p:attrNameLst>
                                          <p:attrName>style.visibility</p:attrName>
                                        </p:attrNameLst>
                                      </p:cBhvr>
                                      <p:to>
                                        <p:strVal val="visible"/>
                                      </p:to>
                                    </p:set>
                                    <p:animEffect transition="in" filter="fade">
                                      <p:cBhvr>
                                        <p:cTn id="63" dur="500"/>
                                        <p:tgtEl>
                                          <p:spTgt spid="2304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0408"/>
                                        </p:tgtEl>
                                        <p:attrNameLst>
                                          <p:attrName>style.visibility</p:attrName>
                                        </p:attrNameLst>
                                      </p:cBhvr>
                                      <p:to>
                                        <p:strVal val="visible"/>
                                      </p:to>
                                    </p:set>
                                    <p:animEffect transition="in" filter="fade">
                                      <p:cBhvr>
                                        <p:cTn id="66" dur="500"/>
                                        <p:tgtEl>
                                          <p:spTgt spid="23040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0421"/>
                                        </p:tgtEl>
                                        <p:attrNameLst>
                                          <p:attrName>style.visibility</p:attrName>
                                        </p:attrNameLst>
                                      </p:cBhvr>
                                      <p:to>
                                        <p:strVal val="visible"/>
                                      </p:to>
                                    </p:set>
                                    <p:animEffect transition="in" filter="fade">
                                      <p:cBhvr>
                                        <p:cTn id="71" dur="500"/>
                                        <p:tgtEl>
                                          <p:spTgt spid="2304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0406"/>
                                        </p:tgtEl>
                                        <p:attrNameLst>
                                          <p:attrName>style.visibility</p:attrName>
                                        </p:attrNameLst>
                                      </p:cBhvr>
                                      <p:to>
                                        <p:strVal val="visible"/>
                                      </p:to>
                                    </p:set>
                                    <p:animEffect transition="in" filter="fade">
                                      <p:cBhvr>
                                        <p:cTn id="74" dur="500"/>
                                        <p:tgtEl>
                                          <p:spTgt spid="230406"/>
                                        </p:tgtEl>
                                      </p:cBhvr>
                                    </p:animEffect>
                                  </p:childTnLst>
                                </p:cTn>
                              </p:par>
                              <p:par>
                                <p:cTn id="75" presetID="10" presetClass="entr" presetSubtype="0" fill="hold" nodeType="withEffect">
                                  <p:stCondLst>
                                    <p:cond delay="0"/>
                                  </p:stCondLst>
                                  <p:childTnLst>
                                    <p:set>
                                      <p:cBhvr>
                                        <p:cTn id="76" dur="1" fill="hold">
                                          <p:stCondLst>
                                            <p:cond delay="0"/>
                                          </p:stCondLst>
                                        </p:cTn>
                                        <p:tgtEl>
                                          <p:spTgt spid="230415"/>
                                        </p:tgtEl>
                                        <p:attrNameLst>
                                          <p:attrName>style.visibility</p:attrName>
                                        </p:attrNameLst>
                                      </p:cBhvr>
                                      <p:to>
                                        <p:strVal val="visible"/>
                                      </p:to>
                                    </p:set>
                                    <p:animEffect transition="in" filter="fade">
                                      <p:cBhvr>
                                        <p:cTn id="77" dur="500"/>
                                        <p:tgtEl>
                                          <p:spTgt spid="230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p:bldP spid="230404" grpId="0" animBg="1"/>
      <p:bldP spid="230405" grpId="0" animBg="1"/>
      <p:bldP spid="230406" grpId="0" animBg="1"/>
      <p:bldP spid="230407" grpId="0" animBg="1"/>
      <p:bldP spid="230408" grpId="0" animBg="1"/>
      <p:bldP spid="230409" grpId="0" animBg="1"/>
      <p:bldP spid="230410" grpId="0" animBg="1"/>
      <p:bldP spid="230411" grpId="0" animBg="1"/>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2" name="Picture 2" descr="C:\Users\Wolfgang\Desktop\istockphoto_5350945-tug-of-war-male-vs-female.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21466"/>
          <a:stretch/>
        </p:blipFill>
        <p:spPr bwMode="auto">
          <a:xfrm>
            <a:off x="1527412" y="2662452"/>
            <a:ext cx="9140588" cy="3438098"/>
          </a:xfrm>
          <a:prstGeom prst="rect">
            <a:avLst/>
          </a:prstGeom>
          <a:noFill/>
          <a:extLst>
            <a:ext uri="{909E8E84-426E-40DD-AFC4-6F175D3DCCD1}">
              <a14:hiddenFill xmlns:a14="http://schemas.microsoft.com/office/drawing/2010/main">
                <a:solidFill>
                  <a:srgbClr val="FFFFFF"/>
                </a:solidFill>
              </a14:hiddenFill>
            </a:ext>
          </a:extLst>
        </p:spPr>
      </p:pic>
      <p:sp>
        <p:nvSpPr>
          <p:cNvPr id="228354" name="Rectangle 2"/>
          <p:cNvSpPr>
            <a:spLocks noGrp="1" noChangeArrowheads="1"/>
          </p:cNvSpPr>
          <p:nvPr>
            <p:ph type="title"/>
          </p:nvPr>
        </p:nvSpPr>
        <p:spPr/>
        <p:txBody>
          <a:bodyPr/>
          <a:lstStyle/>
          <a:p>
            <a:r>
              <a:rPr lang="en-US" altLang="zh-TW" dirty="0"/>
              <a:t>Goals of Monetary Policy</a:t>
            </a:r>
          </a:p>
        </p:txBody>
      </p:sp>
      <p:sp>
        <p:nvSpPr>
          <p:cNvPr id="228355" name="Rectangle 3"/>
          <p:cNvSpPr>
            <a:spLocks noGrp="1" noChangeArrowheads="1"/>
          </p:cNvSpPr>
          <p:nvPr>
            <p:ph idx="1"/>
          </p:nvPr>
        </p:nvSpPr>
        <p:spPr/>
        <p:txBody>
          <a:bodyPr>
            <a:normAutofit lnSpcReduction="10000"/>
          </a:bodyPr>
          <a:lstStyle/>
          <a:p>
            <a:pPr marL="0" indent="0">
              <a:buNone/>
            </a:pPr>
            <a:r>
              <a:rPr lang="en-US" altLang="zh-TW" b="1" dirty="0"/>
              <a:t>Federal Reserve Act: “to promote effectively the goals of maximum employment, stable prices, and moderate long-term interest rates”</a:t>
            </a:r>
          </a:p>
          <a:p>
            <a:pPr marL="2963863"/>
            <a:r>
              <a:rPr lang="en-US" altLang="zh-TW" dirty="0"/>
              <a:t>High employment</a:t>
            </a:r>
          </a:p>
          <a:p>
            <a:pPr marL="2963863"/>
            <a:r>
              <a:rPr lang="en-US" altLang="zh-TW" dirty="0"/>
              <a:t>Economic growth</a:t>
            </a:r>
          </a:p>
          <a:p>
            <a:pPr marL="2963863"/>
            <a:r>
              <a:rPr lang="en-US" altLang="zh-TW" dirty="0"/>
              <a:t>Price stability</a:t>
            </a:r>
          </a:p>
          <a:p>
            <a:pPr marL="2963863"/>
            <a:r>
              <a:rPr lang="en-US" altLang="zh-TW" dirty="0"/>
              <a:t>Interest rate stability</a:t>
            </a:r>
          </a:p>
          <a:p>
            <a:pPr marL="2963863"/>
            <a:r>
              <a:rPr lang="en-US" altLang="zh-TW" dirty="0"/>
              <a:t>Financial market stability</a:t>
            </a:r>
          </a:p>
          <a:p>
            <a:pPr marL="2963863"/>
            <a:r>
              <a:rPr lang="en-US" altLang="zh-TW" dirty="0"/>
              <a:t>Foreign exchange market stability</a:t>
            </a:r>
          </a:p>
          <a:p>
            <a:pPr marL="0" indent="0" algn="ctr">
              <a:buNone/>
            </a:pPr>
            <a:r>
              <a:rPr lang="en-US" altLang="zh-TW" b="1" dirty="0"/>
              <a:t>Goals often conflict!</a:t>
            </a:r>
          </a:p>
        </p:txBody>
      </p:sp>
      <p:sp>
        <p:nvSpPr>
          <p:cNvPr id="10"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192D388E-9377-428C-B4DF-8D57E865571B}" type="slidenum">
              <a:rPr lang="en-US" altLang="en-US" sz="1400"/>
              <a:pPr/>
              <a:t>508</a:t>
            </a:fld>
            <a:endParaRPr lang="en-US" altLang="en-US" sz="1400"/>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61305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8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3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83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83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83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Fed Goals (before pandemic)</a:t>
            </a:r>
            <a:endParaRPr lang="zh-TW" altLang="en-US" dirty="0"/>
          </a:p>
        </p:txBody>
      </p:sp>
      <p:sp>
        <p:nvSpPr>
          <p:cNvPr id="3" name="Content Placeholder 2"/>
          <p:cNvSpPr>
            <a:spLocks noGrp="1"/>
          </p:cNvSpPr>
          <p:nvPr>
            <p:ph idx="1"/>
          </p:nvPr>
        </p:nvSpPr>
        <p:spPr>
          <a:xfrm>
            <a:off x="1981200" y="1371601"/>
            <a:ext cx="8229600" cy="4525963"/>
          </a:xfrm>
        </p:spPr>
        <p:txBody>
          <a:bodyPr>
            <a:normAutofit fontScale="92500" lnSpcReduction="20000"/>
          </a:bodyPr>
          <a:lstStyle/>
          <a:p>
            <a:r>
              <a:rPr lang="en-US" altLang="zh-TW" dirty="0"/>
              <a:t>The Committee’s policy decisions reflect its longer-run goals, its medium-term outlook, and its assessments of the balance of risks, including risks to the financial system that could impede the attainment of the Committee’s goals</a:t>
            </a:r>
            <a:endParaRPr lang="zh-TW" altLang="en-US" dirty="0"/>
          </a:p>
          <a:p>
            <a:r>
              <a:rPr lang="en-US" altLang="zh-TW" dirty="0"/>
              <a:t>Inflation (stable prices): The Committee reaffirms its judgment that inflation at the rate of </a:t>
            </a:r>
            <a:r>
              <a:rPr lang="en-US" altLang="zh-TW" b="1" dirty="0"/>
              <a:t>2 percent</a:t>
            </a:r>
            <a:r>
              <a:rPr lang="en-US" altLang="zh-TW" dirty="0"/>
              <a:t>, as measured by the annual change in the price index for personal consumption expenditures, is most consistent over the longer run with the Federal Reserve’s statutory mandate</a:t>
            </a:r>
            <a:endParaRPr lang="zh-TW" altLang="en-US" dirty="0"/>
          </a:p>
          <a:p>
            <a:r>
              <a:rPr lang="en-US" altLang="zh-TW" dirty="0"/>
              <a:t>Employment: FOMC participants’ estimates of the longer-run normal rate of unemployment had a central tendency of </a:t>
            </a:r>
            <a:r>
              <a:rPr lang="en-US" altLang="zh-TW" b="1" dirty="0"/>
              <a:t>5.2 percent to 5.5 percent</a:t>
            </a:r>
            <a:r>
              <a:rPr lang="en-US" altLang="zh-TW" dirty="0"/>
              <a:t>.</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509</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7" name="TextBox 6"/>
          <p:cNvSpPr txBox="1"/>
          <p:nvPr/>
        </p:nvSpPr>
        <p:spPr>
          <a:xfrm>
            <a:off x="1752600" y="5867400"/>
            <a:ext cx="1143000" cy="304800"/>
          </a:xfrm>
          <a:prstGeom prst="rect">
            <a:avLst/>
          </a:prstGeom>
          <a:noFill/>
        </p:spPr>
        <p:txBody>
          <a:bodyPr vert="horz" wrap="square" lIns="91440" tIns="45720" rIns="91440" bIns="45720" rtlCol="0" anchor="ctr">
            <a:normAutofit/>
          </a:bodyPr>
          <a:lstStyle/>
          <a:p>
            <a:r>
              <a:rPr lang="en-US" altLang="zh-TW" sz="1400" i="1" dirty="0">
                <a:latin typeface="+mj-lt"/>
              </a:rPr>
              <a:t>Source: Fed </a:t>
            </a:r>
            <a:endParaRPr lang="zh-TW" altLang="en-US" sz="1400" i="1" dirty="0">
              <a:latin typeface="+mj-lt"/>
              <a:ea typeface="+mj-ea"/>
              <a:cs typeface="+mj-cs"/>
            </a:endParaRPr>
          </a:p>
        </p:txBody>
      </p:sp>
    </p:spTree>
    <p:extLst>
      <p:ext uri="{BB962C8B-B14F-4D97-AF65-F5344CB8AC3E}">
        <p14:creationId xmlns:p14="http://schemas.microsoft.com/office/powerpoint/2010/main" val="3843171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Users\Wolfgang\Documents\ED.PRES\06_Purchased Copyrighted Contend\istockphoto\iStock_000007534303Small.jp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2359" t="-1" b="3342"/>
          <a:stretch/>
        </p:blipFill>
        <p:spPr bwMode="auto">
          <a:xfrm>
            <a:off x="1524000" y="914401"/>
            <a:ext cx="5943600" cy="5235713"/>
          </a:xfrm>
          <a:prstGeom prst="rect">
            <a:avLst/>
          </a:prstGeom>
          <a:noFill/>
          <a:extLst>
            <a:ext uri="{909E8E84-426E-40DD-AFC4-6F175D3DCCD1}">
              <a14:hiddenFill xmlns:a14="http://schemas.microsoft.com/office/drawing/2010/main">
                <a:solidFill>
                  <a:srgbClr val="FFFFFF"/>
                </a:solidFill>
              </a14:hiddenFill>
            </a:ext>
          </a:extLst>
        </p:spPr>
      </p:pic>
      <p:sp>
        <p:nvSpPr>
          <p:cNvPr id="69634" name="Rectangle 2"/>
          <p:cNvSpPr>
            <a:spLocks noGrp="1" noChangeArrowheads="1"/>
          </p:cNvSpPr>
          <p:nvPr>
            <p:ph type="title"/>
          </p:nvPr>
        </p:nvSpPr>
        <p:spPr/>
        <p:txBody>
          <a:bodyPr/>
          <a:lstStyle/>
          <a:p>
            <a:r>
              <a:rPr lang="en-US" altLang="zh-TW" dirty="0"/>
              <a:t>Legal &amp; Reputational Risks</a:t>
            </a:r>
          </a:p>
        </p:txBody>
      </p:sp>
      <p:sp>
        <p:nvSpPr>
          <p:cNvPr id="11" name="Text Placeholder 10"/>
          <p:cNvSpPr>
            <a:spLocks noGrp="1"/>
          </p:cNvSpPr>
          <p:nvPr>
            <p:ph type="body" idx="1"/>
          </p:nvPr>
        </p:nvSpPr>
        <p:spPr/>
        <p:txBody>
          <a:bodyPr/>
          <a:lstStyle/>
          <a:p>
            <a:r>
              <a:rPr lang="en-US" altLang="zh-TW" dirty="0"/>
              <a:t>Types</a:t>
            </a:r>
          </a:p>
        </p:txBody>
      </p:sp>
      <p:sp>
        <p:nvSpPr>
          <p:cNvPr id="69635" name="Rectangle 3"/>
          <p:cNvSpPr>
            <a:spLocks noGrp="1" noChangeArrowheads="1"/>
          </p:cNvSpPr>
          <p:nvPr>
            <p:ph sz="half" idx="2"/>
          </p:nvPr>
        </p:nvSpPr>
        <p:spPr/>
        <p:txBody>
          <a:bodyPr/>
          <a:lstStyle/>
          <a:p>
            <a:r>
              <a:rPr lang="en-US" altLang="zh-TW" dirty="0"/>
              <a:t>Regulatory risk</a:t>
            </a:r>
          </a:p>
          <a:p>
            <a:r>
              <a:rPr lang="en-US" altLang="zh-TW" dirty="0"/>
              <a:t>Money Laundering</a:t>
            </a:r>
          </a:p>
          <a:p>
            <a:r>
              <a:rPr lang="en-US" altLang="zh-TW" dirty="0"/>
              <a:t>Conflicts of Interest</a:t>
            </a:r>
          </a:p>
          <a:p>
            <a:r>
              <a:rPr lang="en-US" altLang="zh-TW" dirty="0"/>
              <a:t>Non-enforceability of contracts </a:t>
            </a:r>
          </a:p>
          <a:p>
            <a:r>
              <a:rPr lang="en-US" altLang="zh-TW" dirty="0"/>
              <a:t>Non-compliance with corporate governance laws</a:t>
            </a:r>
          </a:p>
          <a:p>
            <a:r>
              <a:rPr lang="en-US" altLang="zh-TW" dirty="0"/>
              <a:t>SEE issues</a:t>
            </a:r>
          </a:p>
        </p:txBody>
      </p:sp>
      <p:sp>
        <p:nvSpPr>
          <p:cNvPr id="12" name="Text Placeholder 11"/>
          <p:cNvSpPr>
            <a:spLocks noGrp="1"/>
          </p:cNvSpPr>
          <p:nvPr>
            <p:ph type="body" sz="quarter" idx="3"/>
          </p:nvPr>
        </p:nvSpPr>
        <p:spPr/>
        <p:txBody>
          <a:bodyPr/>
          <a:lstStyle/>
          <a:p>
            <a:r>
              <a:rPr lang="en-US" altLang="zh-TW" dirty="0"/>
              <a:t>Mitigation</a:t>
            </a:r>
          </a:p>
        </p:txBody>
      </p:sp>
      <p:sp>
        <p:nvSpPr>
          <p:cNvPr id="69636" name="Rectangle 4"/>
          <p:cNvSpPr>
            <a:spLocks noGrp="1" noChangeArrowheads="1"/>
          </p:cNvSpPr>
          <p:nvPr>
            <p:ph sz="quarter" idx="4"/>
          </p:nvPr>
        </p:nvSpPr>
        <p:spPr/>
        <p:txBody>
          <a:bodyPr/>
          <a:lstStyle/>
          <a:p>
            <a:r>
              <a:rPr lang="en-US" altLang="zh-TW" dirty="0"/>
              <a:t>Implement SOX and related corporate governance policies</a:t>
            </a:r>
          </a:p>
          <a:p>
            <a:r>
              <a:rPr lang="en-US" altLang="zh-TW" dirty="0"/>
              <a:t>KYC Policies</a:t>
            </a:r>
          </a:p>
          <a:p>
            <a:r>
              <a:rPr lang="en-US" altLang="zh-TW" dirty="0"/>
              <a:t>Legal &amp; Compliance </a:t>
            </a:r>
            <a:r>
              <a:rPr lang="en-US" altLang="zh-TW" dirty="0" err="1"/>
              <a:t>Dpts</a:t>
            </a:r>
            <a:r>
              <a:rPr lang="en-US" altLang="zh-TW" dirty="0"/>
              <a:t> reporting to CEO</a:t>
            </a:r>
          </a:p>
          <a:p>
            <a:r>
              <a:rPr lang="en-US" altLang="zh-TW" dirty="0"/>
              <a:t>Audits</a:t>
            </a:r>
          </a:p>
          <a:p>
            <a:r>
              <a:rPr lang="en-US" altLang="zh-TW" dirty="0"/>
              <a:t>SEE audits (environmental and corporate governance)</a:t>
            </a:r>
          </a:p>
        </p:txBody>
      </p:sp>
      <p:sp>
        <p:nvSpPr>
          <p:cNvPr id="9" name="Slide Number Placeholder 6"/>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1691038A-CC78-488B-997F-40C1B4CC8446}" type="slidenum">
              <a:rPr lang="en-US" altLang="en-US" sz="1400"/>
              <a:pPr/>
              <a:t>51</a:t>
            </a:fld>
            <a:endParaRPr lang="en-US" altLang="en-US" sz="1400"/>
          </a:p>
        </p:txBody>
      </p:sp>
      <p:sp>
        <p:nvSpPr>
          <p:cNvPr id="2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45128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6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63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63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63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6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uiExpand="1" build="p"/>
      <p:bldP spid="12" grpId="0" build="p"/>
      <p:bldP spid="69636" grpId="0" uiExpand="1" build="p"/>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Fed Goals (post-Pandemic)</a:t>
            </a:r>
          </a:p>
        </p:txBody>
      </p:sp>
      <p:sp>
        <p:nvSpPr>
          <p:cNvPr id="3" name="Content Placeholder 2"/>
          <p:cNvSpPr>
            <a:spLocks noGrp="1"/>
          </p:cNvSpPr>
          <p:nvPr>
            <p:ph idx="1"/>
          </p:nvPr>
        </p:nvSpPr>
        <p:spPr/>
        <p:txBody>
          <a:bodyPr>
            <a:normAutofit/>
          </a:bodyPr>
          <a:lstStyle/>
          <a:p>
            <a:r>
              <a:rPr lang="en-US" dirty="0"/>
              <a:t>Maximum employment</a:t>
            </a:r>
          </a:p>
          <a:p>
            <a:pPr lvl="1"/>
            <a:r>
              <a:rPr lang="en-US" dirty="0"/>
              <a:t>the </a:t>
            </a:r>
            <a:r>
              <a:rPr lang="en-US" b="1" dirty="0"/>
              <a:t>highest</a:t>
            </a:r>
            <a:r>
              <a:rPr lang="en-US" dirty="0"/>
              <a:t> level of employment or lowest level of unemployment that the economy can sustain while maintaining a stable inflation rate</a:t>
            </a:r>
          </a:p>
          <a:p>
            <a:pPr lvl="1"/>
            <a:r>
              <a:rPr lang="en-US" dirty="0"/>
              <a:t>the Fed seeks to mitigate shortfalls of employment from assessments of its maximum level.</a:t>
            </a:r>
          </a:p>
          <a:p>
            <a:r>
              <a:rPr lang="en-US" dirty="0"/>
              <a:t>Stable prices</a:t>
            </a:r>
          </a:p>
          <a:p>
            <a:pPr lvl="1"/>
            <a:r>
              <a:rPr lang="en-US" dirty="0"/>
              <a:t>the FOMC seeks to achieve inflation that averages 2 percent </a:t>
            </a:r>
            <a:r>
              <a:rPr lang="en-US" b="1" dirty="0"/>
              <a:t>over time</a:t>
            </a:r>
          </a:p>
          <a:p>
            <a:pPr lvl="1"/>
            <a:r>
              <a:rPr lang="en-US" dirty="0"/>
              <a:t>The </a:t>
            </a:r>
            <a:r>
              <a:rPr lang="en-US" dirty="0">
                <a:hlinkClick r:id="rId3"/>
              </a:rPr>
              <a:t>Federal Open Market Committee (FOMC)</a:t>
            </a:r>
            <a:r>
              <a:rPr lang="en-US" dirty="0"/>
              <a:t> judges that </a:t>
            </a:r>
            <a:r>
              <a:rPr lang="en-US" dirty="0">
                <a:hlinkClick r:id="rId4"/>
              </a:rPr>
              <a:t>inflation rate of 2 percent</a:t>
            </a:r>
            <a:r>
              <a:rPr lang="en-US" dirty="0"/>
              <a:t> over the longer run, as measured by the annual change in the price index for personal consumption expenditures, is most consistent with the Federal Reserve’s mandate.</a:t>
            </a:r>
            <a:endParaRPr lang="en-US" b="1"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510</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spTree>
    <p:extLst>
      <p:ext uri="{BB962C8B-B14F-4D97-AF65-F5344CB8AC3E}">
        <p14:creationId xmlns:p14="http://schemas.microsoft.com/office/powerpoint/2010/main" val="35010371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tLang="zh-TW"/>
              <a:t>The Federal Reserve’s Balance Sheet</a:t>
            </a:r>
          </a:p>
        </p:txBody>
      </p:sp>
      <p:sp>
        <p:nvSpPr>
          <p:cNvPr id="6" name="Text Placeholder 5"/>
          <p:cNvSpPr>
            <a:spLocks noGrp="1"/>
          </p:cNvSpPr>
          <p:nvPr>
            <p:ph type="body" idx="1"/>
          </p:nvPr>
        </p:nvSpPr>
        <p:spPr/>
        <p:txBody>
          <a:bodyPr/>
          <a:lstStyle/>
          <a:p>
            <a:pPr>
              <a:lnSpc>
                <a:spcPct val="100000"/>
              </a:lnSpc>
            </a:pPr>
            <a:r>
              <a:rPr lang="en-US" altLang="zh-TW" dirty="0"/>
              <a:t>Monetary assets of the Fed</a:t>
            </a:r>
          </a:p>
        </p:txBody>
      </p:sp>
      <p:sp>
        <p:nvSpPr>
          <p:cNvPr id="220163" name="Rectangle 3"/>
          <p:cNvSpPr>
            <a:spLocks noGrp="1" noChangeArrowheads="1"/>
          </p:cNvSpPr>
          <p:nvPr>
            <p:ph sz="half" idx="2"/>
          </p:nvPr>
        </p:nvSpPr>
        <p:spPr/>
        <p:txBody>
          <a:bodyPr/>
          <a:lstStyle/>
          <a:p>
            <a:r>
              <a:rPr lang="en-US" altLang="zh-TW" dirty="0"/>
              <a:t>Government Securities</a:t>
            </a:r>
          </a:p>
          <a:p>
            <a:r>
              <a:rPr lang="en-US" altLang="zh-TW" dirty="0"/>
              <a:t>Discount Loans</a:t>
            </a:r>
          </a:p>
        </p:txBody>
      </p:sp>
      <p:sp>
        <p:nvSpPr>
          <p:cNvPr id="7" name="Text Placeholder 6"/>
          <p:cNvSpPr>
            <a:spLocks noGrp="1"/>
          </p:cNvSpPr>
          <p:nvPr>
            <p:ph type="body" sz="quarter" idx="3"/>
          </p:nvPr>
        </p:nvSpPr>
        <p:spPr/>
        <p:txBody>
          <a:bodyPr/>
          <a:lstStyle/>
          <a:p>
            <a:pPr>
              <a:lnSpc>
                <a:spcPct val="100000"/>
              </a:lnSpc>
            </a:pPr>
            <a:r>
              <a:rPr lang="en-US" altLang="zh-TW" dirty="0"/>
              <a:t>Monetary liabilities of the Fed</a:t>
            </a:r>
          </a:p>
        </p:txBody>
      </p:sp>
      <p:sp>
        <p:nvSpPr>
          <p:cNvPr id="220164" name="Rectangle 4"/>
          <p:cNvSpPr>
            <a:spLocks noGrp="1" noChangeArrowheads="1"/>
          </p:cNvSpPr>
          <p:nvPr>
            <p:ph sz="quarter" idx="4"/>
          </p:nvPr>
        </p:nvSpPr>
        <p:spPr/>
        <p:txBody>
          <a:bodyPr/>
          <a:lstStyle/>
          <a:p>
            <a:r>
              <a:rPr lang="en-US" altLang="zh-TW" dirty="0"/>
              <a:t>Currency in circulation</a:t>
            </a:r>
          </a:p>
          <a:p>
            <a:r>
              <a:rPr lang="en-US" altLang="zh-TW" dirty="0"/>
              <a:t>Reserves</a:t>
            </a:r>
          </a:p>
          <a:p>
            <a:endParaRPr lang="en-US" altLang="zh-TW" dirty="0"/>
          </a:p>
        </p:txBody>
      </p:sp>
      <p:sp>
        <p:nvSpPr>
          <p:cNvPr id="10"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689DA95D-B39E-4AEE-B374-E21FC181FC98}" type="slidenum">
              <a:rPr lang="en-US" altLang="en-US" sz="1400"/>
              <a:pPr/>
              <a:t>511</a:t>
            </a:fld>
            <a:endParaRPr lang="en-US" altLang="en-US" sz="1400"/>
          </a:p>
        </p:txBody>
      </p:sp>
      <p:sp>
        <p:nvSpPr>
          <p:cNvPr id="220166" name="Text Box 6"/>
          <p:cNvSpPr txBox="1">
            <a:spLocks noChangeArrowheads="1"/>
          </p:cNvSpPr>
          <p:nvPr/>
        </p:nvSpPr>
        <p:spPr bwMode="auto">
          <a:xfrm>
            <a:off x="1524000" y="5867401"/>
            <a:ext cx="19812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a:t>
            </a:r>
            <a:r>
              <a:rPr lang="en-US" altLang="zh-TW" dirty="0" err="1"/>
              <a:t>Mishkin</a:t>
            </a:r>
            <a:endParaRPr lang="en-US" altLang="zh-TW" dirty="0"/>
          </a:p>
        </p:txBody>
      </p:sp>
      <p:sp>
        <p:nvSpPr>
          <p:cNvPr id="220167" name="Text Box 7"/>
          <p:cNvSpPr txBox="1">
            <a:spLocks noChangeArrowheads="1"/>
          </p:cNvSpPr>
          <p:nvPr/>
        </p:nvSpPr>
        <p:spPr bwMode="auto">
          <a:xfrm>
            <a:off x="2209800" y="4800601"/>
            <a:ext cx="7848600" cy="830997"/>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400" b="1" dirty="0">
                <a:ea typeface="PMingLiU" pitchFamily="18" charset="-120"/>
              </a:rPr>
              <a:t>Conduct of monetary policy involves changes in the assets and liabilities of the Fed system</a:t>
            </a:r>
          </a:p>
        </p:txBody>
      </p:sp>
      <p:cxnSp>
        <p:nvCxnSpPr>
          <p:cNvPr id="12" name="Straight Connector 11"/>
          <p:cNvCxnSpPr>
            <a:stCxn id="6" idx="3"/>
          </p:cNvCxnSpPr>
          <p:nvPr/>
        </p:nvCxnSpPr>
        <p:spPr>
          <a:xfrm>
            <a:off x="6021388" y="1854994"/>
            <a:ext cx="0" cy="1269206"/>
          </a:xfrm>
          <a:prstGeom prst="line">
            <a:avLst/>
          </a:prstGeom>
          <a:effectLst/>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2057400" y="2209800"/>
            <a:ext cx="7848600" cy="0"/>
          </a:xfrm>
          <a:prstGeom prst="line">
            <a:avLst/>
          </a:prstGeom>
          <a:effectLst/>
        </p:spPr>
        <p:style>
          <a:lnRef idx="2">
            <a:schemeClr val="dk1"/>
          </a:lnRef>
          <a:fillRef idx="0">
            <a:schemeClr val="dk1"/>
          </a:fillRef>
          <a:effectRef idx="1">
            <a:schemeClr val="dk1"/>
          </a:effectRef>
          <a:fontRef idx="minor">
            <a:schemeClr val="tx1"/>
          </a:fontRef>
        </p:style>
      </p:cxn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94721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0167"/>
                                        </p:tgtEl>
                                        <p:attrNameLst>
                                          <p:attrName>style.visibility</p:attrName>
                                        </p:attrNameLst>
                                      </p:cBhvr>
                                      <p:to>
                                        <p:strVal val="visible"/>
                                      </p:to>
                                    </p:set>
                                    <p:animEffect transition="in" filter="fade">
                                      <p:cBhvr>
                                        <p:cTn id="7" dur="500"/>
                                        <p:tgtEl>
                                          <p:spTgt spid="220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tLang="zh-TW" sz="3200">
                <a:ea typeface="PMingLiU" pitchFamily="18" charset="-120"/>
              </a:rPr>
              <a:t>Balance Sheet of the Federal Reserve</a:t>
            </a:r>
            <a:br>
              <a:rPr lang="en-US" altLang="zh-TW" sz="3200">
                <a:ea typeface="PMingLiU" pitchFamily="18" charset="-120"/>
              </a:rPr>
            </a:br>
            <a:r>
              <a:rPr lang="en-US" altLang="zh-TW" sz="3200">
                <a:ea typeface="PMingLiU" pitchFamily="18" charset="-120"/>
              </a:rPr>
              <a:t>(in billions of dollars, 2004)</a:t>
            </a:r>
          </a:p>
        </p:txBody>
      </p:sp>
      <p:sp>
        <p:nvSpPr>
          <p:cNvPr id="20"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7449B13-1A13-48E8-95C0-D3DD9DA8E033}" type="slidenum">
              <a:rPr lang="en-US" altLang="en-US" sz="1400"/>
              <a:pPr/>
              <a:t>512</a:t>
            </a:fld>
            <a:endParaRPr lang="en-US" altLang="en-US" sz="1400"/>
          </a:p>
        </p:txBody>
      </p:sp>
      <p:sp>
        <p:nvSpPr>
          <p:cNvPr id="222214" name="Text Box 6"/>
          <p:cNvSpPr txBox="1">
            <a:spLocks noChangeArrowheads="1"/>
          </p:cNvSpPr>
          <p:nvPr/>
        </p:nvSpPr>
        <p:spPr bwMode="auto">
          <a:xfrm>
            <a:off x="1524000" y="5867401"/>
            <a:ext cx="33528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Saunders/Cornett and Fed</a:t>
            </a:r>
          </a:p>
        </p:txBody>
      </p:sp>
      <p:graphicFrame>
        <p:nvGraphicFramePr>
          <p:cNvPr id="2" name="Table 1"/>
          <p:cNvGraphicFramePr>
            <a:graphicFrameLocks noGrp="1"/>
          </p:cNvGraphicFramePr>
          <p:nvPr/>
        </p:nvGraphicFramePr>
        <p:xfrm>
          <a:off x="1752600" y="1559560"/>
          <a:ext cx="8763001" cy="3688080"/>
        </p:xfrm>
        <a:graphic>
          <a:graphicData uri="http://schemas.openxmlformats.org/drawingml/2006/table">
            <a:tbl>
              <a:tblPr firstRow="1" lastRow="1">
                <a:tableStyleId>{3B4B98B0-60AC-42C2-AFA5-B58CD77FA1E5}</a:tableStyleId>
              </a:tblPr>
              <a:tblGrid>
                <a:gridCol w="312420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232295">
                <a:tc gridSpan="2">
                  <a:txBody>
                    <a:bodyPr/>
                    <a:lstStyle/>
                    <a:p>
                      <a:r>
                        <a:rPr lang="en-US" sz="1600" dirty="0"/>
                        <a:t>Assets</a:t>
                      </a:r>
                      <a:endParaRPr lang="de-DE" sz="1600" dirty="0"/>
                    </a:p>
                  </a:txBody>
                  <a:tcPr/>
                </a:tc>
                <a:tc hMerge="1">
                  <a:txBody>
                    <a:bodyPr/>
                    <a:lstStyle/>
                    <a:p>
                      <a:endParaRPr lang="de-DE" dirty="0"/>
                    </a:p>
                  </a:txBody>
                  <a:tcPr/>
                </a:tc>
                <a:tc>
                  <a:txBody>
                    <a:bodyPr/>
                    <a:lstStyle/>
                    <a:p>
                      <a:endParaRPr lang="de-DE" sz="1600" dirty="0"/>
                    </a:p>
                  </a:txBody>
                  <a:tcPr/>
                </a:tc>
                <a:tc gridSpan="2">
                  <a:txBody>
                    <a:bodyPr/>
                    <a:lstStyle/>
                    <a:p>
                      <a:r>
                        <a:rPr lang="en-US" sz="1600" dirty="0"/>
                        <a:t>Liabilities and Equity</a:t>
                      </a:r>
                      <a:endParaRPr lang="de-DE" sz="1600" dirty="0"/>
                    </a:p>
                  </a:txBody>
                  <a:tcPr/>
                </a:tc>
                <a:tc hMerge="1">
                  <a:txBody>
                    <a:bodyPr/>
                    <a:lstStyle/>
                    <a:p>
                      <a:endParaRPr lang="de-DE" dirty="0"/>
                    </a:p>
                  </a:txBody>
                  <a:tcPr/>
                </a:tc>
                <a:extLst>
                  <a:ext uri="{0D108BD9-81ED-4DB2-BD59-A6C34878D82A}">
                    <a16:rowId xmlns:a16="http://schemas.microsoft.com/office/drawing/2014/main" val="10000"/>
                  </a:ext>
                </a:extLst>
              </a:tr>
              <a:tr h="232295">
                <a:tc>
                  <a:txBody>
                    <a:bodyPr/>
                    <a:lstStyle/>
                    <a:p>
                      <a:r>
                        <a:rPr lang="en-US" sz="1600" dirty="0"/>
                        <a:t>Gold and foreign exchange</a:t>
                      </a:r>
                      <a:endParaRPr lang="de-DE" sz="1600" dirty="0"/>
                    </a:p>
                  </a:txBody>
                  <a:tcPr/>
                </a:tc>
                <a:tc>
                  <a:txBody>
                    <a:bodyPr/>
                    <a:lstStyle/>
                    <a:p>
                      <a:pPr algn="r"/>
                      <a:r>
                        <a:rPr lang="en-US" sz="1600" dirty="0"/>
                        <a:t>$30.4</a:t>
                      </a:r>
                      <a:endParaRPr lang="de-DE" sz="1600" dirty="0"/>
                    </a:p>
                  </a:txBody>
                  <a:tcPr/>
                </a:tc>
                <a:tc>
                  <a:txBody>
                    <a:bodyPr/>
                    <a:lstStyle/>
                    <a:p>
                      <a:endParaRPr lang="de-DE" sz="1600"/>
                    </a:p>
                  </a:txBody>
                  <a:tcPr/>
                </a:tc>
                <a:tc>
                  <a:txBody>
                    <a:bodyPr/>
                    <a:lstStyle/>
                    <a:p>
                      <a:r>
                        <a:rPr lang="en-US" sz="1600" dirty="0"/>
                        <a:t>Depository institution reserves</a:t>
                      </a:r>
                      <a:endParaRPr lang="de-DE" sz="1600" dirty="0"/>
                    </a:p>
                  </a:txBody>
                  <a:tcPr>
                    <a:solidFill>
                      <a:schemeClr val="accent2">
                        <a:lumMod val="40000"/>
                        <a:lumOff val="60000"/>
                      </a:schemeClr>
                    </a:solidFill>
                  </a:tcPr>
                </a:tc>
                <a:tc>
                  <a:txBody>
                    <a:bodyPr/>
                    <a:lstStyle/>
                    <a:p>
                      <a:pPr algn="r"/>
                      <a:r>
                        <a:rPr lang="en-US" sz="1600" dirty="0"/>
                        <a:t>$29.6</a:t>
                      </a:r>
                      <a:endParaRPr lang="de-DE" sz="1600" dirty="0"/>
                    </a:p>
                  </a:txBody>
                  <a:tcPr>
                    <a:solidFill>
                      <a:schemeClr val="accent2">
                        <a:lumMod val="40000"/>
                        <a:lumOff val="60000"/>
                      </a:schemeClr>
                    </a:solidFill>
                  </a:tcPr>
                </a:tc>
                <a:extLst>
                  <a:ext uri="{0D108BD9-81ED-4DB2-BD59-A6C34878D82A}">
                    <a16:rowId xmlns:a16="http://schemas.microsoft.com/office/drawing/2014/main" val="10001"/>
                  </a:ext>
                </a:extLst>
              </a:tr>
              <a:tr h="232295">
                <a:tc>
                  <a:txBody>
                    <a:bodyPr/>
                    <a:lstStyle/>
                    <a:p>
                      <a:r>
                        <a:rPr lang="en-US" sz="1600" dirty="0"/>
                        <a:t>SDR certificates</a:t>
                      </a:r>
                      <a:endParaRPr lang="de-DE" sz="1600" dirty="0"/>
                    </a:p>
                  </a:txBody>
                  <a:tcPr/>
                </a:tc>
                <a:tc>
                  <a:txBody>
                    <a:bodyPr/>
                    <a:lstStyle/>
                    <a:p>
                      <a:pPr algn="r"/>
                      <a:r>
                        <a:rPr lang="en-US" sz="1600" dirty="0"/>
                        <a:t>2.2</a:t>
                      </a:r>
                      <a:endParaRPr lang="de-DE" sz="1600" dirty="0"/>
                    </a:p>
                  </a:txBody>
                  <a:tcPr/>
                </a:tc>
                <a:tc>
                  <a:txBody>
                    <a:bodyPr/>
                    <a:lstStyle/>
                    <a:p>
                      <a:endParaRPr lang="de-DE" sz="1600"/>
                    </a:p>
                  </a:txBody>
                  <a:tcPr/>
                </a:tc>
                <a:tc>
                  <a:txBody>
                    <a:bodyPr/>
                    <a:lstStyle/>
                    <a:p>
                      <a:r>
                        <a:rPr lang="en-US" sz="1600" dirty="0"/>
                        <a:t>Vault cash of commercial</a:t>
                      </a:r>
                      <a:r>
                        <a:rPr lang="en-US" sz="1600" baseline="0" dirty="0"/>
                        <a:t> banks</a:t>
                      </a:r>
                      <a:endParaRPr lang="de-DE" sz="1600" dirty="0"/>
                    </a:p>
                  </a:txBody>
                  <a:tcPr>
                    <a:solidFill>
                      <a:schemeClr val="accent2">
                        <a:lumMod val="40000"/>
                        <a:lumOff val="60000"/>
                      </a:schemeClr>
                    </a:solidFill>
                  </a:tcPr>
                </a:tc>
                <a:tc>
                  <a:txBody>
                    <a:bodyPr/>
                    <a:lstStyle/>
                    <a:p>
                      <a:pPr algn="r"/>
                      <a:r>
                        <a:rPr lang="en-US" sz="1600" dirty="0"/>
                        <a:t>43.4</a:t>
                      </a:r>
                      <a:endParaRPr lang="de-DE" sz="1600" dirty="0"/>
                    </a:p>
                  </a:txBody>
                  <a:tcPr>
                    <a:solidFill>
                      <a:schemeClr val="accent2">
                        <a:lumMod val="40000"/>
                        <a:lumOff val="60000"/>
                      </a:schemeClr>
                    </a:solidFill>
                  </a:tcPr>
                </a:tc>
                <a:extLst>
                  <a:ext uri="{0D108BD9-81ED-4DB2-BD59-A6C34878D82A}">
                    <a16:rowId xmlns:a16="http://schemas.microsoft.com/office/drawing/2014/main" val="10002"/>
                  </a:ext>
                </a:extLst>
              </a:tr>
              <a:tr h="232295">
                <a:tc>
                  <a:txBody>
                    <a:bodyPr/>
                    <a:lstStyle/>
                    <a:p>
                      <a:r>
                        <a:rPr lang="en-US" sz="1600" dirty="0"/>
                        <a:t>Treasury</a:t>
                      </a:r>
                      <a:r>
                        <a:rPr lang="en-US" sz="1600" baseline="0" dirty="0"/>
                        <a:t> currency</a:t>
                      </a:r>
                      <a:endParaRPr lang="de-DE" sz="1600" dirty="0"/>
                    </a:p>
                  </a:txBody>
                  <a:tcPr/>
                </a:tc>
                <a:tc>
                  <a:txBody>
                    <a:bodyPr/>
                    <a:lstStyle/>
                    <a:p>
                      <a:pPr algn="r"/>
                      <a:r>
                        <a:rPr lang="en-US" sz="1600" dirty="0"/>
                        <a:t>36.0</a:t>
                      </a:r>
                      <a:endParaRPr lang="de-DE" sz="1600" dirty="0"/>
                    </a:p>
                  </a:txBody>
                  <a:tcPr/>
                </a:tc>
                <a:tc>
                  <a:txBody>
                    <a:bodyPr/>
                    <a:lstStyle/>
                    <a:p>
                      <a:endParaRPr lang="de-DE" sz="1600"/>
                    </a:p>
                  </a:txBody>
                  <a:tcPr/>
                </a:tc>
                <a:tc>
                  <a:txBody>
                    <a:bodyPr/>
                    <a:lstStyle/>
                    <a:p>
                      <a:r>
                        <a:rPr lang="en-US" sz="1600" dirty="0"/>
                        <a:t>Deposits</a:t>
                      </a:r>
                      <a:r>
                        <a:rPr lang="en-US" sz="1600" baseline="0" dirty="0"/>
                        <a:t> due to federal government</a:t>
                      </a:r>
                      <a:endParaRPr lang="de-DE" sz="1600" dirty="0"/>
                    </a:p>
                  </a:txBody>
                  <a:tcPr/>
                </a:tc>
                <a:tc>
                  <a:txBody>
                    <a:bodyPr/>
                    <a:lstStyle/>
                    <a:p>
                      <a:pPr algn="r"/>
                      <a:r>
                        <a:rPr lang="en-US" sz="1600" dirty="0"/>
                        <a:t>6.3</a:t>
                      </a:r>
                      <a:endParaRPr lang="de-DE" sz="1600" dirty="0"/>
                    </a:p>
                  </a:txBody>
                  <a:tcPr/>
                </a:tc>
                <a:extLst>
                  <a:ext uri="{0D108BD9-81ED-4DB2-BD59-A6C34878D82A}">
                    <a16:rowId xmlns:a16="http://schemas.microsoft.com/office/drawing/2014/main" val="10003"/>
                  </a:ext>
                </a:extLst>
              </a:tr>
              <a:tr h="232295">
                <a:tc>
                  <a:txBody>
                    <a:bodyPr/>
                    <a:lstStyle/>
                    <a:p>
                      <a:r>
                        <a:rPr lang="en-US" sz="1600" dirty="0"/>
                        <a:t>Federal</a:t>
                      </a:r>
                      <a:r>
                        <a:rPr lang="en-US" sz="1600" baseline="0" dirty="0"/>
                        <a:t> reserve float</a:t>
                      </a:r>
                      <a:endParaRPr lang="de-DE" sz="1600" dirty="0"/>
                    </a:p>
                  </a:txBody>
                  <a:tcPr/>
                </a:tc>
                <a:tc>
                  <a:txBody>
                    <a:bodyPr/>
                    <a:lstStyle/>
                    <a:p>
                      <a:pPr algn="r"/>
                      <a:r>
                        <a:rPr lang="en-US" sz="1600" dirty="0"/>
                        <a:t>0.2</a:t>
                      </a:r>
                      <a:endParaRPr lang="de-DE" sz="1600" dirty="0"/>
                    </a:p>
                  </a:txBody>
                  <a:tcPr/>
                </a:tc>
                <a:tc>
                  <a:txBody>
                    <a:bodyPr/>
                    <a:lstStyle/>
                    <a:p>
                      <a:endParaRPr lang="de-DE" sz="1600"/>
                    </a:p>
                  </a:txBody>
                  <a:tcPr/>
                </a:tc>
                <a:tc>
                  <a:txBody>
                    <a:bodyPr/>
                    <a:lstStyle/>
                    <a:p>
                      <a:r>
                        <a:rPr lang="en-US" sz="1600" dirty="0"/>
                        <a:t>Deposits due to rest of the world</a:t>
                      </a:r>
                      <a:endParaRPr lang="de-DE" sz="1600" dirty="0"/>
                    </a:p>
                  </a:txBody>
                  <a:tcPr/>
                </a:tc>
                <a:tc>
                  <a:txBody>
                    <a:bodyPr/>
                    <a:lstStyle/>
                    <a:p>
                      <a:pPr algn="r"/>
                      <a:r>
                        <a:rPr lang="en-US" sz="1600" dirty="0"/>
                        <a:t>0.3</a:t>
                      </a:r>
                      <a:endParaRPr lang="de-DE" sz="1600" dirty="0"/>
                    </a:p>
                  </a:txBody>
                  <a:tcPr/>
                </a:tc>
                <a:extLst>
                  <a:ext uri="{0D108BD9-81ED-4DB2-BD59-A6C34878D82A}">
                    <a16:rowId xmlns:a16="http://schemas.microsoft.com/office/drawing/2014/main" val="10004"/>
                  </a:ext>
                </a:extLst>
              </a:tr>
              <a:tr h="232295">
                <a:tc>
                  <a:txBody>
                    <a:bodyPr/>
                    <a:lstStyle/>
                    <a:p>
                      <a:r>
                        <a:rPr lang="en-US" sz="1600" dirty="0"/>
                        <a:t>FR loans to</a:t>
                      </a:r>
                      <a:r>
                        <a:rPr lang="en-US" sz="1600" baseline="0" dirty="0"/>
                        <a:t> domestic banks</a:t>
                      </a:r>
                      <a:endParaRPr lang="de-DE" sz="1600" dirty="0"/>
                    </a:p>
                  </a:txBody>
                  <a:tcPr>
                    <a:solidFill>
                      <a:schemeClr val="accent4">
                        <a:lumMod val="40000"/>
                        <a:lumOff val="60000"/>
                      </a:schemeClr>
                    </a:solidFill>
                  </a:tcPr>
                </a:tc>
                <a:tc>
                  <a:txBody>
                    <a:bodyPr/>
                    <a:lstStyle/>
                    <a:p>
                      <a:pPr algn="r"/>
                      <a:r>
                        <a:rPr lang="en-US" sz="1600" dirty="0"/>
                        <a:t>0.3</a:t>
                      </a:r>
                      <a:endParaRPr lang="de-DE" sz="1600" dirty="0"/>
                    </a:p>
                  </a:txBody>
                  <a:tcPr>
                    <a:solidFill>
                      <a:schemeClr val="accent4">
                        <a:lumMod val="40000"/>
                        <a:lumOff val="60000"/>
                      </a:schemeClr>
                    </a:solidFill>
                  </a:tcPr>
                </a:tc>
                <a:tc>
                  <a:txBody>
                    <a:bodyPr/>
                    <a:lstStyle/>
                    <a:p>
                      <a:endParaRPr lang="de-DE" sz="1600"/>
                    </a:p>
                  </a:txBody>
                  <a:tcPr/>
                </a:tc>
                <a:tc>
                  <a:txBody>
                    <a:bodyPr/>
                    <a:lstStyle/>
                    <a:p>
                      <a:r>
                        <a:rPr lang="en-US" sz="1600" dirty="0"/>
                        <a:t>Currency outside banks</a:t>
                      </a:r>
                      <a:endParaRPr lang="de-DE" sz="1600" dirty="0"/>
                    </a:p>
                  </a:txBody>
                  <a:tcPr>
                    <a:solidFill>
                      <a:schemeClr val="accent5">
                        <a:lumMod val="40000"/>
                        <a:lumOff val="60000"/>
                      </a:schemeClr>
                    </a:solidFill>
                  </a:tcPr>
                </a:tc>
                <a:tc>
                  <a:txBody>
                    <a:bodyPr/>
                    <a:lstStyle/>
                    <a:p>
                      <a:pPr algn="r"/>
                      <a:r>
                        <a:rPr lang="en-US" sz="1600" dirty="0"/>
                        <a:t>689.7</a:t>
                      </a:r>
                      <a:endParaRPr lang="de-DE" sz="1600" dirty="0"/>
                    </a:p>
                  </a:txBody>
                  <a:tcPr>
                    <a:solidFill>
                      <a:schemeClr val="accent5">
                        <a:lumMod val="40000"/>
                        <a:lumOff val="60000"/>
                      </a:schemeClr>
                    </a:solidFill>
                  </a:tcPr>
                </a:tc>
                <a:extLst>
                  <a:ext uri="{0D108BD9-81ED-4DB2-BD59-A6C34878D82A}">
                    <a16:rowId xmlns:a16="http://schemas.microsoft.com/office/drawing/2014/main" val="10005"/>
                  </a:ext>
                </a:extLst>
              </a:tr>
              <a:tr h="232295">
                <a:tc>
                  <a:txBody>
                    <a:bodyPr/>
                    <a:lstStyle/>
                    <a:p>
                      <a:r>
                        <a:rPr lang="en-US" sz="1600" dirty="0"/>
                        <a:t>Security repurchase agreements</a:t>
                      </a:r>
                      <a:endParaRPr lang="de-DE" sz="1600" dirty="0"/>
                    </a:p>
                  </a:txBody>
                  <a:tcPr/>
                </a:tc>
                <a:tc>
                  <a:txBody>
                    <a:bodyPr/>
                    <a:lstStyle/>
                    <a:p>
                      <a:pPr algn="r"/>
                      <a:r>
                        <a:rPr lang="en-US" sz="1600" dirty="0"/>
                        <a:t>33.5</a:t>
                      </a:r>
                      <a:endParaRPr lang="de-DE" sz="1600" dirty="0"/>
                    </a:p>
                  </a:txBody>
                  <a:tcPr/>
                </a:tc>
                <a:tc>
                  <a:txBody>
                    <a:bodyPr/>
                    <a:lstStyle/>
                    <a:p>
                      <a:endParaRPr lang="de-DE" sz="1600"/>
                    </a:p>
                  </a:txBody>
                  <a:tcPr/>
                </a:tc>
                <a:tc>
                  <a:txBody>
                    <a:bodyPr/>
                    <a:lstStyle/>
                    <a:p>
                      <a:r>
                        <a:rPr lang="en-US" sz="1600" dirty="0"/>
                        <a:t>Miscellaneous</a:t>
                      </a:r>
                      <a:r>
                        <a:rPr lang="en-US" sz="1600" baseline="0" dirty="0"/>
                        <a:t> liabilities</a:t>
                      </a:r>
                      <a:endParaRPr lang="de-DE" sz="1600" dirty="0"/>
                    </a:p>
                  </a:txBody>
                  <a:tcPr/>
                </a:tc>
                <a:tc>
                  <a:txBody>
                    <a:bodyPr/>
                    <a:lstStyle/>
                    <a:p>
                      <a:pPr algn="r"/>
                      <a:r>
                        <a:rPr lang="en-US" sz="1600" dirty="0"/>
                        <a:t>29.3</a:t>
                      </a:r>
                      <a:endParaRPr lang="de-DE" sz="1600" dirty="0"/>
                    </a:p>
                  </a:txBody>
                  <a:tcPr/>
                </a:tc>
                <a:extLst>
                  <a:ext uri="{0D108BD9-81ED-4DB2-BD59-A6C34878D82A}">
                    <a16:rowId xmlns:a16="http://schemas.microsoft.com/office/drawing/2014/main" val="10006"/>
                  </a:ext>
                </a:extLst>
              </a:tr>
              <a:tr h="232295">
                <a:tc>
                  <a:txBody>
                    <a:bodyPr/>
                    <a:lstStyle/>
                    <a:p>
                      <a:r>
                        <a:rPr lang="en-US" sz="1600" dirty="0"/>
                        <a:t>U.S.</a:t>
                      </a:r>
                      <a:r>
                        <a:rPr lang="en-US" sz="1600" baseline="0" dirty="0"/>
                        <a:t> Treasury securities</a:t>
                      </a:r>
                      <a:endParaRPr lang="de-DE" sz="1600" dirty="0"/>
                    </a:p>
                  </a:txBody>
                  <a:tcPr>
                    <a:solidFill>
                      <a:schemeClr val="accent6">
                        <a:lumMod val="40000"/>
                        <a:lumOff val="60000"/>
                      </a:schemeClr>
                    </a:solidFill>
                  </a:tcPr>
                </a:tc>
                <a:tc>
                  <a:txBody>
                    <a:bodyPr/>
                    <a:lstStyle/>
                    <a:p>
                      <a:pPr algn="r"/>
                      <a:r>
                        <a:rPr lang="en-US" sz="1600" dirty="0"/>
                        <a:t>687.4</a:t>
                      </a:r>
                      <a:endParaRPr lang="de-DE" sz="1600" dirty="0"/>
                    </a:p>
                  </a:txBody>
                  <a:tcPr>
                    <a:solidFill>
                      <a:schemeClr val="accent6">
                        <a:lumMod val="40000"/>
                        <a:lumOff val="60000"/>
                      </a:schemeClr>
                    </a:solidFill>
                  </a:tcPr>
                </a:tc>
                <a:tc>
                  <a:txBody>
                    <a:bodyPr/>
                    <a:lstStyle/>
                    <a:p>
                      <a:endParaRPr lang="de-DE" sz="1600"/>
                    </a:p>
                  </a:txBody>
                  <a:tcPr/>
                </a:tc>
                <a:tc>
                  <a:txBody>
                    <a:bodyPr/>
                    <a:lstStyle/>
                    <a:p>
                      <a:r>
                        <a:rPr lang="en-US" sz="1600" dirty="0"/>
                        <a:t>FR Bank stock</a:t>
                      </a:r>
                      <a:endParaRPr lang="de-DE" sz="1600" dirty="0"/>
                    </a:p>
                  </a:txBody>
                  <a:tcPr/>
                </a:tc>
                <a:tc>
                  <a:txBody>
                    <a:bodyPr/>
                    <a:lstStyle/>
                    <a:p>
                      <a:pPr algn="r"/>
                      <a:r>
                        <a:rPr lang="en-US" sz="1600" dirty="0"/>
                        <a:t>9.2</a:t>
                      </a:r>
                      <a:endParaRPr lang="de-DE" sz="1600" dirty="0"/>
                    </a:p>
                  </a:txBody>
                  <a:tcPr/>
                </a:tc>
                <a:extLst>
                  <a:ext uri="{0D108BD9-81ED-4DB2-BD59-A6C34878D82A}">
                    <a16:rowId xmlns:a16="http://schemas.microsoft.com/office/drawing/2014/main" val="10007"/>
                  </a:ext>
                </a:extLst>
              </a:tr>
              <a:tr h="232295">
                <a:tc>
                  <a:txBody>
                    <a:bodyPr/>
                    <a:lstStyle/>
                    <a:p>
                      <a:r>
                        <a:rPr lang="en-US" sz="1600" dirty="0"/>
                        <a:t>U.S.</a:t>
                      </a:r>
                      <a:r>
                        <a:rPr lang="en-US" sz="1600" baseline="0" dirty="0"/>
                        <a:t> Government securities</a:t>
                      </a:r>
                      <a:endParaRPr lang="de-DE" sz="1600" dirty="0"/>
                    </a:p>
                  </a:txBody>
                  <a:tcPr/>
                </a:tc>
                <a:tc>
                  <a:txBody>
                    <a:bodyPr/>
                    <a:lstStyle/>
                    <a:p>
                      <a:pPr algn="r"/>
                      <a:r>
                        <a:rPr lang="en-US" sz="1600" dirty="0"/>
                        <a:t>0.0</a:t>
                      </a:r>
                      <a:endParaRPr lang="de-DE" sz="1600" dirty="0"/>
                    </a:p>
                  </a:txBody>
                  <a:tcPr/>
                </a:tc>
                <a:tc>
                  <a:txBody>
                    <a:bodyPr/>
                    <a:lstStyle/>
                    <a:p>
                      <a:endParaRPr lang="de-DE" sz="1600"/>
                    </a:p>
                  </a:txBody>
                  <a:tcPr/>
                </a:tc>
                <a:tc>
                  <a:txBody>
                    <a:bodyPr/>
                    <a:lstStyle/>
                    <a:p>
                      <a:endParaRPr lang="de-DE" sz="1600"/>
                    </a:p>
                  </a:txBody>
                  <a:tcPr/>
                </a:tc>
                <a:tc>
                  <a:txBody>
                    <a:bodyPr/>
                    <a:lstStyle/>
                    <a:p>
                      <a:endParaRPr lang="de-DE" sz="1600" dirty="0"/>
                    </a:p>
                  </a:txBody>
                  <a:tcPr/>
                </a:tc>
                <a:extLst>
                  <a:ext uri="{0D108BD9-81ED-4DB2-BD59-A6C34878D82A}">
                    <a16:rowId xmlns:a16="http://schemas.microsoft.com/office/drawing/2014/main" val="10008"/>
                  </a:ext>
                </a:extLst>
              </a:tr>
              <a:tr h="232295">
                <a:tc>
                  <a:txBody>
                    <a:bodyPr/>
                    <a:lstStyle/>
                    <a:p>
                      <a:r>
                        <a:rPr lang="en-US" sz="1600" dirty="0"/>
                        <a:t>Miscellaneous assets</a:t>
                      </a:r>
                      <a:endParaRPr lang="de-DE" sz="1600" dirty="0"/>
                    </a:p>
                  </a:txBody>
                  <a:tcPr/>
                </a:tc>
                <a:tc>
                  <a:txBody>
                    <a:bodyPr/>
                    <a:lstStyle/>
                    <a:p>
                      <a:pPr algn="r"/>
                      <a:r>
                        <a:rPr lang="en-US" sz="1600" dirty="0"/>
                        <a:t>17.8</a:t>
                      </a:r>
                      <a:endParaRPr lang="de-DE" sz="1600" dirty="0"/>
                    </a:p>
                  </a:txBody>
                  <a:tcPr/>
                </a:tc>
                <a:tc>
                  <a:txBody>
                    <a:bodyPr/>
                    <a:lstStyle/>
                    <a:p>
                      <a:endParaRPr lang="de-DE" sz="1600"/>
                    </a:p>
                  </a:txBody>
                  <a:tcPr/>
                </a:tc>
                <a:tc>
                  <a:txBody>
                    <a:bodyPr/>
                    <a:lstStyle/>
                    <a:p>
                      <a:endParaRPr lang="de-DE" sz="1600"/>
                    </a:p>
                  </a:txBody>
                  <a:tcPr/>
                </a:tc>
                <a:tc>
                  <a:txBody>
                    <a:bodyPr/>
                    <a:lstStyle/>
                    <a:p>
                      <a:endParaRPr lang="de-DE" sz="1600" dirty="0"/>
                    </a:p>
                  </a:txBody>
                  <a:tcPr/>
                </a:tc>
                <a:extLst>
                  <a:ext uri="{0D108BD9-81ED-4DB2-BD59-A6C34878D82A}">
                    <a16:rowId xmlns:a16="http://schemas.microsoft.com/office/drawing/2014/main" val="10009"/>
                  </a:ext>
                </a:extLst>
              </a:tr>
              <a:tr h="232295">
                <a:tc>
                  <a:txBody>
                    <a:bodyPr/>
                    <a:lstStyle/>
                    <a:p>
                      <a:r>
                        <a:rPr lang="en-US" sz="1600" dirty="0"/>
                        <a:t>Total assets</a:t>
                      </a:r>
                      <a:endParaRPr lang="de-DE" sz="1600" dirty="0"/>
                    </a:p>
                  </a:txBody>
                  <a:tcPr/>
                </a:tc>
                <a:tc>
                  <a:txBody>
                    <a:bodyPr/>
                    <a:lstStyle/>
                    <a:p>
                      <a:pPr algn="r"/>
                      <a:r>
                        <a:rPr lang="en-US" sz="1600" dirty="0"/>
                        <a:t>$807.8</a:t>
                      </a:r>
                      <a:endParaRPr lang="de-DE" sz="1600" dirty="0"/>
                    </a:p>
                  </a:txBody>
                  <a:tcPr/>
                </a:tc>
                <a:tc>
                  <a:txBody>
                    <a:bodyPr/>
                    <a:lstStyle/>
                    <a:p>
                      <a:endParaRPr lang="de-DE" sz="1600"/>
                    </a:p>
                  </a:txBody>
                  <a:tcPr/>
                </a:tc>
                <a:tc>
                  <a:txBody>
                    <a:bodyPr/>
                    <a:lstStyle/>
                    <a:p>
                      <a:r>
                        <a:rPr lang="en-US" sz="1600" dirty="0"/>
                        <a:t>Total liabilities</a:t>
                      </a:r>
                      <a:r>
                        <a:rPr lang="en-US" sz="1600" baseline="0" dirty="0"/>
                        <a:t> and equity</a:t>
                      </a:r>
                      <a:endParaRPr lang="de-DE" sz="1600" dirty="0"/>
                    </a:p>
                  </a:txBody>
                  <a:tcPr/>
                </a:tc>
                <a:tc>
                  <a:txBody>
                    <a:bodyPr/>
                    <a:lstStyle/>
                    <a:p>
                      <a:pPr algn="r"/>
                      <a:r>
                        <a:rPr lang="en-US" sz="1600" dirty="0"/>
                        <a:t>$807.8</a:t>
                      </a:r>
                      <a:endParaRPr lang="de-DE" sz="1600" dirty="0"/>
                    </a:p>
                  </a:txBody>
                  <a:tcPr/>
                </a:tc>
                <a:extLst>
                  <a:ext uri="{0D108BD9-81ED-4DB2-BD59-A6C34878D82A}">
                    <a16:rowId xmlns:a16="http://schemas.microsoft.com/office/drawing/2014/main" val="10010"/>
                  </a:ext>
                </a:extLst>
              </a:tr>
            </a:tbl>
          </a:graphicData>
        </a:graphic>
      </p:graphicFrame>
      <p:sp>
        <p:nvSpPr>
          <p:cNvPr id="3" name="Rectangle 2"/>
          <p:cNvSpPr/>
          <p:nvPr/>
        </p:nvSpPr>
        <p:spPr>
          <a:xfrm>
            <a:off x="1828800" y="5486400"/>
            <a:ext cx="2057400" cy="304800"/>
          </a:xfrm>
          <a:prstGeom prst="rect">
            <a:avLst/>
          </a:prstGeom>
          <a:solidFill>
            <a:schemeClr val="accent4">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Discount loans</a:t>
            </a:r>
            <a:endParaRPr lang="de-DE" b="1" dirty="0">
              <a:solidFill>
                <a:schemeClr val="tx1"/>
              </a:solidFill>
            </a:endParaRPr>
          </a:p>
        </p:txBody>
      </p:sp>
      <p:sp>
        <p:nvSpPr>
          <p:cNvPr id="22" name="Rectangle 21"/>
          <p:cNvSpPr/>
          <p:nvPr/>
        </p:nvSpPr>
        <p:spPr>
          <a:xfrm>
            <a:off x="7162800" y="5486400"/>
            <a:ext cx="1371600" cy="304800"/>
          </a:xfrm>
          <a:prstGeom prst="rect">
            <a:avLst/>
          </a:prstGeom>
          <a:solidFill>
            <a:schemeClr val="accent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Reserves</a:t>
            </a:r>
            <a:endParaRPr lang="de-DE" b="1" dirty="0">
              <a:solidFill>
                <a:schemeClr val="tx1"/>
              </a:solidFill>
            </a:endParaRPr>
          </a:p>
        </p:txBody>
      </p:sp>
      <p:sp>
        <p:nvSpPr>
          <p:cNvPr id="23" name="Rectangle 22"/>
          <p:cNvSpPr/>
          <p:nvPr/>
        </p:nvSpPr>
        <p:spPr>
          <a:xfrm>
            <a:off x="8915400" y="5486400"/>
            <a:ext cx="1371600" cy="304800"/>
          </a:xfrm>
          <a:prstGeom prst="rect">
            <a:avLst/>
          </a:prstGeom>
          <a:solidFill>
            <a:schemeClr val="accent5">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Currency</a:t>
            </a:r>
            <a:endParaRPr lang="de-DE" b="1" dirty="0">
              <a:solidFill>
                <a:schemeClr val="tx1"/>
              </a:solidFill>
            </a:endParaRPr>
          </a:p>
        </p:txBody>
      </p:sp>
      <p:sp>
        <p:nvSpPr>
          <p:cNvPr id="24" name="Rectangle 23"/>
          <p:cNvSpPr/>
          <p:nvPr/>
        </p:nvSpPr>
        <p:spPr>
          <a:xfrm>
            <a:off x="8055592" y="5486400"/>
            <a:ext cx="1371600" cy="30480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a:t>
            </a:r>
            <a:endParaRPr lang="de-DE" b="1" dirty="0">
              <a:solidFill>
                <a:schemeClr val="tx1"/>
              </a:solidFill>
            </a:endParaRPr>
          </a:p>
        </p:txBody>
      </p:sp>
      <p:sp>
        <p:nvSpPr>
          <p:cNvPr id="25" name="Rectangle 24"/>
          <p:cNvSpPr/>
          <p:nvPr/>
        </p:nvSpPr>
        <p:spPr>
          <a:xfrm>
            <a:off x="5029200" y="5486400"/>
            <a:ext cx="2362200" cy="30480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solidFill>
                  <a:schemeClr val="tx1"/>
                </a:solidFill>
              </a:rPr>
              <a:t>Monetary Base = </a:t>
            </a:r>
            <a:endParaRPr lang="de-DE" b="1" dirty="0">
              <a:solidFill>
                <a:schemeClr val="tx1"/>
              </a:solidFill>
            </a:endParaRP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596477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p:bldP spid="25"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zh-TW"/>
              <a:t>Key role of reserves in monetary policy</a:t>
            </a:r>
          </a:p>
        </p:txBody>
      </p:sp>
      <p:sp>
        <p:nvSpPr>
          <p:cNvPr id="224259" name="Rectangle 3"/>
          <p:cNvSpPr>
            <a:spLocks noGrp="1" noChangeArrowheads="1"/>
          </p:cNvSpPr>
          <p:nvPr>
            <p:ph idx="1"/>
          </p:nvPr>
        </p:nvSpPr>
        <p:spPr>
          <a:xfrm>
            <a:off x="1981200" y="838201"/>
            <a:ext cx="7162800" cy="5333999"/>
          </a:xfrm>
        </p:spPr>
        <p:txBody>
          <a:bodyPr>
            <a:normAutofit fontScale="70000" lnSpcReduction="20000"/>
          </a:bodyPr>
          <a:lstStyle/>
          <a:p>
            <a:pPr>
              <a:lnSpc>
                <a:spcPct val="130000"/>
              </a:lnSpc>
            </a:pPr>
            <a:r>
              <a:rPr lang="en-US" altLang="zh-TW" dirty="0"/>
              <a:t>All banks are required to hold reserves at the Fed</a:t>
            </a:r>
          </a:p>
          <a:p>
            <a:pPr>
              <a:lnSpc>
                <a:spcPct val="130000"/>
              </a:lnSpc>
            </a:pPr>
            <a:r>
              <a:rPr lang="en-US" altLang="zh-TW" dirty="0"/>
              <a:t>Reserves = required reserves (10% of transaction accounts) + excess reserves</a:t>
            </a:r>
          </a:p>
          <a:p>
            <a:pPr lvl="1">
              <a:lnSpc>
                <a:spcPct val="130000"/>
              </a:lnSpc>
            </a:pPr>
            <a:r>
              <a:rPr lang="en-US" altLang="zh-TW" dirty="0"/>
              <a:t>Required reserves fluctuate depending on level of transaction deposits</a:t>
            </a:r>
          </a:p>
          <a:p>
            <a:pPr lvl="1">
              <a:lnSpc>
                <a:spcPct val="130000"/>
              </a:lnSpc>
            </a:pPr>
            <a:r>
              <a:rPr lang="en-US" altLang="zh-TW" dirty="0"/>
              <a:t>Excess reserves are a liquidity management tool for banks</a:t>
            </a:r>
          </a:p>
          <a:p>
            <a:pPr>
              <a:lnSpc>
                <a:spcPct val="130000"/>
              </a:lnSpc>
            </a:pPr>
            <a:r>
              <a:rPr lang="en-US" altLang="zh-TW" dirty="0"/>
              <a:t>Reserves are used to settle transactions between depository institutions</a:t>
            </a:r>
          </a:p>
          <a:p>
            <a:pPr>
              <a:lnSpc>
                <a:spcPct val="130000"/>
              </a:lnSpc>
            </a:pPr>
            <a:r>
              <a:rPr lang="en-US" altLang="zh-TW" dirty="0"/>
              <a:t>Banks with excess reserves lend these to banks in need of reserves = interbank transactions</a:t>
            </a:r>
          </a:p>
          <a:p>
            <a:pPr>
              <a:lnSpc>
                <a:spcPct val="130000"/>
              </a:lnSpc>
            </a:pPr>
            <a:r>
              <a:rPr lang="en-US" altLang="zh-TW" dirty="0"/>
              <a:t>Rate at which interbank transactions are done = Fed Funds Rate </a:t>
            </a:r>
          </a:p>
          <a:p>
            <a:pPr lvl="1">
              <a:lnSpc>
                <a:spcPct val="130000"/>
              </a:lnSpc>
            </a:pPr>
            <a:r>
              <a:rPr lang="en-US" altLang="zh-TW" dirty="0"/>
              <a:t>Fed Funds rate is NOT determined by the Fed; it is a function of the supply and demand for Fed funds among banks and the effects of the Fed’s trading through the FOMC</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F5FDFEB5-071A-4A54-BA5E-445F9C334F8B}" type="slidenum">
              <a:rPr lang="en-US" altLang="en-US" sz="1400"/>
              <a:pPr/>
              <a:t>513</a:t>
            </a:fld>
            <a:endParaRPr lang="en-US" altLang="en-US" sz="1400"/>
          </a:p>
        </p:txBody>
      </p:sp>
      <p:sp>
        <p:nvSpPr>
          <p:cNvPr id="224260" name="Text Box 4"/>
          <p:cNvSpPr txBox="1">
            <a:spLocks noChangeArrowheads="1"/>
          </p:cNvSpPr>
          <p:nvPr/>
        </p:nvSpPr>
        <p:spPr bwMode="auto">
          <a:xfrm>
            <a:off x="1752600" y="2514601"/>
            <a:ext cx="1143000" cy="366713"/>
          </a:xfrm>
          <a:prstGeom prst="rect">
            <a:avLst/>
          </a:prstGeom>
          <a:noFill/>
          <a:ln w="9525">
            <a:noFill/>
            <a:miter lim="800000"/>
            <a:headEnd/>
            <a:tailEnd/>
          </a:ln>
          <a:effectLst/>
        </p:spPr>
        <p:txBody>
          <a:bodyPr>
            <a:spAutoFit/>
          </a:bodyPr>
          <a:lstStyle/>
          <a:p>
            <a:pPr eaLnBrk="0" hangingPunct="0">
              <a:spcBef>
                <a:spcPct val="50000"/>
              </a:spcBef>
            </a:pPr>
            <a:endParaRPr lang="zh-TW" altLang="en-US">
              <a:ea typeface="PMingLiU" pitchFamily="18" charset="-120"/>
            </a:endParaRPr>
          </a:p>
        </p:txBody>
      </p:sp>
      <p:sp>
        <p:nvSpPr>
          <p:cNvPr id="224261" name="Text Box 5"/>
          <p:cNvSpPr txBox="1">
            <a:spLocks noChangeArrowheads="1"/>
          </p:cNvSpPr>
          <p:nvPr/>
        </p:nvSpPr>
        <p:spPr bwMode="auto">
          <a:xfrm>
            <a:off x="9220200" y="1439882"/>
            <a:ext cx="1371600" cy="3970318"/>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spAutoFit/>
          </a:bodyPr>
          <a:lstStyle/>
          <a:p>
            <a:pPr algn="ctr" eaLnBrk="0" hangingPunct="0">
              <a:spcBef>
                <a:spcPct val="50000"/>
              </a:spcBef>
            </a:pPr>
            <a:r>
              <a:rPr lang="en-US" altLang="zh-TW" b="1" dirty="0">
                <a:ea typeface="PMingLiU" pitchFamily="18" charset="-120"/>
              </a:rPr>
              <a:t>The initial link in the chain between monetary policy and the economy is the market for balances held at the Federal Reserve Banks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2" name="Cloud Callout 1"/>
          <p:cNvSpPr/>
          <p:nvPr/>
        </p:nvSpPr>
        <p:spPr>
          <a:xfrm>
            <a:off x="7467600" y="533400"/>
            <a:ext cx="3124200" cy="906482"/>
          </a:xfrm>
          <a:prstGeom prst="cloudCallout">
            <a:avLst>
              <a:gd name="adj1" fmla="val -55955"/>
              <a:gd name="adj2" fmla="val 21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Requirement on hold during pandemic</a:t>
            </a:r>
          </a:p>
        </p:txBody>
      </p:sp>
    </p:spTree>
    <p:extLst>
      <p:ext uri="{BB962C8B-B14F-4D97-AF65-F5344CB8AC3E}">
        <p14:creationId xmlns:p14="http://schemas.microsoft.com/office/powerpoint/2010/main" val="6840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42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425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25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4261"/>
                                        </p:tgtEl>
                                        <p:attrNameLst>
                                          <p:attrName>style.visibility</p:attrName>
                                        </p:attrNameLst>
                                      </p:cBhvr>
                                      <p:to>
                                        <p:strVal val="visible"/>
                                      </p:to>
                                    </p:set>
                                    <p:animEffect transition="in" filter="fade">
                                      <p:cBhvr>
                                        <p:cTn id="33" dur="500"/>
                                        <p:tgtEl>
                                          <p:spTgt spid="224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P spid="224261" grpId="0" animBg="1"/>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zh-TW"/>
              <a:t>Objective of Monetary Policy</a:t>
            </a:r>
          </a:p>
        </p:txBody>
      </p:sp>
      <p:sp>
        <p:nvSpPr>
          <p:cNvPr id="226307" name="Rectangle 3"/>
          <p:cNvSpPr>
            <a:spLocks noGrp="1" noChangeArrowheads="1"/>
          </p:cNvSpPr>
          <p:nvPr>
            <p:ph idx="1"/>
          </p:nvPr>
        </p:nvSpPr>
        <p:spPr/>
        <p:txBody>
          <a:bodyPr/>
          <a:lstStyle/>
          <a:p>
            <a:r>
              <a:rPr lang="en-US" altLang="zh-TW" dirty="0"/>
              <a:t>To influence the amount of reserves in the banking system…</a:t>
            </a:r>
          </a:p>
          <a:p>
            <a:r>
              <a:rPr lang="en-US" altLang="zh-TW" dirty="0"/>
              <a:t>which affects interest rates and availability of credit and…</a:t>
            </a:r>
          </a:p>
          <a:p>
            <a:r>
              <a:rPr lang="en-US" altLang="zh-TW" dirty="0"/>
              <a:t>ultimately affects the levels of employment, output, prices and inflation</a:t>
            </a:r>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D6DB595-0330-4B22-8681-6E218FD5F0A4}" type="slidenum">
              <a:rPr lang="en-US" altLang="en-US" sz="1400"/>
              <a:pPr/>
              <a:t>514</a:t>
            </a:fld>
            <a:endParaRPr lang="en-US" altLang="en-US" sz="1400"/>
          </a:p>
        </p:txBody>
      </p:sp>
      <p:sp>
        <p:nvSpPr>
          <p:cNvPr id="226308" name="Text Box 4"/>
          <p:cNvSpPr txBox="1">
            <a:spLocks noChangeArrowheads="1"/>
          </p:cNvSpPr>
          <p:nvPr/>
        </p:nvSpPr>
        <p:spPr bwMode="auto">
          <a:xfrm>
            <a:off x="1885336" y="4724400"/>
            <a:ext cx="8305800" cy="70788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sz="2000" b="1" dirty="0">
                <a:ea typeface="PMingLiU" pitchFamily="18" charset="-120"/>
              </a:rPr>
              <a:t>Monetary policy = what the Fed does to influence the amount of money and credit in the US economy</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741850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6308"/>
                                        </p:tgtEl>
                                        <p:attrNameLst>
                                          <p:attrName>style.visibility</p:attrName>
                                        </p:attrNameLst>
                                      </p:cBhvr>
                                      <p:to>
                                        <p:strVal val="visible"/>
                                      </p:to>
                                    </p:set>
                                    <p:animEffect transition="in" filter="fade">
                                      <p:cBhvr>
                                        <p:cTn id="19" dur="500"/>
                                        <p:tgtEl>
                                          <p:spTgt spid="226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p:bldP spid="226308"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ltLang="zh-TW" dirty="0"/>
              <a:t>Monetary Policy Tools, old and new</a:t>
            </a:r>
          </a:p>
        </p:txBody>
      </p:sp>
      <p:sp>
        <p:nvSpPr>
          <p:cNvPr id="232451" name="Rectangle 3"/>
          <p:cNvSpPr>
            <a:spLocks noGrp="1" noChangeArrowheads="1"/>
          </p:cNvSpPr>
          <p:nvPr>
            <p:ph idx="1"/>
          </p:nvPr>
        </p:nvSpPr>
        <p:spPr/>
        <p:txBody>
          <a:bodyPr>
            <a:normAutofit lnSpcReduction="10000"/>
          </a:bodyPr>
          <a:lstStyle/>
          <a:p>
            <a:pPr>
              <a:lnSpc>
                <a:spcPct val="120000"/>
              </a:lnSpc>
            </a:pPr>
            <a:r>
              <a:rPr lang="en-US" altLang="zh-TW" sz="2100" dirty="0"/>
              <a:t>Open Market Operations</a:t>
            </a:r>
          </a:p>
          <a:p>
            <a:pPr>
              <a:lnSpc>
                <a:spcPct val="120000"/>
              </a:lnSpc>
            </a:pPr>
            <a:r>
              <a:rPr lang="en-US" altLang="zh-TW" sz="2100" dirty="0"/>
              <a:t>The Discount Rate and Discount Loans</a:t>
            </a:r>
          </a:p>
          <a:p>
            <a:pPr>
              <a:lnSpc>
                <a:spcPct val="120000"/>
              </a:lnSpc>
            </a:pPr>
            <a:r>
              <a:rPr lang="en-US" altLang="zh-TW" sz="2100" dirty="0"/>
              <a:t>Reserve Requirements</a:t>
            </a:r>
          </a:p>
          <a:p>
            <a:pPr>
              <a:lnSpc>
                <a:spcPct val="120000"/>
              </a:lnSpc>
            </a:pPr>
            <a:r>
              <a:rPr lang="en-US" altLang="zh-TW" sz="2100" dirty="0"/>
              <a:t>Quantitative Easing (I, II, ….) , Tapering and Normalization</a:t>
            </a:r>
          </a:p>
          <a:p>
            <a:pPr>
              <a:lnSpc>
                <a:spcPct val="120000"/>
              </a:lnSpc>
            </a:pPr>
            <a:r>
              <a:rPr lang="en-US" altLang="zh-TW" sz="2100" dirty="0"/>
              <a:t>Twist</a:t>
            </a:r>
          </a:p>
          <a:p>
            <a:pPr>
              <a:lnSpc>
                <a:spcPct val="120000"/>
              </a:lnSpc>
            </a:pPr>
            <a:r>
              <a:rPr lang="en-US" altLang="zh-TW" sz="2100" dirty="0"/>
              <a:t>Zero Lower Bound</a:t>
            </a:r>
          </a:p>
          <a:p>
            <a:pPr>
              <a:lnSpc>
                <a:spcPct val="120000"/>
              </a:lnSpc>
            </a:pPr>
            <a:r>
              <a:rPr lang="en-US" altLang="zh-TW" sz="2100" dirty="0"/>
              <a:t>Forward Guidance</a:t>
            </a:r>
          </a:p>
          <a:p>
            <a:pPr>
              <a:lnSpc>
                <a:spcPct val="120000"/>
              </a:lnSpc>
            </a:pPr>
            <a:r>
              <a:rPr lang="en-US" altLang="zh-TW" sz="2100" dirty="0"/>
              <a:t>Interest On Excess Reserves (IOER)</a:t>
            </a:r>
          </a:p>
          <a:p>
            <a:pPr>
              <a:lnSpc>
                <a:spcPct val="120000"/>
              </a:lnSpc>
            </a:pPr>
            <a:r>
              <a:rPr lang="en-US" altLang="zh-TW" sz="2100" dirty="0"/>
              <a:t>Overnight Reverse Repos Program (ORRP)</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844FB7B-A4D1-405A-80B6-3FA92FA6BB58}" type="slidenum">
              <a:rPr lang="en-US" altLang="en-US" sz="1400"/>
              <a:pPr/>
              <a:t>515</a:t>
            </a:fld>
            <a:endParaRPr lang="en-US" altLang="en-US" sz="1400"/>
          </a:p>
        </p:txBody>
      </p:sp>
      <p:sp>
        <p:nvSpPr>
          <p:cNvPr id="232452" name="Text Box 4"/>
          <p:cNvSpPr txBox="1">
            <a:spLocks noChangeArrowheads="1"/>
          </p:cNvSpPr>
          <p:nvPr/>
        </p:nvSpPr>
        <p:spPr bwMode="auto">
          <a:xfrm>
            <a:off x="7162800" y="2057400"/>
            <a:ext cx="1828800" cy="369332"/>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en-US" altLang="zh-TW" b="1" dirty="0">
                <a:ea typeface="PMingLiU" pitchFamily="18" charset="-120"/>
              </a:rPr>
              <a:t>Traditional Tools</a:t>
            </a:r>
          </a:p>
        </p:txBody>
      </p:sp>
      <p:sp>
        <p:nvSpPr>
          <p:cNvPr id="232453" name="AutoShape 5"/>
          <p:cNvSpPr>
            <a:spLocks/>
          </p:cNvSpPr>
          <p:nvPr/>
        </p:nvSpPr>
        <p:spPr bwMode="auto">
          <a:xfrm>
            <a:off x="6781800" y="1669006"/>
            <a:ext cx="381000" cy="1150394"/>
          </a:xfrm>
          <a:prstGeom prst="rightBrace">
            <a:avLst>
              <a:gd name="adj1" fmla="val 12970"/>
              <a:gd name="adj2" fmla="val 51117"/>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endParaRPr lang="zh-TW"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848141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2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4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24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245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2452"/>
                                        </p:tgtEl>
                                        <p:attrNameLst>
                                          <p:attrName>style.visibility</p:attrName>
                                        </p:attrNameLst>
                                      </p:cBhvr>
                                      <p:to>
                                        <p:strVal val="visible"/>
                                      </p:to>
                                    </p:set>
                                    <p:animEffect transition="in" filter="fade">
                                      <p:cBhvr>
                                        <p:cTn id="43" dur="500"/>
                                        <p:tgtEl>
                                          <p:spTgt spid="2324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2453"/>
                                        </p:tgtEl>
                                        <p:attrNameLst>
                                          <p:attrName>style.visibility</p:attrName>
                                        </p:attrNameLst>
                                      </p:cBhvr>
                                      <p:to>
                                        <p:strVal val="visible"/>
                                      </p:to>
                                    </p:set>
                                    <p:animEffect transition="in" filter="fade">
                                      <p:cBhvr>
                                        <p:cTn id="46" dur="500"/>
                                        <p:tgtEl>
                                          <p:spTgt spid="232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uiExpand="1" build="p"/>
      <p:bldP spid="232452" grpId="0"/>
      <p:bldP spid="232453" grpId="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981200" y="274638"/>
            <a:ext cx="8686800" cy="1143000"/>
          </a:xfrm>
        </p:spPr>
        <p:txBody>
          <a:bodyPr>
            <a:normAutofit fontScale="90000"/>
          </a:bodyPr>
          <a:lstStyle/>
          <a:p>
            <a:r>
              <a:rPr lang="en-US" altLang="zh-TW" dirty="0"/>
              <a:t>Tools of Monetary Policy: </a:t>
            </a:r>
            <a:r>
              <a:rPr lang="en-US" altLang="zh-TW" dirty="0">
                <a:solidFill>
                  <a:schemeClr val="accent2">
                    <a:lumMod val="75000"/>
                  </a:schemeClr>
                </a:solidFill>
              </a:rPr>
              <a:t>Open Market Operations</a:t>
            </a:r>
          </a:p>
        </p:txBody>
      </p:sp>
      <p:sp>
        <p:nvSpPr>
          <p:cNvPr id="2" name="Text Placeholder 1"/>
          <p:cNvSpPr>
            <a:spLocks noGrp="1"/>
          </p:cNvSpPr>
          <p:nvPr>
            <p:ph type="body" idx="1"/>
          </p:nvPr>
        </p:nvSpPr>
        <p:spPr/>
        <p:txBody>
          <a:bodyPr/>
          <a:lstStyle/>
          <a:p>
            <a:r>
              <a:rPr lang="en-US" altLang="zh-TW" dirty="0"/>
              <a:t>Open Market Operations</a:t>
            </a:r>
          </a:p>
        </p:txBody>
      </p:sp>
      <p:sp>
        <p:nvSpPr>
          <p:cNvPr id="240643" name="Rectangle 3"/>
          <p:cNvSpPr>
            <a:spLocks noGrp="1" noChangeArrowheads="1"/>
          </p:cNvSpPr>
          <p:nvPr>
            <p:ph sz="half" idx="2"/>
          </p:nvPr>
        </p:nvSpPr>
        <p:spPr/>
        <p:txBody>
          <a:bodyPr/>
          <a:lstStyle/>
          <a:p>
            <a:r>
              <a:rPr lang="en-US" altLang="zh-TW" dirty="0"/>
              <a:t>Dynamic: Meant to change Reserves</a:t>
            </a:r>
          </a:p>
          <a:p>
            <a:r>
              <a:rPr lang="en-US" altLang="zh-TW" dirty="0"/>
              <a:t>Defensive: Meant to offset other factors affecting Reserves, typically uses repos</a:t>
            </a:r>
          </a:p>
        </p:txBody>
      </p:sp>
      <p:sp>
        <p:nvSpPr>
          <p:cNvPr id="3" name="Text Placeholder 2"/>
          <p:cNvSpPr>
            <a:spLocks noGrp="1"/>
          </p:cNvSpPr>
          <p:nvPr>
            <p:ph type="body" sz="quarter" idx="3"/>
          </p:nvPr>
        </p:nvSpPr>
        <p:spPr/>
        <p:txBody>
          <a:bodyPr/>
          <a:lstStyle/>
          <a:p>
            <a:pPr>
              <a:lnSpc>
                <a:spcPct val="100000"/>
              </a:lnSpc>
            </a:pPr>
            <a:r>
              <a:rPr lang="en-US" altLang="zh-TW" dirty="0"/>
              <a:t>Advantages of Open Market Operations</a:t>
            </a:r>
            <a:endParaRPr lang="de-DE" dirty="0"/>
          </a:p>
        </p:txBody>
      </p:sp>
      <p:sp>
        <p:nvSpPr>
          <p:cNvPr id="240644" name="Rectangle 4"/>
          <p:cNvSpPr>
            <a:spLocks noGrp="1" noChangeArrowheads="1"/>
          </p:cNvSpPr>
          <p:nvPr>
            <p:ph sz="quarter" idx="4"/>
          </p:nvPr>
        </p:nvSpPr>
        <p:spPr/>
        <p:txBody>
          <a:bodyPr/>
          <a:lstStyle/>
          <a:p>
            <a:r>
              <a:rPr lang="en-US" altLang="zh-TW" dirty="0"/>
              <a:t>Fed has complete control</a:t>
            </a:r>
          </a:p>
          <a:p>
            <a:r>
              <a:rPr lang="en-US" altLang="zh-TW" dirty="0"/>
              <a:t>Flexible and precise</a:t>
            </a:r>
          </a:p>
          <a:p>
            <a:r>
              <a:rPr lang="en-US" altLang="zh-TW" dirty="0"/>
              <a:t>Easily reversed</a:t>
            </a:r>
          </a:p>
          <a:p>
            <a:r>
              <a:rPr lang="en-US" altLang="zh-TW" dirty="0"/>
              <a:t>Implemented quickly</a:t>
            </a:r>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7824AB9-9B5B-4ABD-8B53-B01E3D166528}" type="slidenum">
              <a:rPr lang="en-US" altLang="en-US" sz="1400"/>
              <a:pPr/>
              <a:t>516</a:t>
            </a:fld>
            <a:endParaRPr lang="en-US" altLang="en-US" sz="140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0645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6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064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64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06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p:bldP spid="3" grpId="0" build="p"/>
      <p:bldP spid="240644" grpId="0" build="p"/>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PMingLiU" pitchFamily="18" charset="-120"/>
              </a:rPr>
              <a:t>Impact of Open Market Purchase from the public on Fed’s Balance Sheet</a:t>
            </a:r>
            <a:endParaRPr lang="de-DE"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517</a:t>
            </a:fld>
            <a:endParaRPr lang="en-US" altLang="en-US"/>
          </a:p>
        </p:txBody>
      </p:sp>
      <p:graphicFrame>
        <p:nvGraphicFramePr>
          <p:cNvPr id="5" name="Table 4"/>
          <p:cNvGraphicFramePr>
            <a:graphicFrameLocks noGrp="1"/>
          </p:cNvGraphicFramePr>
          <p:nvPr/>
        </p:nvGraphicFramePr>
        <p:xfrm>
          <a:off x="2133600" y="2174240"/>
          <a:ext cx="3905250" cy="148336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dirty="0">
                          <a:solidFill>
                            <a:schemeClr val="tx1"/>
                          </a:solidFill>
                        </a:rPr>
                        <a:t>Public</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Securities</a:t>
                      </a:r>
                      <a:endParaRPr lang="de-DE" dirty="0"/>
                    </a:p>
                  </a:txBody>
                  <a:tcPr>
                    <a:lnB w="12700" cap="flat" cmpd="sng" algn="ctr">
                      <a:solidFill>
                        <a:schemeClr val="bg1"/>
                      </a:solidFill>
                      <a:prstDash val="solid"/>
                      <a:round/>
                      <a:headEnd type="none" w="med" len="med"/>
                      <a:tailEnd type="none" w="med" len="med"/>
                    </a:lnB>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de-DE" dirty="0"/>
                    </a:p>
                  </a:txBody>
                  <a:tcPr>
                    <a:lnL w="12700" cap="flat" cmpd="sng" algn="ctr">
                      <a:solidFill>
                        <a:schemeClr val="accent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endParaRPr lang="de-DE" dirty="0"/>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t>Deposits</a:t>
                      </a:r>
                      <a:endParaRPr lang="de-DE" dirty="0"/>
                    </a:p>
                  </a:txBody>
                  <a:tcPr>
                    <a:lnT w="12700" cap="flat" cmpd="sng" algn="ctr">
                      <a:solidFill>
                        <a:schemeClr val="bg1"/>
                      </a:solidFill>
                      <a:prstDash val="solid"/>
                      <a:round/>
                      <a:headEnd type="none" w="med" len="med"/>
                      <a:tailEnd type="none" w="med" len="med"/>
                    </a:lnT>
                    <a:solidFill>
                      <a:schemeClr val="bg1"/>
                    </a:solidFill>
                  </a:tcPr>
                </a:tc>
                <a:tc>
                  <a:txBody>
                    <a:bodyPr/>
                    <a:lstStyle/>
                    <a:p>
                      <a:r>
                        <a:rPr lang="en-US" dirty="0"/>
                        <a:t>+$100</a:t>
                      </a:r>
                      <a:endParaRPr lang="de-DE" dirty="0"/>
                    </a:p>
                  </a:txBody>
                  <a:tcP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L w="12700" cap="flat" cmpd="sng" algn="ctr">
                      <a:solidFill>
                        <a:schemeClr val="accent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a:txBody>
                    <a:bodyPr/>
                    <a:lstStyle/>
                    <a:p>
                      <a:endParaRPr lang="de-DE" dirty="0"/>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6324600" y="2182742"/>
          <a:ext cx="3905250" cy="111252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baseline="0" dirty="0">
                          <a:solidFill>
                            <a:schemeClr val="tx1"/>
                          </a:solidFill>
                        </a:rPr>
                        <a:t>Fed</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Securities</a:t>
                      </a:r>
                      <a:endParaRPr lang="de-DE" dirty="0"/>
                    </a:p>
                  </a:txBody>
                  <a:tcPr>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solidFill>
                      <a:schemeClr val="bg1"/>
                    </a:solidFill>
                  </a:tcPr>
                </a:tc>
                <a:tc>
                  <a:txBody>
                    <a:bodyPr/>
                    <a:lstStyle/>
                    <a:p>
                      <a:r>
                        <a:rPr lang="en-US" dirty="0"/>
                        <a:t>Deposits</a:t>
                      </a:r>
                      <a:endParaRPr lang="de-DE" dirty="0"/>
                    </a:p>
                  </a:txBody>
                  <a:tcPr>
                    <a:lnL w="12700" cap="flat" cmpd="sng" algn="ctr">
                      <a:solidFill>
                        <a:schemeClr val="accent1"/>
                      </a:solidFill>
                      <a:prstDash val="solid"/>
                      <a:round/>
                      <a:headEnd type="none" w="med" len="med"/>
                      <a:tailEnd type="none" w="med" len="med"/>
                    </a:lnL>
                    <a:solidFill>
                      <a:schemeClr val="bg1"/>
                    </a:solidFill>
                  </a:tcPr>
                </a:tc>
                <a:tc>
                  <a:txBody>
                    <a:bodyPr/>
                    <a:lstStyle/>
                    <a:p>
                      <a:r>
                        <a:rPr lang="en-US" dirty="0"/>
                        <a:t>+$100</a:t>
                      </a:r>
                      <a:endParaRPr lang="de-DE" dirty="0"/>
                    </a:p>
                  </a:txBody>
                  <a:tcPr>
                    <a:solidFill>
                      <a:schemeClr val="bg1"/>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4267200" y="3962400"/>
          <a:ext cx="3905250" cy="111252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dirty="0">
                          <a:solidFill>
                            <a:schemeClr val="tx1"/>
                          </a:solidFill>
                        </a:rPr>
                        <a:t>Banking</a:t>
                      </a:r>
                      <a:r>
                        <a:rPr lang="en-US" baseline="0" dirty="0">
                          <a:solidFill>
                            <a:schemeClr val="tx1"/>
                          </a:solidFill>
                        </a:rPr>
                        <a:t> System</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Reserves</a:t>
                      </a:r>
                      <a:endParaRPr lang="de-DE" dirty="0"/>
                    </a:p>
                  </a:txBody>
                  <a:tcPr>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solidFill>
                      <a:schemeClr val="bg1"/>
                    </a:solidFill>
                  </a:tcPr>
                </a:tc>
                <a:tc>
                  <a:txBody>
                    <a:bodyPr/>
                    <a:lstStyle/>
                    <a:p>
                      <a:r>
                        <a:rPr lang="en-US" dirty="0"/>
                        <a:t>Deposits</a:t>
                      </a:r>
                      <a:endParaRPr lang="de-DE" dirty="0"/>
                    </a:p>
                  </a:txBody>
                  <a:tcPr>
                    <a:lnL w="12700" cap="flat" cmpd="sng" algn="ctr">
                      <a:solidFill>
                        <a:schemeClr val="accent1"/>
                      </a:solidFill>
                      <a:prstDash val="solid"/>
                      <a:round/>
                      <a:headEnd type="none" w="med" len="med"/>
                      <a:tailEnd type="none" w="med" len="med"/>
                    </a:lnL>
                    <a:solidFill>
                      <a:schemeClr val="bg1"/>
                    </a:solidFill>
                  </a:tcPr>
                </a:tc>
                <a:tc>
                  <a:txBody>
                    <a:bodyPr/>
                    <a:lstStyle/>
                    <a:p>
                      <a:r>
                        <a:rPr lang="en-US" dirty="0"/>
                        <a:t>+$100</a:t>
                      </a:r>
                      <a:endParaRPr lang="de-DE" dirty="0"/>
                    </a:p>
                  </a:txBody>
                  <a:tcPr>
                    <a:solidFill>
                      <a:schemeClr val="bg1"/>
                    </a:solidFill>
                  </a:tcPr>
                </a:tc>
                <a:extLst>
                  <a:ext uri="{0D108BD9-81ED-4DB2-BD59-A6C34878D82A}">
                    <a16:rowId xmlns:a16="http://schemas.microsoft.com/office/drawing/2014/main" val="10002"/>
                  </a:ext>
                </a:extLst>
              </a:tr>
            </a:tbl>
          </a:graphicData>
        </a:graphic>
      </p:graphicFrame>
      <p:sp>
        <p:nvSpPr>
          <p:cNvPr id="9" name="Oval 7"/>
          <p:cNvSpPr>
            <a:spLocks noChangeArrowheads="1"/>
          </p:cNvSpPr>
          <p:nvPr/>
        </p:nvSpPr>
        <p:spPr bwMode="auto">
          <a:xfrm>
            <a:off x="3429000" y="2895600"/>
            <a:ext cx="685800" cy="381000"/>
          </a:xfrm>
          <a:prstGeom prst="ellipse">
            <a:avLst/>
          </a:prstGeom>
          <a:noFill/>
          <a:ln w="28575">
            <a:solidFill>
              <a:srgbClr val="FF0000"/>
            </a:solidFill>
            <a:round/>
            <a:headEnd/>
            <a:tailEnd/>
          </a:ln>
          <a:effectLst/>
        </p:spPr>
        <p:txBody>
          <a:bodyPr wrap="none" anchor="ctr"/>
          <a:lstStyle/>
          <a:p>
            <a:endParaRPr lang="zh-TW" altLang="en-US"/>
          </a:p>
        </p:txBody>
      </p:sp>
      <p:sp>
        <p:nvSpPr>
          <p:cNvPr id="10" name="Oval 8"/>
          <p:cNvSpPr>
            <a:spLocks noChangeArrowheads="1"/>
          </p:cNvSpPr>
          <p:nvPr/>
        </p:nvSpPr>
        <p:spPr bwMode="auto">
          <a:xfrm>
            <a:off x="3429000" y="3276600"/>
            <a:ext cx="685800" cy="381000"/>
          </a:xfrm>
          <a:prstGeom prst="ellipse">
            <a:avLst/>
          </a:prstGeom>
          <a:noFill/>
          <a:ln w="28575">
            <a:solidFill>
              <a:srgbClr val="FF0000"/>
            </a:solidFill>
            <a:round/>
            <a:headEnd/>
            <a:tailEnd/>
          </a:ln>
          <a:effectLst/>
        </p:spPr>
        <p:txBody>
          <a:bodyPr wrap="none" anchor="ctr"/>
          <a:lstStyle/>
          <a:p>
            <a:endParaRPr lang="zh-TW" altLang="en-US"/>
          </a:p>
        </p:txBody>
      </p:sp>
      <p:cxnSp>
        <p:nvCxnSpPr>
          <p:cNvPr id="11" name="AutoShape 9"/>
          <p:cNvCxnSpPr>
            <a:cxnSpLocks noChangeShapeType="1"/>
            <a:stCxn id="9" idx="6"/>
            <a:endCxn id="10" idx="6"/>
          </p:cNvCxnSpPr>
          <p:nvPr/>
        </p:nvCxnSpPr>
        <p:spPr bwMode="auto">
          <a:xfrm>
            <a:off x="4114800" y="3086100"/>
            <a:ext cx="12700" cy="381000"/>
          </a:xfrm>
          <a:prstGeom prst="curvedConnector3">
            <a:avLst>
              <a:gd name="adj1" fmla="val 1800000"/>
            </a:avLst>
          </a:prstGeom>
          <a:noFill/>
          <a:ln w="28575">
            <a:solidFill>
              <a:srgbClr val="FF0000"/>
            </a:solidFill>
            <a:round/>
            <a:headEnd/>
            <a:tailEnd type="triangle" w="med" len="med"/>
          </a:ln>
          <a:effectLst/>
        </p:spPr>
      </p:cxnSp>
      <p:sp>
        <p:nvSpPr>
          <p:cNvPr id="12" name="Oval 10"/>
          <p:cNvSpPr>
            <a:spLocks noChangeArrowheads="1"/>
          </p:cNvSpPr>
          <p:nvPr/>
        </p:nvSpPr>
        <p:spPr bwMode="auto">
          <a:xfrm>
            <a:off x="7620000" y="2934476"/>
            <a:ext cx="685800" cy="381000"/>
          </a:xfrm>
          <a:prstGeom prst="ellipse">
            <a:avLst/>
          </a:prstGeom>
          <a:noFill/>
          <a:ln w="28575">
            <a:solidFill>
              <a:srgbClr val="0066FF"/>
            </a:solidFill>
            <a:round/>
            <a:headEnd/>
            <a:tailEnd/>
          </a:ln>
          <a:effectLst/>
        </p:spPr>
        <p:txBody>
          <a:bodyPr wrap="none" anchor="ctr"/>
          <a:lstStyle/>
          <a:p>
            <a:endParaRPr lang="zh-TW" altLang="en-US"/>
          </a:p>
        </p:txBody>
      </p:sp>
      <p:cxnSp>
        <p:nvCxnSpPr>
          <p:cNvPr id="13" name="AutoShape 11"/>
          <p:cNvCxnSpPr>
            <a:cxnSpLocks noChangeShapeType="1"/>
            <a:endCxn id="12" idx="2"/>
          </p:cNvCxnSpPr>
          <p:nvPr/>
        </p:nvCxnSpPr>
        <p:spPr bwMode="auto">
          <a:xfrm>
            <a:off x="4127500" y="3124976"/>
            <a:ext cx="3492500" cy="12700"/>
          </a:xfrm>
          <a:prstGeom prst="curvedConnector3">
            <a:avLst>
              <a:gd name="adj1" fmla="val 50000"/>
            </a:avLst>
          </a:prstGeom>
          <a:noFill/>
          <a:ln w="28575">
            <a:solidFill>
              <a:srgbClr val="0066FF"/>
            </a:solidFill>
            <a:round/>
            <a:headEnd/>
            <a:tailEnd type="triangle" w="med" len="med"/>
          </a:ln>
          <a:effectLst/>
        </p:spPr>
      </p:cxnSp>
      <p:sp>
        <p:nvSpPr>
          <p:cNvPr id="15" name="Oval 14"/>
          <p:cNvSpPr>
            <a:spLocks noChangeArrowheads="1"/>
          </p:cNvSpPr>
          <p:nvPr/>
        </p:nvSpPr>
        <p:spPr bwMode="auto">
          <a:xfrm>
            <a:off x="5557935" y="4715457"/>
            <a:ext cx="666750" cy="381776"/>
          </a:xfrm>
          <a:prstGeom prst="ellipse">
            <a:avLst/>
          </a:prstGeom>
          <a:noFill/>
          <a:ln w="28575">
            <a:solidFill>
              <a:srgbClr val="6C442E"/>
            </a:solidFill>
            <a:round/>
            <a:headEnd/>
            <a:tailEnd/>
          </a:ln>
          <a:effectLst/>
        </p:spPr>
        <p:txBody>
          <a:bodyPr wrap="none" anchor="ctr"/>
          <a:lstStyle/>
          <a:p>
            <a:endParaRPr lang="zh-TW" altLang="en-US"/>
          </a:p>
        </p:txBody>
      </p:sp>
      <p:sp>
        <p:nvSpPr>
          <p:cNvPr id="16" name="Oval 15"/>
          <p:cNvSpPr>
            <a:spLocks noChangeArrowheads="1"/>
          </p:cNvSpPr>
          <p:nvPr/>
        </p:nvSpPr>
        <p:spPr bwMode="auto">
          <a:xfrm>
            <a:off x="9525000" y="2924369"/>
            <a:ext cx="666750" cy="381776"/>
          </a:xfrm>
          <a:prstGeom prst="ellipse">
            <a:avLst/>
          </a:prstGeom>
          <a:noFill/>
          <a:ln w="28575">
            <a:solidFill>
              <a:srgbClr val="6C442E"/>
            </a:solidFill>
            <a:round/>
            <a:headEnd/>
            <a:tailEnd/>
          </a:ln>
          <a:effectLst/>
        </p:spPr>
        <p:txBody>
          <a:bodyPr wrap="none" anchor="ctr"/>
          <a:lstStyle/>
          <a:p>
            <a:endParaRPr lang="zh-TW" altLang="en-US"/>
          </a:p>
        </p:txBody>
      </p:sp>
      <p:cxnSp>
        <p:nvCxnSpPr>
          <p:cNvPr id="17" name="AutoShape 16"/>
          <p:cNvCxnSpPr>
            <a:cxnSpLocks noChangeShapeType="1"/>
            <a:stCxn id="15" idx="4"/>
            <a:endCxn id="16" idx="4"/>
          </p:cNvCxnSpPr>
          <p:nvPr/>
        </p:nvCxnSpPr>
        <p:spPr bwMode="auto">
          <a:xfrm rot="5400000" flipH="1" flipV="1">
            <a:off x="6979298" y="2218157"/>
            <a:ext cx="1791088" cy="3967065"/>
          </a:xfrm>
          <a:prstGeom prst="curvedConnector3">
            <a:avLst>
              <a:gd name="adj1" fmla="val -12763"/>
            </a:avLst>
          </a:prstGeom>
          <a:noFill/>
          <a:ln w="28575">
            <a:solidFill>
              <a:srgbClr val="6C442E"/>
            </a:solidFill>
            <a:round/>
            <a:headEnd/>
            <a:tailEnd type="triangle" w="med" len="med"/>
          </a:ln>
          <a:effectLst/>
        </p:spPr>
      </p:cxnSp>
      <p:sp>
        <p:nvSpPr>
          <p:cNvPr id="19" name="Oval 12"/>
          <p:cNvSpPr>
            <a:spLocks noChangeArrowheads="1"/>
          </p:cNvSpPr>
          <p:nvPr/>
        </p:nvSpPr>
        <p:spPr bwMode="auto">
          <a:xfrm>
            <a:off x="7467600" y="4699910"/>
            <a:ext cx="666750" cy="386829"/>
          </a:xfrm>
          <a:prstGeom prst="ellipse">
            <a:avLst/>
          </a:prstGeom>
          <a:noFill/>
          <a:ln w="28575">
            <a:solidFill>
              <a:srgbClr val="3C801A"/>
            </a:solidFill>
            <a:round/>
            <a:headEnd/>
            <a:tailEnd/>
          </a:ln>
          <a:effectLst/>
        </p:spPr>
        <p:txBody>
          <a:bodyPr wrap="none" anchor="ctr"/>
          <a:lstStyle/>
          <a:p>
            <a:endParaRPr lang="zh-TW" altLang="en-US"/>
          </a:p>
        </p:txBody>
      </p:sp>
      <p:cxnSp>
        <p:nvCxnSpPr>
          <p:cNvPr id="20" name="AutoShape 13"/>
          <p:cNvCxnSpPr>
            <a:cxnSpLocks noChangeShapeType="1"/>
            <a:stCxn id="10" idx="6"/>
            <a:endCxn id="19" idx="0"/>
          </p:cNvCxnSpPr>
          <p:nvPr/>
        </p:nvCxnSpPr>
        <p:spPr bwMode="auto">
          <a:xfrm>
            <a:off x="4114801" y="3467101"/>
            <a:ext cx="3686175" cy="1232809"/>
          </a:xfrm>
          <a:prstGeom prst="curvedConnector2">
            <a:avLst/>
          </a:prstGeom>
          <a:noFill/>
          <a:ln w="28575">
            <a:solidFill>
              <a:srgbClr val="3C801A"/>
            </a:solidFill>
            <a:round/>
            <a:headEnd/>
            <a:tailEnd type="triangle" w="med" len="med"/>
          </a:ln>
          <a:effectLst/>
        </p:spPr>
      </p:cxnSp>
      <p:sp>
        <p:nvSpPr>
          <p:cNvPr id="28" name="Text Box 5"/>
          <p:cNvSpPr txBox="1">
            <a:spLocks noChangeArrowheads="1"/>
          </p:cNvSpPr>
          <p:nvPr/>
        </p:nvSpPr>
        <p:spPr bwMode="auto">
          <a:xfrm>
            <a:off x="4419601" y="5619690"/>
            <a:ext cx="3741440" cy="40011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r>
              <a:rPr lang="en-US" altLang="zh-TW" sz="2000" b="1" dirty="0">
                <a:ea typeface="PMingLiU" pitchFamily="18" charset="-120"/>
              </a:rPr>
              <a:t>Result </a:t>
            </a:r>
            <a:r>
              <a:rPr lang="en-US" altLang="zh-TW" sz="2000" b="1" dirty="0">
                <a:ea typeface="PMingLiU" pitchFamily="18" charset="-120"/>
                <a:sym typeface="Symbol" pitchFamily="18" charset="2"/>
              </a:rPr>
              <a:t></a:t>
            </a:r>
            <a:r>
              <a:rPr lang="en-US" altLang="zh-TW" sz="2000" b="1" i="1" dirty="0">
                <a:ea typeface="PMingLiU" pitchFamily="18" charset="-120"/>
                <a:sym typeface="Symbol" pitchFamily="18" charset="2"/>
              </a:rPr>
              <a:t>R</a:t>
            </a:r>
            <a:r>
              <a:rPr lang="en-US" altLang="zh-TW" sz="2000" b="1" dirty="0">
                <a:ea typeface="PMingLiU" pitchFamily="18" charset="-120"/>
                <a:sym typeface="Symbol" pitchFamily="18" charset="2"/>
              </a:rPr>
              <a:t>  $100, </a:t>
            </a:r>
            <a:r>
              <a:rPr lang="en-US" altLang="zh-TW" sz="2000" b="1" i="1" dirty="0">
                <a:ea typeface="PMingLiU" pitchFamily="18" charset="-120"/>
                <a:sym typeface="Symbol" pitchFamily="18" charset="2"/>
              </a:rPr>
              <a:t>MB</a:t>
            </a:r>
            <a:r>
              <a:rPr lang="en-US" altLang="zh-TW" sz="2000" b="1" dirty="0">
                <a:ea typeface="PMingLiU" pitchFamily="18" charset="-120"/>
                <a:sym typeface="Symbol" pitchFamily="18" charset="2"/>
              </a:rPr>
              <a:t> $100 </a:t>
            </a:r>
            <a:endParaRPr lang="en-US" altLang="zh-TW" sz="2000" b="1" dirty="0">
              <a:ea typeface="PMingLiU" pitchFamily="18" charset="-120"/>
            </a:endParaRPr>
          </a:p>
        </p:txBody>
      </p:sp>
      <p:sp>
        <p:nvSpPr>
          <p:cNvPr id="1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190151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5" grpId="0" animBg="1"/>
      <p:bldP spid="16" grpId="0" animBg="1"/>
      <p:bldP spid="19" grpId="0" animBg="1"/>
      <p:bldP spid="28" grpId="0" animBg="1"/>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ltLang="zh-TW" dirty="0"/>
              <a:t>Tools of Monetary Policy: </a:t>
            </a:r>
            <a:r>
              <a:rPr lang="en-US" altLang="zh-TW" dirty="0">
                <a:solidFill>
                  <a:schemeClr val="accent2"/>
                </a:solidFill>
              </a:rPr>
              <a:t>Discount Loans</a:t>
            </a:r>
          </a:p>
        </p:txBody>
      </p:sp>
      <p:sp>
        <p:nvSpPr>
          <p:cNvPr id="244739" name="Rectangle 3"/>
          <p:cNvSpPr>
            <a:spLocks noGrp="1" noChangeArrowheads="1"/>
          </p:cNvSpPr>
          <p:nvPr>
            <p:ph idx="1"/>
          </p:nvPr>
        </p:nvSpPr>
        <p:spPr/>
        <p:txBody>
          <a:bodyPr/>
          <a:lstStyle/>
          <a:p>
            <a:r>
              <a:rPr lang="en-US" altLang="zh-TW" dirty="0"/>
              <a:t>The Fed’s discount loans are primarily of three types:</a:t>
            </a:r>
          </a:p>
          <a:p>
            <a:pPr lvl="1"/>
            <a:r>
              <a:rPr lang="en-US" altLang="zh-TW" b="1" dirty="0">
                <a:solidFill>
                  <a:schemeClr val="accent2">
                    <a:lumMod val="75000"/>
                  </a:schemeClr>
                </a:solidFill>
              </a:rPr>
              <a:t>Primary Credit</a:t>
            </a:r>
            <a:r>
              <a:rPr lang="en-US" altLang="zh-TW" dirty="0"/>
              <a:t>: Policy whereby healthy banks are permitted to borrow as they wish from the primary credit facility.</a:t>
            </a:r>
          </a:p>
          <a:p>
            <a:pPr lvl="1"/>
            <a:r>
              <a:rPr lang="en-US" altLang="zh-TW" b="1" dirty="0">
                <a:solidFill>
                  <a:schemeClr val="accent2">
                    <a:lumMod val="75000"/>
                  </a:schemeClr>
                </a:solidFill>
              </a:rPr>
              <a:t>Secondary Credit</a:t>
            </a:r>
            <a:r>
              <a:rPr lang="en-US" altLang="zh-TW" dirty="0"/>
              <a:t>: Given to troubled banks experiencing liquidity problems.</a:t>
            </a:r>
          </a:p>
          <a:p>
            <a:pPr lvl="1"/>
            <a:r>
              <a:rPr lang="en-US" altLang="zh-TW" b="1" dirty="0">
                <a:solidFill>
                  <a:schemeClr val="accent2">
                    <a:lumMod val="75000"/>
                  </a:schemeClr>
                </a:solidFill>
              </a:rPr>
              <a:t>Seasonal Credit</a:t>
            </a:r>
            <a:r>
              <a:rPr lang="en-US" altLang="zh-TW" dirty="0"/>
              <a:t>: Designed for small, regional banks that have seasonal patterns of deposits. </a:t>
            </a:r>
          </a:p>
          <a:p>
            <a:r>
              <a:rPr lang="en-US" altLang="zh-TW" b="1" dirty="0">
                <a:solidFill>
                  <a:schemeClr val="accent2">
                    <a:lumMod val="75000"/>
                  </a:schemeClr>
                </a:solidFill>
              </a:rPr>
              <a:t>NEW</a:t>
            </a:r>
            <a:r>
              <a:rPr lang="en-US" altLang="zh-TW" dirty="0"/>
              <a:t>: enhanced use of discount windows during GFC and pandemic to prevent liquidity crisis (TAF, broadened collateral, longer terms, wider coverage beyond depository institutions)</a:t>
            </a:r>
          </a:p>
          <a:p>
            <a:pPr lvl="1"/>
            <a:endParaRPr lang="zh-TW" altLang="en-US" dirty="0"/>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DDE79E3-6C72-43D1-9374-1D397F704A00}" type="slidenum">
              <a:rPr lang="en-US" altLang="en-US" sz="1400"/>
              <a:pPr/>
              <a:t>518</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341516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7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7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7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zh-TW" dirty="0"/>
              <a:t>Tools of Monetary Policy: </a:t>
            </a:r>
            <a:r>
              <a:rPr lang="en-US" altLang="zh-TW" dirty="0">
                <a:solidFill>
                  <a:schemeClr val="accent2">
                    <a:lumMod val="75000"/>
                  </a:schemeClr>
                </a:solidFill>
              </a:rPr>
              <a:t>Discount Loans</a:t>
            </a:r>
          </a:p>
        </p:txBody>
      </p:sp>
      <p:sp>
        <p:nvSpPr>
          <p:cNvPr id="245763" name="Rectangle 3"/>
          <p:cNvSpPr>
            <a:spLocks noGrp="1" noChangeArrowheads="1"/>
          </p:cNvSpPr>
          <p:nvPr>
            <p:ph idx="1"/>
          </p:nvPr>
        </p:nvSpPr>
        <p:spPr/>
        <p:txBody>
          <a:bodyPr>
            <a:normAutofit/>
          </a:bodyPr>
          <a:lstStyle/>
          <a:p>
            <a:r>
              <a:rPr lang="en-US" altLang="zh-TW" b="1" dirty="0">
                <a:solidFill>
                  <a:schemeClr val="accent2">
                    <a:lumMod val="75000"/>
                  </a:schemeClr>
                </a:solidFill>
              </a:rPr>
              <a:t>Lender of Last Resort Function</a:t>
            </a:r>
          </a:p>
          <a:p>
            <a:pPr lvl="1"/>
            <a:r>
              <a:rPr lang="en-US" altLang="zh-TW" dirty="0"/>
              <a:t>To prevent banking panics - FDIC fund not big enough </a:t>
            </a:r>
          </a:p>
          <a:p>
            <a:pPr lvl="2"/>
            <a:r>
              <a:rPr lang="en-US" altLang="zh-TW" sz="1800" dirty="0"/>
              <a:t>Examples: Continental Illinois and Franklin </a:t>
            </a:r>
            <a:br>
              <a:rPr lang="en-US" altLang="zh-TW" sz="1800" dirty="0"/>
            </a:br>
            <a:r>
              <a:rPr lang="en-US" altLang="zh-TW" sz="1800" dirty="0"/>
              <a:t>National Bank</a:t>
            </a:r>
          </a:p>
          <a:p>
            <a:pPr lvl="1"/>
            <a:r>
              <a:rPr lang="en-US" altLang="zh-TW" dirty="0"/>
              <a:t>To prevent nonbank financial panics</a:t>
            </a:r>
          </a:p>
          <a:p>
            <a:pPr lvl="2"/>
            <a:r>
              <a:rPr lang="en-US" altLang="zh-TW" sz="1800" dirty="0"/>
              <a:t>1987 stock market crash</a:t>
            </a:r>
          </a:p>
          <a:p>
            <a:pPr lvl="2"/>
            <a:r>
              <a:rPr lang="en-US" altLang="zh-TW" sz="1800" dirty="0"/>
              <a:t>Bear Stearns and AIG bailouts (2008)</a:t>
            </a:r>
          </a:p>
          <a:p>
            <a:pPr lvl="2"/>
            <a:r>
              <a:rPr lang="en-US" altLang="zh-TW" sz="1800" dirty="0"/>
              <a:t>pandemic</a:t>
            </a:r>
          </a:p>
          <a:p>
            <a:r>
              <a:rPr lang="en-US" altLang="zh-TW" dirty="0"/>
              <a:t>Announcement Effect</a:t>
            </a:r>
          </a:p>
          <a:p>
            <a:pPr lvl="1"/>
            <a:r>
              <a:rPr lang="en-US" altLang="zh-TW" dirty="0"/>
              <a:t>Problem: signals</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DD1766E-F6D6-4FC9-AB75-1477D6BD47EF}" type="slidenum">
              <a:rPr lang="en-US" altLang="en-US" sz="1400"/>
              <a:pPr/>
              <a:t>519</a:t>
            </a:fld>
            <a:endParaRPr lang="en-US" altLang="en-US" sz="1400"/>
          </a:p>
        </p:txBody>
      </p:sp>
      <p:sp>
        <p:nvSpPr>
          <p:cNvPr id="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50347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7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7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6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Reputational Risk for Financial Institutions: do we care? Examples in Asia</a:t>
            </a:r>
          </a:p>
        </p:txBody>
      </p:sp>
      <p:sp>
        <p:nvSpPr>
          <p:cNvPr id="3" name="Content Placeholder 2"/>
          <p:cNvSpPr>
            <a:spLocks noGrp="1"/>
          </p:cNvSpPr>
          <p:nvPr>
            <p:ph idx="1"/>
          </p:nvPr>
        </p:nvSpPr>
        <p:spPr/>
        <p:txBody>
          <a:bodyPr/>
          <a:lstStyle/>
          <a:p>
            <a:r>
              <a:rPr lang="en-US" dirty="0"/>
              <a:t>Group 7</a:t>
            </a:r>
          </a:p>
          <a:p>
            <a:r>
              <a:rPr lang="en-US" dirty="0"/>
              <a:t>Video</a:t>
            </a:r>
          </a:p>
          <a:p>
            <a:r>
              <a:rPr lang="en-US" dirty="0">
                <a:hlinkClick r:id="rId2"/>
              </a:rPr>
              <a:t>https://www.youtube.com/watch?v=G40P66-vTDI</a:t>
            </a:r>
            <a:endParaRPr lang="en-US" dirty="0"/>
          </a:p>
          <a:p>
            <a:r>
              <a:rPr lang="en-US" dirty="0"/>
              <a:t>Article</a:t>
            </a:r>
          </a:p>
          <a:p>
            <a:r>
              <a:rPr lang="en-US" dirty="0">
                <a:hlinkClick r:id="rId3"/>
              </a:rPr>
              <a:t>https://www.jocpr.com/articles/research-on-reputation-risk-management-of-commercial-banks-in-china.pdf</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52</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329888725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PMingLiU" pitchFamily="18" charset="-120"/>
              </a:rPr>
              <a:t>Impact of Discount Lending on the Federal Reserve Balance Sheet</a:t>
            </a:r>
            <a:endParaRPr lang="de-DE" dirty="0"/>
          </a:p>
        </p:txBody>
      </p:sp>
      <p:sp>
        <p:nvSpPr>
          <p:cNvPr id="3" name="Slide Number Placeholder 2"/>
          <p:cNvSpPr>
            <a:spLocks noGrp="1"/>
          </p:cNvSpPr>
          <p:nvPr>
            <p:ph type="sldNum" sz="quarter" idx="10"/>
          </p:nvPr>
        </p:nvSpPr>
        <p:spPr/>
        <p:txBody>
          <a:bodyPr/>
          <a:lstStyle/>
          <a:p>
            <a:fld id="{B2E8517A-7B27-4B5A-84D1-7E407DDFD705}" type="slidenum">
              <a:rPr lang="en-US" altLang="en-US" smtClean="0"/>
              <a:pPr/>
              <a:t>520</a:t>
            </a:fld>
            <a:endParaRPr lang="en-US" altLang="en-US"/>
          </a:p>
        </p:txBody>
      </p:sp>
      <p:graphicFrame>
        <p:nvGraphicFramePr>
          <p:cNvPr id="5" name="Table 4"/>
          <p:cNvGraphicFramePr>
            <a:graphicFrameLocks noGrp="1"/>
          </p:cNvGraphicFramePr>
          <p:nvPr/>
        </p:nvGraphicFramePr>
        <p:xfrm>
          <a:off x="2133600" y="2174240"/>
          <a:ext cx="3905250" cy="138176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dirty="0">
                          <a:solidFill>
                            <a:schemeClr val="tx1"/>
                          </a:solidFill>
                        </a:rPr>
                        <a:t>Banking</a:t>
                      </a:r>
                      <a:r>
                        <a:rPr lang="en-US" baseline="0" dirty="0">
                          <a:solidFill>
                            <a:schemeClr val="tx1"/>
                          </a:solidFill>
                        </a:rPr>
                        <a:t> System</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r>
                        <a:rPr lang="en-US" dirty="0"/>
                        <a:t>Reserves</a:t>
                      </a:r>
                      <a:endParaRPr lang="de-DE" dirty="0"/>
                    </a:p>
                  </a:txBody>
                  <a:tcPr>
                    <a:lnB w="12700" cap="flat" cmpd="sng" algn="ctr">
                      <a:solidFill>
                        <a:schemeClr val="accent1"/>
                      </a:solidFill>
                      <a:prstDash val="solid"/>
                      <a:round/>
                      <a:headEnd type="none" w="med" len="med"/>
                      <a:tailEnd type="none" w="med" len="med"/>
                    </a:lnB>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p>
                      <a:r>
                        <a:rPr lang="en-US" dirty="0"/>
                        <a:t>Discount Loans</a:t>
                      </a:r>
                      <a:endParaRPr lang="de-DE" dirty="0"/>
                    </a:p>
                  </a:txBody>
                  <a:tcP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+$100</a:t>
                      </a:r>
                      <a:endParaRPr lang="de-DE" dirty="0"/>
                    </a:p>
                  </a:txBody>
                  <a:tcPr>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6324600" y="2182742"/>
          <a:ext cx="3905250" cy="1381760"/>
        </p:xfrm>
        <a:graphic>
          <a:graphicData uri="http://schemas.openxmlformats.org/drawingml/2006/table">
            <a:tbl>
              <a:tblPr firstRow="1" bandRow="1">
                <a:tableStyleId>{69012ECD-51FC-41F1-AA8D-1B2483CD663E}</a:tableStyleId>
              </a:tblPr>
              <a:tblGrid>
                <a:gridCol w="123825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1108710">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370840">
                <a:tc gridSpan="4">
                  <a:txBody>
                    <a:bodyPr/>
                    <a:lstStyle/>
                    <a:p>
                      <a:pPr algn="ctr"/>
                      <a:r>
                        <a:rPr lang="en-US" baseline="0" dirty="0">
                          <a:solidFill>
                            <a:schemeClr val="tx1"/>
                          </a:solidFill>
                        </a:rPr>
                        <a:t>Fed</a:t>
                      </a:r>
                      <a:endParaRPr lang="de-DE"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0000"/>
                  </a:ext>
                </a:extLst>
              </a:tr>
              <a:tr h="370840">
                <a:tc gridSpan="2">
                  <a:txBody>
                    <a:bodyPr/>
                    <a:lstStyle/>
                    <a:p>
                      <a:pPr algn="ctr"/>
                      <a:r>
                        <a:rPr lang="en-US" sz="1800" b="1" kern="1200" dirty="0">
                          <a:solidFill>
                            <a:schemeClr val="bg1"/>
                          </a:solidFill>
                          <a:latin typeface="+mn-lt"/>
                          <a:ea typeface="+mn-ea"/>
                          <a:cs typeface="+mn-cs"/>
                        </a:rPr>
                        <a:t>Assets</a:t>
                      </a:r>
                      <a:endParaRPr lang="de-DE" sz="1800" b="1" kern="1200" dirty="0">
                        <a:solidFill>
                          <a:schemeClr val="bg1"/>
                        </a:solidFill>
                        <a:latin typeface="+mn-lt"/>
                        <a:ea typeface="+mn-ea"/>
                        <a:cs typeface="+mn-cs"/>
                      </a:endParaRPr>
                    </a:p>
                  </a:txBody>
                  <a:tcPr>
                    <a:lnR w="12700" cap="flat" cmpd="sng" algn="ctr">
                      <a:solidFill>
                        <a:schemeClr val="accent1"/>
                      </a:solidFill>
                      <a:prstDash val="solid"/>
                      <a:round/>
                      <a:headEnd type="none" w="med" len="med"/>
                      <a:tailEnd type="none" w="med" len="med"/>
                    </a:lnR>
                    <a:solidFill>
                      <a:schemeClr val="accent1"/>
                    </a:solidFill>
                  </a:tcPr>
                </a:tc>
                <a:tc hMerge="1">
                  <a:txBody>
                    <a:bodyPr/>
                    <a:lstStyle/>
                    <a:p>
                      <a:endParaRPr lang="de-DE" dirty="0"/>
                    </a:p>
                  </a:txBody>
                  <a:tcPr/>
                </a:tc>
                <a:tc gridSpan="2">
                  <a:txBody>
                    <a:bodyPr/>
                    <a:lstStyle/>
                    <a:p>
                      <a:pPr algn="ctr"/>
                      <a:r>
                        <a:rPr lang="en-US" sz="1800" b="1" kern="1200" dirty="0">
                          <a:solidFill>
                            <a:schemeClr val="bg1"/>
                          </a:solidFill>
                          <a:latin typeface="+mn-lt"/>
                          <a:ea typeface="+mn-ea"/>
                          <a:cs typeface="+mn-cs"/>
                        </a:rPr>
                        <a:t>Liabilities</a:t>
                      </a:r>
                      <a:endParaRPr lang="de-DE" sz="1800" b="1" kern="1200" dirty="0">
                        <a:solidFill>
                          <a:schemeClr val="bg1"/>
                        </a:solidFill>
                        <a:latin typeface="+mn-lt"/>
                        <a:ea typeface="+mn-ea"/>
                        <a:cs typeface="+mn-cs"/>
                      </a:endParaRPr>
                    </a:p>
                  </a:txBody>
                  <a:tcPr>
                    <a:lnL w="12700" cap="flat" cmpd="sng" algn="ctr">
                      <a:solidFill>
                        <a:schemeClr val="accent1"/>
                      </a:solidFill>
                      <a:prstDash val="solid"/>
                      <a:round/>
                      <a:headEnd type="none" w="med" len="med"/>
                      <a:tailEnd type="none" w="med" len="med"/>
                    </a:lnL>
                    <a:solidFill>
                      <a:schemeClr val="accent1"/>
                    </a:solidFill>
                  </a:tcPr>
                </a:tc>
                <a:tc hMerge="1">
                  <a:txBody>
                    <a:bodyPr/>
                    <a:lstStyle/>
                    <a:p>
                      <a:endParaRPr lang="de-DE"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Discount Loans</a:t>
                      </a:r>
                      <a:endParaRPr lang="de-DE" dirty="0"/>
                    </a:p>
                  </a:txBody>
                  <a:tcPr>
                    <a:solidFill>
                      <a:schemeClr val="bg1"/>
                    </a:solidFill>
                  </a:tcPr>
                </a:tc>
                <a:tc>
                  <a:txBody>
                    <a:bodyPr/>
                    <a:lstStyle/>
                    <a:p>
                      <a:r>
                        <a:rPr lang="en-US" dirty="0"/>
                        <a:t>+$100</a:t>
                      </a:r>
                      <a:endParaRPr lang="de-DE" dirty="0">
                        <a:solidFill>
                          <a:srgbClr val="FF0000"/>
                        </a:solidFill>
                      </a:endParaRPr>
                    </a:p>
                  </a:txBody>
                  <a:tcPr>
                    <a:lnR w="12700" cap="flat" cmpd="sng" algn="ctr">
                      <a:solidFill>
                        <a:schemeClr val="accent1"/>
                      </a:solidFill>
                      <a:prstDash val="solid"/>
                      <a:round/>
                      <a:headEnd type="none" w="med" len="med"/>
                      <a:tailEnd type="none" w="med" len="med"/>
                    </a:lnR>
                    <a:solidFill>
                      <a:schemeClr val="bg1"/>
                    </a:solidFill>
                  </a:tcPr>
                </a:tc>
                <a:tc>
                  <a:txBody>
                    <a:bodyPr/>
                    <a:lstStyle/>
                    <a:p>
                      <a:r>
                        <a:rPr lang="en-US" dirty="0"/>
                        <a:t>Reserves</a:t>
                      </a:r>
                      <a:endParaRPr lang="de-DE" dirty="0"/>
                    </a:p>
                  </a:txBody>
                  <a:tcPr>
                    <a:lnL w="12700" cap="flat" cmpd="sng" algn="ctr">
                      <a:solidFill>
                        <a:schemeClr val="accent1"/>
                      </a:solidFill>
                      <a:prstDash val="solid"/>
                      <a:round/>
                      <a:headEnd type="none" w="med" len="med"/>
                      <a:tailEnd type="none" w="med" len="med"/>
                    </a:lnL>
                    <a:solidFill>
                      <a:schemeClr val="bg1"/>
                    </a:solidFill>
                  </a:tcPr>
                </a:tc>
                <a:tc>
                  <a:txBody>
                    <a:bodyPr/>
                    <a:lstStyle/>
                    <a:p>
                      <a:r>
                        <a:rPr lang="en-US" dirty="0"/>
                        <a:t>+$100</a:t>
                      </a:r>
                      <a:endParaRPr lang="de-DE" dirty="0"/>
                    </a:p>
                  </a:txBody>
                  <a:tcPr>
                    <a:solidFill>
                      <a:schemeClr val="bg1"/>
                    </a:solidFill>
                  </a:tcPr>
                </a:tc>
                <a:extLst>
                  <a:ext uri="{0D108BD9-81ED-4DB2-BD59-A6C34878D82A}">
                    <a16:rowId xmlns:a16="http://schemas.microsoft.com/office/drawing/2014/main" val="10002"/>
                  </a:ext>
                </a:extLst>
              </a:tr>
            </a:tbl>
          </a:graphicData>
        </a:graphic>
      </p:graphicFrame>
      <p:sp>
        <p:nvSpPr>
          <p:cNvPr id="9" name="Oval 7"/>
          <p:cNvSpPr>
            <a:spLocks noChangeArrowheads="1"/>
          </p:cNvSpPr>
          <p:nvPr/>
        </p:nvSpPr>
        <p:spPr bwMode="auto">
          <a:xfrm>
            <a:off x="5306007" y="2915232"/>
            <a:ext cx="685800" cy="381000"/>
          </a:xfrm>
          <a:prstGeom prst="ellipse">
            <a:avLst/>
          </a:prstGeom>
          <a:noFill/>
          <a:ln w="28575">
            <a:solidFill>
              <a:schemeClr val="accent3"/>
            </a:solidFill>
            <a:round/>
            <a:headEnd/>
            <a:tailEnd/>
          </a:ln>
          <a:effectLst/>
        </p:spPr>
        <p:txBody>
          <a:bodyPr wrap="none" anchor="ctr"/>
          <a:lstStyle/>
          <a:p>
            <a:endParaRPr lang="zh-TW" altLang="en-US"/>
          </a:p>
        </p:txBody>
      </p:sp>
      <p:sp>
        <p:nvSpPr>
          <p:cNvPr id="12" name="Oval 10"/>
          <p:cNvSpPr>
            <a:spLocks noChangeArrowheads="1"/>
          </p:cNvSpPr>
          <p:nvPr/>
        </p:nvSpPr>
        <p:spPr bwMode="auto">
          <a:xfrm>
            <a:off x="7620000" y="2915232"/>
            <a:ext cx="685800" cy="381000"/>
          </a:xfrm>
          <a:prstGeom prst="ellipse">
            <a:avLst/>
          </a:prstGeom>
          <a:noFill/>
          <a:ln w="28575">
            <a:solidFill>
              <a:schemeClr val="accent3"/>
            </a:solidFill>
            <a:round/>
            <a:headEnd/>
            <a:tailEnd/>
          </a:ln>
          <a:effectLst/>
        </p:spPr>
        <p:txBody>
          <a:bodyPr wrap="none" anchor="ctr"/>
          <a:lstStyle/>
          <a:p>
            <a:endParaRPr lang="zh-TW" altLang="en-US"/>
          </a:p>
        </p:txBody>
      </p:sp>
      <p:cxnSp>
        <p:nvCxnSpPr>
          <p:cNvPr id="13" name="AutoShape 11"/>
          <p:cNvCxnSpPr>
            <a:cxnSpLocks noChangeShapeType="1"/>
            <a:endCxn id="12" idx="2"/>
          </p:cNvCxnSpPr>
          <p:nvPr/>
        </p:nvCxnSpPr>
        <p:spPr bwMode="auto">
          <a:xfrm>
            <a:off x="5991808" y="3096208"/>
            <a:ext cx="1628193" cy="9525"/>
          </a:xfrm>
          <a:prstGeom prst="curvedConnector3">
            <a:avLst>
              <a:gd name="adj1" fmla="val 52292"/>
            </a:avLst>
          </a:prstGeom>
          <a:noFill/>
          <a:ln w="28575">
            <a:solidFill>
              <a:schemeClr val="accent3"/>
            </a:solidFill>
            <a:round/>
            <a:headEnd/>
            <a:tailEnd type="triangle" w="med" len="med"/>
          </a:ln>
          <a:effectLst/>
        </p:spPr>
      </p:cxnSp>
      <p:sp>
        <p:nvSpPr>
          <p:cNvPr id="15" name="Oval 14"/>
          <p:cNvSpPr>
            <a:spLocks noChangeArrowheads="1"/>
          </p:cNvSpPr>
          <p:nvPr/>
        </p:nvSpPr>
        <p:spPr bwMode="auto">
          <a:xfrm>
            <a:off x="3429000" y="2914844"/>
            <a:ext cx="666750" cy="381776"/>
          </a:xfrm>
          <a:prstGeom prst="ellipse">
            <a:avLst/>
          </a:prstGeom>
          <a:noFill/>
          <a:ln w="28575">
            <a:solidFill>
              <a:schemeClr val="accent2"/>
            </a:solidFill>
            <a:round/>
            <a:headEnd/>
            <a:tailEnd/>
          </a:ln>
          <a:effectLst/>
        </p:spPr>
        <p:txBody>
          <a:bodyPr wrap="none" anchor="ctr"/>
          <a:lstStyle/>
          <a:p>
            <a:endParaRPr lang="zh-TW" altLang="en-US"/>
          </a:p>
        </p:txBody>
      </p:sp>
      <p:sp>
        <p:nvSpPr>
          <p:cNvPr id="16" name="Oval 15"/>
          <p:cNvSpPr>
            <a:spLocks noChangeArrowheads="1"/>
          </p:cNvSpPr>
          <p:nvPr/>
        </p:nvSpPr>
        <p:spPr bwMode="auto">
          <a:xfrm>
            <a:off x="9525000" y="2914844"/>
            <a:ext cx="666750" cy="381776"/>
          </a:xfrm>
          <a:prstGeom prst="ellipse">
            <a:avLst/>
          </a:prstGeom>
          <a:noFill/>
          <a:ln w="28575">
            <a:solidFill>
              <a:schemeClr val="accent2"/>
            </a:solidFill>
            <a:round/>
            <a:headEnd/>
            <a:tailEnd/>
          </a:ln>
          <a:effectLst/>
        </p:spPr>
        <p:txBody>
          <a:bodyPr wrap="none" anchor="ctr"/>
          <a:lstStyle/>
          <a:p>
            <a:endParaRPr lang="zh-TW" altLang="en-US"/>
          </a:p>
        </p:txBody>
      </p:sp>
      <p:cxnSp>
        <p:nvCxnSpPr>
          <p:cNvPr id="17" name="AutoShape 16"/>
          <p:cNvCxnSpPr>
            <a:cxnSpLocks noChangeShapeType="1"/>
            <a:stCxn id="15" idx="4"/>
            <a:endCxn id="16" idx="4"/>
          </p:cNvCxnSpPr>
          <p:nvPr/>
        </p:nvCxnSpPr>
        <p:spPr bwMode="auto">
          <a:xfrm rot="16200000" flipH="1">
            <a:off x="6810375" y="248620"/>
            <a:ext cx="12700" cy="6096000"/>
          </a:xfrm>
          <a:prstGeom prst="curvedConnector3">
            <a:avLst>
              <a:gd name="adj1" fmla="val 3342858"/>
            </a:avLst>
          </a:prstGeom>
          <a:noFill/>
          <a:ln w="28575">
            <a:solidFill>
              <a:schemeClr val="accent2"/>
            </a:solidFill>
            <a:round/>
            <a:headEnd/>
            <a:tailEnd type="triangle" w="med" len="med"/>
          </a:ln>
          <a:effectLst/>
        </p:spPr>
      </p:cxnSp>
      <p:sp>
        <p:nvSpPr>
          <p:cNvPr id="28" name="Text Box 5"/>
          <p:cNvSpPr txBox="1">
            <a:spLocks noChangeArrowheads="1"/>
          </p:cNvSpPr>
          <p:nvPr/>
        </p:nvSpPr>
        <p:spPr bwMode="auto">
          <a:xfrm>
            <a:off x="4267200" y="5486400"/>
            <a:ext cx="3741440" cy="40011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r>
              <a:rPr lang="en-US" altLang="zh-TW" sz="2000" b="1" dirty="0">
                <a:ea typeface="PMingLiU" pitchFamily="18" charset="-120"/>
              </a:rPr>
              <a:t>Result </a:t>
            </a:r>
            <a:r>
              <a:rPr lang="en-US" altLang="zh-TW" sz="2000" b="1" dirty="0">
                <a:ea typeface="PMingLiU" pitchFamily="18" charset="-120"/>
                <a:sym typeface="Symbol" pitchFamily="18" charset="2"/>
              </a:rPr>
              <a:t></a:t>
            </a:r>
            <a:r>
              <a:rPr lang="en-US" altLang="zh-TW" sz="2000" b="1" i="1" dirty="0">
                <a:ea typeface="PMingLiU" pitchFamily="18" charset="-120"/>
                <a:sym typeface="Symbol" pitchFamily="18" charset="2"/>
              </a:rPr>
              <a:t>R</a:t>
            </a:r>
            <a:r>
              <a:rPr lang="en-US" altLang="zh-TW" sz="2000" b="1" dirty="0">
                <a:ea typeface="PMingLiU" pitchFamily="18" charset="-120"/>
                <a:sym typeface="Symbol" pitchFamily="18" charset="2"/>
              </a:rPr>
              <a:t>  $100, </a:t>
            </a:r>
            <a:r>
              <a:rPr lang="en-US" altLang="zh-TW" sz="2000" b="1" i="1" dirty="0">
                <a:ea typeface="PMingLiU" pitchFamily="18" charset="-120"/>
                <a:sym typeface="Symbol" pitchFamily="18" charset="2"/>
              </a:rPr>
              <a:t>MB</a:t>
            </a:r>
            <a:r>
              <a:rPr lang="en-US" altLang="zh-TW" sz="2000" b="1" dirty="0">
                <a:ea typeface="PMingLiU" pitchFamily="18" charset="-120"/>
                <a:sym typeface="Symbol" pitchFamily="18" charset="2"/>
              </a:rPr>
              <a:t> $100 </a:t>
            </a:r>
            <a:endParaRPr lang="en-US" altLang="zh-TW" sz="2000" b="1" dirty="0">
              <a:ea typeface="PMingLiU" pitchFamily="18" charset="-120"/>
            </a:endParaRPr>
          </a:p>
        </p:txBody>
      </p: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297733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6" grpId="0" animBg="1"/>
      <p:bldP spid="28" grpId="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981200" y="274638"/>
            <a:ext cx="8686800" cy="1143000"/>
          </a:xfrm>
        </p:spPr>
        <p:txBody>
          <a:bodyPr>
            <a:normAutofit fontScale="90000"/>
          </a:bodyPr>
          <a:lstStyle/>
          <a:p>
            <a:r>
              <a:rPr lang="en-US" altLang="zh-TW" dirty="0"/>
              <a:t>Tools of Monetary Policy: </a:t>
            </a:r>
            <a:r>
              <a:rPr lang="en-US" altLang="zh-TW" dirty="0">
                <a:solidFill>
                  <a:schemeClr val="accent2">
                    <a:lumMod val="75000"/>
                  </a:schemeClr>
                </a:solidFill>
              </a:rPr>
              <a:t>Reserve Requirements</a:t>
            </a:r>
          </a:p>
        </p:txBody>
      </p:sp>
      <p:sp>
        <p:nvSpPr>
          <p:cNvPr id="248835" name="Rectangle 3"/>
          <p:cNvSpPr>
            <a:spLocks noGrp="1" noChangeArrowheads="1"/>
          </p:cNvSpPr>
          <p:nvPr>
            <p:ph idx="1"/>
          </p:nvPr>
        </p:nvSpPr>
        <p:spPr/>
        <p:txBody>
          <a:bodyPr/>
          <a:lstStyle/>
          <a:p>
            <a:r>
              <a:rPr lang="en-US" altLang="zh-TW" dirty="0"/>
              <a:t>Advantages</a:t>
            </a:r>
          </a:p>
          <a:p>
            <a:pPr lvl="1"/>
            <a:r>
              <a:rPr lang="en-US" altLang="zh-TW" dirty="0"/>
              <a:t>Powerful effect</a:t>
            </a:r>
          </a:p>
          <a:p>
            <a:r>
              <a:rPr lang="en-US" altLang="zh-TW" dirty="0"/>
              <a:t>Disadvantages</a:t>
            </a:r>
          </a:p>
          <a:p>
            <a:pPr lvl="1"/>
            <a:r>
              <a:rPr lang="en-US" altLang="zh-TW" dirty="0"/>
              <a:t>Small changes have very large effect on </a:t>
            </a:r>
            <a:r>
              <a:rPr lang="en-US" altLang="zh-TW" dirty="0" err="1"/>
              <a:t>Ms</a:t>
            </a:r>
            <a:endParaRPr lang="en-US" altLang="zh-TW" dirty="0"/>
          </a:p>
          <a:p>
            <a:pPr lvl="1"/>
            <a:r>
              <a:rPr lang="en-US" altLang="zh-TW" dirty="0"/>
              <a:t>Raising causes liquidity problems for banks</a:t>
            </a:r>
          </a:p>
          <a:p>
            <a:pPr lvl="1"/>
            <a:r>
              <a:rPr lang="en-US" altLang="zh-TW" dirty="0"/>
              <a:t>Frequent changes cause uncertainty </a:t>
            </a:r>
            <a:br>
              <a:rPr lang="en-US" altLang="zh-TW" dirty="0"/>
            </a:br>
            <a:r>
              <a:rPr lang="en-US" altLang="zh-TW" dirty="0"/>
              <a:t>for banks</a:t>
            </a:r>
          </a:p>
          <a:p>
            <a:pPr lvl="1"/>
            <a:r>
              <a:rPr lang="en-US" altLang="zh-TW" dirty="0"/>
              <a:t>Tax on banks</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34186780-4247-4A67-979F-7AC3CFC2F426}" type="slidenum">
              <a:rPr lang="en-US" altLang="en-US" sz="1400"/>
              <a:pPr/>
              <a:t>521</a:t>
            </a:fld>
            <a:endParaRPr lang="en-US" altLang="en-US" sz="1400"/>
          </a:p>
        </p:txBody>
      </p:sp>
      <p:sp>
        <p:nvSpPr>
          <p:cNvPr id="248836" name="Text Box 4"/>
          <p:cNvSpPr txBox="1">
            <a:spLocks noChangeArrowheads="1"/>
          </p:cNvSpPr>
          <p:nvPr/>
        </p:nvSpPr>
        <p:spPr bwMode="auto">
          <a:xfrm>
            <a:off x="7543800" y="1219201"/>
            <a:ext cx="2667000" cy="120032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eaLnBrk="0" hangingPunct="0">
              <a:spcBef>
                <a:spcPct val="50000"/>
              </a:spcBef>
            </a:pPr>
            <a:r>
              <a:rPr lang="en-US" altLang="zh-TW" b="1" dirty="0">
                <a:ea typeface="PMingLiU" pitchFamily="18" charset="-120"/>
              </a:rPr>
              <a:t>From 2009*, the Fed can pay interest on bank balances held at Reserve Banks</a:t>
            </a:r>
          </a:p>
        </p:txBody>
      </p:sp>
      <p:sp>
        <p:nvSpPr>
          <p:cNvPr id="248837" name="Text Box 5"/>
          <p:cNvSpPr txBox="1">
            <a:spLocks noChangeArrowheads="1"/>
          </p:cNvSpPr>
          <p:nvPr/>
        </p:nvSpPr>
        <p:spPr bwMode="auto">
          <a:xfrm>
            <a:off x="1524000" y="5864424"/>
            <a:ext cx="5926394" cy="307777"/>
          </a:xfrm>
          <a:prstGeom prst="rect">
            <a:avLst/>
          </a:prstGeom>
          <a:noFill/>
        </p:spPr>
        <p:txBody>
          <a:bodyPr wrap="square" rtlCol="0">
            <a:spAutoFit/>
          </a:bodyPr>
          <a:lstStyle>
            <a:defPPr>
              <a:defRPr lang="en-US"/>
            </a:defPPr>
            <a:lvl1pPr>
              <a:defRPr sz="1400" i="1">
                <a:latin typeface="+mn-lt"/>
              </a:defRPr>
            </a:lvl1pPr>
          </a:lstStyle>
          <a:p>
            <a:r>
              <a:rPr lang="en-US" altLang="zh-TW" dirty="0"/>
              <a:t>* Date was supposed to be 2016 but was moved forward as result of the crisis</a:t>
            </a:r>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
        <p:nvSpPr>
          <p:cNvPr id="2" name="TextBox 1"/>
          <p:cNvSpPr txBox="1"/>
          <p:nvPr/>
        </p:nvSpPr>
        <p:spPr>
          <a:xfrm>
            <a:off x="7555706" y="2599686"/>
            <a:ext cx="2667000" cy="3693319"/>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defPPr>
              <a:defRPr lang="en-US"/>
            </a:defPPr>
            <a:lvl1pPr algn="ctr" eaLnBrk="0" hangingPunct="0">
              <a:spcBef>
                <a:spcPct val="50000"/>
              </a:spcBef>
              <a:defRPr b="1">
                <a:solidFill>
                  <a:schemeClr val="lt1"/>
                </a:solidFill>
                <a:latin typeface="+mn-lt"/>
                <a:ea typeface="PMingLiU" pitchFamily="18" charset="-12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dirty="0"/>
              <a:t>In response to the COVID-19 pandemic, the Federal Reserve reduced the reserve requirement ratio to zero across all deposit tiers, effective March 26, 2020. This aim of this reduction was to jump-start the economy by allowing banks to use additional liquidity to lend to individuals and businesses.</a:t>
            </a:r>
          </a:p>
        </p:txBody>
      </p:sp>
    </p:spTree>
    <p:extLst>
      <p:ext uri="{BB962C8B-B14F-4D97-AF65-F5344CB8AC3E}">
        <p14:creationId xmlns:p14="http://schemas.microsoft.com/office/powerpoint/2010/main" val="395436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88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88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88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88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8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8836"/>
                                        </p:tgtEl>
                                        <p:attrNameLst>
                                          <p:attrName>style.visibility</p:attrName>
                                        </p:attrNameLst>
                                      </p:cBhvr>
                                      <p:to>
                                        <p:strVal val="visible"/>
                                      </p:to>
                                    </p:set>
                                    <p:animEffect transition="in" filter="fade">
                                      <p:cBhvr>
                                        <p:cTn id="25" dur="500"/>
                                        <p:tgtEl>
                                          <p:spTgt spid="248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P spid="248836" grpId="0" animBg="1"/>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4B1B-16D6-4F6D-81F6-6DDA23BAF499}"/>
              </a:ext>
            </a:extLst>
          </p:cNvPr>
          <p:cNvSpPr>
            <a:spLocks noGrp="1"/>
          </p:cNvSpPr>
          <p:nvPr>
            <p:ph type="title"/>
          </p:nvPr>
        </p:nvSpPr>
        <p:spPr/>
        <p:txBody>
          <a:bodyPr/>
          <a:lstStyle/>
          <a:p>
            <a:r>
              <a:rPr lang="en-US"/>
              <a:t>Summary </a:t>
            </a:r>
            <a:endParaRPr lang="en-US" dirty="0"/>
          </a:p>
        </p:txBody>
      </p:sp>
      <p:sp>
        <p:nvSpPr>
          <p:cNvPr id="3" name="Content Placeholder 2">
            <a:extLst>
              <a:ext uri="{FF2B5EF4-FFF2-40B4-BE49-F238E27FC236}">
                <a16:creationId xmlns:a16="http://schemas.microsoft.com/office/drawing/2014/main" id="{6F443A35-087A-4F30-9F41-26ACD82487C2}"/>
              </a:ext>
            </a:extLst>
          </p:cNvPr>
          <p:cNvSpPr>
            <a:spLocks noGrp="1"/>
          </p:cNvSpPr>
          <p:nvPr>
            <p:ph idx="1"/>
          </p:nvPr>
        </p:nvSpPr>
        <p:spPr/>
        <p:txBody>
          <a:bodyPr>
            <a:normAutofit lnSpcReduction="10000"/>
          </a:bodyPr>
          <a:lstStyle/>
          <a:p>
            <a:r>
              <a:rPr lang="en-US" dirty="0"/>
              <a:t>Monetary v. fiscal policy</a:t>
            </a:r>
          </a:p>
          <a:p>
            <a:r>
              <a:rPr lang="en-US" dirty="0"/>
              <a:t>MP in the US:</a:t>
            </a:r>
          </a:p>
          <a:p>
            <a:pPr lvl="1"/>
            <a:r>
              <a:rPr lang="en-US" dirty="0"/>
              <a:t>Fed Goals: inflation; unemployment</a:t>
            </a:r>
          </a:p>
          <a:p>
            <a:pPr lvl="1"/>
            <a:r>
              <a:rPr lang="en-US" dirty="0"/>
              <a:t>Fed Balance Sheet</a:t>
            </a:r>
          </a:p>
          <a:p>
            <a:pPr lvl="1"/>
            <a:r>
              <a:rPr lang="en-US" dirty="0"/>
              <a:t>Monetary Base</a:t>
            </a:r>
          </a:p>
          <a:p>
            <a:pPr lvl="1"/>
            <a:r>
              <a:rPr lang="en-US" dirty="0"/>
              <a:t>Reserves</a:t>
            </a:r>
          </a:p>
          <a:p>
            <a:pPr lvl="1"/>
            <a:r>
              <a:rPr lang="en-US" dirty="0"/>
              <a:t>Fed Funds Rate</a:t>
            </a:r>
          </a:p>
          <a:p>
            <a:r>
              <a:rPr lang="en-US" dirty="0"/>
              <a:t>MP traditional tools</a:t>
            </a:r>
          </a:p>
          <a:p>
            <a:pPr lvl="1"/>
            <a:r>
              <a:rPr lang="en-US" dirty="0"/>
              <a:t>Open Market Operations</a:t>
            </a:r>
          </a:p>
          <a:p>
            <a:pPr lvl="1"/>
            <a:r>
              <a:rPr lang="en-US" dirty="0"/>
              <a:t>Discount Loans</a:t>
            </a:r>
          </a:p>
          <a:p>
            <a:pPr lvl="1"/>
            <a:r>
              <a:rPr lang="en-US" dirty="0"/>
              <a:t>Reserve Requirements</a:t>
            </a:r>
          </a:p>
        </p:txBody>
      </p:sp>
      <p:sp>
        <p:nvSpPr>
          <p:cNvPr id="4" name="Slide Number Placeholder 3">
            <a:extLst>
              <a:ext uri="{FF2B5EF4-FFF2-40B4-BE49-F238E27FC236}">
                <a16:creationId xmlns:a16="http://schemas.microsoft.com/office/drawing/2014/main" id="{E3FE8C55-B573-45F7-8EB0-2F03C7B0CC2A}"/>
              </a:ext>
            </a:extLst>
          </p:cNvPr>
          <p:cNvSpPr>
            <a:spLocks noGrp="1"/>
          </p:cNvSpPr>
          <p:nvPr>
            <p:ph type="sldNum" sz="quarter" idx="10"/>
          </p:nvPr>
        </p:nvSpPr>
        <p:spPr/>
        <p:txBody>
          <a:bodyPr/>
          <a:lstStyle/>
          <a:p>
            <a:fld id="{37AF7983-E557-4B4F-BF89-F0A9ABB3FF61}" type="slidenum">
              <a:rPr lang="en-US" altLang="en-US" smtClean="0"/>
              <a:pPr/>
              <a:t>522</a:t>
            </a:fld>
            <a:endParaRPr lang="en-US" altLang="en-US"/>
          </a:p>
        </p:txBody>
      </p:sp>
      <p:sp>
        <p:nvSpPr>
          <p:cNvPr id="5" name="Footer Placeholder 4">
            <a:extLst>
              <a:ext uri="{FF2B5EF4-FFF2-40B4-BE49-F238E27FC236}">
                <a16:creationId xmlns:a16="http://schemas.microsoft.com/office/drawing/2014/main" id="{8522D8D1-6CEC-4F1A-804C-A03E17FB8F65}"/>
              </a:ext>
            </a:extLst>
          </p:cNvPr>
          <p:cNvSpPr>
            <a:spLocks noGrp="1"/>
          </p:cNvSpPr>
          <p:nvPr>
            <p:ph type="ftr" sz="quarter" idx="11"/>
          </p:nvPr>
        </p:nvSpPr>
        <p:spPr/>
        <p:txBody>
          <a:bodyPr/>
          <a:lstStyle/>
          <a:p>
            <a:r>
              <a:rPr lang="en-US" altLang="en-US"/>
              <a:t>Summary</a:t>
            </a:r>
            <a:endParaRPr lang="en-US" altLang="en-US" dirty="0"/>
          </a:p>
        </p:txBody>
      </p:sp>
    </p:spTree>
    <p:extLst>
      <p:ext uri="{BB962C8B-B14F-4D97-AF65-F5344CB8AC3E}">
        <p14:creationId xmlns:p14="http://schemas.microsoft.com/office/powerpoint/2010/main" val="357771203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Test Your Understanding</a:t>
            </a:r>
            <a:endParaRPr lang="zh-TW" altLang="en-US" dirty="0"/>
          </a:p>
        </p:txBody>
      </p:sp>
      <p:sp>
        <p:nvSpPr>
          <p:cNvPr id="6" name="Content Placeholder 5"/>
          <p:cNvSpPr>
            <a:spLocks noGrp="1"/>
          </p:cNvSpPr>
          <p:nvPr>
            <p:ph sz="half" idx="1"/>
          </p:nvPr>
        </p:nvSpPr>
        <p:spPr>
          <a:xfrm>
            <a:off x="1676400" y="1600201"/>
            <a:ext cx="5791200" cy="4525963"/>
          </a:xfrm>
        </p:spPr>
        <p:txBody>
          <a:bodyPr>
            <a:normAutofit fontScale="77500" lnSpcReduction="20000"/>
          </a:bodyPr>
          <a:lstStyle/>
          <a:p>
            <a:pPr lvl="0">
              <a:lnSpc>
                <a:spcPct val="100000"/>
              </a:lnSpc>
            </a:pPr>
            <a:r>
              <a:rPr lang="zh-TW" altLang="zh-TW" dirty="0"/>
              <a:t> </a:t>
            </a:r>
            <a:r>
              <a:rPr lang="en-US" altLang="zh-TW" dirty="0"/>
              <a:t>When the Fed uses Open market Operations to buy securities it is planning to _____ interest rates:</a:t>
            </a:r>
          </a:p>
          <a:p>
            <a:pPr lvl="1">
              <a:lnSpc>
                <a:spcPct val="100000"/>
              </a:lnSpc>
            </a:pPr>
            <a:r>
              <a:rPr lang="en-US" altLang="zh-TW" dirty="0"/>
              <a:t>Reduce</a:t>
            </a:r>
          </a:p>
          <a:p>
            <a:pPr lvl="1">
              <a:lnSpc>
                <a:spcPct val="100000"/>
              </a:lnSpc>
            </a:pPr>
            <a:r>
              <a:rPr lang="en-US" altLang="zh-TW" dirty="0"/>
              <a:t>increase</a:t>
            </a:r>
          </a:p>
          <a:p>
            <a:pPr lvl="0">
              <a:lnSpc>
                <a:spcPct val="100000"/>
              </a:lnSpc>
            </a:pPr>
            <a:r>
              <a:rPr lang="en-US" altLang="zh-TW" dirty="0"/>
              <a:t>When the PBOC increases the reserve requirement the interest rates:</a:t>
            </a:r>
          </a:p>
          <a:p>
            <a:pPr lvl="1">
              <a:lnSpc>
                <a:spcPct val="100000"/>
              </a:lnSpc>
            </a:pPr>
            <a:r>
              <a:rPr lang="en-US" altLang="zh-TW" dirty="0"/>
              <a:t>Increase</a:t>
            </a:r>
          </a:p>
          <a:p>
            <a:pPr lvl="1">
              <a:lnSpc>
                <a:spcPct val="100000"/>
              </a:lnSpc>
            </a:pPr>
            <a:r>
              <a:rPr lang="en-US" altLang="zh-TW" dirty="0"/>
              <a:t>decrease </a:t>
            </a:r>
            <a:endParaRPr lang="zh-TW" altLang="zh-TW" dirty="0"/>
          </a:p>
          <a:p>
            <a:pPr>
              <a:lnSpc>
                <a:spcPct val="100000"/>
              </a:lnSpc>
            </a:pPr>
            <a:r>
              <a:rPr lang="en-US" altLang="zh-TW" dirty="0"/>
              <a:t>The ECB is unwinding it asset purchases operations. This is expected to _____ interest rates:</a:t>
            </a:r>
          </a:p>
          <a:p>
            <a:pPr lvl="1">
              <a:lnSpc>
                <a:spcPct val="100000"/>
              </a:lnSpc>
            </a:pPr>
            <a:r>
              <a:rPr lang="en-US" altLang="zh-TW" dirty="0"/>
              <a:t>Increase </a:t>
            </a:r>
          </a:p>
          <a:p>
            <a:pPr lvl="1">
              <a:lnSpc>
                <a:spcPct val="100000"/>
              </a:lnSpc>
            </a:pPr>
            <a:r>
              <a:rPr lang="en-US" altLang="zh-TW" dirty="0"/>
              <a:t>decrease</a:t>
            </a:r>
            <a:endParaRPr lang="zh-TW" altLang="zh-TW" dirty="0"/>
          </a:p>
          <a:p>
            <a:pPr>
              <a:lnSpc>
                <a:spcPct val="100000"/>
              </a:lnSpc>
            </a:pPr>
            <a:endParaRPr lang="zh-TW" altLang="zh-TW" dirty="0"/>
          </a:p>
          <a:p>
            <a:pPr>
              <a:lnSpc>
                <a:spcPct val="100000"/>
              </a:lnSpc>
            </a:pP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523</a:t>
            </a:fld>
            <a:endParaRPr lang="en-US" altLang="en-US"/>
          </a:p>
        </p:txBody>
      </p:sp>
      <p:sp>
        <p:nvSpPr>
          <p:cNvPr id="5" name="Footer Placeholder 4"/>
          <p:cNvSpPr>
            <a:spLocks noGrp="1"/>
          </p:cNvSpPr>
          <p:nvPr>
            <p:ph type="ftr" sz="quarter" idx="11"/>
          </p:nvPr>
        </p:nvSpPr>
        <p:spPr/>
        <p:txBody>
          <a:bodyPr/>
          <a:lstStyle/>
          <a:p>
            <a:r>
              <a:rPr lang="en-US" altLang="en-US" dirty="0"/>
              <a:t>Central Banking &amp; Monetary Policy</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444330" y="2438401"/>
            <a:ext cx="3071270" cy="2853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46054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166688"/>
            <a:ext cx="4343400" cy="808038"/>
          </a:xfrm>
        </p:spPr>
        <p:txBody>
          <a:bodyPr/>
          <a:lstStyle/>
          <a:p>
            <a:r>
              <a:rPr lang="en-US" dirty="0"/>
              <a:t>Recent tools</a:t>
            </a:r>
          </a:p>
        </p:txBody>
      </p:sp>
      <p:sp>
        <p:nvSpPr>
          <p:cNvPr id="8" name="Text Placeholder 7"/>
          <p:cNvSpPr>
            <a:spLocks noGrp="1"/>
          </p:cNvSpPr>
          <p:nvPr>
            <p:ph type="body" idx="1"/>
          </p:nvPr>
        </p:nvSpPr>
        <p:spPr>
          <a:xfrm>
            <a:off x="1981200" y="1143000"/>
            <a:ext cx="4040188" cy="639762"/>
          </a:xfrm>
        </p:spPr>
        <p:txBody>
          <a:bodyPr>
            <a:normAutofit fontScale="92500" lnSpcReduction="20000"/>
          </a:bodyPr>
          <a:lstStyle/>
          <a:p>
            <a:pPr>
              <a:lnSpc>
                <a:spcPct val="100000"/>
              </a:lnSpc>
            </a:pPr>
            <a:r>
              <a:rPr lang="en-US" altLang="zh-TW" dirty="0"/>
              <a:t>Interest On Required and Excess Reserves (IORR and IOER)</a:t>
            </a:r>
          </a:p>
        </p:txBody>
      </p:sp>
      <p:sp>
        <p:nvSpPr>
          <p:cNvPr id="7" name="Content Placeholder 6"/>
          <p:cNvSpPr>
            <a:spLocks noGrp="1"/>
          </p:cNvSpPr>
          <p:nvPr>
            <p:ph sz="half" idx="2"/>
          </p:nvPr>
        </p:nvSpPr>
        <p:spPr>
          <a:xfrm>
            <a:off x="1676401" y="1754187"/>
            <a:ext cx="4416425" cy="4329114"/>
          </a:xfrm>
        </p:spPr>
        <p:txBody>
          <a:bodyPr/>
          <a:lstStyle/>
          <a:p>
            <a:pPr>
              <a:lnSpc>
                <a:spcPct val="100000"/>
              </a:lnSpc>
            </a:pPr>
            <a:r>
              <a:rPr lang="en-US" sz="1800" dirty="0"/>
              <a:t>Deployed since </a:t>
            </a:r>
            <a:r>
              <a:rPr lang="en-US" sz="1800" b="1" dirty="0"/>
              <a:t>2011</a:t>
            </a:r>
          </a:p>
          <a:p>
            <a:pPr>
              <a:lnSpc>
                <a:spcPct val="100000"/>
              </a:lnSpc>
            </a:pPr>
            <a:r>
              <a:rPr lang="en-US" sz="1800" dirty="0"/>
              <a:t>The interest rate on </a:t>
            </a:r>
            <a:r>
              <a:rPr lang="en-US" sz="1800" b="1" dirty="0"/>
              <a:t>required reserves </a:t>
            </a:r>
            <a:r>
              <a:rPr lang="en-US" sz="1800" dirty="0"/>
              <a:t>(IORR rate) is determined by the Board and is intended to </a:t>
            </a:r>
            <a:r>
              <a:rPr lang="en-US" sz="1800" b="1" dirty="0"/>
              <a:t>eliminate effectively the implicit tax</a:t>
            </a:r>
            <a:r>
              <a:rPr lang="en-US" sz="1800" dirty="0"/>
              <a:t> that reserve requirements used to impose on depository institutions. </a:t>
            </a:r>
          </a:p>
          <a:p>
            <a:pPr>
              <a:lnSpc>
                <a:spcPct val="100000"/>
              </a:lnSpc>
            </a:pPr>
            <a:r>
              <a:rPr lang="en-US" sz="1800" dirty="0"/>
              <a:t>The interest rate on </a:t>
            </a:r>
            <a:r>
              <a:rPr lang="en-US" sz="1800" b="1" dirty="0"/>
              <a:t>excess reserves </a:t>
            </a:r>
            <a:r>
              <a:rPr lang="en-US" sz="1800" dirty="0"/>
              <a:t>(IOER rate) is also determined by the Board and gives the Federal Reserve </a:t>
            </a:r>
            <a:r>
              <a:rPr lang="en-US" sz="1800" b="1" dirty="0"/>
              <a:t>an additional tool for the conduct of monetary policy</a:t>
            </a:r>
            <a:r>
              <a:rPr lang="en-US" sz="1800" dirty="0"/>
              <a:t>. </a:t>
            </a:r>
          </a:p>
          <a:p>
            <a:pPr>
              <a:lnSpc>
                <a:spcPct val="100000"/>
              </a:lnSpc>
            </a:pPr>
            <a:r>
              <a:rPr lang="en-US" sz="1800" dirty="0"/>
              <a:t>The Federal Reserve intends to move the federal funds rate into the target range set by the FOMC </a:t>
            </a:r>
            <a:r>
              <a:rPr lang="en-US" sz="1800" b="1" dirty="0"/>
              <a:t>primarily by adjusting the IOER rate. </a:t>
            </a:r>
          </a:p>
        </p:txBody>
      </p:sp>
      <p:sp>
        <p:nvSpPr>
          <p:cNvPr id="9" name="Text Placeholder 8"/>
          <p:cNvSpPr>
            <a:spLocks noGrp="1"/>
          </p:cNvSpPr>
          <p:nvPr>
            <p:ph type="body" sz="quarter" idx="3"/>
          </p:nvPr>
        </p:nvSpPr>
        <p:spPr>
          <a:xfrm>
            <a:off x="6169026" y="838200"/>
            <a:ext cx="4041775" cy="639762"/>
          </a:xfrm>
        </p:spPr>
        <p:txBody>
          <a:bodyPr>
            <a:normAutofit fontScale="92500" lnSpcReduction="20000"/>
          </a:bodyPr>
          <a:lstStyle/>
          <a:p>
            <a:pPr>
              <a:lnSpc>
                <a:spcPct val="100000"/>
              </a:lnSpc>
            </a:pPr>
            <a:r>
              <a:rPr lang="en-US" altLang="zh-TW" dirty="0"/>
              <a:t>Overnight Reverse Repos Program (ON RRP)</a:t>
            </a:r>
          </a:p>
        </p:txBody>
      </p:sp>
      <p:sp>
        <p:nvSpPr>
          <p:cNvPr id="10" name="Content Placeholder 9"/>
          <p:cNvSpPr>
            <a:spLocks noGrp="1"/>
          </p:cNvSpPr>
          <p:nvPr>
            <p:ph sz="quarter" idx="4"/>
          </p:nvPr>
        </p:nvSpPr>
        <p:spPr>
          <a:xfrm>
            <a:off x="6169026" y="1477962"/>
            <a:ext cx="4422775" cy="4922838"/>
          </a:xfrm>
        </p:spPr>
        <p:txBody>
          <a:bodyPr/>
          <a:lstStyle/>
          <a:p>
            <a:pPr>
              <a:lnSpc>
                <a:spcPct val="100000"/>
              </a:lnSpc>
            </a:pPr>
            <a:r>
              <a:rPr lang="en-US" sz="1800" dirty="0"/>
              <a:t>Deployed since </a:t>
            </a:r>
            <a:r>
              <a:rPr lang="en-US" sz="1800" b="1" dirty="0"/>
              <a:t>2014</a:t>
            </a:r>
          </a:p>
          <a:p>
            <a:pPr>
              <a:lnSpc>
                <a:spcPct val="100000"/>
              </a:lnSpc>
            </a:pPr>
            <a:r>
              <a:rPr lang="en-US" sz="1800" dirty="0"/>
              <a:t>The FOMC sets </a:t>
            </a:r>
            <a:r>
              <a:rPr lang="en-US" sz="1800" b="1" dirty="0"/>
              <a:t>the overnight (ON) Reverse Repurchase (RRP) offering rate</a:t>
            </a:r>
            <a:r>
              <a:rPr lang="en-US" sz="1800" dirty="0"/>
              <a:t>, the maximum interest rate the Federal Reserve is willing to pay in an ON RRP operation; the actual interest rate that a counterparty receives is determined through an auction process.</a:t>
            </a:r>
          </a:p>
          <a:p>
            <a:pPr>
              <a:lnSpc>
                <a:spcPct val="100000"/>
              </a:lnSpc>
            </a:pPr>
            <a:r>
              <a:rPr lang="en-US" sz="1800" dirty="0"/>
              <a:t> A </a:t>
            </a:r>
            <a:r>
              <a:rPr lang="en-US" sz="1800" b="1" dirty="0"/>
              <a:t>reverse repurchase agreement </a:t>
            </a:r>
            <a:r>
              <a:rPr lang="en-US" sz="1800" dirty="0"/>
              <a:t>“RRP,” is a transaction in which the Fed </a:t>
            </a:r>
            <a:r>
              <a:rPr lang="en-US" sz="1800" b="1" dirty="0"/>
              <a:t>sells</a:t>
            </a:r>
            <a:r>
              <a:rPr lang="en-US" sz="1800" dirty="0"/>
              <a:t> a security to an eligible counterparty with </a:t>
            </a:r>
            <a:r>
              <a:rPr lang="en-US" sz="1800" b="1" dirty="0"/>
              <a:t>an agreement to repurchase </a:t>
            </a:r>
            <a:r>
              <a:rPr lang="en-US" sz="1800" dirty="0"/>
              <a:t>that same security at a specified price at a specific time in the future.</a:t>
            </a:r>
          </a:p>
          <a:p>
            <a:pPr>
              <a:lnSpc>
                <a:spcPct val="100000"/>
              </a:lnSpc>
            </a:pPr>
            <a:r>
              <a:rPr lang="en-US" sz="1800" dirty="0"/>
              <a:t>The Federal Reserve conducts ON RRP operations with a </a:t>
            </a:r>
            <a:r>
              <a:rPr lang="en-US" sz="1800" b="1" dirty="0"/>
              <a:t>wide range of entities</a:t>
            </a:r>
          </a:p>
          <a:p>
            <a:pPr>
              <a:lnSpc>
                <a:spcPct val="100000"/>
              </a:lnSpc>
            </a:pPr>
            <a:endParaRPr lang="en-US" sz="1800" dirty="0"/>
          </a:p>
        </p:txBody>
      </p:sp>
      <p:sp>
        <p:nvSpPr>
          <p:cNvPr id="4" name="Slide Number Placeholder 3"/>
          <p:cNvSpPr>
            <a:spLocks noGrp="1"/>
          </p:cNvSpPr>
          <p:nvPr>
            <p:ph type="sldNum" sz="quarter" idx="10"/>
          </p:nvPr>
        </p:nvSpPr>
        <p:spPr/>
        <p:txBody>
          <a:bodyPr/>
          <a:lstStyle/>
          <a:p>
            <a:fld id="{E563B5D8-8851-49CD-A7E1-A92CB5155844}" type="slidenum">
              <a:rPr lang="en-US" altLang="en-US" smtClean="0"/>
              <a:pPr/>
              <a:t>524</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Tree>
    <p:extLst>
      <p:ext uri="{BB962C8B-B14F-4D97-AF65-F5344CB8AC3E}">
        <p14:creationId xmlns:p14="http://schemas.microsoft.com/office/powerpoint/2010/main" val="20732525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lstStyle/>
          <a:p>
            <a:r>
              <a:rPr lang="en-US" altLang="zh-TW" dirty="0"/>
              <a:t>NIRP (not yet deployed in US)….</a:t>
            </a:r>
            <a:endParaRPr lang="zh-TW" altLang="en-US" dirty="0"/>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525</a:t>
            </a:fld>
            <a:endParaRPr lang="en-US" altLang="en-US"/>
          </a:p>
        </p:txBody>
      </p:sp>
      <p:pic>
        <p:nvPicPr>
          <p:cNvPr id="7" name="Picture 4" descr="http://si.wsj.net/public/resources/images/NA-CE894A_CAPAC_11U_20150304120013.jpg">
            <a:hlinkClick r:id="rId3"/>
          </p:cNvPr>
          <p:cNvPicPr>
            <a:picLocks noGrp="1" noChangeAspect="1" noChangeArrowheads="1"/>
          </p:cNvPicPr>
          <p:nvPr>
            <p:ph idx="1"/>
          </p:nvPr>
        </p:nvPicPr>
        <p:blipFill>
          <a:blip r:embed="rId4" cstate="print"/>
          <a:srcRect/>
          <a:stretch>
            <a:fillRect/>
          </a:stretch>
        </p:blipFill>
        <p:spPr bwMode="auto">
          <a:xfrm>
            <a:off x="1749631" y="1188386"/>
            <a:ext cx="8613569" cy="4937778"/>
          </a:xfrm>
          <a:prstGeom prst="rect">
            <a:avLst/>
          </a:prstGeom>
          <a:noFill/>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40624940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….although….</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526</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pic>
        <p:nvPicPr>
          <p:cNvPr id="742402" name="Picture 2" descr="https://ci3.googleusercontent.com/proxy/BT2z6kUHV0TXlLfv32fduxwGmRSw6WdlMQxWqZ2lqHWqnsiMqWpA-Z65oeS50yZXA6Nqyqigpfsqo1BcC4H7BoJ4os-CQhgAwrTd-0sqJT_pVbbqFYuQO6KouzFt=s0-d-e1-ft#https://assets.bwbx.io/images/users/iqjWHBFdfxIU/iLj5ErNQJ3Qs/v0/-1x-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2922" y="1600201"/>
            <a:ext cx="80461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58462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deployed during GFC</a:t>
            </a:r>
            <a:endParaRPr lang="de-DE" dirty="0"/>
          </a:p>
        </p:txBody>
      </p:sp>
      <p:graphicFrame>
        <p:nvGraphicFramePr>
          <p:cNvPr id="253955" name="Group 3"/>
          <p:cNvGraphicFramePr>
            <a:graphicFrameLocks noGrp="1"/>
          </p:cNvGraphicFramePr>
          <p:nvPr>
            <p:ph idx="1"/>
          </p:nvPr>
        </p:nvGraphicFramePr>
        <p:xfrm>
          <a:off x="1981200" y="838201"/>
          <a:ext cx="8229600" cy="4998937"/>
        </p:xfrm>
        <a:graphic>
          <a:graphicData uri="http://schemas.openxmlformats.org/drawingml/2006/table">
            <a:tbl>
              <a:tblPr firstRow="1" firstCol="1" bandRow="1" bandCol="1">
                <a:tableStyleId>{69012ECD-51FC-41F1-AA8D-1B2483CD663E}</a:tableStyleId>
              </a:tblPr>
              <a:tblGrid>
                <a:gridCol w="907767">
                  <a:extLst>
                    <a:ext uri="{9D8B030D-6E8A-4147-A177-3AD203B41FA5}">
                      <a16:colId xmlns:a16="http://schemas.microsoft.com/office/drawing/2014/main" val="20000"/>
                    </a:ext>
                  </a:extLst>
                </a:gridCol>
                <a:gridCol w="1663983">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2645229">
                  <a:extLst>
                    <a:ext uri="{9D8B030D-6E8A-4147-A177-3AD203B41FA5}">
                      <a16:colId xmlns:a16="http://schemas.microsoft.com/office/drawing/2014/main" val="20003"/>
                    </a:ext>
                  </a:extLst>
                </a:gridCol>
                <a:gridCol w="1469571">
                  <a:extLst>
                    <a:ext uri="{9D8B030D-6E8A-4147-A177-3AD203B41FA5}">
                      <a16:colId xmlns:a16="http://schemas.microsoft.com/office/drawing/2014/main" val="20004"/>
                    </a:ext>
                  </a:extLst>
                </a:gridCol>
              </a:tblGrid>
              <a:tr h="305017">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 </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Who</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What</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Collateral </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Duration</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0"/>
                  </a:ext>
                </a:extLst>
              </a:tr>
              <a:tr h="440792">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TAF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Eligible Depository Institutions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Funds </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Full Range of Discount Window Collateral</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 </a:t>
                      </a:r>
                      <a:r>
                        <a:rPr kumimoji="0" lang="en-US" altLang="zh-TW" sz="1400" u="none" strike="noStrike" cap="none" normalizeH="0" baseline="0">
                          <a:ln>
                            <a:noFill/>
                          </a:ln>
                          <a:effectLst/>
                        </a:rPr>
                        <a:t>28 - 84 days</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1"/>
                  </a:ext>
                </a:extLst>
              </a:tr>
              <a:tr h="622295">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TSLF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Primary Dealers (PD)</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U.S Treasuries</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 </a:t>
                      </a:r>
                      <a:r>
                        <a:rPr kumimoji="0" lang="en-US" altLang="zh-TW" sz="1400" u="none" strike="noStrike" cap="none" normalizeH="0" baseline="0">
                          <a:ln>
                            <a:noFill/>
                          </a:ln>
                          <a:effectLst/>
                        </a:rPr>
                        <a:t>US Treasuries, agencies, agency MBS, investment grade securities</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28 days</a:t>
                      </a:r>
                    </a:p>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Effective until April 09 (ext)</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2"/>
                  </a:ext>
                </a:extLst>
              </a:tr>
              <a:tr h="622295">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PDCF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Primary Dealer</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Funds </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Full range of tri-party repo</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Overnight</a:t>
                      </a:r>
                      <a:endParaRPr kumimoji="0" lang="en-US" altLang="zh-TW" sz="1400" u="none" strike="noStrike" cap="none" normalizeH="0" baseline="0">
                        <a:ln>
                          <a:noFill/>
                        </a:ln>
                        <a:effectLst/>
                      </a:endParaRPr>
                    </a:p>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Effective until April 09 (ext)</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3"/>
                  </a:ext>
                </a:extLst>
              </a:tr>
              <a:tr h="803797">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MMIFF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Financial Institutions operating Money Market Funds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dirty="0">
                          <a:ln>
                            <a:noFill/>
                          </a:ln>
                          <a:effectLst/>
                        </a:rPr>
                        <a:t>Funds </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First Tier ABCP</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 ~ 3 mths)</a:t>
                      </a:r>
                      <a:r>
                        <a:rPr kumimoji="0" lang="en-US" altLang="zh-TW" sz="1400" u="none" strike="noStrike" cap="none" normalizeH="0" baseline="0">
                          <a:ln>
                            <a:noFill/>
                          </a:ln>
                          <a:effectLst/>
                        </a:rPr>
                        <a:t>- Effective until April 09</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4"/>
                  </a:ext>
                </a:extLst>
              </a:tr>
              <a:tr h="489299">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CPFF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dirty="0">
                          <a:ln>
                            <a:noFill/>
                          </a:ln>
                          <a:effectLst/>
                        </a:rPr>
                        <a:t>SPV set up by Fed to purchase eligible CP</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N/A</a:t>
                      </a:r>
                      <a:endParaRPr kumimoji="0" lang="ru-RU" sz="1400" b="0" i="0" u="none" strike="noStrike" cap="none" normalizeH="0" baseline="0">
                        <a:ln>
                          <a:noFill/>
                        </a:ln>
                        <a:solidFill>
                          <a:srgbClr val="808080"/>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Effective until April 30, 2009</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5"/>
                  </a:ext>
                </a:extLst>
              </a:tr>
              <a:tr h="513809">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ru-RU" sz="1400" u="none" strike="noStrike" cap="none" normalizeH="0" baseline="0">
                          <a:ln>
                            <a:noFill/>
                          </a:ln>
                          <a:effectLst/>
                        </a:rPr>
                        <a:t>AMLF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Banking entities</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dirty="0">
                          <a:ln>
                            <a:noFill/>
                          </a:ln>
                          <a:effectLst/>
                        </a:rPr>
                        <a:t>Funds to buy ABCP from MMMF</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Eligible ABCP purchased with funds from facility</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GB" sz="1400" u="none" strike="noStrike" cap="none" normalizeH="0" baseline="0">
                          <a:ln>
                            <a:noFill/>
                          </a:ln>
                          <a:effectLst/>
                        </a:rPr>
                        <a:t>Effective April 09 (ext.)</a:t>
                      </a:r>
                      <a:endParaRPr kumimoji="0" lang="ru-RU" sz="1400" b="0" i="0" u="none" strike="noStrike" cap="none" normalizeH="0" baseline="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6"/>
                  </a:ext>
                </a:extLst>
              </a:tr>
              <a:tr h="622295">
                <a:tc>
                  <a:txBody>
                    <a:bodyPr/>
                    <a:lstStyle/>
                    <a:p>
                      <a:pPr marL="0" marR="0" lvl="0" indent="0" algn="l" defTabSz="914400" rtl="0" eaLnBrk="1" fontAlgn="b"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TALF</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a:ln>
                            <a:noFill/>
                          </a:ln>
                          <a:effectLst/>
                        </a:rPr>
                        <a:t>US companies through PD</a:t>
                      </a:r>
                      <a:endParaRPr kumimoji="0" lang="ru-RU" sz="1400" b="0" i="0" u="none" strike="noStrike" cap="none" normalizeH="0" baseline="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To enable holders to sell ABS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Investment grade ABS</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tc>
                  <a:txBody>
                    <a:bodyPr/>
                    <a:lstStyle/>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3 years</a:t>
                      </a:r>
                    </a:p>
                    <a:p>
                      <a:pPr marL="0" marR="0" lvl="0" indent="0" algn="l" defTabSz="914400" rtl="0" eaLnBrk="1" fontAlgn="ctr" latinLnBrk="0" hangingPunct="1">
                        <a:lnSpc>
                          <a:spcPct val="100000"/>
                        </a:lnSpc>
                        <a:spcBef>
                          <a:spcPct val="0"/>
                        </a:spcBef>
                        <a:spcAft>
                          <a:spcPct val="0"/>
                        </a:spcAft>
                        <a:buClr>
                          <a:schemeClr val="tx2"/>
                        </a:buClr>
                        <a:buSzPct val="70000"/>
                        <a:buFont typeface="Wingdings" pitchFamily="2" charset="2"/>
                        <a:buNone/>
                        <a:tabLst/>
                      </a:pPr>
                      <a:r>
                        <a:rPr kumimoji="0" lang="en-US" altLang="zh-TW" sz="1400" u="none" strike="noStrike" cap="none" normalizeH="0" baseline="0" dirty="0">
                          <a:ln>
                            <a:noFill/>
                          </a:ln>
                          <a:effectLst/>
                        </a:rPr>
                        <a:t>Effective until April 09 (</a:t>
                      </a:r>
                      <a:r>
                        <a:rPr kumimoji="0" lang="en-US" altLang="zh-TW" sz="1400" u="none" strike="noStrike" cap="none" normalizeH="0" baseline="0" dirty="0" err="1">
                          <a:ln>
                            <a:noFill/>
                          </a:ln>
                          <a:effectLst/>
                        </a:rPr>
                        <a:t>ext</a:t>
                      </a:r>
                      <a:r>
                        <a:rPr kumimoji="0" lang="en-US" altLang="zh-TW" sz="1400" u="none" strike="noStrike" cap="none" normalizeH="0" baseline="0" dirty="0">
                          <a:ln>
                            <a:noFill/>
                          </a:ln>
                          <a:effectLst/>
                        </a:rPr>
                        <a:t>)</a:t>
                      </a:r>
                      <a:endParaRPr kumimoji="0" lang="ru-RU" sz="1400" b="0" i="0" u="none" strike="noStrike" cap="none" normalizeH="0" baseline="0" dirty="0">
                        <a:ln>
                          <a:noFill/>
                        </a:ln>
                        <a:solidFill>
                          <a:schemeClr val="tx1"/>
                        </a:solidFill>
                        <a:effectLst/>
                        <a:latin typeface="+mn-lt"/>
                      </a:endParaRPr>
                    </a:p>
                  </a:txBody>
                  <a:tcPr marL="88174" marR="88174" anchor="ctr" horzOverflow="overflow"/>
                </a:tc>
                <a:extLst>
                  <a:ext uri="{0D108BD9-81ED-4DB2-BD59-A6C34878D82A}">
                    <a16:rowId xmlns:a16="http://schemas.microsoft.com/office/drawing/2014/main" val="10007"/>
                  </a:ext>
                </a:extLst>
              </a:tr>
            </a:tbl>
          </a:graphicData>
        </a:graphic>
      </p:graphicFrame>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15A8AE1-1105-4BC8-A7AD-ACC5392E4CC9}" type="slidenum">
              <a:rPr lang="en-US" altLang="en-US" sz="1400"/>
              <a:pPr/>
              <a:t>527</a:t>
            </a:fld>
            <a:endParaRPr lang="en-US" altLang="en-US" sz="1400"/>
          </a:p>
        </p:txBody>
      </p:sp>
      <p:sp>
        <p:nvSpPr>
          <p:cNvPr id="4" name="Text Box 9"/>
          <p:cNvSpPr txBox="1">
            <a:spLocks noChangeArrowheads="1"/>
          </p:cNvSpPr>
          <p:nvPr/>
        </p:nvSpPr>
        <p:spPr bwMode="auto">
          <a:xfrm>
            <a:off x="1526458" y="5867401"/>
            <a:ext cx="3429000" cy="307777"/>
          </a:xfrm>
          <a:prstGeom prst="rect">
            <a:avLst/>
          </a:prstGeom>
          <a:noFill/>
        </p:spPr>
        <p:txBody>
          <a:bodyPr wrap="square" rtlCol="0">
            <a:spAutoFit/>
          </a:bodyPr>
          <a:lstStyle>
            <a:defPPr>
              <a:defRPr lang="en-US"/>
            </a:defPPr>
            <a:lvl1pPr>
              <a:defRPr sz="1400" i="1">
                <a:latin typeface="+mn-lt"/>
              </a:defRPr>
            </a:lvl1pPr>
          </a:lstStyle>
          <a:p>
            <a:r>
              <a:rPr lang="en-US" altLang="zh-TW" dirty="0"/>
              <a:t>Source: Federal Reserve of New York</a:t>
            </a:r>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spTree>
    <p:extLst>
      <p:ext uri="{BB962C8B-B14F-4D97-AF65-F5344CB8AC3E}">
        <p14:creationId xmlns:p14="http://schemas.microsoft.com/office/powerpoint/2010/main" val="239072733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New </a:t>
            </a:r>
            <a:r>
              <a:rPr lang="en-US" dirty="0" err="1"/>
              <a:t>new</a:t>
            </a:r>
            <a:r>
              <a:rPr lang="en-US" dirty="0"/>
              <a:t> tools (pandemic)</a:t>
            </a:r>
          </a:p>
        </p:txBody>
      </p:sp>
      <p:sp>
        <p:nvSpPr>
          <p:cNvPr id="7" name="Content Placeholder 6"/>
          <p:cNvSpPr>
            <a:spLocks noGrp="1"/>
          </p:cNvSpPr>
          <p:nvPr>
            <p:ph sz="half" idx="1"/>
          </p:nvPr>
        </p:nvSpPr>
        <p:spPr>
          <a:xfrm>
            <a:off x="1828800" y="1295401"/>
            <a:ext cx="5029200" cy="4525963"/>
          </a:xfrm>
        </p:spPr>
        <p:txBody>
          <a:bodyPr>
            <a:normAutofit fontScale="92500" lnSpcReduction="20000"/>
          </a:bodyPr>
          <a:lstStyle/>
          <a:p>
            <a:r>
              <a:rPr lang="en-US" dirty="0"/>
              <a:t>Expansion of traditional tools</a:t>
            </a:r>
          </a:p>
          <a:p>
            <a:r>
              <a:rPr lang="en-US" dirty="0"/>
              <a:t>Expansion of recent tools</a:t>
            </a:r>
          </a:p>
          <a:p>
            <a:pPr lvl="1"/>
            <a:r>
              <a:rPr lang="en-US" sz="1600" dirty="0">
                <a:hlinkClick r:id="rId3"/>
              </a:rPr>
              <a:t>Interest on Required Reserve Balances and Excess Balances</a:t>
            </a:r>
            <a:endParaRPr lang="en-US" sz="1600" dirty="0"/>
          </a:p>
          <a:p>
            <a:pPr lvl="1"/>
            <a:r>
              <a:rPr lang="en-US" sz="1600" dirty="0">
                <a:hlinkClick r:id="rId4"/>
              </a:rPr>
              <a:t>Overnight Reverse Repurchase Agreement Facility</a:t>
            </a:r>
            <a:endParaRPr lang="en-US" sz="1600" dirty="0"/>
          </a:p>
          <a:p>
            <a:r>
              <a:rPr lang="en-US" dirty="0"/>
              <a:t>Revival of GFC tools</a:t>
            </a:r>
          </a:p>
          <a:p>
            <a:pPr lvl="1"/>
            <a:r>
              <a:rPr lang="en-US" sz="1600" dirty="0">
                <a:hlinkClick r:id="rId5"/>
              </a:rPr>
              <a:t>Central Bank Liquidity Swaps</a:t>
            </a:r>
            <a:endParaRPr lang="en-US" sz="1600" dirty="0"/>
          </a:p>
          <a:p>
            <a:pPr lvl="1"/>
            <a:r>
              <a:rPr lang="en-US" sz="1600" dirty="0">
                <a:hlinkClick r:id="rId6"/>
              </a:rPr>
              <a:t>Term Deposit Facility</a:t>
            </a:r>
            <a:endParaRPr lang="en-US" sz="1600" dirty="0"/>
          </a:p>
          <a:p>
            <a:pPr lvl="1"/>
            <a:r>
              <a:rPr lang="en-US" sz="1600" dirty="0">
                <a:hlinkClick r:id="rId7"/>
              </a:rPr>
              <a:t>Commercial Paper Funding Facility</a:t>
            </a:r>
            <a:endParaRPr lang="en-US" sz="1600" dirty="0"/>
          </a:p>
          <a:p>
            <a:pPr lvl="1"/>
            <a:r>
              <a:rPr lang="en-US" sz="1600" dirty="0">
                <a:hlinkClick r:id="rId8"/>
              </a:rPr>
              <a:t>Primary Dealer Credit Facility</a:t>
            </a:r>
            <a:endParaRPr lang="en-US" sz="1600" dirty="0"/>
          </a:p>
          <a:p>
            <a:pPr lvl="1"/>
            <a:r>
              <a:rPr lang="en-US" sz="1600" dirty="0">
                <a:hlinkClick r:id="rId9"/>
              </a:rPr>
              <a:t>Money Market Mutual Fund Liquidity Facility</a:t>
            </a:r>
            <a:endParaRPr lang="en-US" sz="1600" dirty="0"/>
          </a:p>
        </p:txBody>
      </p:sp>
      <p:sp>
        <p:nvSpPr>
          <p:cNvPr id="8" name="Content Placeholder 7"/>
          <p:cNvSpPr>
            <a:spLocks noGrp="1"/>
          </p:cNvSpPr>
          <p:nvPr>
            <p:ph sz="half" idx="2"/>
          </p:nvPr>
        </p:nvSpPr>
        <p:spPr>
          <a:xfrm>
            <a:off x="6602128" y="31283"/>
            <a:ext cx="4038600" cy="4525963"/>
          </a:xfrm>
        </p:spPr>
        <p:txBody>
          <a:bodyPr>
            <a:normAutofit fontScale="92500" lnSpcReduction="20000"/>
          </a:bodyPr>
          <a:lstStyle/>
          <a:p>
            <a:r>
              <a:rPr lang="en-US" dirty="0">
                <a:hlinkClick r:id="rId6"/>
              </a:rPr>
              <a:t>Pandemic Tools</a:t>
            </a:r>
          </a:p>
          <a:p>
            <a:pPr lvl="1"/>
            <a:r>
              <a:rPr lang="en-US" dirty="0">
                <a:hlinkClick r:id="rId10"/>
              </a:rPr>
              <a:t>Primary Market Corporate Credit Facility</a:t>
            </a:r>
            <a:endParaRPr lang="en-US" dirty="0"/>
          </a:p>
          <a:p>
            <a:pPr lvl="1"/>
            <a:r>
              <a:rPr lang="en-US" dirty="0">
                <a:hlinkClick r:id="rId11"/>
              </a:rPr>
              <a:t>Secondary Market Corporate Credit Facility</a:t>
            </a:r>
            <a:endParaRPr lang="en-US" dirty="0"/>
          </a:p>
          <a:p>
            <a:pPr lvl="1"/>
            <a:r>
              <a:rPr lang="en-US" dirty="0">
                <a:hlinkClick r:id="rId12"/>
              </a:rPr>
              <a:t>Term Asset-Backed Securities Loan Facility</a:t>
            </a:r>
            <a:endParaRPr lang="en-US" dirty="0"/>
          </a:p>
          <a:p>
            <a:pPr lvl="1"/>
            <a:r>
              <a:rPr lang="en-US" dirty="0">
                <a:hlinkClick r:id="rId13"/>
              </a:rPr>
              <a:t>Paycheck Protection Program Liquidity Facility</a:t>
            </a:r>
            <a:endParaRPr lang="en-US" dirty="0"/>
          </a:p>
          <a:p>
            <a:pPr lvl="1"/>
            <a:r>
              <a:rPr lang="en-US" dirty="0">
                <a:hlinkClick r:id="rId14"/>
              </a:rPr>
              <a:t>Municipal Liquidity Facility</a:t>
            </a:r>
            <a:endParaRPr lang="en-US" dirty="0"/>
          </a:p>
          <a:p>
            <a:pPr lvl="1"/>
            <a:r>
              <a:rPr lang="en-US" dirty="0">
                <a:hlinkClick r:id="rId15"/>
              </a:rPr>
              <a:t>Main Street Lending Program</a:t>
            </a:r>
            <a:endParaRPr lang="en-US" dirty="0"/>
          </a:p>
          <a:p>
            <a:pPr lvl="1"/>
            <a:r>
              <a:rPr lang="en-US" dirty="0">
                <a:hlinkClick r:id="rId16"/>
              </a:rPr>
              <a:t>Temporary Foreign and International Monetary Authorities (FIMA) Repo Facility</a:t>
            </a:r>
            <a:endParaRPr lang="en-US" dirty="0"/>
          </a:p>
          <a:p>
            <a:endParaRPr lang="en-US" dirty="0"/>
          </a:p>
        </p:txBody>
      </p:sp>
      <p:sp>
        <p:nvSpPr>
          <p:cNvPr id="4" name="Slide Number Placeholder 3"/>
          <p:cNvSpPr>
            <a:spLocks noGrp="1"/>
          </p:cNvSpPr>
          <p:nvPr>
            <p:ph type="sldNum" sz="quarter" idx="10"/>
          </p:nvPr>
        </p:nvSpPr>
        <p:spPr/>
        <p:txBody>
          <a:bodyPr/>
          <a:lstStyle/>
          <a:p>
            <a:fld id="{E563B5D8-8851-49CD-A7E1-A92CB5155844}" type="slidenum">
              <a:rPr lang="en-US" altLang="en-US" smtClean="0"/>
              <a:pPr/>
              <a:t>528</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Tree>
    <p:extLst>
      <p:ext uri="{BB962C8B-B14F-4D97-AF65-F5344CB8AC3E}">
        <p14:creationId xmlns:p14="http://schemas.microsoft.com/office/powerpoint/2010/main" val="11112495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Current news &amp; issues</a:t>
            </a:r>
            <a:endParaRPr lang="zh-TW" altLang="en-US" dirty="0"/>
          </a:p>
        </p:txBody>
      </p:sp>
      <p:sp>
        <p:nvSpPr>
          <p:cNvPr id="3" name="Content Placeholder 2"/>
          <p:cNvSpPr>
            <a:spLocks noGrp="1"/>
          </p:cNvSpPr>
          <p:nvPr>
            <p:ph idx="1"/>
          </p:nvPr>
        </p:nvSpPr>
        <p:spPr/>
        <p:txBody>
          <a:bodyPr>
            <a:normAutofit/>
          </a:bodyPr>
          <a:lstStyle/>
          <a:p>
            <a:r>
              <a:rPr lang="en-US" altLang="zh-TW" dirty="0"/>
              <a:t>China’s </a:t>
            </a:r>
            <a:r>
              <a:rPr lang="en-US" altLang="zh-TW" dirty="0" err="1"/>
              <a:t>PBoC</a:t>
            </a:r>
            <a:r>
              <a:rPr lang="en-US" altLang="zh-TW" dirty="0"/>
              <a:t> is in the process of shifting monetary policy tools to more Western-style</a:t>
            </a:r>
          </a:p>
          <a:p>
            <a:pPr lvl="1"/>
            <a:r>
              <a:rPr lang="en-US" altLang="zh-TW" dirty="0"/>
              <a:t>Reserve requirement no longer the main tool; </a:t>
            </a:r>
          </a:p>
          <a:p>
            <a:pPr lvl="1"/>
            <a:r>
              <a:rPr lang="en-US" altLang="zh-TW" dirty="0"/>
              <a:t>reserves requirement tailored to different institutions </a:t>
            </a:r>
          </a:p>
          <a:p>
            <a:pPr lvl="1"/>
            <a:r>
              <a:rPr lang="en-US" altLang="zh-TW" dirty="0"/>
              <a:t>Introduction of open market operations</a:t>
            </a:r>
          </a:p>
          <a:p>
            <a:r>
              <a:rPr lang="en-US" altLang="zh-TW" dirty="0"/>
              <a:t>The pandemic has opened the gate to Modern Monetary Theory and helicopter money</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529</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Central Banking and Monetary Policy</a:t>
            </a:r>
          </a:p>
        </p:txBody>
      </p:sp>
      <p:pic>
        <p:nvPicPr>
          <p:cNvPr id="743426" name="Picture 2" descr="Helicopter money - Think Forward Initia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495800"/>
            <a:ext cx="3199448" cy="135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181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Understanding</a:t>
            </a:r>
          </a:p>
        </p:txBody>
      </p:sp>
      <p:sp>
        <p:nvSpPr>
          <p:cNvPr id="9" name="Content Placeholder 8"/>
          <p:cNvSpPr>
            <a:spLocks noGrp="1"/>
          </p:cNvSpPr>
          <p:nvPr>
            <p:ph sz="half" idx="1"/>
          </p:nvPr>
        </p:nvSpPr>
        <p:spPr>
          <a:xfrm>
            <a:off x="1981200" y="1600201"/>
            <a:ext cx="4572000" cy="4525963"/>
          </a:xfrm>
        </p:spPr>
        <p:txBody>
          <a:bodyPr>
            <a:normAutofit lnSpcReduction="10000"/>
          </a:bodyPr>
          <a:lstStyle/>
          <a:p>
            <a:r>
              <a:rPr lang="en-US" dirty="0"/>
              <a:t>What is recovery risk?</a:t>
            </a:r>
          </a:p>
          <a:p>
            <a:pPr lvl="1"/>
            <a:r>
              <a:rPr lang="en-US" dirty="0"/>
              <a:t>The risk of the borrower not paying </a:t>
            </a:r>
          </a:p>
          <a:p>
            <a:pPr lvl="1"/>
            <a:r>
              <a:rPr lang="en-US" dirty="0"/>
              <a:t>The risk of how much the lender can recover in a case of default</a:t>
            </a:r>
          </a:p>
          <a:p>
            <a:r>
              <a:rPr lang="en-US" dirty="0"/>
              <a:t>How do banks help prevent money laundering (which type of policy?)</a:t>
            </a:r>
          </a:p>
          <a:p>
            <a:pPr lvl="1"/>
            <a:r>
              <a:rPr lang="en-US" dirty="0"/>
              <a:t>ALM policy</a:t>
            </a:r>
          </a:p>
          <a:p>
            <a:pPr lvl="1"/>
            <a:r>
              <a:rPr lang="en-US" dirty="0"/>
              <a:t>KYC policy</a:t>
            </a:r>
          </a:p>
          <a:p>
            <a:pPr lvl="1"/>
            <a:r>
              <a:rPr lang="en-US" dirty="0"/>
              <a:t>Credit policy</a:t>
            </a:r>
          </a:p>
          <a:p>
            <a:endParaRPr lang="en-US" dirty="0"/>
          </a:p>
        </p:txBody>
      </p:sp>
      <p:sp>
        <p:nvSpPr>
          <p:cNvPr id="7" name="Slide Number Placeholder 6"/>
          <p:cNvSpPr>
            <a:spLocks noGrp="1"/>
          </p:cNvSpPr>
          <p:nvPr>
            <p:ph type="sldNum" sz="quarter" idx="10"/>
          </p:nvPr>
        </p:nvSpPr>
        <p:spPr/>
        <p:txBody>
          <a:bodyPr/>
          <a:lstStyle/>
          <a:p>
            <a:fld id="{2E532C75-6A0C-4402-97DD-E3442F4C05BD}" type="slidenum">
              <a:rPr lang="en-US" altLang="en-US" smtClean="0"/>
              <a:pPr/>
              <a:t>53</a:t>
            </a:fld>
            <a:endParaRPr lang="en-US" altLang="en-US"/>
          </a:p>
        </p:txBody>
      </p:sp>
      <p:pic>
        <p:nvPicPr>
          <p:cNvPr id="11"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62336" y="1916319"/>
            <a:ext cx="3924665" cy="364628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Types of Risk in Banking</a:t>
            </a:r>
          </a:p>
        </p:txBody>
      </p:sp>
    </p:spTree>
    <p:extLst>
      <p:ext uri="{BB962C8B-B14F-4D97-AF65-F5344CB8AC3E}">
        <p14:creationId xmlns:p14="http://schemas.microsoft.com/office/powerpoint/2010/main" val="151247944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Monetary Policy in China: what is PBOC's policy? What instruments does it use? How is it evolving? Issues and implications?</a:t>
            </a:r>
          </a:p>
        </p:txBody>
      </p:sp>
      <p:sp>
        <p:nvSpPr>
          <p:cNvPr id="3" name="Content Placeholder 2"/>
          <p:cNvSpPr>
            <a:spLocks noGrp="1"/>
          </p:cNvSpPr>
          <p:nvPr>
            <p:ph idx="1"/>
          </p:nvPr>
        </p:nvSpPr>
        <p:spPr/>
        <p:txBody>
          <a:bodyPr/>
          <a:lstStyle/>
          <a:p>
            <a:r>
              <a:rPr lang="en-US" dirty="0"/>
              <a:t>Group 21</a:t>
            </a:r>
          </a:p>
          <a:p>
            <a:r>
              <a:rPr lang="en-US" dirty="0"/>
              <a:t>Video</a:t>
            </a:r>
          </a:p>
          <a:p>
            <a:r>
              <a:rPr lang="en-US" dirty="0">
                <a:hlinkClick r:id="rId2"/>
              </a:rPr>
              <a:t>https://www.youtube.com/watch?v=JqlkuSSdklo</a:t>
            </a:r>
            <a:endParaRPr lang="en-US" dirty="0"/>
          </a:p>
          <a:p>
            <a:r>
              <a:rPr lang="en-US" dirty="0"/>
              <a:t>Article</a:t>
            </a:r>
          </a:p>
          <a:p>
            <a:r>
              <a:rPr lang="en-US">
                <a:hlinkClick r:id="rId3"/>
              </a:rPr>
              <a:t>https://www.cnbc.com/2018/08/06/china-monetary-policy-how-pboc-controls-money-supply-interest-rate.html</a:t>
            </a:r>
            <a:endParaRPr lang="en-US"/>
          </a:p>
          <a:p>
            <a:endParaRPr lang="en-US"/>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530</a:t>
            </a:fld>
            <a:endParaRPr lang="en-US" altLang="en-US"/>
          </a:p>
        </p:txBody>
      </p:sp>
      <p:sp>
        <p:nvSpPr>
          <p:cNvPr id="5" name="Footer Placeholder 4"/>
          <p:cNvSpPr>
            <a:spLocks noGrp="1"/>
          </p:cNvSpPr>
          <p:nvPr>
            <p:ph type="ftr" sz="quarter" idx="11"/>
          </p:nvPr>
        </p:nvSpPr>
        <p:spPr/>
        <p:txBody>
          <a:bodyPr/>
          <a:lstStyle/>
          <a:p>
            <a:r>
              <a:rPr lang="en-US" altLang="zh-TW" dirty="0"/>
              <a:t>Central Banking and Monetary Policy</a:t>
            </a:r>
          </a:p>
        </p:txBody>
      </p:sp>
    </p:spTree>
    <p:extLst>
      <p:ext uri="{BB962C8B-B14F-4D97-AF65-F5344CB8AC3E}">
        <p14:creationId xmlns:p14="http://schemas.microsoft.com/office/powerpoint/2010/main" val="89756018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err="1"/>
              <a:t>IoER</a:t>
            </a:r>
            <a:endParaRPr lang="en-US" dirty="0"/>
          </a:p>
          <a:p>
            <a:r>
              <a:rPr lang="en-US" dirty="0"/>
              <a:t>ORPP</a:t>
            </a:r>
          </a:p>
          <a:p>
            <a:r>
              <a:rPr lang="en-US" dirty="0"/>
              <a:t>NIRP</a:t>
            </a:r>
          </a:p>
        </p:txBody>
      </p:sp>
      <p:sp>
        <p:nvSpPr>
          <p:cNvPr id="4" name="Slide Number Placeholder 3"/>
          <p:cNvSpPr>
            <a:spLocks noGrp="1"/>
          </p:cNvSpPr>
          <p:nvPr>
            <p:ph type="sldNum" sz="quarter" idx="10"/>
          </p:nvPr>
        </p:nvSpPr>
        <p:spPr/>
        <p:txBody>
          <a:bodyPr/>
          <a:lstStyle/>
          <a:p>
            <a:fld id="{37AF7983-E557-4B4F-BF89-F0A9ABB3FF61}" type="slidenum">
              <a:rPr lang="en-US" altLang="en-US" smtClean="0"/>
              <a:pPr/>
              <a:t>531</a:t>
            </a:fld>
            <a:endParaRPr lang="en-US" altLang="en-US"/>
          </a:p>
        </p:txBody>
      </p:sp>
      <p:sp>
        <p:nvSpPr>
          <p:cNvPr id="5" name="Footer Placeholder 4"/>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1440820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 (KLOs)</a:t>
            </a:r>
          </a:p>
        </p:txBody>
      </p:sp>
      <p:sp>
        <p:nvSpPr>
          <p:cNvPr id="8" name="Content Placeholder 7"/>
          <p:cNvSpPr>
            <a:spLocks noGrp="1"/>
          </p:cNvSpPr>
          <p:nvPr>
            <p:ph idx="1"/>
          </p:nvPr>
        </p:nvSpPr>
        <p:spPr/>
        <p:txBody>
          <a:bodyPr/>
          <a:lstStyle/>
          <a:p>
            <a:r>
              <a:rPr lang="en-US" dirty="0"/>
              <a:t>Basics of Risk Management</a:t>
            </a:r>
          </a:p>
          <a:p>
            <a:r>
              <a:rPr lang="en-US" dirty="0"/>
              <a:t>Credit risk dimensions and mitigation</a:t>
            </a:r>
          </a:p>
          <a:p>
            <a:r>
              <a:rPr lang="en-US" dirty="0"/>
              <a:t>Understanding market risk</a:t>
            </a:r>
          </a:p>
          <a:p>
            <a:r>
              <a:rPr lang="en-US" dirty="0"/>
              <a:t>Market risk mitigation strategies</a:t>
            </a:r>
          </a:p>
          <a:p>
            <a:r>
              <a:rPr lang="en-US" dirty="0"/>
              <a:t>Understanding operational risk</a:t>
            </a:r>
          </a:p>
          <a:p>
            <a:r>
              <a:rPr lang="en-US" dirty="0"/>
              <a:t>Operational risk mitigation strategies</a:t>
            </a:r>
          </a:p>
          <a:p>
            <a:r>
              <a:rPr lang="en-US" dirty="0"/>
              <a:t>Understanding legal &amp; reputational risk and mitigation strategies </a:t>
            </a:r>
          </a:p>
        </p:txBody>
      </p:sp>
      <p:sp>
        <p:nvSpPr>
          <p:cNvPr id="5" name="Slide Number Placeholder 4"/>
          <p:cNvSpPr>
            <a:spLocks noGrp="1"/>
          </p:cNvSpPr>
          <p:nvPr>
            <p:ph type="sldNum" sz="quarter" idx="10"/>
          </p:nvPr>
        </p:nvSpPr>
        <p:spPr/>
        <p:txBody>
          <a:bodyPr/>
          <a:lstStyle/>
          <a:p>
            <a:fld id="{FE14F51D-0618-4FC6-A8B1-B807AB824A9A}" type="slidenum">
              <a:rPr lang="en-US" altLang="en-US" smtClean="0"/>
              <a:pPr/>
              <a:t>54</a:t>
            </a:fld>
            <a:endParaRPr lang="en-US" altLang="en-US"/>
          </a:p>
        </p:txBody>
      </p:sp>
      <p:sp>
        <p:nvSpPr>
          <p:cNvPr id="6" name="Footer Placeholder 5"/>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1954610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55</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dirty="0">
                <a:solidFill>
                  <a:schemeClr val="tx1"/>
                </a:solidFill>
              </a:rPr>
              <a:t>Bank Management</a:t>
            </a:r>
          </a:p>
          <a:p>
            <a:pPr marL="636587" indent="-457200">
              <a:lnSpc>
                <a:spcPct val="200000"/>
              </a:lnSpc>
              <a:buFont typeface="+mj-lt"/>
              <a:buAutoNum type="arabicPeriod"/>
            </a:pPr>
            <a:r>
              <a:rPr lang="en-US" altLang="zh-TW" sz="2000" dirty="0">
                <a:solidFill>
                  <a:schemeClr val="tx1"/>
                </a:solidFill>
              </a:rPr>
              <a:t>Types of Risk in Banking</a:t>
            </a:r>
          </a:p>
          <a:p>
            <a:pPr marL="636587" indent="-457200">
              <a:lnSpc>
                <a:spcPct val="200000"/>
              </a:lnSpc>
              <a:buFont typeface="+mj-lt"/>
              <a:buAutoNum type="arabicPeriod"/>
            </a:pPr>
            <a:r>
              <a:rPr lang="en-US" altLang="zh-TW" sz="2000" b="1" dirty="0">
                <a:solidFill>
                  <a:srgbClr val="C00000"/>
                </a:solidFill>
              </a:rPr>
              <a:t>Measuring Bank Performance</a:t>
            </a:r>
          </a:p>
          <a:p>
            <a:pPr marL="636587" indent="-457200">
              <a:lnSpc>
                <a:spcPct val="200000"/>
              </a:lnSpc>
              <a:buFont typeface="+mj-lt"/>
              <a:buAutoNum type="arabicPeriod"/>
            </a:pPr>
            <a:r>
              <a:rPr lang="en-US" altLang="zh-TW" sz="2000" dirty="0">
                <a:solidFill>
                  <a:sysClr val="windowText" lastClr="000000"/>
                </a:solidFill>
              </a:rPr>
              <a:t>Current Issues</a:t>
            </a:r>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6620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p:cNvSpPr>
            <a:spLocks noGrp="1" noChangeArrowheads="1"/>
          </p:cNvSpPr>
          <p:nvPr>
            <p:ph type="title"/>
          </p:nvPr>
        </p:nvSpPr>
        <p:spPr/>
        <p:txBody>
          <a:bodyPr/>
          <a:lstStyle/>
          <a:p>
            <a:r>
              <a:rPr lang="en-US" altLang="zh-TW"/>
              <a:t>Measuring Bank Performance</a:t>
            </a:r>
          </a:p>
        </p:txBody>
      </p:sp>
      <p:sp>
        <p:nvSpPr>
          <p:cNvPr id="167941" name="Rectangle 5"/>
          <p:cNvSpPr>
            <a:spLocks noGrp="1" noChangeArrowheads="1"/>
          </p:cNvSpPr>
          <p:nvPr>
            <p:ph idx="1"/>
          </p:nvPr>
        </p:nvSpPr>
        <p:spPr/>
        <p:txBody>
          <a:bodyPr>
            <a:normAutofit fontScale="92500" lnSpcReduction="10000"/>
          </a:bodyPr>
          <a:lstStyle/>
          <a:p>
            <a:pPr marL="0" indent="0">
              <a:buNone/>
            </a:pPr>
            <a:r>
              <a:rPr lang="en-US" altLang="zh-TW" b="1" dirty="0"/>
              <a:t>Income statement</a:t>
            </a:r>
          </a:p>
          <a:p>
            <a:r>
              <a:rPr lang="en-US" altLang="zh-TW" dirty="0"/>
              <a:t>Operating Income: the income that comes from a bank’s ongoing operations =</a:t>
            </a:r>
          </a:p>
          <a:p>
            <a:pPr lvl="1"/>
            <a:r>
              <a:rPr lang="en-US" altLang="zh-TW" dirty="0"/>
              <a:t>Interest income = interest on the bank’s assets</a:t>
            </a:r>
          </a:p>
          <a:p>
            <a:pPr lvl="1"/>
            <a:r>
              <a:rPr lang="en-US" altLang="zh-TW" dirty="0"/>
              <a:t>Non-interest income = service charges and fees, plus revenues from off-balance sheet activities</a:t>
            </a:r>
          </a:p>
          <a:p>
            <a:r>
              <a:rPr lang="en-US" altLang="zh-TW" dirty="0"/>
              <a:t>Operating Expenses : expenses incurred in conducting the bank’s ongoing operations =</a:t>
            </a:r>
          </a:p>
          <a:p>
            <a:pPr lvl="1"/>
            <a:r>
              <a:rPr lang="en-US" altLang="zh-TW" dirty="0"/>
              <a:t>Interest expense = interest on bank’s liabilities</a:t>
            </a:r>
          </a:p>
          <a:p>
            <a:pPr lvl="1"/>
            <a:r>
              <a:rPr lang="en-US" altLang="zh-TW" dirty="0"/>
              <a:t>Non-Interest expense = operational costs e.g. wages</a:t>
            </a:r>
          </a:p>
          <a:p>
            <a:pPr lvl="1"/>
            <a:r>
              <a:rPr lang="en-US" altLang="zh-TW" dirty="0"/>
              <a:t>Provision for loan losses </a:t>
            </a:r>
          </a:p>
          <a:p>
            <a:r>
              <a:rPr lang="en-US" altLang="zh-TW" dirty="0"/>
              <a:t>Net Operating Income (NOI)</a:t>
            </a:r>
          </a:p>
        </p:txBody>
      </p:sp>
      <p:sp>
        <p:nvSpPr>
          <p:cNvPr id="7"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72EF8A07-4E5D-4A8D-BB61-4DA66FAE4980}" type="slidenum">
              <a:rPr lang="en-US" altLang="en-US" sz="1400"/>
              <a:pPr/>
              <a:t>56</a:t>
            </a:fld>
            <a:endParaRPr lang="en-US" altLang="en-US" sz="1400"/>
          </a:p>
        </p:txBody>
      </p:sp>
      <p:sp>
        <p:nvSpPr>
          <p:cNvPr id="167942" name="Text Box 6"/>
          <p:cNvSpPr txBox="1">
            <a:spLocks noChangeArrowheads="1"/>
          </p:cNvSpPr>
          <p:nvPr/>
        </p:nvSpPr>
        <p:spPr bwMode="auto">
          <a:xfrm>
            <a:off x="1524000" y="5867401"/>
            <a:ext cx="2590800" cy="307777"/>
          </a:xfrm>
          <a:prstGeom prst="rect">
            <a:avLst/>
          </a:prstGeom>
          <a:noFill/>
          <a:ln w="9525">
            <a:noFill/>
            <a:miter lim="800000"/>
            <a:headEnd/>
            <a:tailEnd/>
          </a:ln>
        </p:spPr>
        <p:txBody>
          <a:bodyPr>
            <a:spAutoFit/>
          </a:bodyPr>
          <a:lstStyle>
            <a:defPPr>
              <a:defRPr lang="en-US"/>
            </a:defPPr>
            <a:lvl1pPr eaLnBrk="0" hangingPunct="0">
              <a:spcBef>
                <a:spcPct val="50000"/>
              </a:spcBef>
              <a:defRPr sz="1400" i="1">
                <a:latin typeface="+mn-lt"/>
              </a:defRPr>
            </a:lvl1pPr>
            <a:lvl2pPr>
              <a:defRPr sz="2400">
                <a:latin typeface="Tahoma" pitchFamily="34" charset="0"/>
              </a:defRPr>
            </a:lvl2pPr>
            <a:lvl3pPr>
              <a:defRPr sz="2400">
                <a:latin typeface="Tahoma" pitchFamily="34" charset="0"/>
              </a:defRPr>
            </a:lvl3pPr>
            <a:lvl4pPr>
              <a:defRPr sz="2400">
                <a:latin typeface="Tahoma" pitchFamily="34" charset="0"/>
              </a:defRPr>
            </a:lvl4pPr>
            <a:lvl5pPr>
              <a:defRPr sz="2400">
                <a:latin typeface="Tahoma" pitchFamily="34" charset="0"/>
              </a:defRPr>
            </a:lvl5pPr>
            <a:lvl6pPr>
              <a:defRPr sz="2400">
                <a:latin typeface="Tahoma" pitchFamily="34" charset="0"/>
              </a:defRPr>
            </a:lvl6pPr>
            <a:lvl7pPr>
              <a:defRPr sz="2400">
                <a:latin typeface="Tahoma" pitchFamily="34" charset="0"/>
              </a:defRPr>
            </a:lvl7pPr>
            <a:lvl8pPr>
              <a:defRPr sz="2400">
                <a:latin typeface="Tahoma" pitchFamily="34" charset="0"/>
              </a:defRPr>
            </a:lvl8pPr>
            <a:lvl9pPr>
              <a:defRPr sz="2400">
                <a:latin typeface="Tahoma" pitchFamily="34" charset="0"/>
              </a:defRPr>
            </a:lvl9pPr>
          </a:lstStyle>
          <a:p>
            <a:r>
              <a:rPr lang="en-US" altLang="zh-TW"/>
              <a:t>Source: Mishkin/Eakins</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321532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94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794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79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4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94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794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794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79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zh-TW" dirty="0"/>
              <a:t>Key Indicators</a:t>
            </a:r>
          </a:p>
        </p:txBody>
      </p:sp>
      <p:graphicFrame>
        <p:nvGraphicFramePr>
          <p:cNvPr id="176131" name="Group 3"/>
          <p:cNvGraphicFramePr>
            <a:graphicFrameLocks noGrp="1"/>
          </p:cNvGraphicFramePr>
          <p:nvPr>
            <p:ph idx="1"/>
          </p:nvPr>
        </p:nvGraphicFramePr>
        <p:xfrm>
          <a:off x="1981200" y="1600200"/>
          <a:ext cx="8229600" cy="3678936"/>
        </p:xfrm>
        <a:graphic>
          <a:graphicData uri="http://schemas.openxmlformats.org/drawingml/2006/table">
            <a:tbl>
              <a:tblPr firstRow="1" bandCol="1">
                <a:tableStyleId>{69012ECD-51FC-41F1-AA8D-1B2483CD663E}</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52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Profitability</a:t>
                      </a:r>
                      <a:endParaRPr kumimoji="0" lang="en-US" altLang="zh-TW" sz="1800" b="1" i="0" u="none" strike="noStrike" cap="none" normalizeH="0" baseline="0" dirty="0">
                        <a:ln>
                          <a:noFill/>
                        </a:ln>
                        <a:solidFill>
                          <a:schemeClr val="tx1"/>
                        </a:solidFill>
                        <a:effectLst/>
                        <a:latin typeface="+mn-lt"/>
                        <a:ea typeface="PMingLiU" pitchFamily="18" charset="-120"/>
                      </a:endParaRPr>
                    </a:p>
                  </a:txBody>
                  <a:tcPr marL="96819" marR="9681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Size &amp; Market Share</a:t>
                      </a:r>
                      <a:endParaRPr kumimoji="0" lang="en-US" altLang="zh-TW" sz="1800" b="1" i="0" u="none" strike="noStrike" cap="none" normalizeH="0" baseline="0" dirty="0">
                        <a:ln>
                          <a:noFill/>
                        </a:ln>
                        <a:solidFill>
                          <a:schemeClr val="tx1"/>
                        </a:solidFill>
                        <a:effectLst/>
                        <a:latin typeface="+mn-lt"/>
                        <a:ea typeface="PMingLiU" pitchFamily="18" charset="-120"/>
                      </a:endParaRPr>
                    </a:p>
                  </a:txBody>
                  <a:tcPr marL="96819" marR="9681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Other Financial</a:t>
                      </a:r>
                      <a:endParaRPr kumimoji="0" lang="en-US" altLang="zh-TW" sz="1800" b="1" i="0" u="none" strike="noStrike" cap="none" normalizeH="0" baseline="0" dirty="0">
                        <a:ln>
                          <a:noFill/>
                        </a:ln>
                        <a:solidFill>
                          <a:schemeClr val="tx1"/>
                        </a:solidFill>
                        <a:effectLst/>
                        <a:latin typeface="+mn-lt"/>
                        <a:ea typeface="PMingLiU" pitchFamily="18" charset="-120"/>
                      </a:endParaRPr>
                    </a:p>
                  </a:txBody>
                  <a:tcPr marL="96819" marR="9681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Other</a:t>
                      </a:r>
                    </a:p>
                  </a:txBody>
                  <a:tcPr marL="96819" marR="96819" anchor="ctr" horzOverflow="overflow"/>
                </a:tc>
                <a:extLst>
                  <a:ext uri="{0D108BD9-81ED-4DB2-BD59-A6C34878D82A}">
                    <a16:rowId xmlns:a16="http://schemas.microsoft.com/office/drawing/2014/main" val="10000"/>
                  </a:ext>
                </a:extLst>
              </a:tr>
              <a:tr h="3038856">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Operating income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Net income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EPS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ROA</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ROE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ROEC</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RAROC</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Customer profitability</a:t>
                      </a: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Total Assets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Market Cap</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Funds under management</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League Tables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Volume estimations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VAR</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b="1" u="none" strike="noStrike" cap="none" normalizeH="0" baseline="0" dirty="0">
                          <a:ln>
                            <a:noFill/>
                          </a:ln>
                          <a:solidFill>
                            <a:schemeClr val="accent2"/>
                          </a:solidFill>
                          <a:effectLst/>
                        </a:rPr>
                        <a:t>Share Price</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Ratings</a:t>
                      </a: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Awards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Customer satisfaction</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Employee turnover</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1800" u="none" strike="noStrike" cap="none" normalizeH="0" baseline="0" dirty="0">
                          <a:ln>
                            <a:noFill/>
                          </a:ln>
                          <a:effectLst/>
                        </a:rPr>
                        <a:t>Lawsuits</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TW" sz="1800" b="0" i="0" u="none" strike="noStrike" cap="none" normalizeH="0" baseline="0" dirty="0">
                        <a:ln>
                          <a:noFill/>
                        </a:ln>
                        <a:solidFill>
                          <a:schemeClr val="tx1"/>
                        </a:solidFill>
                        <a:effectLst/>
                        <a:latin typeface="+mn-lt"/>
                        <a:ea typeface="PMingLiU" pitchFamily="18" charset="-120"/>
                      </a:endParaRPr>
                    </a:p>
                  </a:txBody>
                  <a:tcPr marL="96819" marR="96819" horzOverflow="overflow"/>
                </a:tc>
                <a:extLst>
                  <a:ext uri="{0D108BD9-81ED-4DB2-BD59-A6C34878D82A}">
                    <a16:rowId xmlns:a16="http://schemas.microsoft.com/office/drawing/2014/main" val="10001"/>
                  </a:ext>
                </a:extLst>
              </a:tr>
            </a:tbl>
          </a:graphicData>
        </a:graphic>
      </p:graphicFrame>
      <p:sp>
        <p:nvSpPr>
          <p:cNvPr id="17" name="Slide Number Placeholder 4"/>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F15B6748-6C2D-49D6-B5FC-9384809227E6}" type="slidenum">
              <a:rPr lang="en-US" altLang="en-US" sz="1400"/>
              <a:pPr/>
              <a:t>57</a:t>
            </a:fld>
            <a:endParaRPr lang="en-US" altLang="en-US" sz="1400"/>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2416530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69" name="AutoShape 13"/>
          <p:cNvCxnSpPr>
            <a:cxnSpLocks noChangeShapeType="1"/>
            <a:endCxn id="19468" idx="1"/>
          </p:cNvCxnSpPr>
          <p:nvPr/>
        </p:nvCxnSpPr>
        <p:spPr bwMode="auto">
          <a:xfrm>
            <a:off x="4362451" y="2639828"/>
            <a:ext cx="502165" cy="510289"/>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0" name="AutoShape 14"/>
          <p:cNvCxnSpPr>
            <a:cxnSpLocks noChangeShapeType="1"/>
            <a:stCxn id="19468" idx="0"/>
          </p:cNvCxnSpPr>
          <p:nvPr/>
        </p:nvCxnSpPr>
        <p:spPr bwMode="auto">
          <a:xfrm flipV="1">
            <a:off x="6076950" y="2205739"/>
            <a:ext cx="0" cy="60960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1" name="AutoShape 15"/>
          <p:cNvCxnSpPr>
            <a:cxnSpLocks noChangeShapeType="1"/>
            <a:stCxn id="19468" idx="7"/>
          </p:cNvCxnSpPr>
          <p:nvPr/>
        </p:nvCxnSpPr>
        <p:spPr bwMode="auto">
          <a:xfrm flipV="1">
            <a:off x="7289286" y="2639828"/>
            <a:ext cx="864115" cy="510289"/>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2" name="AutoShape 16"/>
          <p:cNvCxnSpPr>
            <a:cxnSpLocks noChangeShapeType="1"/>
            <a:stCxn id="19468" idx="6"/>
          </p:cNvCxnSpPr>
          <p:nvPr/>
        </p:nvCxnSpPr>
        <p:spPr bwMode="auto">
          <a:xfrm>
            <a:off x="7791450" y="3958339"/>
            <a:ext cx="590550" cy="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3" name="AutoShape 17"/>
          <p:cNvCxnSpPr>
            <a:cxnSpLocks noChangeShapeType="1"/>
            <a:stCxn id="19468" idx="5"/>
          </p:cNvCxnSpPr>
          <p:nvPr/>
        </p:nvCxnSpPr>
        <p:spPr bwMode="auto">
          <a:xfrm>
            <a:off x="7289286" y="4766563"/>
            <a:ext cx="330715" cy="677677"/>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4" name="AutoShape 18"/>
          <p:cNvCxnSpPr>
            <a:cxnSpLocks noChangeShapeType="1"/>
            <a:stCxn id="19468" idx="3"/>
          </p:cNvCxnSpPr>
          <p:nvPr/>
        </p:nvCxnSpPr>
        <p:spPr bwMode="auto">
          <a:xfrm flipH="1">
            <a:off x="4495801" y="4766562"/>
            <a:ext cx="368815" cy="681738"/>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9475" name="AutoShape 19"/>
          <p:cNvCxnSpPr>
            <a:cxnSpLocks noChangeShapeType="1"/>
            <a:stCxn id="19468" idx="2"/>
          </p:cNvCxnSpPr>
          <p:nvPr/>
        </p:nvCxnSpPr>
        <p:spPr bwMode="auto">
          <a:xfrm flipH="1">
            <a:off x="3810000" y="3958339"/>
            <a:ext cx="552450" cy="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68" name="Oval 12"/>
          <p:cNvSpPr>
            <a:spLocks noChangeArrowheads="1"/>
          </p:cNvSpPr>
          <p:nvPr/>
        </p:nvSpPr>
        <p:spPr bwMode="auto">
          <a:xfrm>
            <a:off x="4362450" y="2815339"/>
            <a:ext cx="3429000" cy="2286000"/>
          </a:xfrm>
          <a:prstGeom prst="ellipse">
            <a:avLst/>
          </a:prstGeom>
          <a:solidFill>
            <a:schemeClr val="accent3">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zh-TW" altLang="en-US"/>
          </a:p>
        </p:txBody>
      </p:sp>
      <p:sp>
        <p:nvSpPr>
          <p:cNvPr id="19476" name="Rectangle 20"/>
          <p:cNvSpPr>
            <a:spLocks noGrp="1" noChangeArrowheads="1"/>
          </p:cNvSpPr>
          <p:nvPr>
            <p:ph type="title"/>
          </p:nvPr>
        </p:nvSpPr>
        <p:spPr/>
        <p:txBody>
          <a:bodyPr/>
          <a:lstStyle/>
          <a:p>
            <a:r>
              <a:rPr lang="en-US" altLang="zh-TW">
                <a:ea typeface="PMingLiU" pitchFamily="18" charset="-120"/>
              </a:rPr>
              <a:t>Key Constituencies</a:t>
            </a:r>
          </a:p>
        </p:txBody>
      </p:sp>
      <p:sp>
        <p:nvSpPr>
          <p:cNvPr id="22" name="Slide Number Placeholder 4"/>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B8C94F82-0493-4AA0-90C4-29E9CBFFDD2B}" type="slidenum">
              <a:rPr lang="en-US" altLang="en-US" sz="1400"/>
              <a:pPr/>
              <a:t>58</a:t>
            </a:fld>
            <a:endParaRPr lang="en-US" altLang="en-US" sz="1400"/>
          </a:p>
        </p:txBody>
      </p:sp>
      <p:sp>
        <p:nvSpPr>
          <p:cNvPr id="19459" name="Rectangle 3"/>
          <p:cNvSpPr>
            <a:spLocks noChangeArrowheads="1"/>
          </p:cNvSpPr>
          <p:nvPr/>
        </p:nvSpPr>
        <p:spPr bwMode="auto">
          <a:xfrm>
            <a:off x="1828800" y="3615439"/>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Shareholders</a:t>
            </a:r>
          </a:p>
        </p:txBody>
      </p:sp>
      <p:sp>
        <p:nvSpPr>
          <p:cNvPr id="19460" name="Rectangle 4"/>
          <p:cNvSpPr>
            <a:spLocks noChangeArrowheads="1"/>
          </p:cNvSpPr>
          <p:nvPr/>
        </p:nvSpPr>
        <p:spPr bwMode="auto">
          <a:xfrm>
            <a:off x="4864615" y="4110739"/>
            <a:ext cx="1981200" cy="685800"/>
          </a:xfrm>
          <a:prstGeom prst="ellipse">
            <a:avLst/>
          </a:prstGeom>
          <a:solidFill>
            <a:schemeClr val="accent3">
              <a:lumMod val="20000"/>
              <a:lumOff val="80000"/>
            </a:schemeClr>
          </a:solidFill>
          <a:ln w="9525">
            <a:noFill/>
            <a:miter lim="800000"/>
            <a:headEnd/>
            <a:tailEnd/>
          </a:ln>
          <a:effectLst/>
        </p:spPr>
        <p:txBody>
          <a:bodyPr wrap="none" anchor="ctr"/>
          <a:lstStyle/>
          <a:p>
            <a:pPr algn="ctr"/>
            <a:r>
              <a:rPr lang="en-US" altLang="zh-TW" b="1" dirty="0">
                <a:solidFill>
                  <a:sysClr val="windowText" lastClr="000000"/>
                </a:solidFill>
                <a:ea typeface="PMingLiU" pitchFamily="18" charset="-120"/>
              </a:rPr>
              <a:t>Employees</a:t>
            </a:r>
          </a:p>
        </p:txBody>
      </p:sp>
      <p:sp>
        <p:nvSpPr>
          <p:cNvPr id="19461" name="Rectangle 5"/>
          <p:cNvSpPr>
            <a:spLocks noChangeArrowheads="1"/>
          </p:cNvSpPr>
          <p:nvPr/>
        </p:nvSpPr>
        <p:spPr bwMode="auto">
          <a:xfrm>
            <a:off x="5257800" y="3196339"/>
            <a:ext cx="1981200" cy="685800"/>
          </a:xfrm>
          <a:prstGeom prst="ellipse">
            <a:avLst/>
          </a:prstGeom>
          <a:solidFill>
            <a:schemeClr val="accent3">
              <a:lumMod val="20000"/>
              <a:lumOff val="80000"/>
            </a:schemeClr>
          </a:solidFill>
          <a:ln w="9525">
            <a:noFill/>
            <a:miter lim="800000"/>
            <a:headEnd/>
            <a:tailEnd/>
          </a:ln>
          <a:effectLst/>
        </p:spPr>
        <p:txBody>
          <a:bodyPr wrap="none" anchor="ctr"/>
          <a:lstStyle/>
          <a:p>
            <a:pPr algn="ctr"/>
            <a:r>
              <a:rPr lang="en-US" altLang="zh-TW" b="1">
                <a:solidFill>
                  <a:sysClr val="windowText" lastClr="000000"/>
                </a:solidFill>
                <a:ea typeface="PMingLiU" pitchFamily="18" charset="-120"/>
              </a:rPr>
              <a:t>Management</a:t>
            </a:r>
          </a:p>
        </p:txBody>
      </p:sp>
      <p:sp>
        <p:nvSpPr>
          <p:cNvPr id="19462" name="Rectangle 6"/>
          <p:cNvSpPr>
            <a:spLocks noChangeArrowheads="1"/>
          </p:cNvSpPr>
          <p:nvPr/>
        </p:nvSpPr>
        <p:spPr bwMode="auto">
          <a:xfrm>
            <a:off x="2381250" y="2296927"/>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Regulators</a:t>
            </a:r>
          </a:p>
        </p:txBody>
      </p:sp>
      <p:sp>
        <p:nvSpPr>
          <p:cNvPr id="19463" name="Rectangle 7"/>
          <p:cNvSpPr>
            <a:spLocks noChangeArrowheads="1"/>
          </p:cNvSpPr>
          <p:nvPr/>
        </p:nvSpPr>
        <p:spPr bwMode="auto">
          <a:xfrm>
            <a:off x="2514600" y="5105400"/>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Competitors</a:t>
            </a:r>
          </a:p>
        </p:txBody>
      </p:sp>
      <p:sp>
        <p:nvSpPr>
          <p:cNvPr id="19464" name="Rectangle 8"/>
          <p:cNvSpPr>
            <a:spLocks noChangeArrowheads="1"/>
          </p:cNvSpPr>
          <p:nvPr/>
        </p:nvSpPr>
        <p:spPr bwMode="auto">
          <a:xfrm>
            <a:off x="7620000" y="5101339"/>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Customers</a:t>
            </a:r>
          </a:p>
        </p:txBody>
      </p:sp>
      <p:sp>
        <p:nvSpPr>
          <p:cNvPr id="19465" name="Rectangle 9"/>
          <p:cNvSpPr>
            <a:spLocks noChangeArrowheads="1"/>
          </p:cNvSpPr>
          <p:nvPr/>
        </p:nvSpPr>
        <p:spPr bwMode="auto">
          <a:xfrm>
            <a:off x="4895850" y="1519939"/>
            <a:ext cx="2362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Rating Agencies</a:t>
            </a:r>
          </a:p>
        </p:txBody>
      </p:sp>
      <p:sp>
        <p:nvSpPr>
          <p:cNvPr id="19466" name="Rectangle 10"/>
          <p:cNvSpPr>
            <a:spLocks noChangeArrowheads="1"/>
          </p:cNvSpPr>
          <p:nvPr/>
        </p:nvSpPr>
        <p:spPr bwMode="auto">
          <a:xfrm>
            <a:off x="8153400" y="2296927"/>
            <a:ext cx="1981200" cy="6858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Suppliers</a:t>
            </a:r>
          </a:p>
        </p:txBody>
      </p:sp>
      <p:sp>
        <p:nvSpPr>
          <p:cNvPr id="19467" name="Rectangle 11"/>
          <p:cNvSpPr>
            <a:spLocks noChangeArrowheads="1"/>
          </p:cNvSpPr>
          <p:nvPr/>
        </p:nvSpPr>
        <p:spPr bwMode="auto">
          <a:xfrm>
            <a:off x="8382000" y="3577339"/>
            <a:ext cx="1981200" cy="762000"/>
          </a:xfrm>
          <a:prstGeom prst="ellipse">
            <a:avLst/>
          </a:prstGeom>
          <a:solidFill>
            <a:schemeClr val="accent1">
              <a:lumMod val="40000"/>
              <a:lumOff val="60000"/>
            </a:schemeClr>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altLang="zh-TW">
                <a:solidFill>
                  <a:sysClr val="windowText" lastClr="000000"/>
                </a:solidFill>
                <a:ea typeface="PMingLiU" pitchFamily="18" charset="-120"/>
              </a:rPr>
              <a:t>Creditors</a:t>
            </a:r>
          </a:p>
        </p:txBody>
      </p: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2624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fade">
                                      <p:cBhvr>
                                        <p:cTn id="7" dur="500"/>
                                        <p:tgtEl>
                                          <p:spTgt spid="194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fade">
                                      <p:cBhvr>
                                        <p:cTn id="10" dur="500"/>
                                        <p:tgtEl>
                                          <p:spTgt spid="194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68"/>
                                        </p:tgtEl>
                                        <p:attrNameLst>
                                          <p:attrName>style.visibility</p:attrName>
                                        </p:attrNameLst>
                                      </p:cBhvr>
                                      <p:to>
                                        <p:strVal val="visible"/>
                                      </p:to>
                                    </p:set>
                                    <p:animEffect transition="in" filter="fade">
                                      <p:cBhvr>
                                        <p:cTn id="13" dur="500"/>
                                        <p:tgtEl>
                                          <p:spTgt spid="1946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475"/>
                                        </p:tgtEl>
                                        <p:attrNameLst>
                                          <p:attrName>style.visibility</p:attrName>
                                        </p:attrNameLst>
                                      </p:cBhvr>
                                      <p:to>
                                        <p:strVal val="visible"/>
                                      </p:to>
                                    </p:set>
                                    <p:animEffect transition="in" filter="fade">
                                      <p:cBhvr>
                                        <p:cTn id="18" dur="500"/>
                                        <p:tgtEl>
                                          <p:spTgt spid="194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59"/>
                                        </p:tgtEl>
                                        <p:attrNameLst>
                                          <p:attrName>style.visibility</p:attrName>
                                        </p:attrNameLst>
                                      </p:cBhvr>
                                      <p:to>
                                        <p:strVal val="visible"/>
                                      </p:to>
                                    </p:set>
                                    <p:animEffect transition="in" filter="fade">
                                      <p:cBhvr>
                                        <p:cTn id="21" dur="500"/>
                                        <p:tgtEl>
                                          <p:spTgt spid="194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469"/>
                                        </p:tgtEl>
                                        <p:attrNameLst>
                                          <p:attrName>style.visibility</p:attrName>
                                        </p:attrNameLst>
                                      </p:cBhvr>
                                      <p:to>
                                        <p:strVal val="visible"/>
                                      </p:to>
                                    </p:set>
                                    <p:animEffect transition="in" filter="fade">
                                      <p:cBhvr>
                                        <p:cTn id="26" dur="500"/>
                                        <p:tgtEl>
                                          <p:spTgt spid="194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62"/>
                                        </p:tgtEl>
                                        <p:attrNameLst>
                                          <p:attrName>style.visibility</p:attrName>
                                        </p:attrNameLst>
                                      </p:cBhvr>
                                      <p:to>
                                        <p:strVal val="visible"/>
                                      </p:to>
                                    </p:set>
                                    <p:animEffect transition="in" filter="fade">
                                      <p:cBhvr>
                                        <p:cTn id="29" dur="500"/>
                                        <p:tgtEl>
                                          <p:spTgt spid="194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470"/>
                                        </p:tgtEl>
                                        <p:attrNameLst>
                                          <p:attrName>style.visibility</p:attrName>
                                        </p:attrNameLst>
                                      </p:cBhvr>
                                      <p:to>
                                        <p:strVal val="visible"/>
                                      </p:to>
                                    </p:set>
                                    <p:animEffect transition="in" filter="fade">
                                      <p:cBhvr>
                                        <p:cTn id="34" dur="500"/>
                                        <p:tgtEl>
                                          <p:spTgt spid="194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465"/>
                                        </p:tgtEl>
                                        <p:attrNameLst>
                                          <p:attrName>style.visibility</p:attrName>
                                        </p:attrNameLst>
                                      </p:cBhvr>
                                      <p:to>
                                        <p:strVal val="visible"/>
                                      </p:to>
                                    </p:set>
                                    <p:animEffect transition="in" filter="fade">
                                      <p:cBhvr>
                                        <p:cTn id="37" dur="500"/>
                                        <p:tgtEl>
                                          <p:spTgt spid="194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471"/>
                                        </p:tgtEl>
                                        <p:attrNameLst>
                                          <p:attrName>style.visibility</p:attrName>
                                        </p:attrNameLst>
                                      </p:cBhvr>
                                      <p:to>
                                        <p:strVal val="visible"/>
                                      </p:to>
                                    </p:set>
                                    <p:animEffect transition="in" filter="fade">
                                      <p:cBhvr>
                                        <p:cTn id="42" dur="500"/>
                                        <p:tgtEl>
                                          <p:spTgt spid="1947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466"/>
                                        </p:tgtEl>
                                        <p:attrNameLst>
                                          <p:attrName>style.visibility</p:attrName>
                                        </p:attrNameLst>
                                      </p:cBhvr>
                                      <p:to>
                                        <p:strVal val="visible"/>
                                      </p:to>
                                    </p:set>
                                    <p:animEffect transition="in" filter="fade">
                                      <p:cBhvr>
                                        <p:cTn id="45" dur="500"/>
                                        <p:tgtEl>
                                          <p:spTgt spid="194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472"/>
                                        </p:tgtEl>
                                        <p:attrNameLst>
                                          <p:attrName>style.visibility</p:attrName>
                                        </p:attrNameLst>
                                      </p:cBhvr>
                                      <p:to>
                                        <p:strVal val="visible"/>
                                      </p:to>
                                    </p:set>
                                    <p:animEffect transition="in" filter="fade">
                                      <p:cBhvr>
                                        <p:cTn id="50" dur="500"/>
                                        <p:tgtEl>
                                          <p:spTgt spid="1947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467"/>
                                        </p:tgtEl>
                                        <p:attrNameLst>
                                          <p:attrName>style.visibility</p:attrName>
                                        </p:attrNameLst>
                                      </p:cBhvr>
                                      <p:to>
                                        <p:strVal val="visible"/>
                                      </p:to>
                                    </p:set>
                                    <p:animEffect transition="in" filter="fade">
                                      <p:cBhvr>
                                        <p:cTn id="53" dur="500"/>
                                        <p:tgtEl>
                                          <p:spTgt spid="194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473"/>
                                        </p:tgtEl>
                                        <p:attrNameLst>
                                          <p:attrName>style.visibility</p:attrName>
                                        </p:attrNameLst>
                                      </p:cBhvr>
                                      <p:to>
                                        <p:strVal val="visible"/>
                                      </p:to>
                                    </p:set>
                                    <p:animEffect transition="in" filter="fade">
                                      <p:cBhvr>
                                        <p:cTn id="58" dur="500"/>
                                        <p:tgtEl>
                                          <p:spTgt spid="1947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464"/>
                                        </p:tgtEl>
                                        <p:attrNameLst>
                                          <p:attrName>style.visibility</p:attrName>
                                        </p:attrNameLst>
                                      </p:cBhvr>
                                      <p:to>
                                        <p:strVal val="visible"/>
                                      </p:to>
                                    </p:set>
                                    <p:animEffect transition="in" filter="fade">
                                      <p:cBhvr>
                                        <p:cTn id="61" dur="500"/>
                                        <p:tgtEl>
                                          <p:spTgt spid="194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474"/>
                                        </p:tgtEl>
                                        <p:attrNameLst>
                                          <p:attrName>style.visibility</p:attrName>
                                        </p:attrNameLst>
                                      </p:cBhvr>
                                      <p:to>
                                        <p:strVal val="visible"/>
                                      </p:to>
                                    </p:set>
                                    <p:animEffect transition="in" filter="fade">
                                      <p:cBhvr>
                                        <p:cTn id="66" dur="500"/>
                                        <p:tgtEl>
                                          <p:spTgt spid="194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463"/>
                                        </p:tgtEl>
                                        <p:attrNameLst>
                                          <p:attrName>style.visibility</p:attrName>
                                        </p:attrNameLst>
                                      </p:cBhvr>
                                      <p:to>
                                        <p:strVal val="visible"/>
                                      </p:to>
                                    </p:set>
                                    <p:animEffect transition="in" filter="fade">
                                      <p:cBhvr>
                                        <p:cTn id="69"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8" grpId="0" animBg="1"/>
      <p:bldP spid="19459" grpId="0" animBg="1"/>
      <p:bldP spid="19460" grpId="0" animBg="1"/>
      <p:bldP spid="19461" grpId="0" animBg="1"/>
      <p:bldP spid="19462" grpId="0" animBg="1"/>
      <p:bldP spid="19463" grpId="0" animBg="1"/>
      <p:bldP spid="19464" grpId="0" animBg="1"/>
      <p:bldP spid="19465" grpId="0" animBg="1"/>
      <p:bldP spid="19466" grpId="0" animBg="1"/>
      <p:bldP spid="1946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r>
              <a:rPr lang="en-US" altLang="zh-TW"/>
              <a:t>Bank Organization</a:t>
            </a:r>
          </a:p>
        </p:txBody>
      </p:sp>
      <p:sp>
        <p:nvSpPr>
          <p:cNvPr id="291843" name="Rectangle 3"/>
          <p:cNvSpPr>
            <a:spLocks noGrp="1" noChangeArrowheads="1"/>
          </p:cNvSpPr>
          <p:nvPr>
            <p:ph idx="1"/>
          </p:nvPr>
        </p:nvSpPr>
        <p:spPr/>
        <p:txBody>
          <a:bodyPr/>
          <a:lstStyle/>
          <a:p>
            <a:r>
              <a:rPr lang="en-US" altLang="zh-TW"/>
              <a:t>Matrix management</a:t>
            </a:r>
          </a:p>
          <a:p>
            <a:r>
              <a:rPr lang="en-US" altLang="zh-TW"/>
              <a:t>Lines of business/lines of products</a:t>
            </a:r>
          </a:p>
          <a:p>
            <a:r>
              <a:rPr lang="en-US" altLang="zh-TW"/>
              <a:t>CRM and implications</a:t>
            </a:r>
          </a:p>
          <a:p>
            <a:r>
              <a:rPr lang="en-US" altLang="zh-TW"/>
              <a:t>Shifting strategies</a:t>
            </a:r>
          </a:p>
          <a:p>
            <a:r>
              <a:rPr lang="en-US" altLang="zh-TW"/>
              <a:t>Impact of bank mergers</a:t>
            </a:r>
          </a:p>
          <a:p>
            <a:r>
              <a:rPr lang="en-US" altLang="zh-TW"/>
              <a:t>Impact of bank regulation/deregulation</a:t>
            </a:r>
          </a:p>
        </p:txBody>
      </p:sp>
      <p:sp>
        <p:nvSpPr>
          <p:cNvPr id="25604"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E9BD429B-784D-49C1-9BEA-ED2E2A84F09D}" type="slidenum">
              <a:rPr lang="en-US" altLang="en-US" sz="1400"/>
              <a:pPr/>
              <a:t>59</a:t>
            </a:fld>
            <a:endParaRPr lang="en-US" altLang="en-US" sz="1400"/>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215803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Class discussion</a:t>
            </a:r>
          </a:p>
        </p:txBody>
      </p:sp>
      <p:sp>
        <p:nvSpPr>
          <p:cNvPr id="8" name="Content Placeholder 7"/>
          <p:cNvSpPr>
            <a:spLocks noGrp="1"/>
          </p:cNvSpPr>
          <p:nvPr>
            <p:ph idx="1"/>
          </p:nvPr>
        </p:nvSpPr>
        <p:spPr/>
        <p:txBody>
          <a:bodyPr/>
          <a:lstStyle/>
          <a:p>
            <a:r>
              <a:rPr lang="en-US" dirty="0"/>
              <a:t>What products and services do commercial banks offer to retail clients?</a:t>
            </a:r>
          </a:p>
          <a:p>
            <a:r>
              <a:rPr lang="en-US" dirty="0"/>
              <a:t>Who are the banks competitors?</a:t>
            </a:r>
          </a:p>
          <a:p>
            <a:r>
              <a:rPr lang="en-US" dirty="0"/>
              <a:t>What is the business model for retail banking v. wholesale banking?</a:t>
            </a:r>
          </a:p>
        </p:txBody>
      </p:sp>
      <p:sp>
        <p:nvSpPr>
          <p:cNvPr id="5" name="Slide Number Placeholder 4"/>
          <p:cNvSpPr>
            <a:spLocks noGrp="1"/>
          </p:cNvSpPr>
          <p:nvPr>
            <p:ph type="sldNum" sz="quarter" idx="10"/>
          </p:nvPr>
        </p:nvSpPr>
        <p:spPr/>
        <p:txBody>
          <a:bodyPr/>
          <a:lstStyle/>
          <a:p>
            <a:fld id="{FE14F51D-0618-4FC6-A8B1-B807AB824A9A}" type="slidenum">
              <a:rPr lang="en-US" altLang="en-US" smtClean="0"/>
              <a:pPr/>
              <a:t>6</a:t>
            </a:fld>
            <a:endParaRPr lang="en-US" altLang="en-US"/>
          </a:p>
        </p:txBody>
      </p:sp>
      <p:sp>
        <p:nvSpPr>
          <p:cNvPr id="6" name="Footer Placeholder 5"/>
          <p:cNvSpPr>
            <a:spLocks noGrp="1"/>
          </p:cNvSpPr>
          <p:nvPr>
            <p:ph type="ftr" sz="quarter" idx="11"/>
          </p:nvPr>
        </p:nvSpPr>
        <p:spPr/>
        <p:txBody>
          <a:bodyPr/>
          <a:lstStyle/>
          <a:p>
            <a:r>
              <a:rPr lang="en-US" altLang="en-US" dirty="0"/>
              <a:t>Class discussion: commercial banking</a:t>
            </a:r>
          </a:p>
        </p:txBody>
      </p:sp>
    </p:spTree>
    <p:extLst>
      <p:ext uri="{BB962C8B-B14F-4D97-AF65-F5344CB8AC3E}">
        <p14:creationId xmlns:p14="http://schemas.microsoft.com/office/powerpoint/2010/main" val="968157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r>
              <a:rPr lang="en-US" altLang="zh-TW"/>
              <a:t>Matrix Management</a:t>
            </a:r>
          </a:p>
        </p:txBody>
      </p:sp>
      <p:sp>
        <p:nvSpPr>
          <p:cNvPr id="26628" name="Slide Number Placeholder 4"/>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129AD1A7-AF7E-455B-8AE2-343AC4C5AF79}" type="slidenum">
              <a:rPr lang="en-US" altLang="en-US" sz="1400"/>
              <a:pPr/>
              <a:t>60</a:t>
            </a:fld>
            <a:endParaRPr lang="en-US" altLang="en-US" sz="1400"/>
          </a:p>
        </p:txBody>
      </p:sp>
      <p:graphicFrame>
        <p:nvGraphicFramePr>
          <p:cNvPr id="292867" name="Group 3"/>
          <p:cNvGraphicFramePr>
            <a:graphicFrameLocks noGrp="1"/>
          </p:cNvGraphicFramePr>
          <p:nvPr/>
        </p:nvGraphicFramePr>
        <p:xfrm>
          <a:off x="1905000" y="1600200"/>
          <a:ext cx="8305800" cy="3879216"/>
        </p:xfrm>
        <a:graphic>
          <a:graphicData uri="http://schemas.openxmlformats.org/drawingml/2006/table">
            <a:tbl>
              <a:tblPr firstRow="1" firstCol="1" bandRow="1" bandCol="1">
                <a:tableStyleId>{69012ECD-51FC-41F1-AA8D-1B2483CD663E}</a:tableStyleId>
              </a:tblPr>
              <a:tblGrid>
                <a:gridCol w="1828800">
                  <a:extLst>
                    <a:ext uri="{9D8B030D-6E8A-4147-A177-3AD203B41FA5}">
                      <a16:colId xmlns:a16="http://schemas.microsoft.com/office/drawing/2014/main" val="20000"/>
                    </a:ext>
                  </a:extLst>
                </a:gridCol>
                <a:gridCol w="1493838">
                  <a:extLst>
                    <a:ext uri="{9D8B030D-6E8A-4147-A177-3AD203B41FA5}">
                      <a16:colId xmlns:a16="http://schemas.microsoft.com/office/drawing/2014/main" val="20001"/>
                    </a:ext>
                  </a:extLst>
                </a:gridCol>
                <a:gridCol w="1660525">
                  <a:extLst>
                    <a:ext uri="{9D8B030D-6E8A-4147-A177-3AD203B41FA5}">
                      <a16:colId xmlns:a16="http://schemas.microsoft.com/office/drawing/2014/main" val="20002"/>
                    </a:ext>
                  </a:extLst>
                </a:gridCol>
                <a:gridCol w="1660525">
                  <a:extLst>
                    <a:ext uri="{9D8B030D-6E8A-4147-A177-3AD203B41FA5}">
                      <a16:colId xmlns:a16="http://schemas.microsoft.com/office/drawing/2014/main" val="20003"/>
                    </a:ext>
                  </a:extLst>
                </a:gridCol>
                <a:gridCol w="1662112">
                  <a:extLst>
                    <a:ext uri="{9D8B030D-6E8A-4147-A177-3AD203B41FA5}">
                      <a16:colId xmlns:a16="http://schemas.microsoft.com/office/drawing/2014/main" val="20004"/>
                    </a:ext>
                  </a:extLst>
                </a:gridCol>
              </a:tblGrid>
              <a:tr h="3778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dirty="0">
                        <a:ln>
                          <a:noFill/>
                        </a:ln>
                        <a:solidFill>
                          <a:schemeClr val="tx1"/>
                        </a:solidFill>
                        <a:effectLst/>
                        <a:latin typeface="+mn-lt"/>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US</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EMEA</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ASPAC</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LATAM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extLst>
                  <a:ext uri="{0D108BD9-81ED-4DB2-BD59-A6C34878D82A}">
                    <a16:rowId xmlns:a16="http://schemas.microsoft.com/office/drawing/2014/main" val="10000"/>
                  </a:ext>
                </a:extLst>
              </a:tr>
              <a:tr h="5794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dirty="0">
                          <a:ln>
                            <a:noFill/>
                          </a:ln>
                          <a:effectLst/>
                        </a:rPr>
                        <a:t>FX</a:t>
                      </a:r>
                      <a:endParaRPr kumimoji="0" lang="en-US" altLang="zh-TW" sz="2000" b="0" i="0" u="none" strike="noStrike" cap="none" normalizeH="0" baseline="0" dirty="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1"/>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MM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2"/>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DCM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3"/>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ECM</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4"/>
                  </a:ext>
                </a:extLst>
              </a:tr>
              <a:tr h="5794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dirty="0">
                          <a:ln>
                            <a:noFill/>
                          </a:ln>
                          <a:effectLst/>
                        </a:rPr>
                        <a:t>Derivatives</a:t>
                      </a:r>
                      <a:endParaRPr kumimoji="0" lang="en-US" altLang="zh-TW" sz="2000" b="0" i="0" u="none" strike="noStrike" cap="none" normalizeH="0" baseline="0" dirty="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extLst>
                  <a:ext uri="{0D108BD9-81ED-4DB2-BD59-A6C34878D82A}">
                    <a16:rowId xmlns:a16="http://schemas.microsoft.com/office/drawing/2014/main" val="10005"/>
                  </a:ext>
                </a:extLst>
              </a:tr>
              <a:tr h="5810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TW" sz="2000" u="none" strike="noStrike" cap="none" normalizeH="0" baseline="0">
                          <a:ln>
                            <a:noFill/>
                          </a:ln>
                          <a:effectLst/>
                        </a:rPr>
                        <a:t>M&amp;A</a:t>
                      </a:r>
                      <a:endParaRPr kumimoji="0" lang="en-US" altLang="zh-TW" sz="2000" b="0" i="0" u="none" strike="noStrike" cap="none" normalizeH="0" baseline="0">
                        <a:ln>
                          <a:noFill/>
                        </a:ln>
                        <a:solidFill>
                          <a:schemeClr val="tx1"/>
                        </a:solidFill>
                        <a:effectLst/>
                        <a:latin typeface="+mn-lt"/>
                        <a:ea typeface="PMingLiU" pitchFamily="18" charset="-12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a:ln>
                          <a:noFill/>
                        </a:ln>
                        <a:solidFill>
                          <a:schemeClr val="tx1"/>
                        </a:solidFill>
                        <a:effectLst/>
                        <a:latin typeface="+mn-lt"/>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TW" altLang="zh-TW" sz="2000" b="0" i="0" u="none" strike="noStrike" cap="none" normalizeH="0" baseline="0" dirty="0">
                        <a:ln>
                          <a:noFill/>
                        </a:ln>
                        <a:solidFill>
                          <a:schemeClr val="tx1"/>
                        </a:solidFill>
                        <a:effectLst/>
                        <a:latin typeface="+mn-lt"/>
                      </a:endParaRPr>
                    </a:p>
                  </a:txBody>
                  <a:tcPr horzOverflow="overflow"/>
                </a:tc>
                <a:extLst>
                  <a:ext uri="{0D108BD9-81ED-4DB2-BD59-A6C34878D82A}">
                    <a16:rowId xmlns:a16="http://schemas.microsoft.com/office/drawing/2014/main" val="10006"/>
                  </a:ext>
                </a:extLst>
              </a:tr>
            </a:tbl>
          </a:graphicData>
        </a:graphic>
      </p:graphicFrame>
      <p:sp>
        <p:nvSpPr>
          <p:cNvPr id="292917" name="AutoShape 53"/>
          <p:cNvSpPr>
            <a:spLocks noChangeArrowheads="1"/>
          </p:cNvSpPr>
          <p:nvPr/>
        </p:nvSpPr>
        <p:spPr bwMode="auto">
          <a:xfrm>
            <a:off x="2133600" y="5410200"/>
            <a:ext cx="2209800" cy="685800"/>
          </a:xfrm>
          <a:prstGeom prst="wedgeEllipseCallout">
            <a:avLst>
              <a:gd name="adj1" fmla="val -15806"/>
              <a:gd name="adj2" fmla="val -99537"/>
            </a:avLst>
          </a:prstGeom>
          <a:solidFill>
            <a:schemeClr val="accent3">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nchorCtr="1"/>
          <a:lstStyle/>
          <a:p>
            <a:pPr algn="ctr"/>
            <a:r>
              <a:rPr lang="en-US" altLang="zh-TW" sz="2000" b="1" dirty="0">
                <a:solidFill>
                  <a:schemeClr val="tx1"/>
                </a:solidFill>
                <a:ea typeface="PMingLiU" pitchFamily="18" charset="-120"/>
              </a:rPr>
              <a:t>LOB</a:t>
            </a:r>
          </a:p>
        </p:txBody>
      </p:sp>
      <p:sp>
        <p:nvSpPr>
          <p:cNvPr id="292918" name="AutoShape 54"/>
          <p:cNvSpPr>
            <a:spLocks noChangeArrowheads="1"/>
          </p:cNvSpPr>
          <p:nvPr/>
        </p:nvSpPr>
        <p:spPr bwMode="auto">
          <a:xfrm>
            <a:off x="8763000" y="762000"/>
            <a:ext cx="1371600" cy="762000"/>
          </a:xfrm>
          <a:prstGeom prst="wedgeRoundRectCallout">
            <a:avLst>
              <a:gd name="adj1" fmla="val -64384"/>
              <a:gd name="adj2" fmla="val 86806"/>
              <a:gd name="adj3" fmla="val 16667"/>
            </a:avLst>
          </a:prstGeom>
          <a:solidFill>
            <a:schemeClr val="accent3">
              <a:lumMod val="40000"/>
              <a:lumOff val="60000"/>
            </a:schemeClr>
          </a:solidFill>
          <a:ln>
            <a:noFill/>
            <a:headEnd/>
            <a:tailEnd/>
          </a:ln>
        </p:spPr>
        <p:style>
          <a:lnRef idx="1">
            <a:schemeClr val="accent3"/>
          </a:lnRef>
          <a:fillRef idx="3">
            <a:schemeClr val="accent3"/>
          </a:fillRef>
          <a:effectRef idx="2">
            <a:schemeClr val="accent3"/>
          </a:effectRef>
          <a:fontRef idx="minor">
            <a:schemeClr val="lt1"/>
          </a:fontRef>
        </p:style>
        <p:txBody>
          <a:bodyPr anchor="ctr" anchorCtr="1"/>
          <a:lstStyle/>
          <a:p>
            <a:pPr algn="ctr"/>
            <a:r>
              <a:rPr lang="en-US" altLang="zh-TW" sz="2000" b="1">
                <a:solidFill>
                  <a:schemeClr val="tx1"/>
                </a:solidFill>
                <a:ea typeface="PMingLiU" pitchFamily="18" charset="-120"/>
              </a:rPr>
              <a:t>Markets</a:t>
            </a:r>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Measuring Bank Performance</a:t>
            </a:r>
          </a:p>
        </p:txBody>
      </p:sp>
    </p:spTree>
    <p:extLst>
      <p:ext uri="{BB962C8B-B14F-4D97-AF65-F5344CB8AC3E}">
        <p14:creationId xmlns:p14="http://schemas.microsoft.com/office/powerpoint/2010/main" val="32486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2917"/>
                                        </p:tgtEl>
                                        <p:attrNameLst>
                                          <p:attrName>style.visibility</p:attrName>
                                        </p:attrNameLst>
                                      </p:cBhvr>
                                      <p:to>
                                        <p:strVal val="visible"/>
                                      </p:to>
                                    </p:set>
                                    <p:animEffect transition="in" filter="fade">
                                      <p:cBhvr>
                                        <p:cTn id="7" dur="500"/>
                                        <p:tgtEl>
                                          <p:spTgt spid="2929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2918"/>
                                        </p:tgtEl>
                                        <p:attrNameLst>
                                          <p:attrName>style.visibility</p:attrName>
                                        </p:attrNameLst>
                                      </p:cBhvr>
                                      <p:to>
                                        <p:strVal val="visible"/>
                                      </p:to>
                                    </p:set>
                                    <p:animEffect transition="in" filter="fade">
                                      <p:cBhvr>
                                        <p:cTn id="12" dur="500"/>
                                        <p:tgtEl>
                                          <p:spTgt spid="292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17" grpId="0" animBg="1"/>
      <p:bldP spid="2929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0"/>
            <a:ext cx="8229600" cy="1143000"/>
          </a:xfrm>
        </p:spPr>
        <p:txBody>
          <a:bodyPr>
            <a:normAutofit fontScale="90000"/>
          </a:bodyPr>
          <a:lstStyle/>
          <a:p>
            <a:r>
              <a:rPr lang="en-US" dirty="0"/>
              <a:t>Derivatives in Asia: what is the level of development of derivatives market (on exchange and OTC) across Asia? What about China? What are the issues? Implications?</a:t>
            </a:r>
          </a:p>
        </p:txBody>
      </p:sp>
      <p:sp>
        <p:nvSpPr>
          <p:cNvPr id="3" name="Content Placeholder 2"/>
          <p:cNvSpPr>
            <a:spLocks noGrp="1"/>
          </p:cNvSpPr>
          <p:nvPr>
            <p:ph idx="1"/>
          </p:nvPr>
        </p:nvSpPr>
        <p:spPr/>
        <p:txBody>
          <a:bodyPr>
            <a:normAutofit/>
          </a:bodyPr>
          <a:lstStyle/>
          <a:p>
            <a:endParaRPr lang="en-US" dirty="0"/>
          </a:p>
          <a:p>
            <a:r>
              <a:rPr lang="en-US" dirty="0"/>
              <a:t>Group 5</a:t>
            </a:r>
          </a:p>
          <a:p>
            <a:r>
              <a:rPr lang="en-US" dirty="0"/>
              <a:t>Video</a:t>
            </a:r>
          </a:p>
          <a:p>
            <a:r>
              <a:rPr lang="en-US" dirty="0">
                <a:hlinkClick r:id="rId2"/>
              </a:rPr>
              <a:t>https://www.cnbc.com/video/2020/05/19/70percent-to-80percent-of-asia-investors-trades-are-in-derivatives-td-ameritrade.html</a:t>
            </a:r>
            <a:endParaRPr lang="en-US" dirty="0"/>
          </a:p>
          <a:p>
            <a:r>
              <a:rPr lang="en-US" dirty="0"/>
              <a:t>Article</a:t>
            </a:r>
          </a:p>
          <a:p>
            <a:r>
              <a:rPr lang="en-US" dirty="0">
                <a:hlinkClick r:id="rId3"/>
              </a:rPr>
              <a:t>https://www.institutionalinvestor.com/article/b18jf346frjd1v/the-growing-influence-of-asia-in-derivatives-trading</a:t>
            </a:r>
            <a:endParaRPr lang="en-US" dirty="0"/>
          </a:p>
          <a:p>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61</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308275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(KLOs)</a:t>
            </a:r>
          </a:p>
        </p:txBody>
      </p:sp>
      <p:sp>
        <p:nvSpPr>
          <p:cNvPr id="3" name="Content Placeholder 2"/>
          <p:cNvSpPr>
            <a:spLocks noGrp="1"/>
          </p:cNvSpPr>
          <p:nvPr>
            <p:ph idx="1"/>
          </p:nvPr>
        </p:nvSpPr>
        <p:spPr/>
        <p:txBody>
          <a:bodyPr/>
          <a:lstStyle/>
          <a:p>
            <a:r>
              <a:rPr lang="en-US" dirty="0"/>
              <a:t>Understanding the various types of performance indicators</a:t>
            </a:r>
          </a:p>
          <a:p>
            <a:r>
              <a:rPr lang="en-US" dirty="0"/>
              <a:t>Understanding matrix management</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62</a:t>
            </a:fld>
            <a:endParaRPr lang="en-US" altLang="en-US"/>
          </a:p>
        </p:txBody>
      </p:sp>
      <p:sp>
        <p:nvSpPr>
          <p:cNvPr id="5" name="Footer Placeholder 4"/>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451088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63</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7" name="Rectangle 7"/>
          <p:cNvSpPr>
            <a:spLocks noChangeArrowheads="1"/>
          </p:cNvSpPr>
          <p:nvPr/>
        </p:nvSpPr>
        <p:spPr bwMode="auto">
          <a:xfrm>
            <a:off x="1981200" y="44958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Commercial Banking</a:t>
            </a:r>
          </a:p>
        </p:txBody>
      </p:sp>
      <p:cxnSp>
        <p:nvCxnSpPr>
          <p:cNvPr id="8" name="AutoShape 9"/>
          <p:cNvCxnSpPr>
            <a:cxnSpLocks noChangeShapeType="1"/>
            <a:stCxn id="5" idx="2"/>
            <a:endCxn id="7" idx="1"/>
          </p:cNvCxnSpPr>
          <p:nvPr/>
        </p:nvCxnSpPr>
        <p:spPr bwMode="auto">
          <a:xfrm rot="5400000">
            <a:off x="20002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1" name="Rectangle 10"/>
          <p:cNvSpPr/>
          <p:nvPr/>
        </p:nvSpPr>
        <p:spPr>
          <a:xfrm>
            <a:off x="3810000" y="3276600"/>
            <a:ext cx="6629400" cy="2895600"/>
          </a:xfrm>
          <a:prstGeom prst="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Commercial Banks?</a:t>
            </a:r>
          </a:p>
          <a:p>
            <a:pPr marL="636587" indent="-457200">
              <a:lnSpc>
                <a:spcPct val="200000"/>
              </a:lnSpc>
              <a:buFont typeface="+mj-lt"/>
              <a:buAutoNum type="arabicPeriod"/>
            </a:pPr>
            <a:r>
              <a:rPr lang="en-US" altLang="zh-TW" sz="2000" dirty="0">
                <a:solidFill>
                  <a:schemeClr val="tx1"/>
                </a:solidFill>
              </a:rPr>
              <a:t>Bank Management</a:t>
            </a:r>
          </a:p>
          <a:p>
            <a:pPr marL="636587" indent="-457200">
              <a:lnSpc>
                <a:spcPct val="200000"/>
              </a:lnSpc>
              <a:buFont typeface="+mj-lt"/>
              <a:buAutoNum type="arabicPeriod"/>
            </a:pPr>
            <a:r>
              <a:rPr lang="en-US" altLang="zh-TW" sz="2000" dirty="0">
                <a:solidFill>
                  <a:schemeClr val="tx1"/>
                </a:solidFill>
              </a:rPr>
              <a:t>Types of Risk in Banking</a:t>
            </a:r>
          </a:p>
          <a:p>
            <a:pPr marL="636587" indent="-457200">
              <a:lnSpc>
                <a:spcPct val="200000"/>
              </a:lnSpc>
              <a:buFont typeface="+mj-lt"/>
              <a:buAutoNum type="arabicPeriod"/>
            </a:pPr>
            <a:r>
              <a:rPr lang="en-US" altLang="zh-TW" sz="2000" dirty="0">
                <a:solidFill>
                  <a:schemeClr val="tx1"/>
                </a:solidFill>
              </a:rPr>
              <a:t>Measuring Bank Performance</a:t>
            </a:r>
          </a:p>
          <a:p>
            <a:pPr marL="636587" indent="-457200">
              <a:lnSpc>
                <a:spcPct val="200000"/>
              </a:lnSpc>
              <a:buFont typeface="+mj-lt"/>
              <a:buAutoNum type="arabicPeriod"/>
            </a:pPr>
            <a:r>
              <a:rPr lang="en-US" altLang="zh-TW" sz="2000" b="1" dirty="0">
                <a:solidFill>
                  <a:srgbClr val="C00000"/>
                </a:solidFill>
              </a:rPr>
              <a:t>Current Issues</a:t>
            </a:r>
          </a:p>
        </p:txBody>
      </p:sp>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Current Issues</a:t>
            </a:r>
          </a:p>
        </p:txBody>
      </p:sp>
    </p:spTree>
    <p:extLst>
      <p:ext uri="{BB962C8B-B14F-4D97-AF65-F5344CB8AC3E}">
        <p14:creationId xmlns:p14="http://schemas.microsoft.com/office/powerpoint/2010/main" val="2583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pPr eaLnBrk="1" hangingPunct="1"/>
            <a:r>
              <a:rPr lang="en-US" altLang="zh-TW">
                <a:ea typeface="PMingLiU" pitchFamily="18" charset="-120"/>
              </a:rPr>
              <a:t>Current issues in banking</a:t>
            </a:r>
          </a:p>
        </p:txBody>
      </p:sp>
      <p:sp>
        <p:nvSpPr>
          <p:cNvPr id="323587" name="Rectangle 3"/>
          <p:cNvSpPr>
            <a:spLocks noGrp="1" noChangeArrowheads="1"/>
          </p:cNvSpPr>
          <p:nvPr>
            <p:ph idx="1"/>
          </p:nvPr>
        </p:nvSpPr>
        <p:spPr/>
        <p:txBody>
          <a:bodyPr/>
          <a:lstStyle/>
          <a:p>
            <a:r>
              <a:rPr lang="en-US" altLang="zh-TW" dirty="0">
                <a:ea typeface="PMingLiU" pitchFamily="18" charset="-120"/>
              </a:rPr>
              <a:t>Regulatory pressure </a:t>
            </a:r>
          </a:p>
          <a:p>
            <a:pPr eaLnBrk="1" hangingPunct="1"/>
            <a:r>
              <a:rPr lang="en-US" altLang="zh-TW" dirty="0">
                <a:ea typeface="PMingLiU" pitchFamily="18" charset="-120"/>
              </a:rPr>
              <a:t>New entrants</a:t>
            </a:r>
          </a:p>
          <a:p>
            <a:pPr eaLnBrk="1" hangingPunct="1"/>
            <a:r>
              <a:rPr lang="en-US" altLang="zh-TW" dirty="0">
                <a:ea typeface="PMingLiU" pitchFamily="18" charset="-120"/>
              </a:rPr>
              <a:t>Technology/</a:t>
            </a:r>
            <a:r>
              <a:rPr lang="en-US" altLang="zh-TW" dirty="0" err="1">
                <a:ea typeface="PMingLiU" pitchFamily="18" charset="-120"/>
              </a:rPr>
              <a:t>FinTech</a:t>
            </a:r>
            <a:endParaRPr lang="en-US" altLang="zh-TW" dirty="0">
              <a:ea typeface="PMingLiU" pitchFamily="18" charset="-120"/>
            </a:endParaRPr>
          </a:p>
          <a:p>
            <a:pPr eaLnBrk="1" hangingPunct="1"/>
            <a:r>
              <a:rPr lang="en-US" altLang="zh-TW" dirty="0">
                <a:ea typeface="PMingLiU" pitchFamily="18" charset="-120"/>
              </a:rPr>
              <a:t>Shadow banking</a:t>
            </a:r>
          </a:p>
          <a:p>
            <a:pPr eaLnBrk="1" hangingPunct="1"/>
            <a:endParaRPr lang="en-US" altLang="zh-TW" dirty="0">
              <a:ea typeface="PMingLiU" pitchFamily="18" charset="-120"/>
            </a:endParaRPr>
          </a:p>
        </p:txBody>
      </p:sp>
      <p:sp>
        <p:nvSpPr>
          <p:cNvPr id="77828" name="Slide Number Placeholder 5"/>
          <p:cNvSpPr>
            <a:spLocks noGrp="1"/>
          </p:cNvSpPr>
          <p:nvPr>
            <p:ph type="sldNum" sz="quarter" idx="10"/>
          </p:nvPr>
        </p:nvSpPr>
        <p:spPr>
          <a:noFill/>
          <a:ln>
            <a:miter lim="800000"/>
            <a:headEnd/>
            <a:tailEnd/>
          </a:ln>
        </p:spPr>
        <p:txBody>
          <a:bodyPr vert="horz" wrap="square" lIns="91440" tIns="45720" rIns="91440" bIns="45720" numCol="1" rtlCol="0" anchor="ctr" anchorCtr="0" compatLnSpc="1">
            <a:prstTxWarp prst="textNoShape">
              <a:avLst/>
            </a:prstTxWarp>
          </a:bodyPr>
          <a:lstStyle/>
          <a:p>
            <a:fld id="{CCCB5BB1-6A83-4385-9AE7-10DF340EB5B6}" type="slidenum">
              <a:rPr lang="en-US" altLang="en-US" sz="1400"/>
              <a:pPr/>
              <a:t>64</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Current Issues</a:t>
            </a:r>
          </a:p>
        </p:txBody>
      </p:sp>
    </p:spTree>
    <p:extLst>
      <p:ext uri="{BB962C8B-B14F-4D97-AF65-F5344CB8AC3E}">
        <p14:creationId xmlns:p14="http://schemas.microsoft.com/office/powerpoint/2010/main" val="416703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3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3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3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3BE6-2F7A-CD46-BFA8-BBF4C9321E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A06C31-F3BB-664E-A7DA-BE7AB2A2AB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0468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sz="3200" dirty="0"/>
              <a:t>FINA </a:t>
            </a:r>
            <a:r>
              <a:rPr lang="en-US" altLang="zh-TW" b="0" dirty="0">
                <a:ea typeface="PMingLiU" pitchFamily="18" charset="-120"/>
              </a:rPr>
              <a:t>1303 </a:t>
            </a:r>
            <a:br>
              <a:rPr lang="en-US" altLang="zh-TW" dirty="0"/>
            </a:br>
            <a:r>
              <a:rPr lang="en-US" altLang="zh-TW" dirty="0"/>
              <a:t>THE SELL-SIDE: </a:t>
            </a:r>
            <a:r>
              <a:rPr lang="en-US" altLang="zh-TW" sz="3200" dirty="0"/>
              <a:t>INVESTMENT BANKS</a:t>
            </a:r>
          </a:p>
        </p:txBody>
      </p:sp>
      <p:sp>
        <p:nvSpPr>
          <p:cNvPr id="2051" name="Rectangle 3"/>
          <p:cNvSpPr>
            <a:spLocks noGrp="1" noChangeArrowheads="1"/>
          </p:cNvSpPr>
          <p:nvPr>
            <p:ph type="body" sz="quarter" idx="14"/>
          </p:nvPr>
        </p:nvSpPr>
        <p:spPr/>
        <p:txBody>
          <a:bodyPr/>
          <a:lstStyle/>
          <a:p>
            <a:pPr lvl="0" eaLnBrk="0" hangingPunct="0">
              <a:defRPr/>
            </a:pPr>
            <a:r>
              <a:rPr lang="en-US" altLang="zh-TW" b="1" dirty="0">
                <a:solidFill>
                  <a:prstClr val="black"/>
                </a:solidFill>
              </a:rPr>
              <a:t>Veronique </a:t>
            </a:r>
            <a:r>
              <a:rPr lang="en-US" altLang="zh-TW" b="1" dirty="0" err="1">
                <a:solidFill>
                  <a:prstClr val="black"/>
                </a:solidFill>
              </a:rPr>
              <a:t>Lafon-Vinais</a:t>
            </a:r>
            <a:endParaRPr lang="en-US" altLang="zh-TW" b="1" dirty="0">
              <a:solidFill>
                <a:prstClr val="black"/>
              </a:solidFill>
            </a:endParaRPr>
          </a:p>
          <a:p>
            <a:pPr lvl="0" eaLnBrk="0" hangingPunct="0">
              <a:defRPr/>
            </a:pPr>
            <a:r>
              <a:rPr lang="en-US" altLang="zh-TW">
                <a:solidFill>
                  <a:srgbClr val="595959"/>
                </a:solidFill>
              </a:rPr>
              <a:t>Associate </a:t>
            </a:r>
            <a:r>
              <a:rPr lang="en-US" altLang="zh-TW" dirty="0">
                <a:solidFill>
                  <a:srgbClr val="595959"/>
                </a:solidFill>
              </a:rPr>
              <a:t>Professor of Business Education - Department of Finance</a:t>
            </a:r>
            <a:endParaRPr lang="zh-TW" altLang="en-US" dirty="0">
              <a:solidFill>
                <a:srgbClr val="595959"/>
              </a:solidFill>
            </a:endParaRPr>
          </a:p>
        </p:txBody>
      </p:sp>
    </p:spTree>
    <p:extLst>
      <p:ext uri="{BB962C8B-B14F-4D97-AF65-F5344CB8AC3E}">
        <p14:creationId xmlns:p14="http://schemas.microsoft.com/office/powerpoint/2010/main" val="4107690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3"/>
          <p:cNvSpPr>
            <a:spLocks noGrp="1"/>
          </p:cNvSpPr>
          <p:nvPr>
            <p:ph type="sldNum" sz="quarter" idx="4294967295"/>
          </p:nvPr>
        </p:nvSpPr>
        <p:spPr>
          <a:xfrm>
            <a:off x="8077200" y="6248400"/>
            <a:ext cx="2133600" cy="457200"/>
          </a:xfrm>
          <a:prstGeom prst="rect">
            <a:avLst/>
          </a:prstGeom>
          <a:noFill/>
        </p:spPr>
        <p:txBody>
          <a:bodyPr/>
          <a:lstStyle/>
          <a:p>
            <a:fld id="{6EB3D545-F41C-4902-A675-62E079DEC173}" type="slidenum">
              <a:rPr lang="en-US" altLang="en-US" smtClean="0"/>
              <a:pPr/>
              <a:t>67</a:t>
            </a:fld>
            <a:endParaRPr lang="en-US" altLang="en-US" dirty="0"/>
          </a:p>
        </p:txBody>
      </p:sp>
      <p:sp>
        <p:nvSpPr>
          <p:cNvPr id="11269" name="Date Placeholder 2"/>
          <p:cNvSpPr txBox="1">
            <a:spLocks noGrp="1"/>
          </p:cNvSpPr>
          <p:nvPr/>
        </p:nvSpPr>
        <p:spPr bwMode="auto">
          <a:xfrm>
            <a:off x="1981200" y="6248400"/>
            <a:ext cx="2133600" cy="457200"/>
          </a:xfrm>
          <a:prstGeom prst="rect">
            <a:avLst/>
          </a:prstGeom>
          <a:noFill/>
          <a:ln w="9525">
            <a:noFill/>
            <a:miter lim="800000"/>
            <a:headEnd/>
            <a:tailEnd/>
          </a:ln>
        </p:spPr>
        <p:txBody>
          <a:bodyPr/>
          <a:lstStyle/>
          <a:p>
            <a:endParaRPr lang="en-US" altLang="en-US" sz="1000" dirty="0">
              <a:ea typeface="SimSun" pitchFamily="2" charset="-122"/>
            </a:endParaRPr>
          </a:p>
        </p:txBody>
      </p:sp>
      <p:sp>
        <p:nvSpPr>
          <p:cNvPr id="11271" name="Rectangle 2"/>
          <p:cNvSpPr>
            <a:spLocks noGrp="1" noChangeArrowheads="1"/>
          </p:cNvSpPr>
          <p:nvPr>
            <p:ph type="title" idx="4294967295"/>
          </p:nvPr>
        </p:nvSpPr>
        <p:spPr>
          <a:xfrm>
            <a:off x="1981200" y="122238"/>
            <a:ext cx="2362200" cy="1295400"/>
          </a:xfrm>
        </p:spPr>
        <p:txBody>
          <a:bodyPr>
            <a:normAutofit fontScale="90000"/>
          </a:bodyPr>
          <a:lstStyle/>
          <a:p>
            <a:pPr eaLnBrk="1" hangingPunct="1"/>
            <a:r>
              <a:rPr lang="en-US" altLang="zh-CN">
                <a:ea typeface="SimSun" pitchFamily="2" charset="-122"/>
              </a:rPr>
              <a:t>Course Map</a:t>
            </a:r>
          </a:p>
        </p:txBody>
      </p:sp>
      <p:sp>
        <p:nvSpPr>
          <p:cNvPr id="513027" name="Rectangle 3"/>
          <p:cNvSpPr>
            <a:spLocks noChangeArrowheads="1"/>
          </p:cNvSpPr>
          <p:nvPr/>
        </p:nvSpPr>
        <p:spPr bwMode="auto">
          <a:xfrm>
            <a:off x="34290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sp>
        <p:nvSpPr>
          <p:cNvPr id="513028" name="Rectangle 4"/>
          <p:cNvSpPr>
            <a:spLocks noChangeArrowheads="1"/>
          </p:cNvSpPr>
          <p:nvPr/>
        </p:nvSpPr>
        <p:spPr bwMode="auto">
          <a:xfrm>
            <a:off x="5334000" y="3429000"/>
            <a:ext cx="1752600" cy="914400"/>
          </a:xfrm>
          <a:prstGeom prst="rect">
            <a:avLst/>
          </a:prstGeom>
          <a:solidFill>
            <a:schemeClr val="accent4">
              <a:lumMod val="20000"/>
              <a:lumOff val="80000"/>
            </a:schemeClr>
          </a:solidFill>
          <a:ln w="9525">
            <a:solidFill>
              <a:schemeClr val="tx1"/>
            </a:solidFill>
            <a:miter lim="800000"/>
            <a:headEnd/>
            <a:tailEnd/>
          </a:ln>
        </p:spPr>
        <p:txBody>
          <a:bodyPr wrap="none" anchor="ctr"/>
          <a:lstStyle/>
          <a:p>
            <a:pPr algn="ctr"/>
            <a:r>
              <a:rPr lang="en-US" altLang="zh-CN">
                <a:ea typeface="SimSun" pitchFamily="2" charset="-122"/>
              </a:rPr>
              <a:t>Buy Side</a:t>
            </a:r>
          </a:p>
        </p:txBody>
      </p:sp>
      <p:cxnSp>
        <p:nvCxnSpPr>
          <p:cNvPr id="513029" name="AutoShape 5"/>
          <p:cNvCxnSpPr>
            <a:cxnSpLocks noChangeShapeType="1"/>
            <a:endCxn id="513028" idx="0"/>
          </p:cNvCxnSpPr>
          <p:nvPr/>
        </p:nvCxnSpPr>
        <p:spPr bwMode="auto">
          <a:xfrm rot="16200000" flipH="1">
            <a:off x="5619750" y="2838450"/>
            <a:ext cx="228600" cy="952500"/>
          </a:xfrm>
          <a:prstGeom prst="bentConnector3">
            <a:avLst>
              <a:gd name="adj1" fmla="val 50000"/>
            </a:avLst>
          </a:prstGeom>
          <a:noFill/>
          <a:ln w="9525">
            <a:solidFill>
              <a:schemeClr val="tx1"/>
            </a:solidFill>
            <a:miter lim="800000"/>
            <a:headEnd/>
            <a:tailEnd type="triangle" w="med" len="med"/>
          </a:ln>
        </p:spPr>
      </p:cxnSp>
      <p:cxnSp>
        <p:nvCxnSpPr>
          <p:cNvPr id="513030" name="AutoShape 6"/>
          <p:cNvCxnSpPr>
            <a:cxnSpLocks noChangeShapeType="1"/>
            <a:endCxn id="513027" idx="0"/>
          </p:cNvCxnSpPr>
          <p:nvPr/>
        </p:nvCxnSpPr>
        <p:spPr bwMode="auto">
          <a:xfrm rot="5400000">
            <a:off x="4667250" y="2838450"/>
            <a:ext cx="228600" cy="952500"/>
          </a:xfrm>
          <a:prstGeom prst="bentConnector3">
            <a:avLst>
              <a:gd name="adj1" fmla="val 50000"/>
            </a:avLst>
          </a:prstGeom>
          <a:noFill/>
          <a:ln w="9525">
            <a:solidFill>
              <a:schemeClr val="tx1"/>
            </a:solidFill>
            <a:miter lim="800000"/>
            <a:headEnd/>
            <a:tailEnd type="triangle" w="med" len="med"/>
          </a:ln>
        </p:spPr>
      </p:cxnSp>
      <p:sp>
        <p:nvSpPr>
          <p:cNvPr id="513031" name="Rectangle 7"/>
          <p:cNvSpPr>
            <a:spLocks noChangeArrowheads="1"/>
          </p:cNvSpPr>
          <p:nvPr/>
        </p:nvSpPr>
        <p:spPr bwMode="auto">
          <a:xfrm>
            <a:off x="3657600" y="4495800"/>
            <a:ext cx="1447800" cy="914400"/>
          </a:xfrm>
          <a:prstGeom prst="rect">
            <a:avLst/>
          </a:prstGeom>
          <a:solidFill>
            <a:schemeClr val="accent2">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Commercial Banking</a:t>
            </a:r>
          </a:p>
        </p:txBody>
      </p:sp>
      <p:sp>
        <p:nvSpPr>
          <p:cNvPr id="513032" name="Rectangle 8"/>
          <p:cNvSpPr>
            <a:spLocks noChangeArrowheads="1"/>
          </p:cNvSpPr>
          <p:nvPr/>
        </p:nvSpPr>
        <p:spPr bwMode="auto">
          <a:xfrm>
            <a:off x="3657600" y="5562600"/>
            <a:ext cx="1447800" cy="914400"/>
          </a:xfrm>
          <a:prstGeom prst="rect">
            <a:avLst/>
          </a:prstGeom>
          <a:solidFill>
            <a:schemeClr val="accent2">
              <a:lumMod val="60000"/>
              <a:lumOff val="40000"/>
            </a:schemeClr>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513033" name="AutoShape 9"/>
          <p:cNvCxnSpPr>
            <a:cxnSpLocks noChangeShapeType="1"/>
            <a:stCxn id="513027" idx="2"/>
            <a:endCxn id="513031" idx="1"/>
          </p:cNvCxnSpPr>
          <p:nvPr/>
        </p:nvCxnSpPr>
        <p:spPr bwMode="auto">
          <a:xfrm rot="5400000">
            <a:off x="3676650" y="4324350"/>
            <a:ext cx="609600" cy="647700"/>
          </a:xfrm>
          <a:prstGeom prst="bentConnector4">
            <a:avLst>
              <a:gd name="adj1" fmla="val 12500"/>
              <a:gd name="adj2" fmla="val 135296"/>
            </a:avLst>
          </a:prstGeom>
          <a:noFill/>
          <a:ln w="9525">
            <a:solidFill>
              <a:schemeClr val="tx1"/>
            </a:solidFill>
            <a:miter lim="800000"/>
            <a:headEnd/>
            <a:tailEnd type="triangle" w="med" len="med"/>
          </a:ln>
        </p:spPr>
      </p:cxnSp>
      <p:cxnSp>
        <p:nvCxnSpPr>
          <p:cNvPr id="513034" name="AutoShape 10"/>
          <p:cNvCxnSpPr>
            <a:cxnSpLocks noChangeShapeType="1"/>
            <a:stCxn id="513027" idx="2"/>
            <a:endCxn id="513032" idx="1"/>
          </p:cNvCxnSpPr>
          <p:nvPr/>
        </p:nvCxnSpPr>
        <p:spPr bwMode="auto">
          <a:xfrm rot="5400000">
            <a:off x="31432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513035" name="Rectangle 11"/>
          <p:cNvSpPr>
            <a:spLocks noChangeArrowheads="1"/>
          </p:cNvSpPr>
          <p:nvPr/>
        </p:nvSpPr>
        <p:spPr bwMode="auto">
          <a:xfrm>
            <a:off x="5638800" y="4495800"/>
            <a:ext cx="1447800" cy="914400"/>
          </a:xfrm>
          <a:prstGeom prst="rect">
            <a:avLst/>
          </a:prstGeom>
          <a:solidFill>
            <a:schemeClr val="accent4">
              <a:lumMod val="40000"/>
              <a:lumOff val="60000"/>
            </a:schemeClr>
          </a:solidFill>
          <a:ln w="9525">
            <a:solidFill>
              <a:schemeClr val="tx1"/>
            </a:solidFill>
            <a:miter lim="800000"/>
            <a:headEnd/>
            <a:tailEnd/>
          </a:ln>
        </p:spPr>
        <p:txBody>
          <a:bodyPr anchor="ctr"/>
          <a:lstStyle/>
          <a:p>
            <a:pPr algn="ctr"/>
            <a:r>
              <a:rPr lang="en-US" altLang="zh-CN" dirty="0">
                <a:ea typeface="SimSun" pitchFamily="2" charset="-122"/>
              </a:rPr>
              <a:t>Traditional Institutional Investors</a:t>
            </a:r>
          </a:p>
        </p:txBody>
      </p:sp>
      <p:sp>
        <p:nvSpPr>
          <p:cNvPr id="513036" name="Rectangle 12"/>
          <p:cNvSpPr>
            <a:spLocks noChangeArrowheads="1"/>
          </p:cNvSpPr>
          <p:nvPr/>
        </p:nvSpPr>
        <p:spPr bwMode="auto">
          <a:xfrm>
            <a:off x="5638800" y="5562600"/>
            <a:ext cx="1447800" cy="914400"/>
          </a:xfrm>
          <a:prstGeom prst="rect">
            <a:avLst/>
          </a:prstGeom>
          <a:solidFill>
            <a:schemeClr val="accent4">
              <a:lumMod val="60000"/>
              <a:lumOff val="40000"/>
            </a:schemeClr>
          </a:solidFill>
          <a:ln w="9525">
            <a:solidFill>
              <a:schemeClr val="tx1"/>
            </a:solidFill>
            <a:miter lim="800000"/>
            <a:headEnd/>
            <a:tailEnd/>
          </a:ln>
        </p:spPr>
        <p:txBody>
          <a:bodyPr anchor="ctr"/>
          <a:lstStyle/>
          <a:p>
            <a:pPr algn="ctr"/>
            <a:r>
              <a:rPr lang="en-US" altLang="zh-CN" dirty="0">
                <a:ea typeface="SimSun" pitchFamily="2" charset="-122"/>
              </a:rPr>
              <a:t>Alternative Investors</a:t>
            </a:r>
          </a:p>
        </p:txBody>
      </p:sp>
      <p:cxnSp>
        <p:nvCxnSpPr>
          <p:cNvPr id="513037" name="AutoShape 13"/>
          <p:cNvCxnSpPr>
            <a:cxnSpLocks noChangeShapeType="1"/>
            <a:stCxn id="513028" idx="2"/>
            <a:endCxn id="513035" idx="1"/>
          </p:cNvCxnSpPr>
          <p:nvPr/>
        </p:nvCxnSpPr>
        <p:spPr bwMode="auto">
          <a:xfrm rot="5400000">
            <a:off x="5619750" y="4362450"/>
            <a:ext cx="609600" cy="571500"/>
          </a:xfrm>
          <a:prstGeom prst="bentConnector4">
            <a:avLst>
              <a:gd name="adj1" fmla="val 12500"/>
              <a:gd name="adj2" fmla="val 140000"/>
            </a:avLst>
          </a:prstGeom>
          <a:noFill/>
          <a:ln w="9525">
            <a:solidFill>
              <a:schemeClr val="tx1"/>
            </a:solidFill>
            <a:miter lim="800000"/>
            <a:headEnd/>
            <a:tailEnd type="triangle" w="med" len="med"/>
          </a:ln>
        </p:spPr>
      </p:cxnSp>
      <p:cxnSp>
        <p:nvCxnSpPr>
          <p:cNvPr id="513038" name="AutoShape 14"/>
          <p:cNvCxnSpPr>
            <a:cxnSpLocks noChangeShapeType="1"/>
            <a:stCxn id="513028" idx="2"/>
            <a:endCxn id="513036" idx="1"/>
          </p:cNvCxnSpPr>
          <p:nvPr/>
        </p:nvCxnSpPr>
        <p:spPr bwMode="auto">
          <a:xfrm rot="5400000">
            <a:off x="5086350" y="4895850"/>
            <a:ext cx="1676400" cy="571500"/>
          </a:xfrm>
          <a:prstGeom prst="bentConnector4">
            <a:avLst>
              <a:gd name="adj1" fmla="val 3880"/>
              <a:gd name="adj2" fmla="val 140000"/>
            </a:avLst>
          </a:prstGeom>
          <a:noFill/>
          <a:ln w="9525">
            <a:solidFill>
              <a:schemeClr val="tx1"/>
            </a:solidFill>
            <a:miter lim="800000"/>
            <a:headEnd/>
            <a:tailEnd type="triangle" w="med" len="med"/>
          </a:ln>
        </p:spPr>
      </p:cxnSp>
      <p:sp>
        <p:nvSpPr>
          <p:cNvPr id="513039" name="Oval 15"/>
          <p:cNvSpPr>
            <a:spLocks noChangeArrowheads="1"/>
          </p:cNvSpPr>
          <p:nvPr/>
        </p:nvSpPr>
        <p:spPr bwMode="auto">
          <a:xfrm>
            <a:off x="8839200" y="1676400"/>
            <a:ext cx="1676400" cy="1600200"/>
          </a:xfrm>
          <a:prstGeom prst="ellipse">
            <a:avLst/>
          </a:prstGeom>
          <a:solidFill>
            <a:schemeClr val="bg2">
              <a:lumMod val="90000"/>
            </a:schemeClr>
          </a:solidFill>
          <a:ln w="9525">
            <a:solidFill>
              <a:schemeClr val="tx1"/>
            </a:solidFill>
            <a:round/>
            <a:headEnd/>
            <a:tailEnd/>
          </a:ln>
        </p:spPr>
        <p:txBody>
          <a:bodyPr wrap="none" anchor="ctr"/>
          <a:lstStyle/>
          <a:p>
            <a:pPr algn="ctr"/>
            <a:r>
              <a:rPr lang="en-US" altLang="zh-CN" dirty="0">
                <a:ea typeface="SimSun" pitchFamily="2" charset="-122"/>
              </a:rPr>
              <a:t>Regulations</a:t>
            </a:r>
          </a:p>
        </p:txBody>
      </p:sp>
      <p:sp>
        <p:nvSpPr>
          <p:cNvPr id="513040" name="Rectangle 16"/>
          <p:cNvSpPr>
            <a:spLocks noChangeArrowheads="1"/>
          </p:cNvSpPr>
          <p:nvPr/>
        </p:nvSpPr>
        <p:spPr bwMode="auto">
          <a:xfrm>
            <a:off x="35052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513045" name="Rectangle 21"/>
          <p:cNvSpPr>
            <a:spLocks noChangeArrowheads="1"/>
          </p:cNvSpPr>
          <p:nvPr/>
        </p:nvSpPr>
        <p:spPr bwMode="auto">
          <a:xfrm>
            <a:off x="8991600" y="3429000"/>
            <a:ext cx="1447800" cy="990600"/>
          </a:xfrm>
          <a:prstGeom prst="rect">
            <a:avLst/>
          </a:prstGeom>
          <a:solidFill>
            <a:schemeClr val="bg2">
              <a:lumMod val="75000"/>
            </a:schemeClr>
          </a:solidFill>
          <a:ln w="9525">
            <a:solidFill>
              <a:schemeClr val="tx1"/>
            </a:solidFill>
            <a:miter lim="800000"/>
            <a:headEnd/>
            <a:tailEnd/>
          </a:ln>
        </p:spPr>
        <p:txBody>
          <a:bodyPr anchor="ctr"/>
          <a:lstStyle/>
          <a:p>
            <a:pPr algn="ctr"/>
            <a:r>
              <a:rPr lang="en-US" altLang="zh-CN" dirty="0">
                <a:ea typeface="SimSun" pitchFamily="2" charset="-122"/>
              </a:rPr>
              <a:t>Banking Regulation</a:t>
            </a:r>
          </a:p>
        </p:txBody>
      </p:sp>
      <p:sp>
        <p:nvSpPr>
          <p:cNvPr id="513046" name="Rectangle 22"/>
          <p:cNvSpPr>
            <a:spLocks noChangeArrowheads="1"/>
          </p:cNvSpPr>
          <p:nvPr/>
        </p:nvSpPr>
        <p:spPr bwMode="auto">
          <a:xfrm>
            <a:off x="8991600" y="4495800"/>
            <a:ext cx="1447800" cy="914400"/>
          </a:xfrm>
          <a:prstGeom prst="rect">
            <a:avLst/>
          </a:prstGeom>
          <a:solidFill>
            <a:schemeClr val="bg2">
              <a:lumMod val="50000"/>
            </a:schemeClr>
          </a:solidFill>
          <a:ln w="9525">
            <a:solidFill>
              <a:schemeClr val="tx1"/>
            </a:solidFill>
            <a:miter lim="800000"/>
            <a:headEnd/>
            <a:tailEnd/>
          </a:ln>
        </p:spPr>
        <p:txBody>
          <a:bodyPr anchor="ctr"/>
          <a:lstStyle/>
          <a:p>
            <a:pPr algn="ctr"/>
            <a:r>
              <a:rPr lang="en-US" altLang="zh-CN" dirty="0">
                <a:ea typeface="SimSun" pitchFamily="2" charset="-122"/>
              </a:rPr>
              <a:t>Monetary Policy</a:t>
            </a:r>
          </a:p>
        </p:txBody>
      </p:sp>
      <p:cxnSp>
        <p:nvCxnSpPr>
          <p:cNvPr id="513047" name="AutoShape 23"/>
          <p:cNvCxnSpPr>
            <a:cxnSpLocks noChangeShapeType="1"/>
            <a:stCxn id="513039" idx="4"/>
            <a:endCxn id="513045" idx="1"/>
          </p:cNvCxnSpPr>
          <p:nvPr/>
        </p:nvCxnSpPr>
        <p:spPr bwMode="auto">
          <a:xfrm rot="5400000">
            <a:off x="9010650" y="3257550"/>
            <a:ext cx="647700" cy="685800"/>
          </a:xfrm>
          <a:prstGeom prst="bentConnector4">
            <a:avLst>
              <a:gd name="adj1" fmla="val 11765"/>
              <a:gd name="adj2" fmla="val 124031"/>
            </a:avLst>
          </a:prstGeom>
          <a:noFill/>
          <a:ln w="9525">
            <a:solidFill>
              <a:schemeClr val="tx1"/>
            </a:solidFill>
            <a:miter lim="800000"/>
            <a:headEnd/>
            <a:tailEnd type="triangle" w="med" len="med"/>
          </a:ln>
        </p:spPr>
      </p:cxnSp>
      <p:cxnSp>
        <p:nvCxnSpPr>
          <p:cNvPr id="513048" name="AutoShape 24"/>
          <p:cNvCxnSpPr>
            <a:cxnSpLocks noChangeShapeType="1"/>
            <a:stCxn id="513039" idx="4"/>
            <a:endCxn id="513046" idx="1"/>
          </p:cNvCxnSpPr>
          <p:nvPr/>
        </p:nvCxnSpPr>
        <p:spPr bwMode="auto">
          <a:xfrm rot="5400000">
            <a:off x="8496300" y="3771900"/>
            <a:ext cx="1676400" cy="685800"/>
          </a:xfrm>
          <a:prstGeom prst="bentConnector4">
            <a:avLst>
              <a:gd name="adj1" fmla="val 4652"/>
              <a:gd name="adj2" fmla="val 124031"/>
            </a:avLst>
          </a:prstGeom>
          <a:noFill/>
          <a:ln w="9525">
            <a:solidFill>
              <a:schemeClr val="tx1"/>
            </a:solidFill>
            <a:miter lim="800000"/>
            <a:headEnd/>
            <a:tailEnd type="triangle" w="med" len="med"/>
          </a:ln>
        </p:spPr>
      </p:cxnSp>
      <p:sp>
        <p:nvSpPr>
          <p:cNvPr id="513053"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a:ea typeface="SimSun" pitchFamily="2" charset="-122"/>
              </a:rPr>
              <a:t>Overview</a:t>
            </a:r>
          </a:p>
        </p:txBody>
      </p:sp>
      <p:sp>
        <p:nvSpPr>
          <p:cNvPr id="36" name="Slide Number Placeholder 5"/>
          <p:cNvSpPr txBox="1">
            <a:spLocks/>
          </p:cNvSpPr>
          <p:nvPr/>
        </p:nvSpPr>
        <p:spPr>
          <a:xfrm>
            <a:off x="9915526" y="6738939"/>
            <a:ext cx="919163" cy="293687"/>
          </a:xfrm>
          <a:prstGeom prst="rect">
            <a:avLst/>
          </a:prstGeom>
        </p:spPr>
        <p:txBody>
          <a:bodyPr vert="horz" wrap="square" lIns="91440" tIns="45720" rIns="91440" bIns="45720" numCol="1" anchor="ctr" anchorCtr="0" compatLnSpc="1">
            <a:prstTxWarp prst="textNoShape">
              <a:avLst/>
            </a:prstTxWarp>
          </a:bodyPr>
          <a:lstStyle/>
          <a:p>
            <a:pPr algn="r" eaLnBrk="0" fontAlgn="base" hangingPunct="0">
              <a:spcBef>
                <a:spcPct val="0"/>
              </a:spcBef>
              <a:spcAft>
                <a:spcPct val="0"/>
              </a:spcAft>
              <a:defRPr/>
            </a:pPr>
            <a:fld id="{05BD2485-3851-462F-A176-4C1F14737CDF}" type="slidenum">
              <a:rPr lang="en-US" altLang="en-US" sz="1200" b="1">
                <a:solidFill>
                  <a:srgbClr val="002060"/>
                </a:solidFill>
                <a:latin typeface="Calibri" pitchFamily="34" charset="0"/>
              </a:rPr>
              <a:pPr algn="r" eaLnBrk="0" fontAlgn="base" hangingPunct="0">
                <a:spcBef>
                  <a:spcPct val="0"/>
                </a:spcBef>
                <a:spcAft>
                  <a:spcPct val="0"/>
                </a:spcAft>
                <a:defRPr/>
              </a:pPr>
              <a:t>67</a:t>
            </a:fld>
            <a:endParaRPr lang="en-US" altLang="en-US" sz="1200" b="1" dirty="0">
              <a:solidFill>
                <a:srgbClr val="002060"/>
              </a:solidFill>
              <a:latin typeface="Calibri" pitchFamily="34" charset="0"/>
            </a:endParaRPr>
          </a:p>
        </p:txBody>
      </p:sp>
      <p:sp>
        <p:nvSpPr>
          <p:cNvPr id="39" name="Rectangle 16"/>
          <p:cNvSpPr>
            <a:spLocks noChangeArrowheads="1"/>
          </p:cNvSpPr>
          <p:nvPr/>
        </p:nvSpPr>
        <p:spPr bwMode="auto">
          <a:xfrm>
            <a:off x="1676400" y="1676400"/>
            <a:ext cx="1600200" cy="1524000"/>
          </a:xfrm>
          <a:prstGeom prst="rect">
            <a:avLst/>
          </a:prstGeom>
          <a:solidFill>
            <a:schemeClr val="accent6">
              <a:lumMod val="20000"/>
              <a:lumOff val="80000"/>
            </a:schemeClr>
          </a:solidFill>
          <a:ln w="9525">
            <a:solidFill>
              <a:schemeClr val="tx1"/>
            </a:solidFill>
            <a:miter lim="800000"/>
            <a:headEnd/>
            <a:tailEnd/>
          </a:ln>
        </p:spPr>
        <p:txBody>
          <a:bodyPr wrap="none" anchor="ctr"/>
          <a:lstStyle/>
          <a:p>
            <a:pPr algn="ctr"/>
            <a:r>
              <a:rPr lang="en-US" altLang="zh-CN" dirty="0">
                <a:ea typeface="SimSun" pitchFamily="2" charset="-122"/>
              </a:rPr>
              <a:t>Foundations of</a:t>
            </a:r>
          </a:p>
          <a:p>
            <a:pPr algn="ctr"/>
            <a:r>
              <a:rPr lang="en-US" altLang="zh-CN" dirty="0">
                <a:ea typeface="SimSun" pitchFamily="2" charset="-122"/>
              </a:rPr>
              <a:t> Interest Rates</a:t>
            </a:r>
          </a:p>
        </p:txBody>
      </p:sp>
      <p:sp>
        <p:nvSpPr>
          <p:cNvPr id="40" name="Rectangle 3"/>
          <p:cNvSpPr>
            <a:spLocks noChangeArrowheads="1"/>
          </p:cNvSpPr>
          <p:nvPr/>
        </p:nvSpPr>
        <p:spPr bwMode="auto">
          <a:xfrm>
            <a:off x="1676400" y="44958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Basics of</a:t>
            </a:r>
          </a:p>
          <a:p>
            <a:pPr algn="ctr"/>
            <a:r>
              <a:rPr lang="en-US" altLang="zh-CN" dirty="0">
                <a:ea typeface="SimSun" pitchFamily="2" charset="-122"/>
              </a:rPr>
              <a:t>Interest Rates</a:t>
            </a:r>
          </a:p>
        </p:txBody>
      </p:sp>
      <p:sp>
        <p:nvSpPr>
          <p:cNvPr id="41" name="Rectangle 3"/>
          <p:cNvSpPr>
            <a:spLocks noChangeArrowheads="1"/>
          </p:cNvSpPr>
          <p:nvPr/>
        </p:nvSpPr>
        <p:spPr bwMode="auto">
          <a:xfrm>
            <a:off x="7162800" y="1676400"/>
            <a:ext cx="1524000" cy="1524000"/>
          </a:xfrm>
          <a:prstGeom prst="rect">
            <a:avLst/>
          </a:prstGeom>
          <a:solidFill>
            <a:schemeClr val="accent3">
              <a:lumMod val="20000"/>
              <a:lumOff val="80000"/>
            </a:schemeClr>
          </a:solidFill>
          <a:ln w="9525">
            <a:solidFill>
              <a:schemeClr val="tx1"/>
            </a:solidFill>
            <a:miter lim="800000"/>
            <a:headEnd/>
            <a:tailEnd/>
          </a:ln>
        </p:spPr>
        <p:txBody>
          <a:bodyPr wrap="square" anchor="ctr"/>
          <a:lstStyle/>
          <a:p>
            <a:pPr algn="ctr"/>
            <a:r>
              <a:rPr lang="en-US" altLang="zh-CN" dirty="0">
                <a:ea typeface="SimSun" pitchFamily="2" charset="-122"/>
              </a:rPr>
              <a:t>Pricing of Financial Assets</a:t>
            </a:r>
          </a:p>
        </p:txBody>
      </p:sp>
      <p:sp>
        <p:nvSpPr>
          <p:cNvPr id="28" name="Rectangle 3"/>
          <p:cNvSpPr>
            <a:spLocks noChangeArrowheads="1"/>
          </p:cNvSpPr>
          <p:nvPr/>
        </p:nvSpPr>
        <p:spPr bwMode="auto">
          <a:xfrm>
            <a:off x="1676400" y="3429000"/>
            <a:ext cx="1524000" cy="914400"/>
          </a:xfrm>
          <a:prstGeom prst="rect">
            <a:avLst/>
          </a:prstGeom>
          <a:solidFill>
            <a:schemeClr val="accent6">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DCF</a:t>
            </a:r>
          </a:p>
        </p:txBody>
      </p:sp>
      <p:sp>
        <p:nvSpPr>
          <p:cNvPr id="52" name="Rectangle 3"/>
          <p:cNvSpPr>
            <a:spLocks noChangeArrowheads="1"/>
          </p:cNvSpPr>
          <p:nvPr/>
        </p:nvSpPr>
        <p:spPr bwMode="auto">
          <a:xfrm>
            <a:off x="7239000" y="3429000"/>
            <a:ext cx="1447800" cy="914400"/>
          </a:xfrm>
          <a:prstGeom prst="rect">
            <a:avLst/>
          </a:prstGeom>
          <a:solidFill>
            <a:schemeClr val="accent3">
              <a:lumMod val="40000"/>
              <a:lumOff val="60000"/>
            </a:schemeClr>
          </a:solidFill>
          <a:ln w="9525">
            <a:solidFill>
              <a:schemeClr val="tx1"/>
            </a:solidFill>
            <a:miter lim="800000"/>
            <a:headEnd/>
            <a:tailEnd/>
          </a:ln>
        </p:spPr>
        <p:txBody>
          <a:bodyPr wrap="none" anchor="ctr"/>
          <a:lstStyle/>
          <a:p>
            <a:pPr algn="ctr"/>
            <a:r>
              <a:rPr lang="en-US" altLang="zh-CN" dirty="0">
                <a:ea typeface="SimSun" pitchFamily="2" charset="-122"/>
              </a:rPr>
              <a:t>Stock </a:t>
            </a:r>
          </a:p>
          <a:p>
            <a:pPr algn="ctr"/>
            <a:r>
              <a:rPr lang="en-US" altLang="zh-CN" dirty="0">
                <a:ea typeface="SimSun" pitchFamily="2" charset="-122"/>
              </a:rPr>
              <a:t>Valuation</a:t>
            </a:r>
          </a:p>
        </p:txBody>
      </p:sp>
      <p:sp>
        <p:nvSpPr>
          <p:cNvPr id="59" name="Rectangle 3"/>
          <p:cNvSpPr>
            <a:spLocks noChangeArrowheads="1"/>
          </p:cNvSpPr>
          <p:nvPr/>
        </p:nvSpPr>
        <p:spPr bwMode="auto">
          <a:xfrm>
            <a:off x="7239000" y="4495800"/>
            <a:ext cx="1447800" cy="9144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algn="ctr"/>
            <a:r>
              <a:rPr lang="en-US" altLang="zh-CN" dirty="0">
                <a:ea typeface="SimSun" pitchFamily="2" charset="-122"/>
              </a:rPr>
              <a:t>Asset </a:t>
            </a:r>
          </a:p>
          <a:p>
            <a:pPr algn="ctr"/>
            <a:r>
              <a:rPr lang="en-US" altLang="zh-CN" dirty="0">
                <a:ea typeface="SimSun" pitchFamily="2" charset="-122"/>
              </a:rPr>
              <a:t>Pricing </a:t>
            </a:r>
          </a:p>
          <a:p>
            <a:pPr algn="ctr"/>
            <a:r>
              <a:rPr lang="en-US" altLang="zh-CN" dirty="0">
                <a:ea typeface="SimSun" pitchFamily="2" charset="-122"/>
              </a:rPr>
              <a:t>Models</a:t>
            </a:r>
          </a:p>
        </p:txBody>
      </p:sp>
    </p:spTree>
    <p:extLst>
      <p:ext uri="{BB962C8B-B14F-4D97-AF65-F5344CB8AC3E}">
        <p14:creationId xmlns:p14="http://schemas.microsoft.com/office/powerpoint/2010/main" val="927927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68</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2" name="Rectangle 8"/>
          <p:cNvSpPr>
            <a:spLocks noChangeArrowheads="1"/>
          </p:cNvSpPr>
          <p:nvPr/>
        </p:nvSpPr>
        <p:spPr bwMode="auto">
          <a:xfrm>
            <a:off x="1981200" y="5181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dirty="0">
                <a:ea typeface="SimSun" pitchFamily="2" charset="-122"/>
              </a:rPr>
              <a:t>Investment Banking</a:t>
            </a:r>
          </a:p>
        </p:txBody>
      </p:sp>
      <p:cxnSp>
        <p:nvCxnSpPr>
          <p:cNvPr id="13" name="AutoShape 10"/>
          <p:cNvCxnSpPr>
            <a:cxnSpLocks noChangeShapeType="1"/>
            <a:stCxn id="5" idx="2"/>
            <a:endCxn id="12" idx="1"/>
          </p:cNvCxnSpPr>
          <p:nvPr/>
        </p:nvCxnSpPr>
        <p:spPr bwMode="auto">
          <a:xfrm rot="5400000">
            <a:off x="1657350" y="4667250"/>
            <a:ext cx="1295400" cy="647700"/>
          </a:xfrm>
          <a:prstGeom prst="bentConnector4">
            <a:avLst>
              <a:gd name="adj1" fmla="val 32353"/>
              <a:gd name="adj2" fmla="val 135294"/>
            </a:avLst>
          </a:prstGeom>
          <a:noFill/>
          <a:ln w="9525">
            <a:solidFill>
              <a:schemeClr val="tx1"/>
            </a:solidFill>
            <a:miter lim="800000"/>
            <a:headEnd/>
            <a:tailEnd type="triangle" w="med" len="med"/>
          </a:ln>
        </p:spPr>
      </p:cxnSp>
      <p:sp>
        <p:nvSpPr>
          <p:cNvPr id="14" name="Rectangle 13"/>
          <p:cNvSpPr/>
          <p:nvPr/>
        </p:nvSpPr>
        <p:spPr>
          <a:xfrm>
            <a:off x="3733800" y="3505200"/>
            <a:ext cx="6705600" cy="28956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b="1" dirty="0">
                <a:solidFill>
                  <a:schemeClr val="accent2">
                    <a:lumMod val="75000"/>
                  </a:schemeClr>
                </a:solidFill>
              </a:rPr>
              <a:t>What are Investment Banks?</a:t>
            </a:r>
          </a:p>
          <a:p>
            <a:pPr marL="636587" indent="-457200">
              <a:lnSpc>
                <a:spcPct val="200000"/>
              </a:lnSpc>
              <a:buFont typeface="+mj-lt"/>
              <a:buAutoNum type="arabicPeriod"/>
            </a:pPr>
            <a:r>
              <a:rPr lang="en-US" altLang="zh-TW" sz="2000" dirty="0">
                <a:solidFill>
                  <a:sysClr val="windowText" lastClr="000000"/>
                </a:solidFill>
              </a:rPr>
              <a:t>What do Investments Banks do?</a:t>
            </a:r>
          </a:p>
          <a:p>
            <a:pPr marL="636587" indent="-457200">
              <a:lnSpc>
                <a:spcPct val="200000"/>
              </a:lnSpc>
              <a:buFont typeface="+mj-lt"/>
              <a:buAutoNum type="arabicPeriod"/>
            </a:pPr>
            <a:r>
              <a:rPr lang="en-US" altLang="zh-TW" sz="2000" dirty="0">
                <a:solidFill>
                  <a:sysClr val="windowText" lastClr="000000"/>
                </a:solidFill>
              </a:rPr>
              <a:t>Investment Banks vs. Commercial Banks</a:t>
            </a:r>
          </a:p>
        </p:txBody>
      </p:sp>
    </p:spTree>
    <p:extLst>
      <p:ext uri="{BB962C8B-B14F-4D97-AF65-F5344CB8AC3E}">
        <p14:creationId xmlns:p14="http://schemas.microsoft.com/office/powerpoint/2010/main" val="147169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Main Street v. </a:t>
            </a:r>
            <a:r>
              <a:rPr lang="en-US"/>
              <a:t>Wall Street</a:t>
            </a:r>
          </a:p>
        </p:txBody>
      </p:sp>
      <p:pic>
        <p:nvPicPr>
          <p:cNvPr id="1026" name="Picture 2" descr="diagram,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1" y="1372197"/>
            <a:ext cx="5029200" cy="45577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69</a:t>
            </a:fld>
            <a:endParaRPr lang="en-US" altLang="en-US"/>
          </a:p>
        </p:txBody>
      </p:sp>
      <p:sp>
        <p:nvSpPr>
          <p:cNvPr id="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234285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Banking discussion: retail products &amp; services</a:t>
            </a:r>
          </a:p>
        </p:txBody>
      </p:sp>
      <p:sp>
        <p:nvSpPr>
          <p:cNvPr id="3" name="Content Placeholder 2"/>
          <p:cNvSpPr>
            <a:spLocks noGrp="1"/>
          </p:cNvSpPr>
          <p:nvPr>
            <p:ph sz="half" idx="1"/>
          </p:nvPr>
        </p:nvSpPr>
        <p:spPr/>
        <p:txBody>
          <a:bodyPr>
            <a:normAutofit fontScale="92500" lnSpcReduction="10000"/>
          </a:bodyPr>
          <a:lstStyle/>
          <a:p>
            <a:r>
              <a:rPr lang="en-US" dirty="0"/>
              <a:t>Lending</a:t>
            </a:r>
          </a:p>
          <a:p>
            <a:r>
              <a:rPr lang="en-US" dirty="0"/>
              <a:t>Deposits</a:t>
            </a:r>
          </a:p>
          <a:p>
            <a:r>
              <a:rPr lang="en-US" dirty="0"/>
              <a:t>Credit cards</a:t>
            </a:r>
          </a:p>
          <a:p>
            <a:r>
              <a:rPr lang="en-US" dirty="0"/>
              <a:t>Wealth management</a:t>
            </a:r>
          </a:p>
          <a:p>
            <a:r>
              <a:rPr lang="en-US" dirty="0"/>
              <a:t>Currency exchange</a:t>
            </a:r>
          </a:p>
          <a:p>
            <a:r>
              <a:rPr lang="en-US" dirty="0"/>
              <a:t>Insurance</a:t>
            </a:r>
          </a:p>
          <a:p>
            <a:r>
              <a:rPr lang="en-US" dirty="0"/>
              <a:t>Mortgage</a:t>
            </a:r>
          </a:p>
          <a:p>
            <a:r>
              <a:rPr lang="en-US" dirty="0"/>
              <a:t>Stock trading</a:t>
            </a:r>
          </a:p>
          <a:p>
            <a:r>
              <a:rPr lang="en-US" dirty="0"/>
              <a:t>Transfer services</a:t>
            </a:r>
          </a:p>
        </p:txBody>
      </p:sp>
      <p:sp>
        <p:nvSpPr>
          <p:cNvPr id="6" name="Content Placeholder 5"/>
          <p:cNvSpPr>
            <a:spLocks noGrp="1"/>
          </p:cNvSpPr>
          <p:nvPr>
            <p:ph sz="half" idx="2"/>
          </p:nvPr>
        </p:nvSpPr>
        <p:spPr/>
        <p:txBody>
          <a:bodyPr>
            <a:normAutofit fontScale="92500" lnSpcReduction="10000"/>
          </a:bodyPr>
          <a:lstStyle/>
          <a:p>
            <a:pPr>
              <a:lnSpc>
                <a:spcPct val="100000"/>
              </a:lnSpc>
            </a:pPr>
            <a:r>
              <a:rPr lang="en-US" dirty="0"/>
              <a:t>Branches</a:t>
            </a:r>
          </a:p>
          <a:p>
            <a:pPr>
              <a:lnSpc>
                <a:spcPct val="100000"/>
              </a:lnSpc>
            </a:pPr>
            <a:r>
              <a:rPr lang="en-US" dirty="0"/>
              <a:t>Education services about finance</a:t>
            </a:r>
          </a:p>
          <a:p>
            <a:pPr>
              <a:lnSpc>
                <a:spcPct val="100000"/>
              </a:lnSpc>
            </a:pPr>
            <a:r>
              <a:rPr lang="en-US" dirty="0"/>
              <a:t>Checking and savings account</a:t>
            </a:r>
          </a:p>
          <a:p>
            <a:pPr>
              <a:lnSpc>
                <a:spcPct val="100000"/>
              </a:lnSpc>
            </a:pPr>
            <a:r>
              <a:rPr lang="en-US" dirty="0"/>
              <a:t>CDs</a:t>
            </a:r>
          </a:p>
          <a:p>
            <a:pPr>
              <a:lnSpc>
                <a:spcPct val="100000"/>
              </a:lnSpc>
            </a:pPr>
            <a:r>
              <a:rPr lang="en-US" dirty="0"/>
              <a:t>Utility functions: safe deposit boxes; travelers checks</a:t>
            </a:r>
          </a:p>
          <a:p>
            <a:pPr>
              <a:lnSpc>
                <a:spcPct val="100000"/>
              </a:lnSpc>
            </a:pPr>
            <a:r>
              <a:rPr lang="en-US" dirty="0"/>
              <a:t>ATM</a:t>
            </a:r>
          </a:p>
          <a:p>
            <a:pPr>
              <a:lnSpc>
                <a:spcPct val="100000"/>
              </a:lnSpc>
            </a:pPr>
            <a:r>
              <a:rPr lang="en-US" dirty="0"/>
              <a:t>Advisory services for investments</a:t>
            </a:r>
          </a:p>
          <a:p>
            <a:pPr>
              <a:lnSpc>
                <a:spcPct val="100000"/>
              </a:lnSpc>
            </a:pPr>
            <a:r>
              <a:rPr lang="en-US" dirty="0"/>
              <a:t>Customers include SMEs</a:t>
            </a:r>
          </a:p>
          <a:p>
            <a:pPr>
              <a:lnSpc>
                <a:spcPct val="100000"/>
              </a:lnSpc>
            </a:pPr>
            <a:endParaRPr lang="en-US" dirty="0"/>
          </a:p>
          <a:p>
            <a:pPr>
              <a:lnSpc>
                <a:spcPct val="100000"/>
              </a:lnSpc>
            </a:pPr>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7</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263607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Discussion</a:t>
            </a:r>
          </a:p>
        </p:txBody>
      </p:sp>
      <p:sp>
        <p:nvSpPr>
          <p:cNvPr id="3" name="Content Placeholder 2"/>
          <p:cNvSpPr>
            <a:spLocks noGrp="1"/>
          </p:cNvSpPr>
          <p:nvPr>
            <p:ph idx="1"/>
          </p:nvPr>
        </p:nvSpPr>
        <p:spPr/>
        <p:txBody>
          <a:bodyPr/>
          <a:lstStyle/>
          <a:p>
            <a:r>
              <a:rPr lang="en-US" dirty="0"/>
              <a:t>What is investment banking? What do Investment Banks do?</a:t>
            </a:r>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70</a:t>
            </a:fld>
            <a:endParaRPr lang="en-US" altLang="en-US"/>
          </a:p>
        </p:txBody>
      </p:sp>
      <p:sp>
        <p:nvSpPr>
          <p:cNvPr id="5" name="Footer Placeholder 4"/>
          <p:cNvSpPr>
            <a:spLocks noGrp="1"/>
          </p:cNvSpPr>
          <p:nvPr>
            <p:ph type="ftr" sz="quarter" idx="11"/>
          </p:nvPr>
        </p:nvSpPr>
        <p:spPr/>
        <p:txBody>
          <a:bodyPr/>
          <a:lstStyle/>
          <a:p>
            <a:r>
              <a:rPr lang="en-US" altLang="zh-TW" dirty="0"/>
              <a:t>What are Investment Banks?</a:t>
            </a:r>
          </a:p>
        </p:txBody>
      </p:sp>
    </p:spTree>
    <p:extLst>
      <p:ext uri="{BB962C8B-B14F-4D97-AF65-F5344CB8AC3E}">
        <p14:creationId xmlns:p14="http://schemas.microsoft.com/office/powerpoint/2010/main" val="24233016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br>
              <a:rPr lang="en-US" sz="3800" dirty="0"/>
            </a:br>
            <a:endParaRPr lang="en-US" sz="3800" dirty="0"/>
          </a:p>
        </p:txBody>
      </p:sp>
      <p:sp>
        <p:nvSpPr>
          <p:cNvPr id="495619" name="Rectangle 3"/>
          <p:cNvSpPr>
            <a:spLocks noGrp="1" noChangeArrowheads="1"/>
          </p:cNvSpPr>
          <p:nvPr>
            <p:ph type="body" idx="1"/>
          </p:nvPr>
        </p:nvSpPr>
        <p:spPr/>
        <p:txBody>
          <a:bodyPr/>
          <a:lstStyle/>
          <a:p>
            <a:pPr>
              <a:buFont typeface="Wingdings" pitchFamily="2" charset="2"/>
              <a:buNone/>
            </a:pPr>
            <a:r>
              <a:rPr lang="en-US" dirty="0"/>
              <a:t> </a:t>
            </a:r>
          </a:p>
          <a:p>
            <a:pPr>
              <a:buNone/>
            </a:pPr>
            <a:r>
              <a:rPr lang="en-US" sz="1600" dirty="0">
                <a:solidFill>
                  <a:srgbClr val="FF0000"/>
                </a:solidFill>
              </a:rPr>
              <a:t>	This material is intended solely for information purposes and is not to be construed, under any circumstances, by implication or otherwise, as an offer to sell or a solicitation to buy or sell or trade in any commodities or securities herein named.  Information is obtained from  sources believed to be reliable, but is in no way guaranteed.  No guarantee of any kind is implied or possible where projections of future conditions are attempted.  In no event should the content of this material be construed as an express or implied promise, guarantee or implication that you will profit or that losses can or will be limited in any manner whatsoever. All investments are subject to risk, which should be considered prior to making any investment decisions.  </a:t>
            </a:r>
          </a:p>
          <a:p>
            <a:endParaRPr lang="en-US" sz="1600" dirty="0"/>
          </a:p>
        </p:txBody>
      </p:sp>
      <p:sp>
        <p:nvSpPr>
          <p:cNvPr id="495620" name="Rectangle 4"/>
          <p:cNvSpPr>
            <a:spLocks noChangeArrowheads="1"/>
          </p:cNvSpPr>
          <p:nvPr/>
        </p:nvSpPr>
        <p:spPr bwMode="auto">
          <a:xfrm>
            <a:off x="1828800" y="1828800"/>
            <a:ext cx="8534400" cy="3886200"/>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en-US" sz="1600" dirty="0"/>
              <a:t>	</a:t>
            </a:r>
            <a:endParaRPr lang="en-US" sz="1600" dirty="0">
              <a:solidFill>
                <a:srgbClr val="FF0000"/>
              </a:solidFill>
            </a:endParaRPr>
          </a:p>
          <a:p>
            <a:pPr marL="342900" indent="-342900">
              <a:spcBef>
                <a:spcPct val="20000"/>
              </a:spcBef>
              <a:buClr>
                <a:schemeClr val="accent1"/>
              </a:buClr>
              <a:buSzPct val="65000"/>
            </a:pPr>
            <a:r>
              <a:rPr lang="en-US" sz="1600" dirty="0">
                <a:solidFill>
                  <a:srgbClr val="FF0000"/>
                </a:solidFill>
              </a:rPr>
              <a:t>	</a:t>
            </a:r>
          </a:p>
        </p:txBody>
      </p:sp>
      <p:sp>
        <p:nvSpPr>
          <p:cNvPr id="495621" name="Rectangle 5"/>
          <p:cNvSpPr>
            <a:spLocks noChangeArrowheads="1"/>
          </p:cNvSpPr>
          <p:nvPr/>
        </p:nvSpPr>
        <p:spPr bwMode="auto">
          <a:xfrm>
            <a:off x="2133600" y="430214"/>
            <a:ext cx="8229600" cy="1139825"/>
          </a:xfrm>
          <a:prstGeom prst="rect">
            <a:avLst/>
          </a:prstGeom>
          <a:noFill/>
          <a:ln w="9525">
            <a:noFill/>
            <a:miter lim="800000"/>
            <a:headEnd/>
            <a:tailEnd/>
          </a:ln>
          <a:effectLst/>
        </p:spPr>
        <p:txBody>
          <a:bodyPr/>
          <a:lstStyle/>
          <a:p>
            <a:r>
              <a:rPr lang="en-US" sz="4200" dirty="0">
                <a:solidFill>
                  <a:schemeClr val="tx2"/>
                </a:solidFill>
                <a:latin typeface="Garamond" pitchFamily="18" charset="0"/>
              </a:rPr>
              <a:t>Disclaimer</a:t>
            </a:r>
          </a:p>
        </p:txBody>
      </p:sp>
      <p:sp>
        <p:nvSpPr>
          <p:cNvPr id="9" name="Slide Number Placeholder 2"/>
          <p:cNvSpPr>
            <a:spLocks noGrp="1"/>
          </p:cNvSpPr>
          <p:nvPr>
            <p:ph type="sldNum" sz="quarter" idx="10"/>
          </p:nvPr>
        </p:nvSpPr>
        <p:spPr>
          <a:xfrm>
            <a:off x="9763126" y="6586539"/>
            <a:ext cx="919163" cy="293687"/>
          </a:xfrm>
        </p:spPr>
        <p:txBody>
          <a:bodyPr/>
          <a:lstStyle/>
          <a:p>
            <a:fld id="{15245A1B-565C-4CC5-845E-37DFA763C3E7}" type="slidenum">
              <a:rPr lang="en-US" altLang="en-US" smtClean="0"/>
              <a:pPr/>
              <a:t>71</a:t>
            </a:fld>
            <a:endParaRPr lang="en-US" altLang="en-US"/>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3763817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25" name="Rectangle 17"/>
          <p:cNvSpPr>
            <a:spLocks noChangeArrowheads="1"/>
          </p:cNvSpPr>
          <p:nvPr/>
        </p:nvSpPr>
        <p:spPr bwMode="auto">
          <a:xfrm>
            <a:off x="2057400" y="1447800"/>
            <a:ext cx="8001000" cy="4495800"/>
          </a:xfrm>
          <a:prstGeom prst="rect">
            <a:avLst/>
          </a:prstGeom>
          <a:solidFill>
            <a:schemeClr val="accent1">
              <a:lumMod val="20000"/>
              <a:lumOff val="80000"/>
            </a:schemeClr>
          </a:solidFill>
          <a:ln w="28575">
            <a:noFill/>
            <a:miter lim="800000"/>
            <a:headEnd/>
            <a:tailEnd/>
          </a:ln>
          <a:effectLst/>
        </p:spPr>
        <p:txBody>
          <a:bodyPr wrap="none" anchor="t"/>
          <a:lstStyle/>
          <a:p>
            <a:pPr algn="ctr" eaLnBrk="0" hangingPunct="0">
              <a:spcBef>
                <a:spcPct val="50000"/>
              </a:spcBef>
            </a:pPr>
            <a:r>
              <a:rPr lang="en-US" altLang="zh-TW" dirty="0">
                <a:ea typeface="PMingLiU" pitchFamily="18" charset="-120"/>
              </a:rPr>
              <a:t>Securities Industry</a:t>
            </a:r>
          </a:p>
        </p:txBody>
      </p:sp>
      <p:sp>
        <p:nvSpPr>
          <p:cNvPr id="171022" name="Text Box 14"/>
          <p:cNvSpPr txBox="1">
            <a:spLocks noChangeArrowheads="1"/>
          </p:cNvSpPr>
          <p:nvPr/>
        </p:nvSpPr>
        <p:spPr bwMode="auto">
          <a:xfrm>
            <a:off x="2209800" y="4195128"/>
            <a:ext cx="3848100" cy="1596072"/>
          </a:xfrm>
          <a:prstGeom prst="rect">
            <a:avLst/>
          </a:prstGeom>
          <a:solidFill>
            <a:schemeClr val="accent2">
              <a:lumMod val="20000"/>
              <a:lumOff val="80000"/>
            </a:schemeClr>
          </a:solidFill>
          <a:ln w="9525">
            <a:noFill/>
            <a:miter lim="800000"/>
            <a:headEnd/>
            <a:tailEnd/>
          </a:ln>
          <a:effectLst/>
        </p:spPr>
        <p:txBody>
          <a:bodyPr wrap="square" anchor="b">
            <a:noAutofit/>
          </a:bodyPr>
          <a:lstStyle/>
          <a:p>
            <a:pPr algn="ctr" eaLnBrk="0" hangingPunct="0">
              <a:spcBef>
                <a:spcPct val="50000"/>
              </a:spcBef>
            </a:pPr>
            <a:r>
              <a:rPr lang="en-US" altLang="zh-TW" dirty="0">
                <a:ea typeface="PMingLiU" pitchFamily="18" charset="-120"/>
              </a:rPr>
              <a:t>Primary Market</a:t>
            </a:r>
          </a:p>
        </p:txBody>
      </p:sp>
      <p:sp>
        <p:nvSpPr>
          <p:cNvPr id="171023" name="Text Box 15"/>
          <p:cNvSpPr txBox="1">
            <a:spLocks noChangeArrowheads="1"/>
          </p:cNvSpPr>
          <p:nvPr/>
        </p:nvSpPr>
        <p:spPr bwMode="auto">
          <a:xfrm>
            <a:off x="6057900" y="4195128"/>
            <a:ext cx="3848100" cy="1596072"/>
          </a:xfrm>
          <a:prstGeom prst="rect">
            <a:avLst/>
          </a:prstGeom>
          <a:solidFill>
            <a:schemeClr val="accent3">
              <a:lumMod val="20000"/>
              <a:lumOff val="80000"/>
            </a:schemeClr>
          </a:solidFill>
          <a:ln w="9525">
            <a:noFill/>
            <a:miter lim="800000"/>
            <a:headEnd/>
            <a:tailEnd/>
          </a:ln>
          <a:effectLst/>
        </p:spPr>
        <p:txBody>
          <a:bodyPr wrap="square" anchor="b">
            <a:noAutofit/>
          </a:bodyPr>
          <a:lstStyle/>
          <a:p>
            <a:pPr algn="ctr" eaLnBrk="0" hangingPunct="0">
              <a:spcBef>
                <a:spcPct val="50000"/>
              </a:spcBef>
            </a:pPr>
            <a:r>
              <a:rPr lang="en-US" altLang="zh-TW" dirty="0">
                <a:ea typeface="PMingLiU" pitchFamily="18" charset="-120"/>
              </a:rPr>
              <a:t>Secondary Market</a:t>
            </a:r>
          </a:p>
        </p:txBody>
      </p:sp>
      <p:sp>
        <p:nvSpPr>
          <p:cNvPr id="171010" name="Rectangle 2"/>
          <p:cNvSpPr>
            <a:spLocks noGrp="1" noChangeArrowheads="1"/>
          </p:cNvSpPr>
          <p:nvPr>
            <p:ph type="title"/>
          </p:nvPr>
        </p:nvSpPr>
        <p:spPr/>
        <p:txBody>
          <a:bodyPr/>
          <a:lstStyle/>
          <a:p>
            <a:r>
              <a:rPr lang="en-US" altLang="zh-TW">
                <a:ea typeface="PMingLiU" pitchFamily="18" charset="-120"/>
              </a:rPr>
              <a:t>Securities Firms  &amp; Investment Banks</a:t>
            </a:r>
          </a:p>
        </p:txBody>
      </p:sp>
      <p:sp>
        <p:nvSpPr>
          <p:cNvPr id="17"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9943A7A-05A0-4625-B40B-423DC194150B}" type="slidenum">
              <a:rPr lang="en-US" altLang="en-US" sz="1400"/>
              <a:pPr/>
              <a:t>72</a:t>
            </a:fld>
            <a:endParaRPr lang="en-US" altLang="en-US" sz="1400"/>
          </a:p>
        </p:txBody>
      </p:sp>
      <p:sp>
        <p:nvSpPr>
          <p:cNvPr id="171013" name="Text Box 5"/>
          <p:cNvSpPr txBox="1">
            <a:spLocks noChangeArrowheads="1"/>
          </p:cNvSpPr>
          <p:nvPr/>
        </p:nvSpPr>
        <p:spPr bwMode="auto">
          <a:xfrm>
            <a:off x="2533650" y="2133602"/>
            <a:ext cx="3200400" cy="1615827"/>
          </a:xfrm>
          <a:prstGeom prst="rect">
            <a:avLst/>
          </a:prstGeom>
          <a:solidFill>
            <a:schemeClr val="bg1"/>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b="1" dirty="0">
                <a:ea typeface="PMingLiU" pitchFamily="18" charset="-120"/>
              </a:rPr>
              <a:t>Corporate Finance</a:t>
            </a:r>
            <a:r>
              <a:rPr lang="en-US" altLang="zh-TW" dirty="0">
                <a:ea typeface="PMingLiU" pitchFamily="18" charset="-120"/>
              </a:rPr>
              <a:t>: </a:t>
            </a:r>
          </a:p>
          <a:p>
            <a:pPr algn="ctr" eaLnBrk="0" hangingPunct="0">
              <a:spcBef>
                <a:spcPct val="50000"/>
              </a:spcBef>
            </a:pPr>
            <a:r>
              <a:rPr lang="en-US" altLang="zh-TW" dirty="0">
                <a:ea typeface="PMingLiU" pitchFamily="18" charset="-120"/>
              </a:rPr>
              <a:t>Assisting firms in </a:t>
            </a:r>
            <a:r>
              <a:rPr lang="en-US" altLang="zh-TW" dirty="0">
                <a:solidFill>
                  <a:schemeClr val="accent2"/>
                </a:solidFill>
                <a:ea typeface="PMingLiU" pitchFamily="18" charset="-120"/>
              </a:rPr>
              <a:t>raising capital </a:t>
            </a:r>
            <a:r>
              <a:rPr lang="en-US" altLang="zh-TW" dirty="0">
                <a:ea typeface="PMingLiU" pitchFamily="18" charset="-120"/>
              </a:rPr>
              <a:t>and providing </a:t>
            </a:r>
            <a:r>
              <a:rPr lang="en-US" altLang="zh-TW" dirty="0">
                <a:solidFill>
                  <a:schemeClr val="accent2"/>
                </a:solidFill>
                <a:ea typeface="PMingLiU" pitchFamily="18" charset="-120"/>
              </a:rPr>
              <a:t>advice </a:t>
            </a:r>
            <a:r>
              <a:rPr lang="en-US" altLang="zh-TW" dirty="0">
                <a:ea typeface="PMingLiU" pitchFamily="18" charset="-120"/>
              </a:rPr>
              <a:t>about M&amp;A, corporate restructuring and finance</a:t>
            </a:r>
          </a:p>
        </p:txBody>
      </p:sp>
      <p:sp>
        <p:nvSpPr>
          <p:cNvPr id="171015" name="Text Box 7"/>
          <p:cNvSpPr txBox="1">
            <a:spLocks noChangeArrowheads="1"/>
          </p:cNvSpPr>
          <p:nvPr/>
        </p:nvSpPr>
        <p:spPr bwMode="auto">
          <a:xfrm>
            <a:off x="6400800" y="2133601"/>
            <a:ext cx="3200400" cy="1615827"/>
          </a:xfrm>
          <a:prstGeom prst="rect">
            <a:avLst/>
          </a:prstGeom>
          <a:solidFill>
            <a:schemeClr val="bg1"/>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algn="ctr" eaLnBrk="0" hangingPunct="0">
              <a:spcBef>
                <a:spcPct val="50000"/>
              </a:spcBef>
            </a:pPr>
            <a:r>
              <a:rPr lang="en-US" altLang="zh-TW" b="1" dirty="0">
                <a:ea typeface="PMingLiU" pitchFamily="18" charset="-120"/>
              </a:rPr>
              <a:t>Brokerage and market making</a:t>
            </a:r>
            <a:r>
              <a:rPr lang="en-US" altLang="zh-TW" dirty="0">
                <a:ea typeface="PMingLiU" pitchFamily="18" charset="-120"/>
              </a:rPr>
              <a:t>:</a:t>
            </a:r>
          </a:p>
          <a:p>
            <a:pPr algn="ctr" eaLnBrk="0" hangingPunct="0">
              <a:spcBef>
                <a:spcPct val="50000"/>
              </a:spcBef>
            </a:pPr>
            <a:r>
              <a:rPr lang="en-US" altLang="zh-TW" dirty="0">
                <a:solidFill>
                  <a:schemeClr val="accent2"/>
                </a:solidFill>
                <a:ea typeface="PMingLiU" pitchFamily="18" charset="-120"/>
              </a:rPr>
              <a:t>Sale </a:t>
            </a:r>
            <a:r>
              <a:rPr lang="en-US" altLang="zh-TW" dirty="0">
                <a:ea typeface="PMingLiU" pitchFamily="18" charset="-120"/>
              </a:rPr>
              <a:t>and </a:t>
            </a:r>
            <a:r>
              <a:rPr lang="en-US" altLang="zh-TW" dirty="0">
                <a:solidFill>
                  <a:schemeClr val="accent2"/>
                </a:solidFill>
                <a:ea typeface="PMingLiU" pitchFamily="18" charset="-120"/>
              </a:rPr>
              <a:t>trading </a:t>
            </a:r>
            <a:r>
              <a:rPr lang="en-US" altLang="zh-TW" dirty="0">
                <a:ea typeface="PMingLiU" pitchFamily="18" charset="-120"/>
              </a:rPr>
              <a:t>of securities</a:t>
            </a:r>
          </a:p>
        </p:txBody>
      </p:sp>
      <p:sp>
        <p:nvSpPr>
          <p:cNvPr id="171016" name="Text Box 8"/>
          <p:cNvSpPr txBox="1">
            <a:spLocks noChangeArrowheads="1"/>
          </p:cNvSpPr>
          <p:nvPr/>
        </p:nvSpPr>
        <p:spPr bwMode="auto">
          <a:xfrm>
            <a:off x="2530178" y="4329546"/>
            <a:ext cx="3207344" cy="639817"/>
          </a:xfrm>
          <a:prstGeom prst="rect">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Investment banks</a:t>
            </a:r>
          </a:p>
        </p:txBody>
      </p:sp>
      <p:sp>
        <p:nvSpPr>
          <p:cNvPr id="171017" name="Text Box 9"/>
          <p:cNvSpPr txBox="1">
            <a:spLocks noChangeArrowheads="1"/>
          </p:cNvSpPr>
          <p:nvPr/>
        </p:nvSpPr>
        <p:spPr bwMode="auto">
          <a:xfrm>
            <a:off x="6400801" y="4335074"/>
            <a:ext cx="3200400" cy="646331"/>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spcBef>
                <a:spcPct val="50000"/>
              </a:spcBef>
            </a:pPr>
            <a:r>
              <a:rPr lang="en-US" altLang="zh-TW" b="1" dirty="0">
                <a:ea typeface="PMingLiU" pitchFamily="18" charset="-120"/>
              </a:rPr>
              <a:t>Securities Firms </a:t>
            </a:r>
            <a:br>
              <a:rPr lang="en-US" altLang="zh-TW" b="1" dirty="0">
                <a:ea typeface="PMingLiU" pitchFamily="18" charset="-120"/>
              </a:rPr>
            </a:br>
            <a:r>
              <a:rPr lang="en-US" altLang="zh-TW" dirty="0">
                <a:ea typeface="PMingLiU" pitchFamily="18" charset="-120"/>
              </a:rPr>
              <a:t>(Brokers and Dealers)</a:t>
            </a:r>
          </a:p>
        </p:txBody>
      </p:sp>
      <p:cxnSp>
        <p:nvCxnSpPr>
          <p:cNvPr id="171020" name="AutoShape 12"/>
          <p:cNvCxnSpPr>
            <a:cxnSpLocks noChangeShapeType="1"/>
            <a:stCxn id="171013" idx="2"/>
            <a:endCxn id="171016" idx="0"/>
          </p:cNvCxnSpPr>
          <p:nvPr/>
        </p:nvCxnSpPr>
        <p:spPr bwMode="auto">
          <a:xfrm>
            <a:off x="4133850" y="3749429"/>
            <a:ext cx="0" cy="580117"/>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71021" name="AutoShape 13"/>
          <p:cNvCxnSpPr>
            <a:cxnSpLocks noChangeShapeType="1"/>
            <a:stCxn id="171015" idx="2"/>
            <a:endCxn id="171017" idx="0"/>
          </p:cNvCxnSpPr>
          <p:nvPr/>
        </p:nvCxnSpPr>
        <p:spPr bwMode="auto">
          <a:xfrm>
            <a:off x="8001001" y="3749427"/>
            <a:ext cx="1" cy="585646"/>
          </a:xfrm>
          <a:prstGeom prst="straightConnector1">
            <a:avLst/>
          </a:prstGeom>
          <a:ln>
            <a:headEnd/>
            <a:tailEnd type="triangle" w="med" len="med"/>
          </a:ln>
        </p:spPr>
        <p:style>
          <a:lnRef idx="2">
            <a:schemeClr val="accent3"/>
          </a:lnRef>
          <a:fillRef idx="0">
            <a:schemeClr val="accent3"/>
          </a:fillRef>
          <a:effectRef idx="1">
            <a:schemeClr val="accent3"/>
          </a:effectRef>
          <a:fontRef idx="minor">
            <a:schemeClr val="tx1"/>
          </a:fontRef>
        </p:style>
      </p:cxnSp>
      <p:sp>
        <p:nvSpPr>
          <p:cNvPr id="1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261474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fade">
                                      <p:cBhvr>
                                        <p:cTn id="7" dur="500"/>
                                        <p:tgtEl>
                                          <p:spTgt spid="1710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1020"/>
                                        </p:tgtEl>
                                        <p:attrNameLst>
                                          <p:attrName>style.visibility</p:attrName>
                                        </p:attrNameLst>
                                      </p:cBhvr>
                                      <p:to>
                                        <p:strVal val="visible"/>
                                      </p:to>
                                    </p:set>
                                    <p:animEffect transition="in" filter="fade">
                                      <p:cBhvr>
                                        <p:cTn id="11" dur="500"/>
                                        <p:tgtEl>
                                          <p:spTgt spid="1710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1016"/>
                                        </p:tgtEl>
                                        <p:attrNameLst>
                                          <p:attrName>style.visibility</p:attrName>
                                        </p:attrNameLst>
                                      </p:cBhvr>
                                      <p:to>
                                        <p:strVal val="visible"/>
                                      </p:to>
                                    </p:set>
                                    <p:animEffect transition="in" filter="fade">
                                      <p:cBhvr>
                                        <p:cTn id="14" dur="500"/>
                                        <p:tgtEl>
                                          <p:spTgt spid="1710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1022"/>
                                        </p:tgtEl>
                                        <p:attrNameLst>
                                          <p:attrName>style.visibility</p:attrName>
                                        </p:attrNameLst>
                                      </p:cBhvr>
                                      <p:to>
                                        <p:strVal val="visible"/>
                                      </p:to>
                                    </p:set>
                                    <p:animEffect transition="in" filter="fade">
                                      <p:cBhvr>
                                        <p:cTn id="19" dur="500"/>
                                        <p:tgtEl>
                                          <p:spTgt spid="1710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1015"/>
                                        </p:tgtEl>
                                        <p:attrNameLst>
                                          <p:attrName>style.visibility</p:attrName>
                                        </p:attrNameLst>
                                      </p:cBhvr>
                                      <p:to>
                                        <p:strVal val="visible"/>
                                      </p:to>
                                    </p:set>
                                    <p:animEffect transition="in" filter="fade">
                                      <p:cBhvr>
                                        <p:cTn id="24" dur="500"/>
                                        <p:tgtEl>
                                          <p:spTgt spid="17101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71021"/>
                                        </p:tgtEl>
                                        <p:attrNameLst>
                                          <p:attrName>style.visibility</p:attrName>
                                        </p:attrNameLst>
                                      </p:cBhvr>
                                      <p:to>
                                        <p:strVal val="visible"/>
                                      </p:to>
                                    </p:set>
                                    <p:animEffect transition="in" filter="fade">
                                      <p:cBhvr>
                                        <p:cTn id="28" dur="500"/>
                                        <p:tgtEl>
                                          <p:spTgt spid="1710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1017"/>
                                        </p:tgtEl>
                                        <p:attrNameLst>
                                          <p:attrName>style.visibility</p:attrName>
                                        </p:attrNameLst>
                                      </p:cBhvr>
                                      <p:to>
                                        <p:strVal val="visible"/>
                                      </p:to>
                                    </p:set>
                                    <p:animEffect transition="in" filter="fade">
                                      <p:cBhvr>
                                        <p:cTn id="31" dur="500"/>
                                        <p:tgtEl>
                                          <p:spTgt spid="1710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1023"/>
                                        </p:tgtEl>
                                        <p:attrNameLst>
                                          <p:attrName>style.visibility</p:attrName>
                                        </p:attrNameLst>
                                      </p:cBhvr>
                                      <p:to>
                                        <p:strVal val="visible"/>
                                      </p:to>
                                    </p:set>
                                    <p:animEffect transition="in" filter="fade">
                                      <p:cBhvr>
                                        <p:cTn id="36" dur="500"/>
                                        <p:tgtEl>
                                          <p:spTgt spid="1710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1025"/>
                                        </p:tgtEl>
                                        <p:attrNameLst>
                                          <p:attrName>style.visibility</p:attrName>
                                        </p:attrNameLst>
                                      </p:cBhvr>
                                      <p:to>
                                        <p:strVal val="visible"/>
                                      </p:to>
                                    </p:set>
                                    <p:animEffect transition="in" filter="fade">
                                      <p:cBhvr>
                                        <p:cTn id="41" dur="500"/>
                                        <p:tgtEl>
                                          <p:spTgt spid="17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25" grpId="0" animBg="1"/>
      <p:bldP spid="171022" grpId="0" animBg="1"/>
      <p:bldP spid="171023" grpId="0" animBg="1"/>
      <p:bldP spid="171013" grpId="0" animBg="1"/>
      <p:bldP spid="171015" grpId="0" animBg="1"/>
      <p:bldP spid="171016" grpId="0" animBg="1"/>
      <p:bldP spid="1710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 v. Investment Bank v. Investment Banking</a:t>
            </a:r>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73</a:t>
            </a:fld>
            <a:endParaRPr lang="en-US" altLang="en-US"/>
          </a:p>
        </p:txBody>
      </p:sp>
      <p:sp>
        <p:nvSpPr>
          <p:cNvPr id="4" name="Footer Placeholder 3"/>
          <p:cNvSpPr>
            <a:spLocks noGrp="1"/>
          </p:cNvSpPr>
          <p:nvPr>
            <p:ph type="ftr" sz="quarter" idx="11"/>
          </p:nvPr>
        </p:nvSpPr>
        <p:spPr>
          <a:xfrm>
            <a:off x="3429000" y="6248400"/>
            <a:ext cx="7154862" cy="350838"/>
          </a:xfrm>
        </p:spPr>
        <p:txBody>
          <a:bodyPr/>
          <a:lstStyle/>
          <a:p>
            <a:r>
              <a:rPr lang="en-US" altLang="zh-TW" dirty="0"/>
              <a:t>What are Investment Banks?</a:t>
            </a:r>
          </a:p>
        </p:txBody>
      </p:sp>
      <p:sp>
        <p:nvSpPr>
          <p:cNvPr id="5" name="Rectangle 4"/>
          <p:cNvSpPr/>
          <p:nvPr/>
        </p:nvSpPr>
        <p:spPr>
          <a:xfrm>
            <a:off x="5087482" y="13716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Bank</a:t>
            </a:r>
          </a:p>
        </p:txBody>
      </p:sp>
      <p:sp>
        <p:nvSpPr>
          <p:cNvPr id="6" name="Rectangle 5"/>
          <p:cNvSpPr/>
          <p:nvPr/>
        </p:nvSpPr>
        <p:spPr>
          <a:xfrm>
            <a:off x="2819400" y="2504792"/>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Commercial Bank</a:t>
            </a:r>
          </a:p>
        </p:txBody>
      </p:sp>
      <p:sp>
        <p:nvSpPr>
          <p:cNvPr id="7" name="Rectangle 6"/>
          <p:cNvSpPr/>
          <p:nvPr/>
        </p:nvSpPr>
        <p:spPr>
          <a:xfrm>
            <a:off x="4648200" y="2514600"/>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Investment Bank</a:t>
            </a:r>
          </a:p>
        </p:txBody>
      </p:sp>
      <p:sp>
        <p:nvSpPr>
          <p:cNvPr id="8" name="Rectangle 7"/>
          <p:cNvSpPr/>
          <p:nvPr/>
        </p:nvSpPr>
        <p:spPr>
          <a:xfrm>
            <a:off x="6405327" y="2504792"/>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a:t>
            </a:r>
          </a:p>
          <a:p>
            <a:pPr algn="ctr"/>
            <a:r>
              <a:rPr lang="en-US" dirty="0"/>
              <a:t> Bank</a:t>
            </a:r>
          </a:p>
        </p:txBody>
      </p:sp>
      <p:sp>
        <p:nvSpPr>
          <p:cNvPr id="9" name="Rectangle 8"/>
          <p:cNvSpPr/>
          <p:nvPr/>
        </p:nvSpPr>
        <p:spPr>
          <a:xfrm>
            <a:off x="8229600" y="2514600"/>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Asset Management</a:t>
            </a:r>
          </a:p>
        </p:txBody>
      </p:sp>
      <p:sp>
        <p:nvSpPr>
          <p:cNvPr id="10" name="Rectangle 9"/>
          <p:cNvSpPr/>
          <p:nvPr/>
        </p:nvSpPr>
        <p:spPr>
          <a:xfrm>
            <a:off x="3009900" y="3581400"/>
            <a:ext cx="1143000" cy="6858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Markets</a:t>
            </a:r>
          </a:p>
        </p:txBody>
      </p:sp>
      <p:sp>
        <p:nvSpPr>
          <p:cNvPr id="11" name="Rectangle 10"/>
          <p:cNvSpPr/>
          <p:nvPr/>
        </p:nvSpPr>
        <p:spPr>
          <a:xfrm>
            <a:off x="4762500" y="3581400"/>
            <a:ext cx="1295400" cy="6858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Investment Banking</a:t>
            </a:r>
          </a:p>
        </p:txBody>
      </p:sp>
      <p:cxnSp>
        <p:nvCxnSpPr>
          <p:cNvPr id="13" name="Straight Arrow Connector 12"/>
          <p:cNvCxnSpPr>
            <a:stCxn id="5" idx="2"/>
            <a:endCxn id="7" idx="0"/>
          </p:cNvCxnSpPr>
          <p:nvPr/>
        </p:nvCxnSpPr>
        <p:spPr>
          <a:xfrm flipH="1">
            <a:off x="5410200" y="2057400"/>
            <a:ext cx="324982"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6" idx="0"/>
          </p:cNvCxnSpPr>
          <p:nvPr/>
        </p:nvCxnSpPr>
        <p:spPr>
          <a:xfrm flipH="1">
            <a:off x="3581400" y="2057400"/>
            <a:ext cx="2153782" cy="447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8" idx="0"/>
          </p:cNvCxnSpPr>
          <p:nvPr/>
        </p:nvCxnSpPr>
        <p:spPr>
          <a:xfrm>
            <a:off x="5735183" y="2057400"/>
            <a:ext cx="1432145" cy="447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9" idx="0"/>
          </p:cNvCxnSpPr>
          <p:nvPr/>
        </p:nvCxnSpPr>
        <p:spPr>
          <a:xfrm>
            <a:off x="5735182" y="2057400"/>
            <a:ext cx="3256418"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a:endCxn id="10" idx="0"/>
          </p:cNvCxnSpPr>
          <p:nvPr/>
        </p:nvCxnSpPr>
        <p:spPr>
          <a:xfrm flipH="1">
            <a:off x="3581400" y="3276600"/>
            <a:ext cx="1828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1" idx="0"/>
          </p:cNvCxnSpPr>
          <p:nvPr/>
        </p:nvCxnSpPr>
        <p:spPr>
          <a:xfrm>
            <a:off x="5410200" y="32766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873844" y="3598752"/>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Support Functions</a:t>
            </a:r>
          </a:p>
        </p:txBody>
      </p:sp>
      <p:cxnSp>
        <p:nvCxnSpPr>
          <p:cNvPr id="26" name="Straight Arrow Connector 25"/>
          <p:cNvCxnSpPr>
            <a:stCxn id="7" idx="2"/>
            <a:endCxn id="7" idx="2"/>
          </p:cNvCxnSpPr>
          <p:nvPr/>
        </p:nvCxnSpPr>
        <p:spPr>
          <a:xfrm>
            <a:off x="5410200" y="327660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24" idx="0"/>
          </p:cNvCxnSpPr>
          <p:nvPr/>
        </p:nvCxnSpPr>
        <p:spPr>
          <a:xfrm>
            <a:off x="5410200" y="3276600"/>
            <a:ext cx="2111344" cy="322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495800" y="4343400"/>
            <a:ext cx="2057400" cy="19050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Corporate Finance</a:t>
            </a:r>
          </a:p>
          <a:p>
            <a:pPr algn="ctr"/>
            <a:r>
              <a:rPr lang="en-US" dirty="0"/>
              <a:t>(Coverage; Execution)</a:t>
            </a:r>
          </a:p>
          <a:p>
            <a:pPr algn="ctr"/>
            <a:r>
              <a:rPr lang="en-US" dirty="0"/>
              <a:t>M&amp;A</a:t>
            </a:r>
          </a:p>
          <a:p>
            <a:pPr algn="ctr"/>
            <a:r>
              <a:rPr lang="en-US" dirty="0"/>
              <a:t>ECM</a:t>
            </a:r>
          </a:p>
          <a:p>
            <a:pPr algn="ctr"/>
            <a:r>
              <a:rPr lang="en-US" dirty="0"/>
              <a:t>DCM</a:t>
            </a:r>
          </a:p>
          <a:p>
            <a:pPr algn="ctr"/>
            <a:r>
              <a:rPr lang="en-US" dirty="0"/>
              <a:t>Rating Advisory</a:t>
            </a:r>
          </a:p>
        </p:txBody>
      </p:sp>
      <p:sp>
        <p:nvSpPr>
          <p:cNvPr id="39" name="Rectangle 38"/>
          <p:cNvSpPr/>
          <p:nvPr/>
        </p:nvSpPr>
        <p:spPr>
          <a:xfrm>
            <a:off x="2914650" y="4370561"/>
            <a:ext cx="1333500" cy="16002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&amp; Trading (Equity; FICC; Derivatives)</a:t>
            </a:r>
          </a:p>
          <a:p>
            <a:pPr algn="ctr"/>
            <a:r>
              <a:rPr lang="en-US" dirty="0"/>
              <a:t>Research</a:t>
            </a:r>
          </a:p>
        </p:txBody>
      </p:sp>
      <p:sp>
        <p:nvSpPr>
          <p:cNvPr id="41" name="Rectangle 40"/>
          <p:cNvSpPr/>
          <p:nvPr/>
        </p:nvSpPr>
        <p:spPr>
          <a:xfrm>
            <a:off x="6873844" y="4370562"/>
            <a:ext cx="1355756" cy="1877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Legal, Compliance, Credit Risk, Market Risk, Operations, Finance,….</a:t>
            </a:r>
          </a:p>
        </p:txBody>
      </p:sp>
    </p:spTree>
    <p:extLst>
      <p:ext uri="{BB962C8B-B14F-4D97-AF65-F5344CB8AC3E}">
        <p14:creationId xmlns:p14="http://schemas.microsoft.com/office/powerpoint/2010/main" val="1702886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3" name="AutoShape 7"/>
          <p:cNvSpPr>
            <a:spLocks noChangeArrowheads="1"/>
          </p:cNvSpPr>
          <p:nvPr/>
        </p:nvSpPr>
        <p:spPr bwMode="auto">
          <a:xfrm>
            <a:off x="6629400" y="4953000"/>
            <a:ext cx="3581400" cy="762000"/>
          </a:xfrm>
          <a:prstGeom prst="wedgeRoundRectCallout">
            <a:avLst>
              <a:gd name="adj1" fmla="val -129822"/>
              <a:gd name="adj2" fmla="val -136209"/>
              <a:gd name="adj3"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TW" dirty="0">
                <a:ea typeface="PMingLiU" pitchFamily="18" charset="-120"/>
              </a:rPr>
              <a:t>Charles Schwab is the best known discount broker</a:t>
            </a:r>
          </a:p>
        </p:txBody>
      </p:sp>
      <p:sp>
        <p:nvSpPr>
          <p:cNvPr id="429062" name="AutoShape 6"/>
          <p:cNvSpPr>
            <a:spLocks noChangeArrowheads="1"/>
          </p:cNvSpPr>
          <p:nvPr/>
        </p:nvSpPr>
        <p:spPr bwMode="auto">
          <a:xfrm>
            <a:off x="1905000" y="4876800"/>
            <a:ext cx="3505200" cy="838200"/>
          </a:xfrm>
          <a:prstGeom prst="wedgeRectCallout">
            <a:avLst>
              <a:gd name="adj1" fmla="val -32605"/>
              <a:gd name="adj2" fmla="val -327299"/>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r>
              <a:rPr lang="en-US" altLang="zh-TW" dirty="0">
                <a:ea typeface="PMingLiU" pitchFamily="18" charset="-120"/>
              </a:rPr>
              <a:t>Merrill Lynch is the largest full service brokerage house in the US</a:t>
            </a:r>
          </a:p>
        </p:txBody>
      </p:sp>
      <p:sp>
        <p:nvSpPr>
          <p:cNvPr id="429058" name="Rectangle 2"/>
          <p:cNvSpPr>
            <a:spLocks noGrp="1" noChangeArrowheads="1"/>
          </p:cNvSpPr>
          <p:nvPr>
            <p:ph type="title"/>
          </p:nvPr>
        </p:nvSpPr>
        <p:spPr/>
        <p:txBody>
          <a:bodyPr/>
          <a:lstStyle/>
          <a:p>
            <a:r>
              <a:rPr lang="en-US" altLang="zh-TW"/>
              <a:t>Securities Brokers &amp; Dealers</a:t>
            </a:r>
          </a:p>
        </p:txBody>
      </p:sp>
      <p:sp>
        <p:nvSpPr>
          <p:cNvPr id="2" name="Text Placeholder 1"/>
          <p:cNvSpPr>
            <a:spLocks noGrp="1"/>
          </p:cNvSpPr>
          <p:nvPr>
            <p:ph type="body" idx="1"/>
          </p:nvPr>
        </p:nvSpPr>
        <p:spPr/>
        <p:txBody>
          <a:bodyPr/>
          <a:lstStyle/>
          <a:p>
            <a:r>
              <a:rPr lang="en-US" altLang="zh-TW" dirty="0"/>
              <a:t>Securities </a:t>
            </a:r>
            <a:r>
              <a:rPr lang="en-US" altLang="zh-TW" dirty="0">
                <a:solidFill>
                  <a:schemeClr val="accent2"/>
                </a:solidFill>
              </a:rPr>
              <a:t>Brokers</a:t>
            </a:r>
          </a:p>
        </p:txBody>
      </p:sp>
      <p:sp>
        <p:nvSpPr>
          <p:cNvPr id="429059" name="Rectangle 3"/>
          <p:cNvSpPr>
            <a:spLocks noGrp="1" noChangeArrowheads="1"/>
          </p:cNvSpPr>
          <p:nvPr>
            <p:ph sz="half" idx="2"/>
          </p:nvPr>
        </p:nvSpPr>
        <p:spPr/>
        <p:txBody>
          <a:bodyPr/>
          <a:lstStyle/>
          <a:p>
            <a:r>
              <a:rPr lang="en-US" altLang="zh-TW" sz="1800" b="1" dirty="0">
                <a:solidFill>
                  <a:schemeClr val="accent2"/>
                </a:solidFill>
              </a:rPr>
              <a:t>Full Service Brokers </a:t>
            </a:r>
            <a:r>
              <a:rPr lang="en-US" altLang="zh-TW" sz="1800" dirty="0"/>
              <a:t>offer clients </a:t>
            </a:r>
            <a:r>
              <a:rPr lang="en-US" altLang="zh-TW" sz="1800" b="1" dirty="0">
                <a:solidFill>
                  <a:schemeClr val="accent2"/>
                </a:solidFill>
              </a:rPr>
              <a:t>research and investment advice</a:t>
            </a:r>
            <a:r>
              <a:rPr lang="en-US" altLang="zh-TW" sz="1800" dirty="0"/>
              <a:t>, but usually charge a higher commission on trades.</a:t>
            </a:r>
          </a:p>
          <a:p>
            <a:r>
              <a:rPr lang="en-US" altLang="zh-TW" sz="1800" b="1" dirty="0">
                <a:solidFill>
                  <a:schemeClr val="accent2"/>
                </a:solidFill>
              </a:rPr>
              <a:t>Discount Brokers </a:t>
            </a:r>
            <a:r>
              <a:rPr lang="en-US" altLang="zh-TW" sz="1800" dirty="0"/>
              <a:t>provide facilities to buy/sell securities but offer no advice  </a:t>
            </a:r>
          </a:p>
        </p:txBody>
      </p:sp>
      <p:sp>
        <p:nvSpPr>
          <p:cNvPr id="3" name="Text Placeholder 2"/>
          <p:cNvSpPr>
            <a:spLocks noGrp="1"/>
          </p:cNvSpPr>
          <p:nvPr>
            <p:ph type="body" sz="quarter" idx="3"/>
          </p:nvPr>
        </p:nvSpPr>
        <p:spPr/>
        <p:txBody>
          <a:bodyPr/>
          <a:lstStyle/>
          <a:p>
            <a:r>
              <a:rPr lang="en-US" altLang="zh-TW" dirty="0"/>
              <a:t>Securities </a:t>
            </a:r>
            <a:r>
              <a:rPr lang="en-US" altLang="zh-TW" dirty="0">
                <a:solidFill>
                  <a:schemeClr val="accent2"/>
                </a:solidFill>
              </a:rPr>
              <a:t>Dealers</a:t>
            </a:r>
          </a:p>
        </p:txBody>
      </p:sp>
      <p:sp>
        <p:nvSpPr>
          <p:cNvPr id="429060" name="Rectangle 4"/>
          <p:cNvSpPr>
            <a:spLocks noGrp="1" noChangeArrowheads="1"/>
          </p:cNvSpPr>
          <p:nvPr>
            <p:ph sz="quarter" idx="4"/>
          </p:nvPr>
        </p:nvSpPr>
        <p:spPr/>
        <p:txBody>
          <a:bodyPr/>
          <a:lstStyle/>
          <a:p>
            <a:r>
              <a:rPr lang="en-US" altLang="zh-TW" sz="1800" dirty="0"/>
              <a:t>Hold </a:t>
            </a:r>
            <a:r>
              <a:rPr lang="en-US" altLang="zh-TW" sz="1800" b="1" dirty="0">
                <a:solidFill>
                  <a:schemeClr val="accent2"/>
                </a:solidFill>
              </a:rPr>
              <a:t>inventories</a:t>
            </a:r>
            <a:r>
              <a:rPr lang="en-US" altLang="zh-TW" sz="1800" dirty="0">
                <a:solidFill>
                  <a:schemeClr val="accent2"/>
                </a:solidFill>
              </a:rPr>
              <a:t> </a:t>
            </a:r>
            <a:r>
              <a:rPr lang="en-US" altLang="zh-TW" sz="1800" dirty="0"/>
              <a:t>of securities on their </a:t>
            </a:r>
            <a:br>
              <a:rPr lang="en-US" altLang="zh-TW" sz="1800" dirty="0"/>
            </a:br>
            <a:r>
              <a:rPr lang="en-US" altLang="zh-TW" sz="1800" dirty="0"/>
              <a:t>own account</a:t>
            </a:r>
          </a:p>
          <a:p>
            <a:r>
              <a:rPr lang="en-US" altLang="zh-TW" sz="1800" dirty="0"/>
              <a:t>Provide </a:t>
            </a:r>
            <a:r>
              <a:rPr lang="en-US" altLang="zh-TW" sz="1800" b="1" dirty="0">
                <a:solidFill>
                  <a:schemeClr val="accent2"/>
                </a:solidFill>
              </a:rPr>
              <a:t>liquidity</a:t>
            </a:r>
            <a:r>
              <a:rPr lang="en-US" altLang="zh-TW" sz="1800" dirty="0">
                <a:solidFill>
                  <a:schemeClr val="accent2"/>
                </a:solidFill>
              </a:rPr>
              <a:t> </a:t>
            </a:r>
            <a:r>
              <a:rPr lang="en-US" altLang="zh-TW" sz="1800" dirty="0"/>
              <a:t>to the market by standing by ready to buy or sell securities (market maker)</a:t>
            </a:r>
          </a:p>
        </p:txBody>
      </p:sp>
      <p:sp>
        <p:nvSpPr>
          <p:cNvPr id="10"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2421D7EF-B7F8-4C14-9487-3C31D51F79F5}" type="slidenum">
              <a:rPr lang="en-US" altLang="en-US" sz="1400"/>
              <a:pPr/>
              <a:t>74</a:t>
            </a:fld>
            <a:endParaRPr lang="en-US" altLang="en-US" sz="1400"/>
          </a:p>
        </p:txBody>
      </p:sp>
      <p:sp>
        <p:nvSpPr>
          <p:cNvPr id="429061" name="Text Box 5"/>
          <p:cNvSpPr txBox="1">
            <a:spLocks noChangeArrowheads="1"/>
          </p:cNvSpPr>
          <p:nvPr/>
        </p:nvSpPr>
        <p:spPr bwMode="auto">
          <a:xfrm>
            <a:off x="1524000" y="5864424"/>
            <a:ext cx="2514600" cy="307777"/>
          </a:xfrm>
          <a:prstGeom prst="rect">
            <a:avLst/>
          </a:prstGeom>
          <a:noFill/>
          <a:ln w="9525">
            <a:noFill/>
            <a:miter lim="800000"/>
            <a:headEnd/>
            <a:tailEnd/>
          </a:ln>
          <a:effectLst/>
        </p:spPr>
        <p:txBody>
          <a:bodyPr wrap="square">
            <a:spAutoFit/>
          </a:bodyPr>
          <a:lstStyle>
            <a:defPPr>
              <a:defRPr lang="en-US"/>
            </a:defPPr>
            <a:lvl1pPr eaLnBrk="0" hangingPunct="0">
              <a:spcBef>
                <a:spcPct val="50000"/>
              </a:spcBef>
              <a:defRPr sz="1400" i="1">
                <a:latin typeface="+mn-lt"/>
                <a:ea typeface="PMingLiU" pitchFamily="18" charset="-120"/>
              </a:defRPr>
            </a:lvl1pPr>
          </a:lstStyle>
          <a:p>
            <a:r>
              <a:rPr lang="en-US" altLang="zh-TW" dirty="0"/>
              <a:t>Source: </a:t>
            </a:r>
            <a:r>
              <a:rPr lang="en-US" altLang="zh-TW" dirty="0" err="1"/>
              <a:t>Mishkin</a:t>
            </a:r>
            <a:r>
              <a:rPr lang="en-US" altLang="zh-TW" dirty="0"/>
              <a:t>/Eakins</a:t>
            </a:r>
          </a:p>
        </p:txBody>
      </p:sp>
      <p:sp>
        <p:nvSpPr>
          <p:cNvPr id="1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are Investment Banks?</a:t>
            </a:r>
          </a:p>
        </p:txBody>
      </p:sp>
    </p:spTree>
    <p:extLst>
      <p:ext uri="{BB962C8B-B14F-4D97-AF65-F5344CB8AC3E}">
        <p14:creationId xmlns:p14="http://schemas.microsoft.com/office/powerpoint/2010/main" val="194333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9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90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90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906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9060">
                                            <p:txEl>
                                              <p:pRg st="1" end="1"/>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29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3" grpId="0" animBg="1"/>
      <p:bldP spid="429062" grpId="0" animBg="1"/>
      <p:bldP spid="429059" grpId="0" build="p"/>
      <p:bldP spid="429060" grpId="0" build="p"/>
      <p:bldP spid="42906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Quick Quiz!</a:t>
            </a:r>
          </a:p>
        </p:txBody>
      </p:sp>
      <p:sp>
        <p:nvSpPr>
          <p:cNvPr id="10" name="Content Placeholder 9"/>
          <p:cNvSpPr>
            <a:spLocks noGrp="1"/>
          </p:cNvSpPr>
          <p:nvPr>
            <p:ph idx="1"/>
          </p:nvPr>
        </p:nvSpPr>
        <p:spPr/>
        <p:txBody>
          <a:bodyPr/>
          <a:lstStyle/>
          <a:p>
            <a:r>
              <a:rPr lang="en-US" dirty="0"/>
              <a:t>Corporate finance is:</a:t>
            </a:r>
          </a:p>
          <a:p>
            <a:pPr lvl="1"/>
            <a:r>
              <a:rPr lang="en-US" dirty="0"/>
              <a:t>Primary market</a:t>
            </a:r>
          </a:p>
          <a:p>
            <a:pPr lvl="1"/>
            <a:r>
              <a:rPr lang="en-US" dirty="0"/>
              <a:t>Secondary market</a:t>
            </a:r>
          </a:p>
          <a:p>
            <a:r>
              <a:rPr lang="en-US" dirty="0"/>
              <a:t>Full service brokers offer</a:t>
            </a:r>
          </a:p>
          <a:p>
            <a:pPr lvl="1"/>
            <a:r>
              <a:rPr lang="en-US" dirty="0"/>
              <a:t>Only brokerage service</a:t>
            </a:r>
          </a:p>
          <a:p>
            <a:pPr lvl="1"/>
            <a:r>
              <a:rPr lang="en-US" dirty="0"/>
              <a:t>Also offer advice</a:t>
            </a:r>
          </a:p>
          <a:p>
            <a:r>
              <a:rPr lang="en-US" dirty="0"/>
              <a:t>Which provides liquidity?</a:t>
            </a:r>
          </a:p>
          <a:p>
            <a:pPr lvl="1"/>
            <a:r>
              <a:rPr lang="en-US" dirty="0"/>
              <a:t>Broker</a:t>
            </a:r>
          </a:p>
          <a:p>
            <a:pPr lvl="1"/>
            <a:r>
              <a:rPr lang="en-US" dirty="0"/>
              <a:t>Dealer </a:t>
            </a:r>
          </a:p>
        </p:txBody>
      </p:sp>
      <p:sp>
        <p:nvSpPr>
          <p:cNvPr id="7" name="Slide Number Placeholder 6"/>
          <p:cNvSpPr>
            <a:spLocks noGrp="1"/>
          </p:cNvSpPr>
          <p:nvPr>
            <p:ph type="sldNum" sz="quarter" idx="10"/>
          </p:nvPr>
        </p:nvSpPr>
        <p:spPr/>
        <p:txBody>
          <a:bodyPr/>
          <a:lstStyle/>
          <a:p>
            <a:fld id="{11F0ADC2-F856-46C9-8F09-B0936FE9CA57}" type="slidenum">
              <a:rPr lang="en-US" altLang="en-US" smtClean="0"/>
              <a:pPr/>
              <a:t>75</a:t>
            </a:fld>
            <a:endParaRPr lang="en-US" altLang="en-US"/>
          </a:p>
        </p:txBody>
      </p:sp>
      <p:sp>
        <p:nvSpPr>
          <p:cNvPr id="8" name="Footer Placeholder 7"/>
          <p:cNvSpPr>
            <a:spLocks noGrp="1"/>
          </p:cNvSpPr>
          <p:nvPr>
            <p:ph type="ftr" sz="quarter" idx="11"/>
          </p:nvPr>
        </p:nvSpPr>
        <p:spPr/>
        <p:txBody>
          <a:bodyPr/>
          <a:lstStyle/>
          <a:p>
            <a:r>
              <a:rPr lang="en-US" altLang="en-US" dirty="0"/>
              <a:t>Quiz</a:t>
            </a:r>
          </a:p>
        </p:txBody>
      </p:sp>
      <p:pic>
        <p:nvPicPr>
          <p:cNvPr id="11" name="Picture 3" descr="C:\Users\Wolfgang\Documents\ED.PRES\06_Purchased Copyrighted Contend\istockphoto\iStock_000008335931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2128704"/>
            <a:ext cx="3696065" cy="343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0844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76</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2" name="Rectangle 8"/>
          <p:cNvSpPr>
            <a:spLocks noChangeArrowheads="1"/>
          </p:cNvSpPr>
          <p:nvPr/>
        </p:nvSpPr>
        <p:spPr bwMode="auto">
          <a:xfrm>
            <a:off x="1981200" y="5562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13" name="AutoShape 10"/>
          <p:cNvCxnSpPr>
            <a:cxnSpLocks noChangeShapeType="1"/>
            <a:endCxn id="12" idx="1"/>
          </p:cNvCxnSpPr>
          <p:nvPr/>
        </p:nvCxnSpPr>
        <p:spPr bwMode="auto">
          <a:xfrm rot="5400000">
            <a:off x="14668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14" name="Rectangle 13"/>
          <p:cNvSpPr/>
          <p:nvPr/>
        </p:nvSpPr>
        <p:spPr>
          <a:xfrm>
            <a:off x="3733800" y="3505200"/>
            <a:ext cx="6705600" cy="28956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buFont typeface="+mj-lt"/>
              <a:buAutoNum type="arabicPeriod"/>
            </a:pPr>
            <a:r>
              <a:rPr lang="en-US" altLang="zh-TW" sz="2000" dirty="0">
                <a:solidFill>
                  <a:schemeClr val="tx1"/>
                </a:solidFill>
              </a:rPr>
              <a:t>What are Investment Banks?</a:t>
            </a:r>
          </a:p>
          <a:p>
            <a:pPr marL="636587" indent="-457200">
              <a:lnSpc>
                <a:spcPct val="200000"/>
              </a:lnSpc>
              <a:buFont typeface="+mj-lt"/>
              <a:buAutoNum type="arabicPeriod"/>
            </a:pPr>
            <a:r>
              <a:rPr lang="en-US" altLang="zh-TW" sz="2000" b="1" dirty="0">
                <a:solidFill>
                  <a:srgbClr val="C00000"/>
                </a:solidFill>
              </a:rPr>
              <a:t>Investment Banks vs. Commercial Banks</a:t>
            </a:r>
          </a:p>
          <a:p>
            <a:pPr marL="636587" indent="-457200">
              <a:lnSpc>
                <a:spcPct val="200000"/>
              </a:lnSpc>
              <a:buFont typeface="+mj-lt"/>
              <a:buAutoNum type="arabicPeriod"/>
            </a:pPr>
            <a:r>
              <a:rPr lang="en-US" altLang="zh-TW" sz="2000" dirty="0">
                <a:solidFill>
                  <a:sysClr val="windowText" lastClr="000000"/>
                </a:solidFill>
              </a:rPr>
              <a:t>What do Investments Banks do?</a:t>
            </a:r>
          </a:p>
        </p:txBody>
      </p:sp>
    </p:spTree>
    <p:extLst>
      <p:ext uri="{BB962C8B-B14F-4D97-AF65-F5344CB8AC3E}">
        <p14:creationId xmlns:p14="http://schemas.microsoft.com/office/powerpoint/2010/main" val="567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2" name="Rectangle 4"/>
          <p:cNvSpPr>
            <a:spLocks noGrp="1" noChangeArrowheads="1"/>
          </p:cNvSpPr>
          <p:nvPr>
            <p:ph type="title"/>
          </p:nvPr>
        </p:nvSpPr>
        <p:spPr/>
        <p:txBody>
          <a:bodyPr/>
          <a:lstStyle/>
          <a:p>
            <a:r>
              <a:rPr lang="en-US" altLang="zh-TW" dirty="0"/>
              <a:t>What is the difference between investment banks and commercial banks?</a:t>
            </a:r>
          </a:p>
        </p:txBody>
      </p:sp>
      <p:sp>
        <p:nvSpPr>
          <p:cNvPr id="334853" name="Rectangle 5"/>
          <p:cNvSpPr>
            <a:spLocks noGrp="1" noChangeArrowheads="1"/>
          </p:cNvSpPr>
          <p:nvPr>
            <p:ph idx="1"/>
          </p:nvPr>
        </p:nvSpPr>
        <p:spPr/>
        <p:txBody>
          <a:bodyPr/>
          <a:lstStyle/>
          <a:p>
            <a:r>
              <a:rPr lang="en-US" altLang="zh-TW"/>
              <a:t>Merchant banks and investment banks</a:t>
            </a:r>
          </a:p>
          <a:p>
            <a:r>
              <a:rPr lang="en-US" altLang="zh-TW"/>
              <a:t>Origins of US investment banks</a:t>
            </a:r>
          </a:p>
          <a:p>
            <a:r>
              <a:rPr lang="en-US" altLang="zh-TW"/>
              <a:t>Basic frameworks for financial services organization</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8CAF82B-8067-4070-ACEB-65A1274E5286}" type="slidenum">
              <a:rPr lang="en-US" altLang="en-US" sz="1400"/>
              <a:pPr/>
              <a:t>77</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281017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8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8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8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US" altLang="zh-TW" dirty="0"/>
              <a:t>From Merchant to Investment Banks</a:t>
            </a:r>
          </a:p>
        </p:txBody>
      </p:sp>
      <p:sp>
        <p:nvSpPr>
          <p:cNvPr id="12"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F9961CF-AE9F-4745-BAC8-6C7F0CC4A02E}" type="slidenum">
              <a:rPr lang="en-US" altLang="en-US" sz="1400"/>
              <a:pPr/>
              <a:t>78</a:t>
            </a:fld>
            <a:endParaRPr lang="en-US" altLang="en-US" sz="1400"/>
          </a:p>
        </p:txBody>
      </p:sp>
      <p:pic>
        <p:nvPicPr>
          <p:cNvPr id="2037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75376" y="4343400"/>
            <a:ext cx="1259648" cy="1417638"/>
          </a:xfrm>
          <a:prstGeom prst="rect">
            <a:avLst/>
          </a:prstGeom>
          <a:noFill/>
        </p:spPr>
      </p:pic>
      <p:pic>
        <p:nvPicPr>
          <p:cNvPr id="2037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133600" y="2209800"/>
            <a:ext cx="3948206" cy="381000"/>
          </a:xfrm>
          <a:prstGeom prst="rect">
            <a:avLst/>
          </a:prstGeom>
          <a:noFill/>
        </p:spPr>
      </p:pic>
      <p:pic>
        <p:nvPicPr>
          <p:cNvPr id="203781"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514600" y="3440098"/>
            <a:ext cx="3124200" cy="535019"/>
          </a:xfrm>
          <a:prstGeom prst="rect">
            <a:avLst/>
          </a:prstGeom>
          <a:noFill/>
        </p:spPr>
      </p:pic>
      <p:pic>
        <p:nvPicPr>
          <p:cNvPr id="203782"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086600" y="1770211"/>
            <a:ext cx="2743200" cy="631528"/>
          </a:xfrm>
          <a:prstGeom prst="rect">
            <a:avLst/>
          </a:prstGeom>
          <a:noFill/>
        </p:spPr>
      </p:pic>
      <p:pic>
        <p:nvPicPr>
          <p:cNvPr id="203783" name="Picture 7"/>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001000" y="4419600"/>
            <a:ext cx="1447800" cy="1447800"/>
          </a:xfrm>
          <a:prstGeom prst="rect">
            <a:avLst/>
          </a:prstGeom>
          <a:noFill/>
        </p:spPr>
      </p:pic>
      <p:pic>
        <p:nvPicPr>
          <p:cNvPr id="203785" name="Picture 9"/>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904581" y="4648200"/>
            <a:ext cx="2743200" cy="685800"/>
          </a:xfrm>
          <a:prstGeom prst="rect">
            <a:avLst/>
          </a:prstGeom>
          <a:noFill/>
        </p:spPr>
      </p:pic>
      <p:pic>
        <p:nvPicPr>
          <p:cNvPr id="873474" name="Picture 2" descr="C:\Users\Wolfgang\Documents\ED.PRES\Veronique Lafon-Vinais\new project\FINA 691B - Fall 11\500px-Logo_Credit_Suisse_First_Boston.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4706" y="3027226"/>
            <a:ext cx="3115094" cy="990600"/>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25574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780"/>
                                        </p:tgtEl>
                                        <p:attrNameLst>
                                          <p:attrName>style.visibility</p:attrName>
                                        </p:attrNameLst>
                                      </p:cBhvr>
                                      <p:to>
                                        <p:strVal val="visible"/>
                                      </p:to>
                                    </p:set>
                                    <p:animEffect transition="in" filter="fade">
                                      <p:cBhvr>
                                        <p:cTn id="7" dur="250"/>
                                        <p:tgtEl>
                                          <p:spTgt spid="20378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03782"/>
                                        </p:tgtEl>
                                        <p:attrNameLst>
                                          <p:attrName>style.visibility</p:attrName>
                                        </p:attrNameLst>
                                      </p:cBhvr>
                                      <p:to>
                                        <p:strVal val="visible"/>
                                      </p:to>
                                    </p:set>
                                    <p:animEffect transition="in" filter="fade">
                                      <p:cBhvr>
                                        <p:cTn id="11" dur="250"/>
                                        <p:tgtEl>
                                          <p:spTgt spid="20378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03781"/>
                                        </p:tgtEl>
                                        <p:attrNameLst>
                                          <p:attrName>style.visibility</p:attrName>
                                        </p:attrNameLst>
                                      </p:cBhvr>
                                      <p:to>
                                        <p:strVal val="visible"/>
                                      </p:to>
                                    </p:set>
                                    <p:animEffect transition="in" filter="fade">
                                      <p:cBhvr>
                                        <p:cTn id="15" dur="250"/>
                                        <p:tgtEl>
                                          <p:spTgt spid="20378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873474"/>
                                        </p:tgtEl>
                                        <p:attrNameLst>
                                          <p:attrName>style.visibility</p:attrName>
                                        </p:attrNameLst>
                                      </p:cBhvr>
                                      <p:to>
                                        <p:strVal val="visible"/>
                                      </p:to>
                                    </p:set>
                                    <p:animEffect transition="in" filter="fade">
                                      <p:cBhvr>
                                        <p:cTn id="19" dur="250"/>
                                        <p:tgtEl>
                                          <p:spTgt spid="87347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03779"/>
                                        </p:tgtEl>
                                        <p:attrNameLst>
                                          <p:attrName>style.visibility</p:attrName>
                                        </p:attrNameLst>
                                      </p:cBhvr>
                                      <p:to>
                                        <p:strVal val="visible"/>
                                      </p:to>
                                    </p:set>
                                    <p:animEffect transition="in" filter="fade">
                                      <p:cBhvr>
                                        <p:cTn id="23" dur="250"/>
                                        <p:tgtEl>
                                          <p:spTgt spid="203779"/>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03785"/>
                                        </p:tgtEl>
                                        <p:attrNameLst>
                                          <p:attrName>style.visibility</p:attrName>
                                        </p:attrNameLst>
                                      </p:cBhvr>
                                      <p:to>
                                        <p:strVal val="visible"/>
                                      </p:to>
                                    </p:set>
                                    <p:animEffect transition="in" filter="fade">
                                      <p:cBhvr>
                                        <p:cTn id="27" dur="250"/>
                                        <p:tgtEl>
                                          <p:spTgt spid="20378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03783"/>
                                        </p:tgtEl>
                                        <p:attrNameLst>
                                          <p:attrName>style.visibility</p:attrName>
                                        </p:attrNameLst>
                                      </p:cBhvr>
                                      <p:to>
                                        <p:strVal val="visible"/>
                                      </p:to>
                                    </p:set>
                                    <p:animEffect transition="in" filter="fade">
                                      <p:cBhvr>
                                        <p:cTn id="31" dur="250"/>
                                        <p:tgtEl>
                                          <p:spTgt spid="203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9" name="Rectangle 5"/>
          <p:cNvSpPr>
            <a:spLocks noGrp="1" noChangeArrowheads="1"/>
          </p:cNvSpPr>
          <p:nvPr>
            <p:ph type="title"/>
          </p:nvPr>
        </p:nvSpPr>
        <p:spPr/>
        <p:txBody>
          <a:bodyPr/>
          <a:lstStyle/>
          <a:p>
            <a:r>
              <a:rPr lang="en-US" altLang="zh-TW"/>
              <a:t>Investment Banks</a:t>
            </a:r>
          </a:p>
        </p:txBody>
      </p:sp>
      <p:sp>
        <p:nvSpPr>
          <p:cNvPr id="205830" name="Rectangle 6"/>
          <p:cNvSpPr>
            <a:spLocks noGrp="1" noChangeArrowheads="1"/>
          </p:cNvSpPr>
          <p:nvPr>
            <p:ph idx="1"/>
          </p:nvPr>
        </p:nvSpPr>
        <p:spPr/>
        <p:txBody>
          <a:bodyPr/>
          <a:lstStyle/>
          <a:p>
            <a:r>
              <a:rPr lang="en-US" altLang="zh-TW" dirty="0"/>
              <a:t>Investment banks were essentially created in the U.S. by the passage of the </a:t>
            </a:r>
            <a:r>
              <a:rPr lang="en-US" altLang="zh-TW" b="1" dirty="0">
                <a:solidFill>
                  <a:schemeClr val="accent2"/>
                </a:solidFill>
              </a:rPr>
              <a:t>Glass-</a:t>
            </a:r>
            <a:r>
              <a:rPr lang="en-US" altLang="zh-TW" b="1" dirty="0" err="1">
                <a:solidFill>
                  <a:schemeClr val="accent2"/>
                </a:solidFill>
              </a:rPr>
              <a:t>Steagall</a:t>
            </a:r>
            <a:r>
              <a:rPr lang="en-US" altLang="zh-TW" b="1" dirty="0">
                <a:solidFill>
                  <a:schemeClr val="accent2"/>
                </a:solidFill>
              </a:rPr>
              <a:t> Act (1933).  </a:t>
            </a:r>
            <a:r>
              <a:rPr lang="en-US" altLang="zh-TW" dirty="0"/>
              <a:t>Prior to this, investment banking activities were part of large, money-center commercial banks</a:t>
            </a:r>
          </a:p>
          <a:p>
            <a:r>
              <a:rPr lang="en-US" altLang="zh-TW" dirty="0"/>
              <a:t>The lines between investment banks and commercial banks again begins to blur as legal separation between investment banks and commercial banks is no longer required</a:t>
            </a:r>
          </a:p>
          <a:p>
            <a:r>
              <a:rPr lang="en-US" altLang="zh-TW" dirty="0"/>
              <a:t>Following the Citi-Travellers merger in 1998, the </a:t>
            </a:r>
            <a:r>
              <a:rPr lang="en-US" altLang="zh-TW" b="1" dirty="0">
                <a:solidFill>
                  <a:schemeClr val="accent2"/>
                </a:solidFill>
              </a:rPr>
              <a:t>Gramm-Leach-Bliley Act (1999) </a:t>
            </a:r>
            <a:r>
              <a:rPr lang="en-US" altLang="zh-TW" dirty="0"/>
              <a:t>effectively repealed Glass-</a:t>
            </a:r>
            <a:r>
              <a:rPr lang="en-US" altLang="zh-TW" dirty="0" err="1"/>
              <a:t>Steagall</a:t>
            </a:r>
            <a:endParaRPr lang="en-US" altLang="zh-TW" dirty="0"/>
          </a:p>
        </p:txBody>
      </p:sp>
      <p:sp>
        <p:nvSpPr>
          <p:cNvPr id="7"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D026270-C5C0-4051-B383-FE15D0D68B12}" type="slidenum">
              <a:rPr lang="en-US" altLang="en-US" sz="1400"/>
              <a:pPr/>
              <a:t>79</a:t>
            </a:fld>
            <a:endParaRPr lang="en-US" altLang="en-US" sz="1400"/>
          </a:p>
        </p:txBody>
      </p:sp>
      <p:sp>
        <p:nvSpPr>
          <p:cNvPr id="205828" name="Text Box 4"/>
          <p:cNvSpPr txBox="1">
            <a:spLocks noChangeArrowheads="1"/>
          </p:cNvSpPr>
          <p:nvPr/>
        </p:nvSpPr>
        <p:spPr bwMode="auto">
          <a:xfrm>
            <a:off x="1524000" y="5864424"/>
            <a:ext cx="2362200" cy="307777"/>
          </a:xfrm>
          <a:prstGeom prst="rect">
            <a:avLst/>
          </a:prstGeom>
          <a:noFill/>
          <a:ln w="9525">
            <a:noFill/>
            <a:miter lim="800000"/>
            <a:headEnd/>
            <a:tailEnd/>
          </a:ln>
          <a:effectLst/>
        </p:spPr>
        <p:txBody>
          <a:bodyPr wrap="square">
            <a:spAutoFit/>
          </a:bodyPr>
          <a:lstStyle>
            <a:defPPr>
              <a:defRPr lang="en-US"/>
            </a:defPPr>
            <a:lvl1pPr eaLnBrk="0" hangingPunct="0">
              <a:spcBef>
                <a:spcPct val="50000"/>
              </a:spcBef>
              <a:defRPr sz="1400" i="1">
                <a:latin typeface="+mn-lt"/>
                <a:ea typeface="PMingLiU" pitchFamily="18" charset="-120"/>
              </a:defRPr>
            </a:lvl1pPr>
          </a:lstStyle>
          <a:p>
            <a:r>
              <a:rPr lang="en-US" altLang="zh-TW" dirty="0"/>
              <a:t>Source: </a:t>
            </a:r>
            <a:r>
              <a:rPr lang="en-US" altLang="zh-TW" dirty="0" err="1"/>
              <a:t>Mishkin</a:t>
            </a:r>
            <a:r>
              <a:rPr lang="en-US" altLang="zh-TW" dirty="0"/>
              <a:t>/Eakins</a:t>
            </a:r>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342282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0" grpId="0" build="p" bldLvl="2"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Banking discussion: bank competitors</a:t>
            </a:r>
          </a:p>
        </p:txBody>
      </p:sp>
      <p:sp>
        <p:nvSpPr>
          <p:cNvPr id="3" name="Content Placeholder 2"/>
          <p:cNvSpPr>
            <a:spLocks noGrp="1"/>
          </p:cNvSpPr>
          <p:nvPr>
            <p:ph sz="half" idx="1"/>
          </p:nvPr>
        </p:nvSpPr>
        <p:spPr>
          <a:xfrm>
            <a:off x="1981200" y="1417639"/>
            <a:ext cx="4038600" cy="4708525"/>
          </a:xfrm>
        </p:spPr>
        <p:txBody>
          <a:bodyPr>
            <a:normAutofit fontScale="55000" lnSpcReduction="20000"/>
          </a:bodyPr>
          <a:lstStyle/>
          <a:p>
            <a:r>
              <a:rPr lang="en-US" dirty="0"/>
              <a:t>Fast lending services </a:t>
            </a:r>
          </a:p>
          <a:p>
            <a:r>
              <a:rPr lang="en-US" dirty="0"/>
              <a:t>Crypto currencies</a:t>
            </a:r>
          </a:p>
          <a:p>
            <a:r>
              <a:rPr lang="en-US" dirty="0"/>
              <a:t>Fintech companies: </a:t>
            </a:r>
            <a:r>
              <a:rPr lang="en-US" dirty="0" err="1"/>
              <a:t>Paypal</a:t>
            </a:r>
            <a:r>
              <a:rPr lang="en-US" dirty="0"/>
              <a:t>, Square (banks are too slow)</a:t>
            </a:r>
          </a:p>
          <a:p>
            <a:r>
              <a:rPr lang="en-US" dirty="0"/>
              <a:t>Online B2B platforms</a:t>
            </a:r>
          </a:p>
          <a:p>
            <a:r>
              <a:rPr lang="en-US" dirty="0"/>
              <a:t>Online companies like </a:t>
            </a:r>
            <a:r>
              <a:rPr lang="en-US" dirty="0" err="1"/>
              <a:t>Alipay</a:t>
            </a:r>
            <a:r>
              <a:rPr lang="en-US" dirty="0"/>
              <a:t> in China, Ant Financial</a:t>
            </a:r>
          </a:p>
          <a:p>
            <a:r>
              <a:rPr lang="en-US" dirty="0"/>
              <a:t>Retailers like Starbucks</a:t>
            </a:r>
          </a:p>
          <a:p>
            <a:pPr>
              <a:lnSpc>
                <a:spcPct val="100000"/>
              </a:lnSpc>
            </a:pPr>
            <a:r>
              <a:rPr lang="en-US" dirty="0"/>
              <a:t>Start ups providing solutions for SMEs to consolidate credit</a:t>
            </a:r>
          </a:p>
          <a:p>
            <a:endParaRPr lang="en-US" dirty="0"/>
          </a:p>
        </p:txBody>
      </p:sp>
      <p:sp>
        <p:nvSpPr>
          <p:cNvPr id="6" name="Content Placeholder 5"/>
          <p:cNvSpPr>
            <a:spLocks noGrp="1"/>
          </p:cNvSpPr>
          <p:nvPr>
            <p:ph sz="half" idx="2"/>
          </p:nvPr>
        </p:nvSpPr>
        <p:spPr>
          <a:xfrm>
            <a:off x="6248400" y="1385401"/>
            <a:ext cx="4038600" cy="4525963"/>
          </a:xfrm>
        </p:spPr>
        <p:txBody>
          <a:bodyPr>
            <a:normAutofit fontScale="55000" lnSpcReduction="20000"/>
          </a:bodyPr>
          <a:lstStyle/>
          <a:p>
            <a:pPr>
              <a:lnSpc>
                <a:spcPct val="100000"/>
              </a:lnSpc>
            </a:pPr>
            <a:r>
              <a:rPr lang="en-US" dirty="0"/>
              <a:t>Finance companies like UA</a:t>
            </a:r>
          </a:p>
          <a:p>
            <a:pPr>
              <a:lnSpc>
                <a:spcPct val="100000"/>
              </a:lnSpc>
            </a:pPr>
            <a:r>
              <a:rPr lang="en-US" dirty="0"/>
              <a:t>Financial companies that provide substitute to deposits</a:t>
            </a:r>
          </a:p>
          <a:p>
            <a:pPr>
              <a:lnSpc>
                <a:spcPct val="100000"/>
              </a:lnSpc>
            </a:pPr>
            <a:r>
              <a:rPr lang="en-US" dirty="0"/>
              <a:t>All companies that provide installment loans</a:t>
            </a:r>
          </a:p>
          <a:p>
            <a:pPr>
              <a:lnSpc>
                <a:spcPct val="100000"/>
              </a:lnSpc>
            </a:pPr>
            <a:r>
              <a:rPr lang="en-US" dirty="0"/>
              <a:t>Securities companies (apps for stock trading)</a:t>
            </a:r>
          </a:p>
          <a:p>
            <a:pPr>
              <a:lnSpc>
                <a:spcPct val="100000"/>
              </a:lnSpc>
            </a:pPr>
            <a:r>
              <a:rPr lang="en-US" dirty="0"/>
              <a:t>Companies offering their own credit cards</a:t>
            </a:r>
          </a:p>
          <a:p>
            <a:pPr>
              <a:lnSpc>
                <a:spcPct val="100000"/>
              </a:lnSpc>
            </a:pPr>
            <a:r>
              <a:rPr lang="en-US" dirty="0"/>
              <a:t>Investment banks</a:t>
            </a:r>
          </a:p>
          <a:p>
            <a:pPr>
              <a:lnSpc>
                <a:spcPct val="100000"/>
              </a:lnSpc>
            </a:pPr>
            <a:r>
              <a:rPr lang="en-US" dirty="0"/>
              <a:t>Credit unions</a:t>
            </a:r>
          </a:p>
          <a:p>
            <a:pPr>
              <a:lnSpc>
                <a:spcPct val="100000"/>
              </a:lnSpc>
            </a:pPr>
            <a:r>
              <a:rPr lang="en-US" dirty="0"/>
              <a:t>Corporates have investment banking/corporate finance</a:t>
            </a:r>
          </a:p>
          <a:p>
            <a:pPr>
              <a:lnSpc>
                <a:spcPct val="100000"/>
              </a:lnSpc>
            </a:pPr>
            <a:r>
              <a:rPr lang="en-US" dirty="0"/>
              <a:t>Government departments?</a:t>
            </a:r>
          </a:p>
          <a:p>
            <a:pPr>
              <a:lnSpc>
                <a:spcPct val="100000"/>
              </a:lnSpc>
            </a:pPr>
            <a:r>
              <a:rPr lang="en-US" dirty="0"/>
              <a:t>Buy Now Pay Later</a:t>
            </a:r>
          </a:p>
          <a:p>
            <a:pPr>
              <a:lnSpc>
                <a:spcPct val="100000"/>
              </a:lnSpc>
            </a:pPr>
            <a:endParaRPr lang="en-US" dirty="0"/>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8</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3078766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TW" dirty="0"/>
              <a:t>Investment vs. Commercial Banks: Is there a difference?</a:t>
            </a:r>
          </a:p>
        </p:txBody>
      </p:sp>
      <p:sp>
        <p:nvSpPr>
          <p:cNvPr id="14"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8D562D43-547D-4C2C-B796-2B20AE44DB7A}" type="slidenum">
              <a:rPr lang="en-US" altLang="en-US" sz="1400"/>
              <a:pPr/>
              <a:t>80</a:t>
            </a:fld>
            <a:endParaRPr lang="en-US" altLang="en-US" sz="1400"/>
          </a:p>
        </p:txBody>
      </p:sp>
      <p:pic>
        <p:nvPicPr>
          <p:cNvPr id="16387" name="Picture 3"/>
          <p:cNvPicPr>
            <a:picLocks noChangeAspect="1" noChangeArrowheads="1" noCrop="1"/>
          </p:cNvPicPr>
          <p:nvPr/>
        </p:nvPicPr>
        <p:blipFill>
          <a:blip r:embed="rId2" cstate="print">
            <a:extLst>
              <a:ext uri="{28A0092B-C50C-407E-A947-70E740481C1C}">
                <a14:useLocalDpi xmlns:a14="http://schemas.microsoft.com/office/drawing/2010/main" val="0"/>
              </a:ext>
            </a:extLst>
          </a:blip>
          <a:stretch>
            <a:fillRect/>
          </a:stretch>
        </p:blipFill>
        <p:spPr bwMode="auto">
          <a:xfrm>
            <a:off x="2819400" y="2133601"/>
            <a:ext cx="2632364" cy="606011"/>
          </a:xfrm>
          <a:prstGeom prst="rect">
            <a:avLst/>
          </a:prstGeom>
          <a:noFill/>
        </p:spPr>
      </p:pic>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24601" y="1905000"/>
            <a:ext cx="2285999" cy="457200"/>
          </a:xfrm>
          <a:prstGeom prst="rect">
            <a:avLst/>
          </a:prstGeom>
          <a:noFill/>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971800" y="3148447"/>
            <a:ext cx="1705358" cy="1172435"/>
          </a:xfrm>
          <a:prstGeom prst="rect">
            <a:avLst/>
          </a:prstGeom>
          <a:noFill/>
        </p:spPr>
      </p:pic>
      <p:pic>
        <p:nvPicPr>
          <p:cNvPr id="16390"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876801" y="4956889"/>
            <a:ext cx="3163019" cy="838200"/>
          </a:xfrm>
          <a:prstGeom prst="rect">
            <a:avLst/>
          </a:prstGeom>
          <a:noFill/>
        </p:spPr>
      </p:pic>
      <p:pic>
        <p:nvPicPr>
          <p:cNvPr id="16391" name="Picture 7" descr="deutsche"/>
          <p:cNvPicPr>
            <a:picLocks noChangeAspect="1" noChangeArrowheads="1"/>
          </p:cNvPicPr>
          <p:nvPr/>
        </p:nvPicPr>
        <p:blipFill>
          <a:blip r:embed="rId6" cstate="print"/>
          <a:stretch>
            <a:fillRect/>
          </a:stretch>
        </p:blipFill>
        <p:spPr bwMode="auto">
          <a:xfrm>
            <a:off x="6084888" y="3189288"/>
            <a:ext cx="45719" cy="45719"/>
          </a:xfrm>
          <a:prstGeom prst="rect">
            <a:avLst/>
          </a:prstGeom>
          <a:noFill/>
        </p:spPr>
      </p:pic>
      <p:pic>
        <p:nvPicPr>
          <p:cNvPr id="16392"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991601" y="3822118"/>
            <a:ext cx="997527" cy="997527"/>
          </a:xfrm>
          <a:prstGeom prst="rect">
            <a:avLst/>
          </a:prstGeom>
          <a:noFill/>
        </p:spPr>
      </p:pic>
      <p:pic>
        <p:nvPicPr>
          <p:cNvPr id="16393" name="Picture 9"/>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855263" y="2527733"/>
            <a:ext cx="1844333" cy="1323108"/>
          </a:xfrm>
          <a:prstGeom prst="rect">
            <a:avLst/>
          </a:prstGeom>
          <a:noFill/>
        </p:spPr>
      </p:pic>
      <p:pic>
        <p:nvPicPr>
          <p:cNvPr id="1639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084888" y="3860159"/>
            <a:ext cx="1540751" cy="593261"/>
          </a:xfrm>
          <a:prstGeom prst="rect">
            <a:avLst/>
          </a:prstGeom>
          <a:noFill/>
        </p:spPr>
      </p:pic>
      <p:pic>
        <p:nvPicPr>
          <p:cNvPr id="16395"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566913" y="4297233"/>
            <a:ext cx="1600200" cy="1600200"/>
          </a:xfrm>
          <a:prstGeom prst="rect">
            <a:avLst/>
          </a:prstGeom>
          <a:noFill/>
        </p:spPr>
      </p:pic>
      <p:sp>
        <p:nvSpPr>
          <p:cNvPr id="15"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14790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250"/>
                                        <p:tgtEl>
                                          <p:spTgt spid="1638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388"/>
                                        </p:tgtEl>
                                        <p:attrNameLst>
                                          <p:attrName>style.visibility</p:attrName>
                                        </p:attrNameLst>
                                      </p:cBhvr>
                                      <p:to>
                                        <p:strVal val="visible"/>
                                      </p:to>
                                    </p:set>
                                    <p:animEffect transition="in" filter="fade">
                                      <p:cBhvr>
                                        <p:cTn id="11" dur="250"/>
                                        <p:tgtEl>
                                          <p:spTgt spid="1638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6389"/>
                                        </p:tgtEl>
                                        <p:attrNameLst>
                                          <p:attrName>style.visibility</p:attrName>
                                        </p:attrNameLst>
                                      </p:cBhvr>
                                      <p:to>
                                        <p:strVal val="visible"/>
                                      </p:to>
                                    </p:set>
                                    <p:animEffect transition="in" filter="fade">
                                      <p:cBhvr>
                                        <p:cTn id="15" dur="250"/>
                                        <p:tgtEl>
                                          <p:spTgt spid="1638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6394"/>
                                        </p:tgtEl>
                                        <p:attrNameLst>
                                          <p:attrName>style.visibility</p:attrName>
                                        </p:attrNameLst>
                                      </p:cBhvr>
                                      <p:to>
                                        <p:strVal val="visible"/>
                                      </p:to>
                                    </p:set>
                                    <p:animEffect transition="in" filter="fade">
                                      <p:cBhvr>
                                        <p:cTn id="19" dur="250"/>
                                        <p:tgtEl>
                                          <p:spTgt spid="1639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393"/>
                                        </p:tgtEl>
                                        <p:attrNameLst>
                                          <p:attrName>style.visibility</p:attrName>
                                        </p:attrNameLst>
                                      </p:cBhvr>
                                      <p:to>
                                        <p:strVal val="visible"/>
                                      </p:to>
                                    </p:set>
                                    <p:animEffect transition="in" filter="fade">
                                      <p:cBhvr>
                                        <p:cTn id="23" dur="250"/>
                                        <p:tgtEl>
                                          <p:spTgt spid="1639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6395"/>
                                        </p:tgtEl>
                                        <p:attrNameLst>
                                          <p:attrName>style.visibility</p:attrName>
                                        </p:attrNameLst>
                                      </p:cBhvr>
                                      <p:to>
                                        <p:strVal val="visible"/>
                                      </p:to>
                                    </p:set>
                                    <p:animEffect transition="in" filter="fade">
                                      <p:cBhvr>
                                        <p:cTn id="27" dur="250"/>
                                        <p:tgtEl>
                                          <p:spTgt spid="1639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390"/>
                                        </p:tgtEl>
                                        <p:attrNameLst>
                                          <p:attrName>style.visibility</p:attrName>
                                        </p:attrNameLst>
                                      </p:cBhvr>
                                      <p:to>
                                        <p:strVal val="visible"/>
                                      </p:to>
                                    </p:set>
                                    <p:animEffect transition="in" filter="fade">
                                      <p:cBhvr>
                                        <p:cTn id="31" dur="250"/>
                                        <p:tgtEl>
                                          <p:spTgt spid="16390"/>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6392"/>
                                        </p:tgtEl>
                                        <p:attrNameLst>
                                          <p:attrName>style.visibility</p:attrName>
                                        </p:attrNameLst>
                                      </p:cBhvr>
                                      <p:to>
                                        <p:strVal val="visible"/>
                                      </p:to>
                                    </p:set>
                                    <p:animEffect transition="in" filter="fade">
                                      <p:cBhvr>
                                        <p:cTn id="35" dur="25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tLang="zh-TW" dirty="0"/>
              <a:t>Basic framework for Banking &amp; Securities</a:t>
            </a:r>
          </a:p>
        </p:txBody>
      </p:sp>
      <p:sp>
        <p:nvSpPr>
          <p:cNvPr id="16"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2406D94D-5FA5-4C92-930A-D31FE021C49E}" type="slidenum">
              <a:rPr lang="en-US" altLang="en-US" sz="1400"/>
              <a:pPr/>
              <a:t>81</a:t>
            </a:fld>
            <a:endParaRPr lang="en-US" altLang="en-US" sz="1400"/>
          </a:p>
        </p:txBody>
      </p:sp>
      <p:sp>
        <p:nvSpPr>
          <p:cNvPr id="201733" name="Text Box 5"/>
          <p:cNvSpPr txBox="1">
            <a:spLocks noChangeArrowheads="1"/>
          </p:cNvSpPr>
          <p:nvPr/>
        </p:nvSpPr>
        <p:spPr bwMode="auto">
          <a:xfrm>
            <a:off x="1981200" y="2590801"/>
            <a:ext cx="2149366"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Universal banking</a:t>
            </a:r>
          </a:p>
        </p:txBody>
      </p:sp>
      <p:sp>
        <p:nvSpPr>
          <p:cNvPr id="201734" name="Text Box 6"/>
          <p:cNvSpPr txBox="1">
            <a:spLocks noChangeArrowheads="1"/>
          </p:cNvSpPr>
          <p:nvPr/>
        </p:nvSpPr>
        <p:spPr bwMode="auto">
          <a:xfrm>
            <a:off x="1981200" y="3352802"/>
            <a:ext cx="2149366" cy="203132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eaLnBrk="0" hangingPunct="0">
              <a:spcBef>
                <a:spcPct val="50000"/>
              </a:spcBef>
            </a:pPr>
            <a:r>
              <a:rPr lang="en-US" altLang="zh-TW" dirty="0">
                <a:ea typeface="PMingLiU" pitchFamily="18" charset="-120"/>
              </a:rPr>
              <a:t>Banks can provide a full range of financial services (incl. insurance, securities, real estate) under </a:t>
            </a:r>
            <a:r>
              <a:rPr lang="en-US" altLang="zh-TW" b="1" dirty="0">
                <a:solidFill>
                  <a:schemeClr val="accent2"/>
                </a:solidFill>
                <a:ea typeface="PMingLiU" pitchFamily="18" charset="-120"/>
              </a:rPr>
              <a:t>same legal entity</a:t>
            </a:r>
          </a:p>
        </p:txBody>
      </p:sp>
      <p:sp>
        <p:nvSpPr>
          <p:cNvPr id="201735" name="Text Box 7"/>
          <p:cNvSpPr txBox="1">
            <a:spLocks noChangeArrowheads="1"/>
          </p:cNvSpPr>
          <p:nvPr/>
        </p:nvSpPr>
        <p:spPr bwMode="auto">
          <a:xfrm>
            <a:off x="8229600" y="2590801"/>
            <a:ext cx="2057400"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Legal separation </a:t>
            </a:r>
          </a:p>
        </p:txBody>
      </p:sp>
      <p:sp>
        <p:nvSpPr>
          <p:cNvPr id="201736" name="Text Box 8"/>
          <p:cNvSpPr txBox="1">
            <a:spLocks noChangeArrowheads="1"/>
          </p:cNvSpPr>
          <p:nvPr/>
        </p:nvSpPr>
        <p:spPr bwMode="auto">
          <a:xfrm>
            <a:off x="8229600" y="3352801"/>
            <a:ext cx="2057400" cy="203132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eaLnBrk="0" hangingPunct="0">
              <a:spcBef>
                <a:spcPct val="50000"/>
              </a:spcBef>
            </a:pPr>
            <a:r>
              <a:rPr lang="en-US" altLang="zh-TW" dirty="0">
                <a:ea typeface="PMingLiU" pitchFamily="18" charset="-120"/>
              </a:rPr>
              <a:t>Banks are </a:t>
            </a:r>
            <a:r>
              <a:rPr lang="en-US" altLang="zh-TW" b="1" dirty="0">
                <a:solidFill>
                  <a:schemeClr val="accent2"/>
                </a:solidFill>
                <a:ea typeface="PMingLiU" pitchFamily="18" charset="-120"/>
              </a:rPr>
              <a:t>prohibited</a:t>
            </a:r>
            <a:r>
              <a:rPr lang="en-US" altLang="zh-TW" dirty="0">
                <a:solidFill>
                  <a:schemeClr val="accent2"/>
                </a:solidFill>
                <a:ea typeface="PMingLiU" pitchFamily="18" charset="-120"/>
              </a:rPr>
              <a:t> </a:t>
            </a:r>
            <a:r>
              <a:rPr lang="en-US" altLang="zh-TW" dirty="0">
                <a:ea typeface="PMingLiU" pitchFamily="18" charset="-120"/>
              </a:rPr>
              <a:t>from engaging in securities activities and other financial services such as insurance</a:t>
            </a:r>
          </a:p>
        </p:txBody>
      </p:sp>
      <p:sp>
        <p:nvSpPr>
          <p:cNvPr id="201737" name="Text Box 9"/>
          <p:cNvSpPr txBox="1">
            <a:spLocks noChangeArrowheads="1"/>
          </p:cNvSpPr>
          <p:nvPr/>
        </p:nvSpPr>
        <p:spPr bwMode="auto">
          <a:xfrm>
            <a:off x="4572000" y="2590801"/>
            <a:ext cx="3352800" cy="646331"/>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dirty="0">
                <a:ea typeface="PMingLiU" pitchFamily="18" charset="-120"/>
              </a:rPr>
              <a:t>Financial Supermarket </a:t>
            </a:r>
            <a:br>
              <a:rPr lang="en-US" altLang="zh-TW" b="1" dirty="0">
                <a:ea typeface="PMingLiU" pitchFamily="18" charset="-120"/>
              </a:rPr>
            </a:br>
            <a:r>
              <a:rPr lang="en-US" altLang="zh-TW" b="1" dirty="0">
                <a:ea typeface="PMingLiU" pitchFamily="18" charset="-120"/>
              </a:rPr>
              <a:t>(FHCs and BHCs)</a:t>
            </a:r>
          </a:p>
        </p:txBody>
      </p:sp>
      <p:sp>
        <p:nvSpPr>
          <p:cNvPr id="201738" name="Text Box 10"/>
          <p:cNvSpPr txBox="1">
            <a:spLocks noChangeArrowheads="1"/>
          </p:cNvSpPr>
          <p:nvPr/>
        </p:nvSpPr>
        <p:spPr bwMode="auto">
          <a:xfrm>
            <a:off x="4572000" y="3352802"/>
            <a:ext cx="3352800" cy="2031325"/>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a:noAutofit/>
          </a:bodyPr>
          <a:lstStyle/>
          <a:p>
            <a:pPr eaLnBrk="0" hangingPunct="0">
              <a:spcBef>
                <a:spcPct val="50000"/>
              </a:spcBef>
            </a:pPr>
            <a:r>
              <a:rPr lang="en-US" altLang="zh-TW" dirty="0">
                <a:ea typeface="PMingLiU" pitchFamily="18" charset="-120"/>
              </a:rPr>
              <a:t>Banks can provide a full range of financial services (incl. insurance, securities, real estate) but each different activity must be carried out under a </a:t>
            </a:r>
            <a:r>
              <a:rPr lang="en-US" altLang="zh-TW" b="1" dirty="0">
                <a:solidFill>
                  <a:schemeClr val="accent2"/>
                </a:solidFill>
                <a:ea typeface="PMingLiU" pitchFamily="18" charset="-120"/>
              </a:rPr>
              <a:t>different legal entity</a:t>
            </a:r>
          </a:p>
        </p:txBody>
      </p:sp>
      <p:cxnSp>
        <p:nvCxnSpPr>
          <p:cNvPr id="201739" name="AutoShape 11"/>
          <p:cNvCxnSpPr>
            <a:cxnSpLocks noChangeShapeType="1"/>
            <a:stCxn id="201733" idx="3"/>
            <a:endCxn id="201737" idx="1"/>
          </p:cNvCxnSpPr>
          <p:nvPr/>
        </p:nvCxnSpPr>
        <p:spPr bwMode="auto">
          <a:xfrm>
            <a:off x="4130566" y="2913966"/>
            <a:ext cx="441434" cy="0"/>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cxnSp>
        <p:nvCxnSpPr>
          <p:cNvPr id="201740" name="AutoShape 12"/>
          <p:cNvCxnSpPr>
            <a:cxnSpLocks noChangeShapeType="1"/>
            <a:stCxn id="201737" idx="3"/>
            <a:endCxn id="201735" idx="1"/>
          </p:cNvCxnSpPr>
          <p:nvPr/>
        </p:nvCxnSpPr>
        <p:spPr bwMode="auto">
          <a:xfrm>
            <a:off x="7924800" y="2913966"/>
            <a:ext cx="304800" cy="0"/>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sp>
        <p:nvSpPr>
          <p:cNvPr id="201741" name="Text Box 13"/>
          <p:cNvSpPr txBox="1">
            <a:spLocks noChangeArrowheads="1"/>
          </p:cNvSpPr>
          <p:nvPr/>
        </p:nvSpPr>
        <p:spPr bwMode="auto">
          <a:xfrm>
            <a:off x="3886200" y="1447800"/>
            <a:ext cx="2133600" cy="674132"/>
          </a:xfrm>
          <a:prstGeom prst="rect">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noAutofit/>
          </a:bodyPr>
          <a:lstStyle/>
          <a:p>
            <a:pPr algn="ctr" eaLnBrk="0" hangingPunct="0">
              <a:spcBef>
                <a:spcPct val="50000"/>
              </a:spcBef>
            </a:pPr>
            <a:r>
              <a:rPr lang="en-US" altLang="zh-TW" b="1">
                <a:ea typeface="PMingLiU" pitchFamily="18" charset="-120"/>
              </a:rPr>
              <a:t>Global Banks</a:t>
            </a:r>
          </a:p>
        </p:txBody>
      </p:sp>
      <p:sp>
        <p:nvSpPr>
          <p:cNvPr id="201742" name="AutoShape 14"/>
          <p:cNvSpPr>
            <a:spLocks/>
          </p:cNvSpPr>
          <p:nvPr/>
        </p:nvSpPr>
        <p:spPr bwMode="auto">
          <a:xfrm rot="5400000">
            <a:off x="4762500" y="-495300"/>
            <a:ext cx="381000" cy="6248400"/>
          </a:xfrm>
          <a:prstGeom prst="leftBracket">
            <a:avLst>
              <a:gd name="adj" fmla="val 136667"/>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pPr algn="ctr"/>
            <a:endParaRPr lang="zh-TW" altLang="en-US" b="1"/>
          </a:p>
        </p:txBody>
      </p:sp>
      <p:cxnSp>
        <p:nvCxnSpPr>
          <p:cNvPr id="201743" name="AutoShape 15"/>
          <p:cNvCxnSpPr>
            <a:cxnSpLocks noChangeShapeType="1"/>
            <a:stCxn id="201741" idx="2"/>
            <a:endCxn id="201742" idx="1"/>
          </p:cNvCxnSpPr>
          <p:nvPr/>
        </p:nvCxnSpPr>
        <p:spPr bwMode="auto">
          <a:xfrm>
            <a:off x="4953000" y="2121932"/>
            <a:ext cx="0" cy="316468"/>
          </a:xfrm>
          <a:prstGeom prst="straightConnector1">
            <a:avLst/>
          </a:prstGeom>
          <a:ln>
            <a:headEnd/>
            <a:tailEnd/>
          </a:ln>
        </p:spPr>
        <p:style>
          <a:lnRef idx="2">
            <a:schemeClr val="accent2"/>
          </a:lnRef>
          <a:fillRef idx="0">
            <a:schemeClr val="accent2"/>
          </a:fillRef>
          <a:effectRef idx="1">
            <a:schemeClr val="accent2"/>
          </a:effectRef>
          <a:fontRef idx="minor">
            <a:schemeClr val="tx1"/>
          </a:fontRef>
        </p:style>
      </p:cxnSp>
      <p:sp>
        <p:nvSpPr>
          <p:cNvPr id="1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3045938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4" name="Rectangle 6"/>
          <p:cNvSpPr>
            <a:spLocks noGrp="1" noChangeArrowheads="1"/>
          </p:cNvSpPr>
          <p:nvPr>
            <p:ph type="title"/>
          </p:nvPr>
        </p:nvSpPr>
        <p:spPr/>
        <p:txBody>
          <a:bodyPr/>
          <a:lstStyle/>
          <a:p>
            <a:r>
              <a:rPr lang="en-US" altLang="zh-TW" dirty="0"/>
              <a:t>Current issue: Should Glass-</a:t>
            </a:r>
            <a:r>
              <a:rPr lang="en-US" altLang="zh-TW" dirty="0" err="1"/>
              <a:t>Steagall</a:t>
            </a:r>
            <a:r>
              <a:rPr lang="en-US" altLang="zh-TW" dirty="0"/>
              <a:t> be reinstated? Pros and cons of narrow banking</a:t>
            </a:r>
          </a:p>
        </p:txBody>
      </p:sp>
      <p:sp>
        <p:nvSpPr>
          <p:cNvPr id="9" name="Text Placeholder 8"/>
          <p:cNvSpPr>
            <a:spLocks noGrp="1"/>
          </p:cNvSpPr>
          <p:nvPr>
            <p:ph type="body" idx="1"/>
          </p:nvPr>
        </p:nvSpPr>
        <p:spPr/>
        <p:txBody>
          <a:bodyPr/>
          <a:lstStyle/>
          <a:p>
            <a:r>
              <a:rPr lang="en-US" altLang="zh-TW" dirty="0">
                <a:solidFill>
                  <a:schemeClr val="accent3"/>
                </a:solidFill>
              </a:rPr>
              <a:t>Pros</a:t>
            </a:r>
          </a:p>
        </p:txBody>
      </p:sp>
      <p:sp>
        <p:nvSpPr>
          <p:cNvPr id="621575" name="Rectangle 7"/>
          <p:cNvSpPr>
            <a:spLocks noGrp="1" noChangeArrowheads="1"/>
          </p:cNvSpPr>
          <p:nvPr>
            <p:ph sz="half" idx="2"/>
          </p:nvPr>
        </p:nvSpPr>
        <p:spPr/>
        <p:txBody>
          <a:bodyPr/>
          <a:lstStyle/>
          <a:p>
            <a:r>
              <a:rPr lang="en-US" altLang="zh-TW" dirty="0"/>
              <a:t>Protect depositors</a:t>
            </a:r>
          </a:p>
          <a:p>
            <a:r>
              <a:rPr lang="en-US" altLang="zh-TW" dirty="0"/>
              <a:t>Simplify regulation of depository institutions</a:t>
            </a:r>
          </a:p>
          <a:p>
            <a:r>
              <a:rPr lang="en-US" altLang="zh-TW" dirty="0"/>
              <a:t>More transparency for depository institutions customers</a:t>
            </a:r>
          </a:p>
          <a:p>
            <a:r>
              <a:rPr lang="en-US" altLang="zh-TW" dirty="0"/>
              <a:t>Lessens systemic risk</a:t>
            </a:r>
          </a:p>
          <a:p>
            <a:endParaRPr lang="en-US" altLang="zh-TW" dirty="0"/>
          </a:p>
        </p:txBody>
      </p:sp>
      <p:sp>
        <p:nvSpPr>
          <p:cNvPr id="10" name="Text Placeholder 9"/>
          <p:cNvSpPr>
            <a:spLocks noGrp="1"/>
          </p:cNvSpPr>
          <p:nvPr>
            <p:ph type="body" sz="quarter" idx="3"/>
          </p:nvPr>
        </p:nvSpPr>
        <p:spPr/>
        <p:txBody>
          <a:bodyPr/>
          <a:lstStyle/>
          <a:p>
            <a:r>
              <a:rPr lang="en-US" altLang="zh-TW" dirty="0">
                <a:solidFill>
                  <a:schemeClr val="accent2"/>
                </a:solidFill>
              </a:rPr>
              <a:t>Cons</a:t>
            </a:r>
          </a:p>
        </p:txBody>
      </p:sp>
      <p:sp>
        <p:nvSpPr>
          <p:cNvPr id="621576" name="Rectangle 8"/>
          <p:cNvSpPr>
            <a:spLocks noGrp="1" noChangeArrowheads="1"/>
          </p:cNvSpPr>
          <p:nvPr>
            <p:ph sz="quarter" idx="4"/>
          </p:nvPr>
        </p:nvSpPr>
        <p:spPr/>
        <p:txBody>
          <a:bodyPr/>
          <a:lstStyle/>
          <a:p>
            <a:r>
              <a:rPr lang="en-US" altLang="zh-TW" dirty="0"/>
              <a:t>Restricts financial innovation</a:t>
            </a:r>
          </a:p>
          <a:p>
            <a:r>
              <a:rPr lang="en-US" altLang="zh-TW" dirty="0"/>
              <a:t>Limits profit opportunity and competition</a:t>
            </a:r>
          </a:p>
          <a:p>
            <a:r>
              <a:rPr lang="en-US" altLang="zh-TW" dirty="0"/>
              <a:t>Banks will find loopholes, just like in the past</a:t>
            </a:r>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C7B10DCD-7DBB-4184-8BF5-6EEE037FC9B1}" type="slidenum">
              <a:rPr lang="en-US" altLang="en-US" sz="1400"/>
              <a:pPr/>
              <a:t>82</a:t>
            </a:fld>
            <a:endParaRPr lang="en-US" altLang="en-US" sz="1400"/>
          </a:p>
        </p:txBody>
      </p:sp>
      <p:sp>
        <p:nvSpPr>
          <p:cNvPr id="11"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Banks vs. Commercial Banks</a:t>
            </a:r>
          </a:p>
        </p:txBody>
      </p:sp>
    </p:spTree>
    <p:extLst>
      <p:ext uri="{BB962C8B-B14F-4D97-AF65-F5344CB8AC3E}">
        <p14:creationId xmlns:p14="http://schemas.microsoft.com/office/powerpoint/2010/main" val="50613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15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15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15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15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157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157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15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5" grpId="0" build="p"/>
      <p:bldP spid="62157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E477-84F9-48A1-865F-9C47C3123EB4}"/>
              </a:ext>
            </a:extLst>
          </p:cNvPr>
          <p:cNvSpPr>
            <a:spLocks noGrp="1"/>
          </p:cNvSpPr>
          <p:nvPr>
            <p:ph type="title"/>
          </p:nvPr>
        </p:nvSpPr>
        <p:spPr/>
        <p:txBody>
          <a:bodyPr/>
          <a:lstStyle/>
          <a:p>
            <a:r>
              <a:rPr lang="en-US" dirty="0"/>
              <a:t>Summary (KLOs) </a:t>
            </a:r>
          </a:p>
        </p:txBody>
      </p:sp>
      <p:sp>
        <p:nvSpPr>
          <p:cNvPr id="4" name="Content Placeholder 3">
            <a:extLst>
              <a:ext uri="{FF2B5EF4-FFF2-40B4-BE49-F238E27FC236}">
                <a16:creationId xmlns:a16="http://schemas.microsoft.com/office/drawing/2014/main" id="{443591FF-3383-4780-B418-1C9B940E4547}"/>
              </a:ext>
            </a:extLst>
          </p:cNvPr>
          <p:cNvSpPr>
            <a:spLocks noGrp="1"/>
          </p:cNvSpPr>
          <p:nvPr>
            <p:ph sz="half" idx="1"/>
          </p:nvPr>
        </p:nvSpPr>
        <p:spPr/>
        <p:txBody>
          <a:bodyPr/>
          <a:lstStyle/>
          <a:p>
            <a:r>
              <a:rPr lang="en-US" dirty="0"/>
              <a:t>Differentiating securities firms &amp; investment banks</a:t>
            </a:r>
          </a:p>
          <a:p>
            <a:r>
              <a:rPr lang="en-US" dirty="0"/>
              <a:t>Understanding corporate finance</a:t>
            </a:r>
          </a:p>
          <a:p>
            <a:r>
              <a:rPr lang="en-US" dirty="0"/>
              <a:t>Commercial banking v. investment banking</a:t>
            </a:r>
          </a:p>
          <a:p>
            <a:r>
              <a:rPr lang="en-US" dirty="0"/>
              <a:t>brokers and dealers</a:t>
            </a:r>
          </a:p>
          <a:p>
            <a:r>
              <a:rPr lang="en-US" dirty="0"/>
              <a:t>Regulation of investment banks: </a:t>
            </a:r>
          </a:p>
          <a:p>
            <a:pPr lvl="1"/>
            <a:r>
              <a:rPr lang="en-US" dirty="0"/>
              <a:t>Glass-</a:t>
            </a:r>
            <a:r>
              <a:rPr lang="en-US" dirty="0" err="1"/>
              <a:t>Steagall</a:t>
            </a:r>
            <a:r>
              <a:rPr lang="en-US" dirty="0"/>
              <a:t> Act</a:t>
            </a:r>
          </a:p>
          <a:p>
            <a:pPr lvl="1"/>
            <a:r>
              <a:rPr lang="en-US" dirty="0"/>
              <a:t>Gramm-Leach-Bliley Act</a:t>
            </a:r>
          </a:p>
          <a:p>
            <a:pPr lvl="1"/>
            <a:r>
              <a:rPr lang="en-US" dirty="0"/>
              <a:t>Basic framework</a:t>
            </a:r>
          </a:p>
          <a:p>
            <a:pPr lvl="1"/>
            <a:r>
              <a:rPr lang="en-US" dirty="0"/>
              <a:t>Narrow Banking</a:t>
            </a:r>
          </a:p>
        </p:txBody>
      </p:sp>
      <p:sp>
        <p:nvSpPr>
          <p:cNvPr id="7" name="Slide Number Placeholder 6">
            <a:extLst>
              <a:ext uri="{FF2B5EF4-FFF2-40B4-BE49-F238E27FC236}">
                <a16:creationId xmlns:a16="http://schemas.microsoft.com/office/drawing/2014/main" id="{5CCB060B-AC27-4A65-BF3E-C56BBD567BAE}"/>
              </a:ext>
            </a:extLst>
          </p:cNvPr>
          <p:cNvSpPr>
            <a:spLocks noGrp="1"/>
          </p:cNvSpPr>
          <p:nvPr>
            <p:ph type="sldNum" sz="quarter" idx="10"/>
          </p:nvPr>
        </p:nvSpPr>
        <p:spPr/>
        <p:txBody>
          <a:bodyPr/>
          <a:lstStyle/>
          <a:p>
            <a:fld id="{11F0ADC2-F856-46C9-8F09-B0936FE9CA57}" type="slidenum">
              <a:rPr lang="en-US" altLang="en-US" smtClean="0"/>
              <a:pPr/>
              <a:t>83</a:t>
            </a:fld>
            <a:endParaRPr lang="en-US" altLang="en-US"/>
          </a:p>
        </p:txBody>
      </p:sp>
      <p:sp>
        <p:nvSpPr>
          <p:cNvPr id="8" name="Footer Placeholder 7">
            <a:extLst>
              <a:ext uri="{FF2B5EF4-FFF2-40B4-BE49-F238E27FC236}">
                <a16:creationId xmlns:a16="http://schemas.microsoft.com/office/drawing/2014/main" id="{BB3C9B55-F203-44EB-B518-8A6DAB04051E}"/>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3817552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p:txBody>
          <a:bodyPr>
            <a:normAutofit fontScale="77500" lnSpcReduction="20000"/>
          </a:bodyPr>
          <a:lstStyle/>
          <a:p>
            <a:pPr lvl="0">
              <a:lnSpc>
                <a:spcPct val="100000"/>
              </a:lnSpc>
            </a:pPr>
            <a:r>
              <a:rPr lang="en-US" altLang="zh-TW" dirty="0"/>
              <a:t>Core investment banking activities such as corporate finance advisory and IPOs underwriting take place in the</a:t>
            </a:r>
            <a:endParaRPr lang="zh-TW" altLang="zh-TW" dirty="0"/>
          </a:p>
          <a:p>
            <a:pPr lvl="1">
              <a:lnSpc>
                <a:spcPct val="100000"/>
              </a:lnSpc>
            </a:pPr>
            <a:r>
              <a:rPr lang="en-US" altLang="zh-TW" dirty="0"/>
              <a:t>Primary market</a:t>
            </a:r>
            <a:endParaRPr lang="zh-TW" altLang="zh-TW" dirty="0"/>
          </a:p>
          <a:p>
            <a:pPr lvl="1">
              <a:lnSpc>
                <a:spcPct val="100000"/>
              </a:lnSpc>
            </a:pPr>
            <a:r>
              <a:rPr lang="en-US" altLang="zh-TW" dirty="0"/>
              <a:t>Secondary market</a:t>
            </a:r>
            <a:endParaRPr lang="zh-TW" altLang="zh-TW" dirty="0"/>
          </a:p>
          <a:p>
            <a:pPr lvl="0">
              <a:lnSpc>
                <a:spcPct val="100000"/>
              </a:lnSpc>
            </a:pPr>
            <a:r>
              <a:rPr lang="en-US" altLang="zh-TW" dirty="0"/>
              <a:t>Which legislation gave birth to the first investment banks (e.g. Morgan Stanley)?</a:t>
            </a:r>
            <a:endParaRPr lang="zh-TW" altLang="zh-TW" dirty="0"/>
          </a:p>
          <a:p>
            <a:pPr lvl="1">
              <a:lnSpc>
                <a:spcPct val="100000"/>
              </a:lnSpc>
            </a:pPr>
            <a:r>
              <a:rPr lang="en-US" altLang="zh-TW" dirty="0"/>
              <a:t>Gramm Leach Bliley Act</a:t>
            </a:r>
            <a:endParaRPr lang="zh-TW" altLang="zh-TW" dirty="0"/>
          </a:p>
          <a:p>
            <a:pPr lvl="1">
              <a:lnSpc>
                <a:spcPct val="100000"/>
              </a:lnSpc>
            </a:pPr>
            <a:r>
              <a:rPr lang="en-US" altLang="zh-TW" dirty="0"/>
              <a:t>ERISA</a:t>
            </a:r>
            <a:endParaRPr lang="zh-TW" altLang="zh-TW" dirty="0"/>
          </a:p>
          <a:p>
            <a:pPr lvl="1">
              <a:lnSpc>
                <a:spcPct val="100000"/>
              </a:lnSpc>
            </a:pPr>
            <a:r>
              <a:rPr lang="en-US" altLang="zh-TW" dirty="0"/>
              <a:t>Glass </a:t>
            </a:r>
            <a:r>
              <a:rPr lang="en-US" altLang="zh-TW" dirty="0" err="1"/>
              <a:t>Steagall</a:t>
            </a:r>
            <a:r>
              <a:rPr lang="en-US" altLang="zh-TW" dirty="0"/>
              <a:t> Act</a:t>
            </a:r>
            <a:endParaRPr lang="zh-TW" altLang="zh-TW" dirty="0"/>
          </a:p>
          <a:p>
            <a:pPr>
              <a:lnSpc>
                <a:spcPct val="100000"/>
              </a:lnSpc>
              <a:buNone/>
            </a:pPr>
            <a:br>
              <a:rPr lang="en-US" altLang="zh-TW" dirty="0"/>
            </a:br>
            <a:endParaRPr lang="zh-TW" alt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84</a:t>
            </a:fld>
            <a:endParaRPr lang="en-US" altLang="en-US" dirty="0"/>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2128704"/>
            <a:ext cx="3696065" cy="343389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Investment Banking : Current Issues</a:t>
            </a:r>
          </a:p>
        </p:txBody>
      </p:sp>
    </p:spTree>
    <p:extLst>
      <p:ext uri="{BB962C8B-B14F-4D97-AF65-F5344CB8AC3E}">
        <p14:creationId xmlns:p14="http://schemas.microsoft.com/office/powerpoint/2010/main" val="22841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Course map</a:t>
            </a:r>
            <a:endParaRPr lang="zh-TW" altLang="en-US" dirty="0"/>
          </a:p>
        </p:txBody>
      </p:sp>
      <p:sp>
        <p:nvSpPr>
          <p:cNvPr id="3" name="Slide Number Placeholder 2"/>
          <p:cNvSpPr>
            <a:spLocks noGrp="1"/>
          </p:cNvSpPr>
          <p:nvPr>
            <p:ph type="sldNum" sz="quarter" idx="10"/>
          </p:nvPr>
        </p:nvSpPr>
        <p:spPr/>
        <p:txBody>
          <a:bodyPr/>
          <a:lstStyle/>
          <a:p>
            <a:fld id="{15245A1B-565C-4CC5-845E-37DFA763C3E7}" type="slidenum">
              <a:rPr lang="en-US" altLang="en-US" smtClean="0"/>
              <a:pPr/>
              <a:t>85</a:t>
            </a:fld>
            <a:endParaRPr lang="en-US" altLang="en-US"/>
          </a:p>
        </p:txBody>
      </p:sp>
      <p:sp>
        <p:nvSpPr>
          <p:cNvPr id="5" name="Rectangle 3"/>
          <p:cNvSpPr>
            <a:spLocks noChangeArrowheads="1"/>
          </p:cNvSpPr>
          <p:nvPr/>
        </p:nvSpPr>
        <p:spPr bwMode="auto">
          <a:xfrm>
            <a:off x="1752600" y="3429000"/>
            <a:ext cx="1752600" cy="9144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Sell Side</a:t>
            </a:r>
          </a:p>
        </p:txBody>
      </p:sp>
      <p:cxnSp>
        <p:nvCxnSpPr>
          <p:cNvPr id="6" name="AutoShape 6"/>
          <p:cNvCxnSpPr>
            <a:cxnSpLocks noChangeShapeType="1"/>
            <a:endCxn id="5" idx="0"/>
          </p:cNvCxnSpPr>
          <p:nvPr/>
        </p:nvCxnSpPr>
        <p:spPr bwMode="auto">
          <a:xfrm rot="5400000">
            <a:off x="2990850" y="2838450"/>
            <a:ext cx="228600" cy="952500"/>
          </a:xfrm>
          <a:prstGeom prst="bentConnector3">
            <a:avLst>
              <a:gd name="adj1" fmla="val 50000"/>
            </a:avLst>
          </a:prstGeom>
          <a:noFill/>
          <a:ln w="9525">
            <a:solidFill>
              <a:schemeClr val="tx1"/>
            </a:solidFill>
            <a:miter lim="800000"/>
            <a:headEnd/>
            <a:tailEnd type="triangle" w="med" len="med"/>
          </a:ln>
        </p:spPr>
      </p:cxnSp>
      <p:sp>
        <p:nvSpPr>
          <p:cNvPr id="9" name="Rectangle 16"/>
          <p:cNvSpPr>
            <a:spLocks noChangeArrowheads="1"/>
          </p:cNvSpPr>
          <p:nvPr/>
        </p:nvSpPr>
        <p:spPr bwMode="auto">
          <a:xfrm>
            <a:off x="1828800" y="1676400"/>
            <a:ext cx="3505200" cy="1524000"/>
          </a:xfrm>
          <a:prstGeom prst="rect">
            <a:avLst/>
          </a:prstGeom>
          <a:solidFill>
            <a:srgbClr val="FFCCCC"/>
          </a:solidFill>
          <a:ln w="9525">
            <a:solidFill>
              <a:schemeClr val="tx1"/>
            </a:solidFill>
            <a:miter lim="800000"/>
            <a:headEnd/>
            <a:tailEnd/>
          </a:ln>
        </p:spPr>
        <p:txBody>
          <a:bodyPr wrap="none" anchor="ctr"/>
          <a:lstStyle/>
          <a:p>
            <a:pPr algn="ctr"/>
            <a:r>
              <a:rPr lang="en-US" altLang="zh-CN">
                <a:ea typeface="SimSun" pitchFamily="2" charset="-122"/>
              </a:rPr>
              <a:t>Financial Institutions</a:t>
            </a:r>
          </a:p>
        </p:txBody>
      </p:sp>
      <p:sp>
        <p:nvSpPr>
          <p:cNvPr id="10" name="AutoShape 29"/>
          <p:cNvSpPr>
            <a:spLocks noChangeArrowheads="1"/>
          </p:cNvSpPr>
          <p:nvPr/>
        </p:nvSpPr>
        <p:spPr bwMode="auto">
          <a:xfrm>
            <a:off x="3810000" y="228600"/>
            <a:ext cx="5105400" cy="1219200"/>
          </a:xfrm>
          <a:prstGeom prst="flowChartExtract">
            <a:avLst/>
          </a:prstGeom>
          <a:solidFill>
            <a:srgbClr val="FFFF00"/>
          </a:solidFill>
          <a:ln w="9525">
            <a:solidFill>
              <a:schemeClr val="tx1"/>
            </a:solidFill>
            <a:miter lim="800000"/>
            <a:headEnd/>
            <a:tailEnd/>
          </a:ln>
        </p:spPr>
        <p:txBody>
          <a:bodyPr wrap="none" anchor="ctr"/>
          <a:lstStyle/>
          <a:p>
            <a:pPr algn="ctr"/>
            <a:r>
              <a:rPr lang="en-US" altLang="zh-CN" dirty="0">
                <a:ea typeface="SimSun" pitchFamily="2" charset="-122"/>
              </a:rPr>
              <a:t>Overview</a:t>
            </a:r>
          </a:p>
        </p:txBody>
      </p:sp>
      <p:sp>
        <p:nvSpPr>
          <p:cNvPr id="12" name="Rectangle 8"/>
          <p:cNvSpPr>
            <a:spLocks noChangeArrowheads="1"/>
          </p:cNvSpPr>
          <p:nvPr/>
        </p:nvSpPr>
        <p:spPr bwMode="auto">
          <a:xfrm>
            <a:off x="1981200" y="5562600"/>
            <a:ext cx="1447800" cy="914400"/>
          </a:xfrm>
          <a:prstGeom prst="rect">
            <a:avLst/>
          </a:prstGeom>
          <a:solidFill>
            <a:srgbClr val="FF99FF"/>
          </a:solidFill>
          <a:ln w="9525">
            <a:solidFill>
              <a:schemeClr val="tx1"/>
            </a:solidFill>
            <a:miter lim="800000"/>
            <a:headEnd/>
            <a:tailEnd/>
          </a:ln>
        </p:spPr>
        <p:txBody>
          <a:bodyPr anchor="ctr"/>
          <a:lstStyle/>
          <a:p>
            <a:pPr algn="ctr"/>
            <a:r>
              <a:rPr lang="en-US" altLang="zh-CN">
                <a:ea typeface="SimSun" pitchFamily="2" charset="-122"/>
              </a:rPr>
              <a:t>Investment Banking</a:t>
            </a:r>
          </a:p>
        </p:txBody>
      </p:sp>
      <p:cxnSp>
        <p:nvCxnSpPr>
          <p:cNvPr id="13" name="AutoShape 10"/>
          <p:cNvCxnSpPr>
            <a:cxnSpLocks noChangeShapeType="1"/>
            <a:endCxn id="12" idx="1"/>
          </p:cNvCxnSpPr>
          <p:nvPr/>
        </p:nvCxnSpPr>
        <p:spPr bwMode="auto">
          <a:xfrm rot="5400000">
            <a:off x="1466850" y="4857750"/>
            <a:ext cx="1676400" cy="647700"/>
          </a:xfrm>
          <a:prstGeom prst="bentConnector4">
            <a:avLst>
              <a:gd name="adj1" fmla="val 4259"/>
              <a:gd name="adj2" fmla="val 135296"/>
            </a:avLst>
          </a:prstGeom>
          <a:noFill/>
          <a:ln w="9525">
            <a:solidFill>
              <a:schemeClr val="tx1"/>
            </a:solidFill>
            <a:miter lim="800000"/>
            <a:headEnd/>
            <a:tailEnd type="triangle" w="med" len="med"/>
          </a:ln>
        </p:spPr>
      </p:cxnSp>
      <p:sp>
        <p:nvSpPr>
          <p:cNvPr id="14" name="Rectangle 13"/>
          <p:cNvSpPr/>
          <p:nvPr/>
        </p:nvSpPr>
        <p:spPr>
          <a:xfrm>
            <a:off x="3733800" y="3505200"/>
            <a:ext cx="6705600" cy="2895600"/>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636587" indent="-457200">
              <a:lnSpc>
                <a:spcPct val="200000"/>
              </a:lnSpc>
              <a:buFont typeface="+mj-lt"/>
              <a:buAutoNum type="arabicPeriod"/>
            </a:pPr>
            <a:r>
              <a:rPr lang="en-US" altLang="zh-TW" sz="2000" dirty="0">
                <a:solidFill>
                  <a:schemeClr val="tx1"/>
                </a:solidFill>
              </a:rPr>
              <a:t>What are Investment Banks?</a:t>
            </a:r>
            <a:r>
              <a:rPr lang="en-US" altLang="zh-TW" sz="2000" dirty="0">
                <a:solidFill>
                  <a:sysClr val="windowText" lastClr="000000"/>
                </a:solidFill>
              </a:rPr>
              <a:t> </a:t>
            </a:r>
          </a:p>
          <a:p>
            <a:pPr marL="636587" indent="-457200">
              <a:lnSpc>
                <a:spcPct val="200000"/>
              </a:lnSpc>
              <a:buFont typeface="+mj-lt"/>
              <a:buAutoNum type="arabicPeriod"/>
            </a:pPr>
            <a:r>
              <a:rPr lang="en-US" altLang="zh-TW" sz="2000" dirty="0">
                <a:solidFill>
                  <a:sysClr val="windowText" lastClr="000000"/>
                </a:solidFill>
              </a:rPr>
              <a:t>Investment Banks vs. Commercial Banks</a:t>
            </a:r>
            <a:endParaRPr lang="en-US" altLang="zh-TW" sz="2000" dirty="0">
              <a:solidFill>
                <a:schemeClr val="tx1"/>
              </a:solidFill>
            </a:endParaRPr>
          </a:p>
          <a:p>
            <a:pPr marL="636587" indent="-457200">
              <a:lnSpc>
                <a:spcPct val="200000"/>
              </a:lnSpc>
              <a:buFont typeface="+mj-lt"/>
              <a:buAutoNum type="arabicPeriod"/>
            </a:pPr>
            <a:r>
              <a:rPr lang="en-US" altLang="zh-TW" sz="2000" b="1" dirty="0">
                <a:solidFill>
                  <a:srgbClr val="C00000"/>
                </a:solidFill>
              </a:rPr>
              <a:t>What do Investments Banks do?</a:t>
            </a:r>
          </a:p>
        </p:txBody>
      </p:sp>
    </p:spTree>
    <p:extLst>
      <p:ext uri="{BB962C8B-B14F-4D97-AF65-F5344CB8AC3E}">
        <p14:creationId xmlns:p14="http://schemas.microsoft.com/office/powerpoint/2010/main" val="332933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ltLang="zh-TW"/>
              <a:t>What do investment banks actually do?</a:t>
            </a:r>
          </a:p>
        </p:txBody>
      </p:sp>
      <p:sp>
        <p:nvSpPr>
          <p:cNvPr id="354307" name="Rectangle 3"/>
          <p:cNvSpPr>
            <a:spLocks noGrp="1" noChangeArrowheads="1"/>
          </p:cNvSpPr>
          <p:nvPr>
            <p:ph idx="1"/>
          </p:nvPr>
        </p:nvSpPr>
        <p:spPr/>
        <p:txBody>
          <a:bodyPr/>
          <a:lstStyle/>
          <a:p>
            <a:r>
              <a:rPr lang="en-US" altLang="zh-TW" dirty="0"/>
              <a:t>Products and Services of investment banks</a:t>
            </a:r>
          </a:p>
          <a:p>
            <a:r>
              <a:rPr lang="en-US" altLang="zh-TW" dirty="0"/>
              <a:t>Actors in investment banks</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B09135F-57C4-402D-899C-92767EDADDE1}" type="slidenum">
              <a:rPr lang="en-US" altLang="en-US" sz="1400"/>
              <a:pPr/>
              <a:t>86</a:t>
            </a:fld>
            <a:endParaRPr lang="en-US" altLang="en-US" sz="1400"/>
          </a:p>
        </p:txBody>
      </p:sp>
      <p:sp>
        <p:nvSpPr>
          <p:cNvPr id="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24733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and Services of Investment Banks</a:t>
            </a:r>
            <a:endParaRPr lang="de-DE" dirty="0"/>
          </a:p>
        </p:txBody>
      </p:sp>
      <p:sp>
        <p:nvSpPr>
          <p:cNvPr id="3" name="Slide Number Placeholder 2"/>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FE3DD840-795E-46F8-93FB-0D5070E4D00A}" type="slidenum">
              <a:rPr lang="en-US" altLang="en-US" sz="1400"/>
              <a:pPr/>
              <a:t>87</a:t>
            </a:fld>
            <a:endParaRPr lang="en-US" altLang="en-US" sz="1400"/>
          </a:p>
        </p:txBody>
      </p:sp>
      <p:sp>
        <p:nvSpPr>
          <p:cNvPr id="5" name="Rectangle 4"/>
          <p:cNvSpPr/>
          <p:nvPr/>
        </p:nvSpPr>
        <p:spPr>
          <a:xfrm>
            <a:off x="2286000" y="1752600"/>
            <a:ext cx="1905000" cy="40386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Advisory</a:t>
            </a:r>
            <a:endParaRPr lang="de-DE" b="1" dirty="0">
              <a:solidFill>
                <a:schemeClr val="tx1"/>
              </a:solidFill>
            </a:endParaRPr>
          </a:p>
        </p:txBody>
      </p:sp>
      <p:sp>
        <p:nvSpPr>
          <p:cNvPr id="6" name="Rectangle 5"/>
          <p:cNvSpPr/>
          <p:nvPr/>
        </p:nvSpPr>
        <p:spPr>
          <a:xfrm>
            <a:off x="4191000" y="1752600"/>
            <a:ext cx="1905000" cy="403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Underwriting</a:t>
            </a:r>
            <a:endParaRPr lang="de-DE" b="1" dirty="0">
              <a:solidFill>
                <a:schemeClr val="tx1"/>
              </a:solidFill>
            </a:endParaRPr>
          </a:p>
        </p:txBody>
      </p:sp>
      <p:sp>
        <p:nvSpPr>
          <p:cNvPr id="7" name="Rectangle 6"/>
          <p:cNvSpPr/>
          <p:nvPr/>
        </p:nvSpPr>
        <p:spPr>
          <a:xfrm>
            <a:off x="6096000" y="1752600"/>
            <a:ext cx="1905000" cy="40386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Securities</a:t>
            </a:r>
          </a:p>
          <a:p>
            <a:pPr algn="ctr"/>
            <a:r>
              <a:rPr lang="en-US" b="1" dirty="0">
                <a:solidFill>
                  <a:schemeClr val="tx1"/>
                </a:solidFill>
              </a:rPr>
              <a:t>(Debt &amp; Equity)</a:t>
            </a:r>
            <a:endParaRPr lang="de-DE" b="1" dirty="0">
              <a:solidFill>
                <a:schemeClr val="tx1"/>
              </a:solidFill>
            </a:endParaRPr>
          </a:p>
        </p:txBody>
      </p:sp>
      <p:sp>
        <p:nvSpPr>
          <p:cNvPr id="8" name="Rectangle 7"/>
          <p:cNvSpPr/>
          <p:nvPr/>
        </p:nvSpPr>
        <p:spPr>
          <a:xfrm>
            <a:off x="8001000" y="1752600"/>
            <a:ext cx="1905000" cy="4038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Broker/Dealer</a:t>
            </a:r>
            <a:endParaRPr lang="de-DE" b="1" dirty="0">
              <a:solidFill>
                <a:schemeClr val="tx1"/>
              </a:solidFill>
            </a:endParaRPr>
          </a:p>
        </p:txBody>
      </p:sp>
      <p:sp>
        <p:nvSpPr>
          <p:cNvPr id="9" name="Rounded Rectangle 8"/>
          <p:cNvSpPr/>
          <p:nvPr/>
        </p:nvSpPr>
        <p:spPr>
          <a:xfrm>
            <a:off x="2514600" y="41910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Capital Raising</a:t>
            </a:r>
            <a:endParaRPr lang="de-DE" dirty="0"/>
          </a:p>
        </p:txBody>
      </p:sp>
      <p:sp>
        <p:nvSpPr>
          <p:cNvPr id="10" name="Rounded Rectangle 9"/>
          <p:cNvSpPr/>
          <p:nvPr/>
        </p:nvSpPr>
        <p:spPr>
          <a:xfrm>
            <a:off x="2514600" y="2743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M&amp;A</a:t>
            </a:r>
            <a:endParaRPr lang="de-DE" dirty="0"/>
          </a:p>
        </p:txBody>
      </p:sp>
      <p:sp>
        <p:nvSpPr>
          <p:cNvPr id="11" name="Rounded Rectangle 10"/>
          <p:cNvSpPr/>
          <p:nvPr/>
        </p:nvSpPr>
        <p:spPr>
          <a:xfrm>
            <a:off x="4457700" y="3505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Origination</a:t>
            </a:r>
            <a:endParaRPr lang="de-DE" dirty="0"/>
          </a:p>
        </p:txBody>
      </p:sp>
      <p:sp>
        <p:nvSpPr>
          <p:cNvPr id="12" name="Rounded Rectangle 11"/>
          <p:cNvSpPr/>
          <p:nvPr/>
        </p:nvSpPr>
        <p:spPr>
          <a:xfrm>
            <a:off x="4457700" y="48768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Syndication</a:t>
            </a:r>
            <a:endParaRPr lang="de-DE" dirty="0"/>
          </a:p>
        </p:txBody>
      </p:sp>
      <p:sp>
        <p:nvSpPr>
          <p:cNvPr id="13" name="Rounded Rectangle 12"/>
          <p:cNvSpPr/>
          <p:nvPr/>
        </p:nvSpPr>
        <p:spPr>
          <a:xfrm>
            <a:off x="6362700" y="3505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ECM</a:t>
            </a:r>
            <a:endParaRPr lang="de-DE" dirty="0"/>
          </a:p>
        </p:txBody>
      </p:sp>
      <p:sp>
        <p:nvSpPr>
          <p:cNvPr id="14" name="Rounded Rectangle 13"/>
          <p:cNvSpPr/>
          <p:nvPr/>
        </p:nvSpPr>
        <p:spPr>
          <a:xfrm>
            <a:off x="6362700" y="48768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DCM</a:t>
            </a:r>
            <a:endParaRPr lang="de-DE" dirty="0"/>
          </a:p>
        </p:txBody>
      </p:sp>
      <p:sp>
        <p:nvSpPr>
          <p:cNvPr id="15" name="Rounded Rectangle 14"/>
          <p:cNvSpPr/>
          <p:nvPr/>
        </p:nvSpPr>
        <p:spPr>
          <a:xfrm>
            <a:off x="8267700" y="35052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Selling</a:t>
            </a:r>
            <a:endParaRPr lang="de-DE" dirty="0"/>
          </a:p>
        </p:txBody>
      </p:sp>
      <p:sp>
        <p:nvSpPr>
          <p:cNvPr id="16" name="Rounded Rectangle 15"/>
          <p:cNvSpPr/>
          <p:nvPr/>
        </p:nvSpPr>
        <p:spPr>
          <a:xfrm>
            <a:off x="8267700" y="4876800"/>
            <a:ext cx="1371600" cy="609600"/>
          </a:xfrm>
          <a:prstGeom prst="round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Trading</a:t>
            </a:r>
            <a:endParaRPr lang="de-DE" dirty="0"/>
          </a:p>
        </p:txBody>
      </p:sp>
      <p:cxnSp>
        <p:nvCxnSpPr>
          <p:cNvPr id="18" name="Straight Arrow Connector 17"/>
          <p:cNvCxnSpPr>
            <a:stCxn id="9" idx="3"/>
            <a:endCxn id="11" idx="1"/>
          </p:cNvCxnSpPr>
          <p:nvPr/>
        </p:nvCxnSpPr>
        <p:spPr>
          <a:xfrm flipV="1">
            <a:off x="3886200" y="3810000"/>
            <a:ext cx="571500" cy="6858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9" idx="3"/>
            <a:endCxn id="12" idx="1"/>
          </p:cNvCxnSpPr>
          <p:nvPr/>
        </p:nvCxnSpPr>
        <p:spPr>
          <a:xfrm>
            <a:off x="3886200" y="4495800"/>
            <a:ext cx="571500" cy="6858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11" idx="3"/>
            <a:endCxn id="13" idx="1"/>
          </p:cNvCxnSpPr>
          <p:nvPr/>
        </p:nvCxnSpPr>
        <p:spPr>
          <a:xfrm>
            <a:off x="5829300" y="38100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a:stCxn id="11" idx="3"/>
            <a:endCxn id="14" idx="1"/>
          </p:cNvCxnSpPr>
          <p:nvPr/>
        </p:nvCxnSpPr>
        <p:spPr>
          <a:xfrm>
            <a:off x="5829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a:stCxn id="12" idx="3"/>
            <a:endCxn id="14" idx="1"/>
          </p:cNvCxnSpPr>
          <p:nvPr/>
        </p:nvCxnSpPr>
        <p:spPr>
          <a:xfrm>
            <a:off x="5829300" y="51816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12" idx="3"/>
          </p:cNvCxnSpPr>
          <p:nvPr/>
        </p:nvCxnSpPr>
        <p:spPr>
          <a:xfrm flipV="1">
            <a:off x="5829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29" name="Straight Arrow Connector 28"/>
          <p:cNvCxnSpPr>
            <a:stCxn id="13" idx="3"/>
            <a:endCxn id="15" idx="1"/>
          </p:cNvCxnSpPr>
          <p:nvPr/>
        </p:nvCxnSpPr>
        <p:spPr>
          <a:xfrm>
            <a:off x="7734300" y="38100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3" idx="3"/>
            <a:endCxn id="16" idx="1"/>
          </p:cNvCxnSpPr>
          <p:nvPr/>
        </p:nvCxnSpPr>
        <p:spPr>
          <a:xfrm>
            <a:off x="7734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a:stCxn id="14" idx="3"/>
            <a:endCxn id="16" idx="1"/>
          </p:cNvCxnSpPr>
          <p:nvPr/>
        </p:nvCxnSpPr>
        <p:spPr>
          <a:xfrm>
            <a:off x="7734300" y="5181600"/>
            <a:ext cx="533400" cy="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endCxn id="15" idx="1"/>
          </p:cNvCxnSpPr>
          <p:nvPr/>
        </p:nvCxnSpPr>
        <p:spPr>
          <a:xfrm flipV="1">
            <a:off x="7734300" y="3810000"/>
            <a:ext cx="533400" cy="1371600"/>
          </a:xfrm>
          <a:prstGeom prst="straightConnector1">
            <a:avLst/>
          </a:prstGeom>
          <a:ln>
            <a:solidFill>
              <a:schemeClr val="accent2"/>
            </a:solidFill>
            <a:headEnd type="none" w="med" len="med"/>
            <a:tailEnd type="triangle" w="med" len="med"/>
          </a:ln>
          <a:effectLst/>
        </p:spPr>
        <p:style>
          <a:lnRef idx="2">
            <a:schemeClr val="accent2"/>
          </a:lnRef>
          <a:fillRef idx="0">
            <a:schemeClr val="accent2"/>
          </a:fillRef>
          <a:effectRef idx="1">
            <a:schemeClr val="accent2"/>
          </a:effectRef>
          <a:fontRef idx="minor">
            <a:schemeClr val="tx1"/>
          </a:fontRef>
        </p:style>
      </p:cxnSp>
      <p:sp>
        <p:nvSpPr>
          <p:cNvPr id="27"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29839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ltLang="zh-TW" dirty="0"/>
              <a:t>Trading: Client vs. Risk-driven revenues</a:t>
            </a:r>
          </a:p>
        </p:txBody>
      </p:sp>
      <p:sp>
        <p:nvSpPr>
          <p:cNvPr id="408579" name="Rectangle 3"/>
          <p:cNvSpPr>
            <a:spLocks noGrp="1" noChangeArrowheads="1"/>
          </p:cNvSpPr>
          <p:nvPr>
            <p:ph idx="1"/>
          </p:nvPr>
        </p:nvSpPr>
        <p:spPr>
          <a:xfrm>
            <a:off x="3048000" y="1600201"/>
            <a:ext cx="7315200" cy="4525963"/>
          </a:xfrm>
        </p:spPr>
        <p:txBody>
          <a:bodyPr>
            <a:normAutofit fontScale="92500" lnSpcReduction="20000"/>
          </a:bodyPr>
          <a:lstStyle/>
          <a:p>
            <a:r>
              <a:rPr lang="en-US" altLang="zh-TW" b="1" dirty="0">
                <a:solidFill>
                  <a:schemeClr val="accent2"/>
                </a:solidFill>
              </a:rPr>
              <a:t>“Flow” trading =&gt; Client-driven revenues </a:t>
            </a:r>
            <a:r>
              <a:rPr lang="en-US" altLang="zh-TW" dirty="0"/>
              <a:t>= fees and commissions, markups and spreads as measured through sales and production credits</a:t>
            </a:r>
          </a:p>
          <a:p>
            <a:r>
              <a:rPr lang="en-US" altLang="zh-TW" b="1" dirty="0">
                <a:solidFill>
                  <a:schemeClr val="accent2"/>
                </a:solidFill>
              </a:rPr>
              <a:t>“Prop” trading =&gt; Risk-driven revenues </a:t>
            </a:r>
            <a:r>
              <a:rPr lang="en-US" altLang="zh-TW" dirty="0"/>
              <a:t>= dedicated proprietary trading that is delinked from customer business, and substantial residual revenue between sales and production credits</a:t>
            </a:r>
          </a:p>
          <a:p>
            <a:r>
              <a:rPr lang="en-US" altLang="zh-TW" dirty="0"/>
              <a:t>For most players, </a:t>
            </a:r>
            <a:r>
              <a:rPr lang="en-US" altLang="zh-TW" b="1" dirty="0"/>
              <a:t>capital markets are primarily a client business, not a proprietary trading business</a:t>
            </a:r>
            <a:r>
              <a:rPr lang="en-US" altLang="zh-TW" dirty="0"/>
              <a:t> =&gt; client franchise building and delivery are critical</a:t>
            </a:r>
          </a:p>
          <a:p>
            <a:r>
              <a:rPr lang="en-US" altLang="zh-TW" dirty="0"/>
              <a:t>The “Volcker rule” (part of Dodd-Franck Act) prohibits “prop” trading in banks in the US but is in the process of being repelled</a:t>
            </a:r>
          </a:p>
        </p:txBody>
      </p:sp>
      <p:sp>
        <p:nvSpPr>
          <p:cNvPr id="8"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A41409CC-79B5-4F3B-96BD-FB5755011280}" type="slidenum">
              <a:rPr lang="en-US" altLang="en-US" sz="1400"/>
              <a:pPr/>
              <a:t>88</a:t>
            </a:fld>
            <a:endParaRPr lang="en-US" altLang="en-US" sz="1400"/>
          </a:p>
        </p:txBody>
      </p:sp>
      <p:sp>
        <p:nvSpPr>
          <p:cNvPr id="408580" name="Text Box 4"/>
          <p:cNvSpPr txBox="1">
            <a:spLocks noChangeArrowheads="1"/>
          </p:cNvSpPr>
          <p:nvPr/>
        </p:nvSpPr>
        <p:spPr bwMode="auto">
          <a:xfrm>
            <a:off x="1676400" y="1600200"/>
            <a:ext cx="1371600" cy="1754326"/>
          </a:xfrm>
          <a:prstGeom prst="rect">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square" anchor="ctr">
            <a:spAutoFit/>
          </a:bodyPr>
          <a:lstStyle/>
          <a:p>
            <a:pPr algn="ctr">
              <a:spcBef>
                <a:spcPct val="50000"/>
              </a:spcBef>
            </a:pPr>
            <a:r>
              <a:rPr lang="en-US" altLang="zh-TW" dirty="0">
                <a:ea typeface="PMingLiU" pitchFamily="18" charset="-120"/>
              </a:rPr>
              <a:t>Measuring client value remains more an art than a science</a:t>
            </a:r>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37334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8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857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857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8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uiExpand="1" build="p"/>
      <p:bldP spid="408580" grpId="0" uiExpan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451" name="Picture 3" descr="E:\Users\Wolfgang\Pictures\1_Bilder HKUST\2008.08.25 Beijing\P1020168.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6628" y="953978"/>
            <a:ext cx="9141372" cy="5142022"/>
          </a:xfrm>
          <a:prstGeom prst="rect">
            <a:avLst/>
          </a:prstGeom>
          <a:noFill/>
          <a:extLst>
            <a:ext uri="{909E8E84-426E-40DD-AFC4-6F175D3DCCD1}">
              <a14:hiddenFill xmlns:a14="http://schemas.microsoft.com/office/drawing/2010/main">
                <a:solidFill>
                  <a:srgbClr val="FFFFFF"/>
                </a:solidFill>
              </a14:hiddenFill>
            </a:ext>
          </a:extLst>
        </p:spPr>
      </p:pic>
      <p:sp>
        <p:nvSpPr>
          <p:cNvPr id="819202" name="Rectangle 2"/>
          <p:cNvSpPr>
            <a:spLocks noGrp="1" noChangeArrowheads="1"/>
          </p:cNvSpPr>
          <p:nvPr>
            <p:ph type="title"/>
          </p:nvPr>
        </p:nvSpPr>
        <p:spPr>
          <a:xfrm>
            <a:off x="2133600" y="0"/>
            <a:ext cx="7772400" cy="1143000"/>
          </a:xfrm>
        </p:spPr>
        <p:txBody>
          <a:bodyPr>
            <a:normAutofit fontScale="90000"/>
          </a:bodyPr>
          <a:lstStyle/>
          <a:p>
            <a:r>
              <a:rPr lang="en-US" altLang="zh-TW" dirty="0">
                <a:ea typeface="PMingLiU" pitchFamily="18" charset="-120"/>
              </a:rPr>
              <a:t>Chinese Walls &amp; Information Barriers</a:t>
            </a:r>
          </a:p>
        </p:txBody>
      </p:sp>
      <p:sp>
        <p:nvSpPr>
          <p:cNvPr id="13"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E2588508-69E8-45FE-AAF1-4B3B5AEB90F8}" type="slidenum">
              <a:rPr lang="en-US" altLang="en-US" sz="1400"/>
              <a:pPr/>
              <a:t>89</a:t>
            </a:fld>
            <a:endParaRPr lang="en-US" altLang="en-US" sz="1400"/>
          </a:p>
        </p:txBody>
      </p:sp>
      <p:sp>
        <p:nvSpPr>
          <p:cNvPr id="819204" name="Oval 4"/>
          <p:cNvSpPr>
            <a:spLocks noChangeArrowheads="1"/>
          </p:cNvSpPr>
          <p:nvPr/>
        </p:nvSpPr>
        <p:spPr bwMode="auto">
          <a:xfrm>
            <a:off x="8534400" y="1377020"/>
            <a:ext cx="1981200" cy="1823381"/>
          </a:xfrm>
          <a:prstGeom prst="wedgeEllipseCallout">
            <a:avLst>
              <a:gd name="adj1" fmla="val 36992"/>
              <a:gd name="adj2" fmla="val 67688"/>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b="1" dirty="0">
                <a:ea typeface="PMingLiU" pitchFamily="18" charset="-120"/>
              </a:rPr>
              <a:t>Everybody Else</a:t>
            </a:r>
          </a:p>
        </p:txBody>
      </p:sp>
      <p:sp>
        <p:nvSpPr>
          <p:cNvPr id="819205" name="Oval 5"/>
          <p:cNvSpPr>
            <a:spLocks noChangeArrowheads="1"/>
          </p:cNvSpPr>
          <p:nvPr/>
        </p:nvSpPr>
        <p:spPr bwMode="auto">
          <a:xfrm>
            <a:off x="1905000" y="2133600"/>
            <a:ext cx="1295400" cy="914400"/>
          </a:xfrm>
          <a:prstGeom prst="wedgeEllipseCallout">
            <a:avLst>
              <a:gd name="adj1" fmla="val -39494"/>
              <a:gd name="adj2" fmla="val 86638"/>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rPr>
              <a:t>M&amp;A</a:t>
            </a:r>
          </a:p>
        </p:txBody>
      </p:sp>
      <p:sp>
        <p:nvSpPr>
          <p:cNvPr id="819206" name="Oval 6"/>
          <p:cNvSpPr>
            <a:spLocks noChangeArrowheads="1"/>
          </p:cNvSpPr>
          <p:nvPr/>
        </p:nvSpPr>
        <p:spPr bwMode="auto">
          <a:xfrm>
            <a:off x="3316014" y="1981200"/>
            <a:ext cx="2209800" cy="1066800"/>
          </a:xfrm>
          <a:prstGeom prst="wedgeEllipseCallout">
            <a:avLst>
              <a:gd name="adj1" fmla="val -33199"/>
              <a:gd name="adj2" fmla="val 79249"/>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TW" sz="2000" b="1">
                <a:ea typeface="PMingLiU" pitchFamily="18" charset="-120"/>
              </a:rPr>
              <a:t>Corporate Finance</a:t>
            </a:r>
          </a:p>
        </p:txBody>
      </p:sp>
      <p:sp>
        <p:nvSpPr>
          <p:cNvPr id="819208" name="Oval 8"/>
          <p:cNvSpPr>
            <a:spLocks noChangeArrowheads="1"/>
          </p:cNvSpPr>
          <p:nvPr/>
        </p:nvSpPr>
        <p:spPr bwMode="auto">
          <a:xfrm>
            <a:off x="4420914" y="3048000"/>
            <a:ext cx="1676400" cy="914400"/>
          </a:xfrm>
          <a:prstGeom prst="wedgeEllipseCallout">
            <a:avLst>
              <a:gd name="adj1" fmla="val -31491"/>
              <a:gd name="adj2" fmla="val 6824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dirty="0">
                <a:ea typeface="PMingLiU" pitchFamily="18" charset="-120"/>
              </a:rPr>
              <a:t>Bankers</a:t>
            </a:r>
          </a:p>
        </p:txBody>
      </p:sp>
      <p:sp>
        <p:nvSpPr>
          <p:cNvPr id="10"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282635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fade">
                                      <p:cBhvr>
                                        <p:cTn id="7" dur="500"/>
                                        <p:tgtEl>
                                          <p:spTgt spid="819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206"/>
                                        </p:tgtEl>
                                        <p:attrNameLst>
                                          <p:attrName>style.visibility</p:attrName>
                                        </p:attrNameLst>
                                      </p:cBhvr>
                                      <p:to>
                                        <p:strVal val="visible"/>
                                      </p:to>
                                    </p:set>
                                    <p:animEffect transition="in" filter="fade">
                                      <p:cBhvr>
                                        <p:cTn id="12" dur="500"/>
                                        <p:tgtEl>
                                          <p:spTgt spid="8192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208"/>
                                        </p:tgtEl>
                                        <p:attrNameLst>
                                          <p:attrName>style.visibility</p:attrName>
                                        </p:attrNameLst>
                                      </p:cBhvr>
                                      <p:to>
                                        <p:strVal val="visible"/>
                                      </p:to>
                                    </p:set>
                                    <p:animEffect transition="in" filter="fade">
                                      <p:cBhvr>
                                        <p:cTn id="17" dur="500"/>
                                        <p:tgtEl>
                                          <p:spTgt spid="8192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204"/>
                                        </p:tgtEl>
                                        <p:attrNameLst>
                                          <p:attrName>style.visibility</p:attrName>
                                        </p:attrNameLst>
                                      </p:cBhvr>
                                      <p:to>
                                        <p:strVal val="visible"/>
                                      </p:to>
                                    </p:set>
                                    <p:animEffect transition="in" filter="fade">
                                      <p:cBhvr>
                                        <p:cTn id="22" dur="500"/>
                                        <p:tgtEl>
                                          <p:spTgt spid="819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4" grpId="0" animBg="1"/>
      <p:bldP spid="819205" grpId="0" animBg="1"/>
      <p:bldP spid="819206" grpId="0" animBg="1"/>
      <p:bldP spid="81920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Banking discussion: retail v. wholesale banking</a:t>
            </a:r>
          </a:p>
        </p:txBody>
      </p:sp>
      <p:sp>
        <p:nvSpPr>
          <p:cNvPr id="3" name="Content Placeholder 2"/>
          <p:cNvSpPr>
            <a:spLocks noGrp="1"/>
          </p:cNvSpPr>
          <p:nvPr>
            <p:ph sz="half" idx="1"/>
          </p:nvPr>
        </p:nvSpPr>
        <p:spPr/>
        <p:txBody>
          <a:bodyPr>
            <a:normAutofit fontScale="85000" lnSpcReduction="20000"/>
          </a:bodyPr>
          <a:lstStyle/>
          <a:p>
            <a:r>
              <a:rPr lang="en-US" dirty="0"/>
              <a:t>Customers are different: individual v. companies, large corporates, governments</a:t>
            </a:r>
          </a:p>
          <a:p>
            <a:r>
              <a:rPr lang="en-US" dirty="0"/>
              <a:t>Different size of transactions</a:t>
            </a:r>
          </a:p>
          <a:p>
            <a:r>
              <a:rPr lang="en-US" dirty="0"/>
              <a:t>Interest rate based for retail; fee based for wholesale</a:t>
            </a:r>
          </a:p>
          <a:p>
            <a:r>
              <a:rPr lang="en-US" dirty="0"/>
              <a:t>Using deposits for corporate lending</a:t>
            </a:r>
          </a:p>
          <a:p>
            <a:r>
              <a:rPr lang="en-US" dirty="0"/>
              <a:t>Brokerage services</a:t>
            </a:r>
          </a:p>
          <a:p>
            <a:r>
              <a:rPr lang="en-US" dirty="0"/>
              <a:t>Wholesale much bigger scale; retail give loans to individuals</a:t>
            </a:r>
          </a:p>
          <a:p>
            <a:r>
              <a:rPr lang="en-US" dirty="0"/>
              <a:t>Different objectives</a:t>
            </a:r>
          </a:p>
          <a:p>
            <a:r>
              <a:rPr lang="en-US" dirty="0"/>
              <a:t>Can offer discount based on scale</a:t>
            </a:r>
          </a:p>
        </p:txBody>
      </p:sp>
      <p:sp>
        <p:nvSpPr>
          <p:cNvPr id="6" name="Content Placeholder 5"/>
          <p:cNvSpPr>
            <a:spLocks noGrp="1"/>
          </p:cNvSpPr>
          <p:nvPr>
            <p:ph sz="half" idx="2"/>
          </p:nvPr>
        </p:nvSpPr>
        <p:spPr/>
        <p:txBody>
          <a:bodyPr>
            <a:normAutofit fontScale="85000" lnSpcReduction="20000"/>
          </a:bodyPr>
          <a:lstStyle/>
          <a:p>
            <a:pPr>
              <a:lnSpc>
                <a:spcPct val="100000"/>
              </a:lnSpc>
            </a:pPr>
            <a:r>
              <a:rPr lang="en-US" dirty="0"/>
              <a:t>Different value proposition: convenience, more dispersed services (retail)</a:t>
            </a:r>
          </a:p>
          <a:p>
            <a:pPr>
              <a:lnSpc>
                <a:spcPct val="100000"/>
              </a:lnSpc>
            </a:pPr>
            <a:r>
              <a:rPr lang="en-US" dirty="0"/>
              <a:t>Higher customer intimacy – customer relationship (wholesale)</a:t>
            </a:r>
          </a:p>
          <a:p>
            <a:pPr>
              <a:lnSpc>
                <a:spcPct val="100000"/>
              </a:lnSpc>
            </a:pPr>
            <a:r>
              <a:rPr lang="en-US" dirty="0"/>
              <a:t>Corporate finance advice (wholesale)</a:t>
            </a:r>
          </a:p>
          <a:p>
            <a:pPr>
              <a:lnSpc>
                <a:spcPct val="100000"/>
              </a:lnSpc>
            </a:pPr>
            <a:r>
              <a:rPr lang="en-US" dirty="0"/>
              <a:t>Collaborate with other banks</a:t>
            </a:r>
          </a:p>
          <a:p>
            <a:pPr>
              <a:lnSpc>
                <a:spcPct val="100000"/>
              </a:lnSpc>
            </a:pPr>
            <a:r>
              <a:rPr lang="en-US" dirty="0"/>
              <a:t>High origination costs</a:t>
            </a:r>
          </a:p>
        </p:txBody>
      </p:sp>
      <p:sp>
        <p:nvSpPr>
          <p:cNvPr id="4" name="Slide Number Placeholder 3"/>
          <p:cNvSpPr>
            <a:spLocks noGrp="1"/>
          </p:cNvSpPr>
          <p:nvPr>
            <p:ph type="sldNum" sz="quarter" idx="10"/>
          </p:nvPr>
        </p:nvSpPr>
        <p:spPr/>
        <p:txBody>
          <a:bodyPr/>
          <a:lstStyle/>
          <a:p>
            <a:fld id="{71C1BE6E-502F-4575-97FB-50CE0D69CFE3}" type="slidenum">
              <a:rPr lang="en-US" altLang="en-US" smtClean="0"/>
              <a:pPr/>
              <a:t>9</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14235042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r>
              <a:rPr lang="en-US" altLang="zh-TW" dirty="0"/>
              <a:t>Chinese Walls </a:t>
            </a:r>
            <a:r>
              <a:rPr lang="en-US" altLang="zh-TW" dirty="0">
                <a:ea typeface="PMingLiU" pitchFamily="18" charset="-120"/>
              </a:rPr>
              <a:t>&amp; Information Barriers</a:t>
            </a:r>
            <a:endParaRPr lang="en-US" altLang="zh-TW" dirty="0"/>
          </a:p>
        </p:txBody>
      </p:sp>
      <p:sp>
        <p:nvSpPr>
          <p:cNvPr id="21" name="Slide Number Placeholder 4"/>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D9D788CC-0972-46F2-B4C7-5ABC874ED390}" type="slidenum">
              <a:rPr lang="en-US" altLang="en-US" sz="1400"/>
              <a:pPr/>
              <a:t>90</a:t>
            </a:fld>
            <a:endParaRPr lang="en-US" altLang="en-US" sz="1400"/>
          </a:p>
        </p:txBody>
      </p:sp>
      <p:sp>
        <p:nvSpPr>
          <p:cNvPr id="821251" name="AutoShape 3"/>
          <p:cNvSpPr>
            <a:spLocks noChangeArrowheads="1"/>
          </p:cNvSpPr>
          <p:nvPr/>
        </p:nvSpPr>
        <p:spPr bwMode="auto">
          <a:xfrm>
            <a:off x="1994338" y="1219200"/>
            <a:ext cx="990600" cy="10668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Client</a:t>
            </a:r>
          </a:p>
        </p:txBody>
      </p:sp>
      <p:sp>
        <p:nvSpPr>
          <p:cNvPr id="821252" name="AutoShape 4"/>
          <p:cNvSpPr>
            <a:spLocks noChangeArrowheads="1"/>
          </p:cNvSpPr>
          <p:nvPr/>
        </p:nvSpPr>
        <p:spPr bwMode="auto">
          <a:xfrm>
            <a:off x="1981200" y="3053912"/>
            <a:ext cx="990600" cy="10668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Client</a:t>
            </a:r>
          </a:p>
        </p:txBody>
      </p:sp>
      <p:sp>
        <p:nvSpPr>
          <p:cNvPr id="821253" name="AutoShape 5"/>
          <p:cNvSpPr>
            <a:spLocks noChangeArrowheads="1"/>
          </p:cNvSpPr>
          <p:nvPr/>
        </p:nvSpPr>
        <p:spPr bwMode="auto">
          <a:xfrm>
            <a:off x="1994338" y="4888624"/>
            <a:ext cx="990600" cy="10668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sp>
        <p:nvSpPr>
          <p:cNvPr id="821254" name="Oval 6"/>
          <p:cNvSpPr>
            <a:spLocks noChangeArrowheads="1"/>
          </p:cNvSpPr>
          <p:nvPr/>
        </p:nvSpPr>
        <p:spPr bwMode="auto">
          <a:xfrm>
            <a:off x="6314089" y="2778673"/>
            <a:ext cx="1295400" cy="990600"/>
          </a:xfrm>
          <a:prstGeom prst="ellipse">
            <a:avLst/>
          </a:prstGeom>
          <a:solidFill>
            <a:schemeClr val="accent4">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ECM</a:t>
            </a:r>
          </a:p>
        </p:txBody>
      </p:sp>
      <p:sp>
        <p:nvSpPr>
          <p:cNvPr id="821255" name="Oval 7"/>
          <p:cNvSpPr>
            <a:spLocks noChangeArrowheads="1"/>
          </p:cNvSpPr>
          <p:nvPr/>
        </p:nvSpPr>
        <p:spPr bwMode="auto">
          <a:xfrm>
            <a:off x="5087006" y="4800600"/>
            <a:ext cx="1295400" cy="990600"/>
          </a:xfrm>
          <a:prstGeom prst="ellipse">
            <a:avLst/>
          </a:prstGeom>
          <a:solidFill>
            <a:schemeClr val="accent4">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DCM</a:t>
            </a:r>
          </a:p>
        </p:txBody>
      </p:sp>
      <p:sp>
        <p:nvSpPr>
          <p:cNvPr id="821256" name="Oval 8"/>
          <p:cNvSpPr>
            <a:spLocks noChangeArrowheads="1"/>
          </p:cNvSpPr>
          <p:nvPr/>
        </p:nvSpPr>
        <p:spPr bwMode="auto">
          <a:xfrm>
            <a:off x="8382000" y="2743199"/>
            <a:ext cx="1752600" cy="990600"/>
          </a:xfrm>
          <a:prstGeom prst="ellipse">
            <a:avLst/>
          </a:prstGeom>
          <a:solidFill>
            <a:schemeClr val="accent2">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a:ea typeface="PMingLiU" pitchFamily="18" charset="-120"/>
                <a:cs typeface="Arial" charset="0"/>
              </a:rPr>
              <a:t>Derivatives</a:t>
            </a:r>
          </a:p>
        </p:txBody>
      </p:sp>
      <p:sp>
        <p:nvSpPr>
          <p:cNvPr id="821257" name="AutoShape 9"/>
          <p:cNvSpPr>
            <a:spLocks noChangeArrowheads="1"/>
          </p:cNvSpPr>
          <p:nvPr/>
        </p:nvSpPr>
        <p:spPr bwMode="auto">
          <a:xfrm>
            <a:off x="3581400" y="2162504"/>
            <a:ext cx="1371600" cy="1524000"/>
          </a:xfrm>
          <a:prstGeom prst="hexagon">
            <a:avLst>
              <a:gd name="adj" fmla="val 25000"/>
              <a:gd name="vf" fmla="val 115470"/>
            </a:avLst>
          </a:prstGeom>
          <a:solidFill>
            <a:schemeClr val="accent6">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a:ea typeface="PMingLiU" pitchFamily="18" charset="-120"/>
                <a:cs typeface="Arial" charset="0"/>
              </a:rPr>
              <a:t>Bankers</a:t>
            </a:r>
          </a:p>
        </p:txBody>
      </p:sp>
      <p:sp>
        <p:nvSpPr>
          <p:cNvPr id="821258" name="AutoShape 10"/>
          <p:cNvSpPr>
            <a:spLocks noChangeArrowheads="1"/>
          </p:cNvSpPr>
          <p:nvPr/>
        </p:nvSpPr>
        <p:spPr bwMode="auto">
          <a:xfrm>
            <a:off x="4838700" y="1521373"/>
            <a:ext cx="1828800" cy="1752600"/>
          </a:xfrm>
          <a:prstGeom prst="hexagon">
            <a:avLst>
              <a:gd name="adj" fmla="val 26087"/>
              <a:gd name="vf" fmla="val 115470"/>
            </a:avLst>
          </a:prstGeom>
          <a:solidFill>
            <a:schemeClr val="accent6">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dirty="0">
                <a:ea typeface="PMingLiU" pitchFamily="18" charset="-120"/>
                <a:cs typeface="Arial" charset="0"/>
              </a:rPr>
              <a:t>Corporate</a:t>
            </a:r>
          </a:p>
          <a:p>
            <a:pPr algn="ctr"/>
            <a:r>
              <a:rPr lang="en-US" altLang="zh-TW" sz="2000" dirty="0">
                <a:ea typeface="PMingLiU" pitchFamily="18" charset="-120"/>
                <a:cs typeface="Arial" charset="0"/>
              </a:rPr>
              <a:t>Finance</a:t>
            </a:r>
          </a:p>
          <a:p>
            <a:pPr algn="ctr"/>
            <a:r>
              <a:rPr lang="en-US" altLang="zh-TW" sz="2000" dirty="0">
                <a:ea typeface="PMingLiU" pitchFamily="18" charset="-120"/>
                <a:cs typeface="Arial" charset="0"/>
              </a:rPr>
              <a:t>Execution</a:t>
            </a:r>
          </a:p>
          <a:p>
            <a:pPr algn="ctr"/>
            <a:r>
              <a:rPr lang="en-US" altLang="zh-TW" sz="2000" dirty="0">
                <a:ea typeface="PMingLiU" pitchFamily="18" charset="-120"/>
                <a:cs typeface="Arial" charset="0"/>
              </a:rPr>
              <a:t>Group</a:t>
            </a:r>
          </a:p>
        </p:txBody>
      </p:sp>
      <p:sp>
        <p:nvSpPr>
          <p:cNvPr id="821259" name="Oval 11"/>
          <p:cNvSpPr>
            <a:spLocks noChangeArrowheads="1"/>
          </p:cNvSpPr>
          <p:nvPr/>
        </p:nvSpPr>
        <p:spPr bwMode="auto">
          <a:xfrm>
            <a:off x="3807372" y="4078014"/>
            <a:ext cx="1295400" cy="1066800"/>
          </a:xfrm>
          <a:prstGeom prst="ellipse">
            <a:avLst/>
          </a:prstGeom>
          <a:solidFill>
            <a:schemeClr val="accent4">
              <a:lumMod val="40000"/>
              <a:lumOff val="60000"/>
            </a:schemeClr>
          </a:solidFill>
          <a:ln w="76200">
            <a:solidFill>
              <a:srgbClr val="FF0000"/>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M&amp;A</a:t>
            </a:r>
          </a:p>
        </p:txBody>
      </p:sp>
      <p:sp>
        <p:nvSpPr>
          <p:cNvPr id="821260" name="Rectangle 12"/>
          <p:cNvSpPr>
            <a:spLocks noChangeArrowheads="1"/>
          </p:cNvSpPr>
          <p:nvPr/>
        </p:nvSpPr>
        <p:spPr bwMode="auto">
          <a:xfrm>
            <a:off x="8424042" y="5498224"/>
            <a:ext cx="1752601" cy="457200"/>
          </a:xfrm>
          <a:prstGeom prst="rect">
            <a:avLst/>
          </a:prstGeom>
          <a:solidFill>
            <a:schemeClr val="accent1">
              <a:lumMod val="40000"/>
              <a:lumOff val="60000"/>
            </a:schemeClr>
          </a:solidFill>
          <a:ln w="762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Research</a:t>
            </a:r>
          </a:p>
        </p:txBody>
      </p:sp>
      <p:sp>
        <p:nvSpPr>
          <p:cNvPr id="821261" name="Rectangle 13"/>
          <p:cNvSpPr>
            <a:spLocks noChangeArrowheads="1"/>
          </p:cNvSpPr>
          <p:nvPr/>
        </p:nvSpPr>
        <p:spPr bwMode="auto">
          <a:xfrm>
            <a:off x="8424041" y="4833443"/>
            <a:ext cx="1752600" cy="533400"/>
          </a:xfrm>
          <a:prstGeom prst="rect">
            <a:avLst/>
          </a:prstGeom>
          <a:solidFill>
            <a:schemeClr val="accent1">
              <a:lumMod val="40000"/>
              <a:lumOff val="60000"/>
            </a:schemeClr>
          </a:solidFill>
          <a:ln w="762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Credit</a:t>
            </a:r>
          </a:p>
        </p:txBody>
      </p:sp>
      <p:sp>
        <p:nvSpPr>
          <p:cNvPr id="821262" name="Rectangle 14"/>
          <p:cNvSpPr>
            <a:spLocks noChangeArrowheads="1"/>
          </p:cNvSpPr>
          <p:nvPr/>
        </p:nvSpPr>
        <p:spPr bwMode="auto">
          <a:xfrm>
            <a:off x="8424040" y="3865178"/>
            <a:ext cx="1752600" cy="836886"/>
          </a:xfrm>
          <a:prstGeom prst="rect">
            <a:avLst/>
          </a:prstGeom>
          <a:solidFill>
            <a:schemeClr val="accent1">
              <a:lumMod val="40000"/>
              <a:lumOff val="60000"/>
            </a:schemeClr>
          </a:solidFill>
          <a:ln w="762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Risk</a:t>
            </a:r>
          </a:p>
          <a:p>
            <a:pPr algn="ctr"/>
            <a:r>
              <a:rPr lang="en-US" altLang="zh-TW" sz="2000" dirty="0">
                <a:ea typeface="PMingLiU" pitchFamily="18" charset="-120"/>
                <a:cs typeface="Arial" charset="0"/>
              </a:rPr>
              <a:t>Management</a:t>
            </a:r>
          </a:p>
        </p:txBody>
      </p:sp>
      <p:sp>
        <p:nvSpPr>
          <p:cNvPr id="821263" name="Oval 15"/>
          <p:cNvSpPr>
            <a:spLocks noChangeArrowheads="1"/>
          </p:cNvSpPr>
          <p:nvPr/>
        </p:nvSpPr>
        <p:spPr bwMode="auto">
          <a:xfrm>
            <a:off x="3124200" y="1219200"/>
            <a:ext cx="4724400" cy="4724400"/>
          </a:xfrm>
          <a:prstGeom prst="ellipse">
            <a:avLst/>
          </a:prstGeom>
          <a:noFill/>
          <a:ln w="76200">
            <a:solidFill>
              <a:srgbClr val="FF0000"/>
            </a:solidFill>
            <a:headEnd/>
            <a:tailEnd/>
          </a:ln>
        </p:spPr>
        <p:style>
          <a:lnRef idx="2">
            <a:schemeClr val="dk1"/>
          </a:lnRef>
          <a:fillRef idx="1">
            <a:schemeClr val="lt1"/>
          </a:fillRef>
          <a:effectRef idx="0">
            <a:schemeClr val="dk1"/>
          </a:effectRef>
          <a:fontRef idx="minor">
            <a:schemeClr val="dk1"/>
          </a:fontRef>
        </p:style>
        <p:txBody>
          <a:bodyPr wrap="none" anchor="ctr"/>
          <a:lstStyle/>
          <a:p>
            <a:endParaRPr lang="zh-TW" altLang="en-US" sz="2000"/>
          </a:p>
        </p:txBody>
      </p:sp>
      <p:sp>
        <p:nvSpPr>
          <p:cNvPr id="821264" name="Rectangle 16"/>
          <p:cNvSpPr>
            <a:spLocks noChangeArrowheads="1"/>
          </p:cNvSpPr>
          <p:nvPr/>
        </p:nvSpPr>
        <p:spPr bwMode="auto">
          <a:xfrm>
            <a:off x="8382000" y="1960180"/>
            <a:ext cx="1752601" cy="651641"/>
          </a:xfrm>
          <a:prstGeom prst="rect">
            <a:avLst/>
          </a:prstGeom>
          <a:solidFill>
            <a:schemeClr val="accent2">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dirty="0">
                <a:ea typeface="PMingLiU" pitchFamily="18" charset="-120"/>
              </a:rPr>
              <a:t>Sales</a:t>
            </a:r>
          </a:p>
        </p:txBody>
      </p:sp>
      <p:sp>
        <p:nvSpPr>
          <p:cNvPr id="821265" name="Rectangle 17"/>
          <p:cNvSpPr>
            <a:spLocks noChangeArrowheads="1"/>
          </p:cNvSpPr>
          <p:nvPr/>
        </p:nvSpPr>
        <p:spPr bwMode="auto">
          <a:xfrm>
            <a:off x="8368862" y="1219200"/>
            <a:ext cx="1752600" cy="609600"/>
          </a:xfrm>
          <a:prstGeom prst="rect">
            <a:avLst/>
          </a:prstGeom>
          <a:solidFill>
            <a:schemeClr val="accent2">
              <a:lumMod val="40000"/>
              <a:lumOff val="60000"/>
            </a:schemeClr>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zh-TW" sz="2000">
                <a:ea typeface="PMingLiU" pitchFamily="18" charset="-120"/>
              </a:rPr>
              <a:t>Trading</a:t>
            </a:r>
          </a:p>
        </p:txBody>
      </p:sp>
      <p:sp>
        <p:nvSpPr>
          <p:cNvPr id="821266" name="Oval 18"/>
          <p:cNvSpPr>
            <a:spLocks noChangeArrowheads="1"/>
          </p:cNvSpPr>
          <p:nvPr/>
        </p:nvSpPr>
        <p:spPr bwMode="auto">
          <a:xfrm>
            <a:off x="5290645" y="3620814"/>
            <a:ext cx="1371600" cy="1066800"/>
          </a:xfrm>
          <a:prstGeom prst="ellipse">
            <a:avLst/>
          </a:prstGeom>
          <a:solidFill>
            <a:schemeClr val="accent4">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Derivatives</a:t>
            </a:r>
          </a:p>
        </p:txBody>
      </p:sp>
      <p:sp>
        <p:nvSpPr>
          <p:cNvPr id="22"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5633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1257"/>
                                        </p:tgtEl>
                                        <p:attrNameLst>
                                          <p:attrName>style.visibility</p:attrName>
                                        </p:attrNameLst>
                                      </p:cBhvr>
                                      <p:to>
                                        <p:strVal val="visible"/>
                                      </p:to>
                                    </p:set>
                                    <p:animEffect transition="in" filter="fade">
                                      <p:cBhvr>
                                        <p:cTn id="7" dur="500"/>
                                        <p:tgtEl>
                                          <p:spTgt spid="8212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1258"/>
                                        </p:tgtEl>
                                        <p:attrNameLst>
                                          <p:attrName>style.visibility</p:attrName>
                                        </p:attrNameLst>
                                      </p:cBhvr>
                                      <p:to>
                                        <p:strVal val="visible"/>
                                      </p:to>
                                    </p:set>
                                    <p:animEffect transition="in" filter="fade">
                                      <p:cBhvr>
                                        <p:cTn id="12" dur="500"/>
                                        <p:tgtEl>
                                          <p:spTgt spid="8212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1259"/>
                                        </p:tgtEl>
                                        <p:attrNameLst>
                                          <p:attrName>style.visibility</p:attrName>
                                        </p:attrNameLst>
                                      </p:cBhvr>
                                      <p:to>
                                        <p:strVal val="visible"/>
                                      </p:to>
                                    </p:set>
                                    <p:animEffect transition="in" filter="fade">
                                      <p:cBhvr>
                                        <p:cTn id="17" dur="500"/>
                                        <p:tgtEl>
                                          <p:spTgt spid="8212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1266"/>
                                        </p:tgtEl>
                                        <p:attrNameLst>
                                          <p:attrName>style.visibility</p:attrName>
                                        </p:attrNameLst>
                                      </p:cBhvr>
                                      <p:to>
                                        <p:strVal val="visible"/>
                                      </p:to>
                                    </p:set>
                                    <p:animEffect transition="in" filter="fade">
                                      <p:cBhvr>
                                        <p:cTn id="22" dur="500"/>
                                        <p:tgtEl>
                                          <p:spTgt spid="8212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1254"/>
                                        </p:tgtEl>
                                        <p:attrNameLst>
                                          <p:attrName>style.visibility</p:attrName>
                                        </p:attrNameLst>
                                      </p:cBhvr>
                                      <p:to>
                                        <p:strVal val="visible"/>
                                      </p:to>
                                    </p:set>
                                    <p:animEffect transition="in" filter="fade">
                                      <p:cBhvr>
                                        <p:cTn id="27" dur="500"/>
                                        <p:tgtEl>
                                          <p:spTgt spid="8212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1255"/>
                                        </p:tgtEl>
                                        <p:attrNameLst>
                                          <p:attrName>style.visibility</p:attrName>
                                        </p:attrNameLst>
                                      </p:cBhvr>
                                      <p:to>
                                        <p:strVal val="visible"/>
                                      </p:to>
                                    </p:set>
                                    <p:animEffect transition="in" filter="fade">
                                      <p:cBhvr>
                                        <p:cTn id="32" dur="500"/>
                                        <p:tgtEl>
                                          <p:spTgt spid="8212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1263"/>
                                        </p:tgtEl>
                                        <p:attrNameLst>
                                          <p:attrName>style.visibility</p:attrName>
                                        </p:attrNameLst>
                                      </p:cBhvr>
                                      <p:to>
                                        <p:strVal val="visible"/>
                                      </p:to>
                                    </p:set>
                                    <p:animEffect transition="in" filter="fade">
                                      <p:cBhvr>
                                        <p:cTn id="37" dur="500"/>
                                        <p:tgtEl>
                                          <p:spTgt spid="8212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21251"/>
                                        </p:tgtEl>
                                        <p:attrNameLst>
                                          <p:attrName>style.visibility</p:attrName>
                                        </p:attrNameLst>
                                      </p:cBhvr>
                                      <p:to>
                                        <p:strVal val="visible"/>
                                      </p:to>
                                    </p:set>
                                    <p:animEffect transition="in" filter="fade">
                                      <p:cBhvr>
                                        <p:cTn id="42" dur="500"/>
                                        <p:tgtEl>
                                          <p:spTgt spid="8212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21252"/>
                                        </p:tgtEl>
                                        <p:attrNameLst>
                                          <p:attrName>style.visibility</p:attrName>
                                        </p:attrNameLst>
                                      </p:cBhvr>
                                      <p:to>
                                        <p:strVal val="visible"/>
                                      </p:to>
                                    </p:set>
                                    <p:animEffect transition="in" filter="fade">
                                      <p:cBhvr>
                                        <p:cTn id="47" dur="500"/>
                                        <p:tgtEl>
                                          <p:spTgt spid="8212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21253"/>
                                        </p:tgtEl>
                                        <p:attrNameLst>
                                          <p:attrName>style.visibility</p:attrName>
                                        </p:attrNameLst>
                                      </p:cBhvr>
                                      <p:to>
                                        <p:strVal val="visible"/>
                                      </p:to>
                                    </p:set>
                                    <p:animEffect transition="in" filter="fade">
                                      <p:cBhvr>
                                        <p:cTn id="52" dur="500"/>
                                        <p:tgtEl>
                                          <p:spTgt spid="8212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21265"/>
                                        </p:tgtEl>
                                        <p:attrNameLst>
                                          <p:attrName>style.visibility</p:attrName>
                                        </p:attrNameLst>
                                      </p:cBhvr>
                                      <p:to>
                                        <p:strVal val="visible"/>
                                      </p:to>
                                    </p:set>
                                    <p:animEffect transition="in" filter="fade">
                                      <p:cBhvr>
                                        <p:cTn id="57" dur="500"/>
                                        <p:tgtEl>
                                          <p:spTgt spid="8212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21264"/>
                                        </p:tgtEl>
                                        <p:attrNameLst>
                                          <p:attrName>style.visibility</p:attrName>
                                        </p:attrNameLst>
                                      </p:cBhvr>
                                      <p:to>
                                        <p:strVal val="visible"/>
                                      </p:to>
                                    </p:set>
                                    <p:animEffect transition="in" filter="fade">
                                      <p:cBhvr>
                                        <p:cTn id="62" dur="500"/>
                                        <p:tgtEl>
                                          <p:spTgt spid="82126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21256"/>
                                        </p:tgtEl>
                                        <p:attrNameLst>
                                          <p:attrName>style.visibility</p:attrName>
                                        </p:attrNameLst>
                                      </p:cBhvr>
                                      <p:to>
                                        <p:strVal val="visible"/>
                                      </p:to>
                                    </p:set>
                                    <p:animEffect transition="in" filter="fade">
                                      <p:cBhvr>
                                        <p:cTn id="67" dur="500"/>
                                        <p:tgtEl>
                                          <p:spTgt spid="8212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21262"/>
                                        </p:tgtEl>
                                        <p:attrNameLst>
                                          <p:attrName>style.visibility</p:attrName>
                                        </p:attrNameLst>
                                      </p:cBhvr>
                                      <p:to>
                                        <p:strVal val="visible"/>
                                      </p:to>
                                    </p:set>
                                    <p:animEffect transition="in" filter="fade">
                                      <p:cBhvr>
                                        <p:cTn id="72" dur="500"/>
                                        <p:tgtEl>
                                          <p:spTgt spid="82126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21261"/>
                                        </p:tgtEl>
                                        <p:attrNameLst>
                                          <p:attrName>style.visibility</p:attrName>
                                        </p:attrNameLst>
                                      </p:cBhvr>
                                      <p:to>
                                        <p:strVal val="visible"/>
                                      </p:to>
                                    </p:set>
                                    <p:animEffect transition="in" filter="fade">
                                      <p:cBhvr>
                                        <p:cTn id="77" dur="500"/>
                                        <p:tgtEl>
                                          <p:spTgt spid="82126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21260"/>
                                        </p:tgtEl>
                                        <p:attrNameLst>
                                          <p:attrName>style.visibility</p:attrName>
                                        </p:attrNameLst>
                                      </p:cBhvr>
                                      <p:to>
                                        <p:strVal val="visible"/>
                                      </p:to>
                                    </p:set>
                                    <p:animEffect transition="in" filter="fade">
                                      <p:cBhvr>
                                        <p:cTn id="82" dur="500"/>
                                        <p:tgtEl>
                                          <p:spTgt spid="82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1" grpId="0" animBg="1"/>
      <p:bldP spid="821252" grpId="0" animBg="1"/>
      <p:bldP spid="821253" grpId="0" animBg="1"/>
      <p:bldP spid="821254" grpId="0" animBg="1"/>
      <p:bldP spid="821255" grpId="0" animBg="1"/>
      <p:bldP spid="821256" grpId="0" animBg="1"/>
      <p:bldP spid="821257" grpId="0" animBg="1"/>
      <p:bldP spid="821258" grpId="0" animBg="1"/>
      <p:bldP spid="821259" grpId="0" animBg="1"/>
      <p:bldP spid="821260" grpId="0" animBg="1"/>
      <p:bldP spid="821261" grpId="0" animBg="1"/>
      <p:bldP spid="821262" grpId="0" animBg="1"/>
      <p:bldP spid="821263" grpId="0" animBg="1"/>
      <p:bldP spid="821264" grpId="0" animBg="1"/>
      <p:bldP spid="821265" grpId="0" animBg="1"/>
      <p:bldP spid="82126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banks in Asia: recent trends, issues, implications?</a:t>
            </a:r>
          </a:p>
        </p:txBody>
      </p:sp>
      <p:sp>
        <p:nvSpPr>
          <p:cNvPr id="3" name="Content Placeholder 2"/>
          <p:cNvSpPr>
            <a:spLocks noGrp="1"/>
          </p:cNvSpPr>
          <p:nvPr>
            <p:ph idx="1"/>
          </p:nvPr>
        </p:nvSpPr>
        <p:spPr/>
        <p:txBody>
          <a:bodyPr/>
          <a:lstStyle/>
          <a:p>
            <a:r>
              <a:rPr lang="en-US" dirty="0"/>
              <a:t>Group 8</a:t>
            </a:r>
          </a:p>
          <a:p>
            <a:r>
              <a:rPr lang="en-US" dirty="0"/>
              <a:t>Video link</a:t>
            </a:r>
          </a:p>
          <a:p>
            <a:r>
              <a:rPr lang="en-US" dirty="0">
                <a:hlinkClick r:id="rId2"/>
              </a:rPr>
              <a:t>https://www.youtube.com/watch?v=dThut_z5LOY</a:t>
            </a:r>
            <a:endParaRPr lang="en-US" dirty="0"/>
          </a:p>
          <a:p>
            <a:r>
              <a:rPr lang="en-US" dirty="0"/>
              <a:t>Article link</a:t>
            </a:r>
          </a:p>
          <a:p>
            <a:r>
              <a:rPr lang="en-US" dirty="0">
                <a:hlinkClick r:id="rId3"/>
              </a:rPr>
              <a:t>https://www.bloomberg.com/news/articles/2021-02-24/credit-suisse-ubs-move-bankers-to-mainland-china-from-hong-kong</a:t>
            </a:r>
            <a:endParaRPr lang="en-US" dirty="0"/>
          </a:p>
          <a:p>
            <a:endParaRPr 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91</a:t>
            </a:fld>
            <a:endParaRPr lang="en-US" altLang="en-US"/>
          </a:p>
        </p:txBody>
      </p:sp>
      <p:sp>
        <p:nvSpPr>
          <p:cNvPr id="5" name="Footer Placeholder 4"/>
          <p:cNvSpPr>
            <a:spLocks noGrp="1"/>
          </p:cNvSpPr>
          <p:nvPr>
            <p:ph type="ftr" sz="quarter" idx="11"/>
          </p:nvPr>
        </p:nvSpPr>
        <p:spPr/>
        <p:txBody>
          <a:bodyPr/>
          <a:lstStyle/>
          <a:p>
            <a:r>
              <a:rPr lang="en-US" altLang="en-US"/>
              <a:t>Veronique Lafon-Vinais</a:t>
            </a:r>
          </a:p>
        </p:txBody>
      </p:sp>
    </p:spTree>
    <p:extLst>
      <p:ext uri="{BB962C8B-B14F-4D97-AF65-F5344CB8AC3E}">
        <p14:creationId xmlns:p14="http://schemas.microsoft.com/office/powerpoint/2010/main" val="9176943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Test Your Understanding</a:t>
            </a:r>
            <a:endParaRPr lang="zh-TW" altLang="en-US" dirty="0"/>
          </a:p>
        </p:txBody>
      </p:sp>
      <p:sp>
        <p:nvSpPr>
          <p:cNvPr id="7" name="Content Placeholder 6"/>
          <p:cNvSpPr>
            <a:spLocks noGrp="1"/>
          </p:cNvSpPr>
          <p:nvPr>
            <p:ph sz="half" idx="1"/>
          </p:nvPr>
        </p:nvSpPr>
        <p:spPr>
          <a:xfrm>
            <a:off x="1676400" y="1828801"/>
            <a:ext cx="4876800" cy="4297363"/>
          </a:xfrm>
        </p:spPr>
        <p:txBody>
          <a:bodyPr>
            <a:normAutofit fontScale="85000" lnSpcReduction="20000"/>
          </a:bodyPr>
          <a:lstStyle/>
          <a:p>
            <a:pPr lvl="0">
              <a:lnSpc>
                <a:spcPct val="100000"/>
              </a:lnSpc>
            </a:pPr>
            <a:r>
              <a:rPr lang="en-US" altLang="zh-TW" dirty="0"/>
              <a:t>Financial institutions like Schwab which simply execute clients orders are an example of:</a:t>
            </a:r>
            <a:endParaRPr lang="zh-TW" altLang="zh-TW" dirty="0"/>
          </a:p>
          <a:p>
            <a:pPr lvl="1">
              <a:lnSpc>
                <a:spcPct val="100000"/>
              </a:lnSpc>
            </a:pPr>
            <a:r>
              <a:rPr lang="en-US" altLang="zh-TW" dirty="0"/>
              <a:t>Full service brokers</a:t>
            </a:r>
            <a:endParaRPr lang="zh-TW" altLang="zh-TW" dirty="0"/>
          </a:p>
          <a:p>
            <a:pPr lvl="1">
              <a:lnSpc>
                <a:spcPct val="100000"/>
              </a:lnSpc>
            </a:pPr>
            <a:r>
              <a:rPr lang="en-US" altLang="zh-TW" dirty="0"/>
              <a:t>Discount brokers</a:t>
            </a:r>
            <a:endParaRPr lang="zh-TW" altLang="zh-TW" dirty="0"/>
          </a:p>
          <a:p>
            <a:pPr lvl="1">
              <a:lnSpc>
                <a:spcPct val="100000"/>
              </a:lnSpc>
            </a:pPr>
            <a:r>
              <a:rPr lang="en-US" altLang="zh-TW" dirty="0"/>
              <a:t>Investment banking boutiques</a:t>
            </a:r>
            <a:endParaRPr lang="zh-TW" altLang="zh-TW" dirty="0"/>
          </a:p>
          <a:p>
            <a:pPr>
              <a:lnSpc>
                <a:spcPct val="100000"/>
              </a:lnSpc>
            </a:pPr>
            <a:r>
              <a:rPr lang="en-US" altLang="zh-TW" dirty="0"/>
              <a:t>What is the purpose of Chinese Walls?</a:t>
            </a:r>
          </a:p>
          <a:p>
            <a:pPr lvl="1">
              <a:lnSpc>
                <a:spcPct val="100000"/>
              </a:lnSpc>
            </a:pPr>
            <a:r>
              <a:rPr lang="en-US" altLang="zh-TW" dirty="0"/>
              <a:t>Preventing insider trading</a:t>
            </a:r>
          </a:p>
          <a:p>
            <a:pPr lvl="1">
              <a:lnSpc>
                <a:spcPct val="100000"/>
              </a:lnSpc>
            </a:pPr>
            <a:r>
              <a:rPr lang="en-US" altLang="zh-TW" dirty="0"/>
              <a:t>Preventing leakage of price sensitive information</a:t>
            </a:r>
          </a:p>
          <a:p>
            <a:pPr lvl="1">
              <a:lnSpc>
                <a:spcPct val="100000"/>
              </a:lnSpc>
            </a:pPr>
            <a:r>
              <a:rPr lang="en-US" altLang="zh-TW" dirty="0"/>
              <a:t>Both of the above</a:t>
            </a:r>
          </a:p>
          <a:p>
            <a:pPr lvl="1">
              <a:lnSpc>
                <a:spcPct val="100000"/>
              </a:lnSpc>
            </a:pPr>
            <a:r>
              <a:rPr lang="en-US" altLang="zh-TW" dirty="0"/>
              <a:t>None of the above		</a:t>
            </a:r>
            <a:endParaRPr lang="zh-TW" altLang="en-US" dirty="0"/>
          </a:p>
        </p:txBody>
      </p:sp>
      <p:sp>
        <p:nvSpPr>
          <p:cNvPr id="4" name="Slide Number Placeholder 3"/>
          <p:cNvSpPr>
            <a:spLocks noGrp="1"/>
          </p:cNvSpPr>
          <p:nvPr>
            <p:ph type="sldNum" sz="quarter" idx="10"/>
          </p:nvPr>
        </p:nvSpPr>
        <p:spPr/>
        <p:txBody>
          <a:bodyPr/>
          <a:lstStyle/>
          <a:p>
            <a:fld id="{640815C2-B05F-4824-A073-673FC6D3ECD8}" type="slidenum">
              <a:rPr lang="en-US" altLang="en-US" smtClean="0"/>
              <a:pPr/>
              <a:t>92</a:t>
            </a:fld>
            <a:endParaRPr lang="en-US" altLang="en-US"/>
          </a:p>
        </p:txBody>
      </p:sp>
      <p:sp>
        <p:nvSpPr>
          <p:cNvPr id="5" name="Footer Placeholder 4"/>
          <p:cNvSpPr>
            <a:spLocks noGrp="1"/>
          </p:cNvSpPr>
          <p:nvPr>
            <p:ph type="ftr" sz="quarter" idx="11"/>
          </p:nvPr>
        </p:nvSpPr>
        <p:spPr/>
        <p:txBody>
          <a:bodyPr/>
          <a:lstStyle/>
          <a:p>
            <a:r>
              <a:rPr lang="en-US" altLang="zh-TW" dirty="0"/>
              <a:t>What do Investments Banks do?</a:t>
            </a:r>
          </a:p>
        </p:txBody>
      </p:sp>
      <p:pic>
        <p:nvPicPr>
          <p:cNvPr id="9" name="Picture 3" descr="C:\Users\Wolfgang\Documents\ED.PRES\06_Purchased Copyrighted Contend\istockphoto\iStock_000008335931Small.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444353" y="1905000"/>
            <a:ext cx="385483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396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70A5-DE1E-4D17-A2FB-AB8A3F47960B}"/>
              </a:ext>
            </a:extLst>
          </p:cNvPr>
          <p:cNvSpPr>
            <a:spLocks noGrp="1"/>
          </p:cNvSpPr>
          <p:nvPr>
            <p:ph type="title"/>
          </p:nvPr>
        </p:nvSpPr>
        <p:spPr/>
        <p:txBody>
          <a:bodyPr/>
          <a:lstStyle/>
          <a:p>
            <a:r>
              <a:rPr lang="en-US" dirty="0"/>
              <a:t>Summary (KLOs) </a:t>
            </a:r>
          </a:p>
        </p:txBody>
      </p:sp>
      <p:sp>
        <p:nvSpPr>
          <p:cNvPr id="3" name="Content Placeholder 2">
            <a:extLst>
              <a:ext uri="{FF2B5EF4-FFF2-40B4-BE49-F238E27FC236}">
                <a16:creationId xmlns:a16="http://schemas.microsoft.com/office/drawing/2014/main" id="{347AB1EE-D96E-4781-A43B-2ECA6E4A430A}"/>
              </a:ext>
            </a:extLst>
          </p:cNvPr>
          <p:cNvSpPr>
            <a:spLocks noGrp="1"/>
          </p:cNvSpPr>
          <p:nvPr>
            <p:ph idx="1"/>
          </p:nvPr>
        </p:nvSpPr>
        <p:spPr/>
        <p:txBody>
          <a:bodyPr/>
          <a:lstStyle/>
          <a:p>
            <a:r>
              <a:rPr lang="en-US" dirty="0"/>
              <a:t>Understanding the core services of IBs</a:t>
            </a:r>
          </a:p>
          <a:p>
            <a:r>
              <a:rPr lang="en-US" dirty="0"/>
              <a:t>Flow trading vs. Prop trading</a:t>
            </a:r>
          </a:p>
          <a:p>
            <a:r>
              <a:rPr lang="en-US" dirty="0"/>
              <a:t>information barriers (Chinese Wall) - purpose</a:t>
            </a:r>
          </a:p>
          <a:p>
            <a:endParaRPr lang="en-US" dirty="0"/>
          </a:p>
        </p:txBody>
      </p:sp>
      <p:sp>
        <p:nvSpPr>
          <p:cNvPr id="4" name="Slide Number Placeholder 3">
            <a:extLst>
              <a:ext uri="{FF2B5EF4-FFF2-40B4-BE49-F238E27FC236}">
                <a16:creationId xmlns:a16="http://schemas.microsoft.com/office/drawing/2014/main" id="{A5F62004-354C-4F3B-B42D-CE37BCA37163}"/>
              </a:ext>
            </a:extLst>
          </p:cNvPr>
          <p:cNvSpPr>
            <a:spLocks noGrp="1"/>
          </p:cNvSpPr>
          <p:nvPr>
            <p:ph type="sldNum" sz="quarter" idx="10"/>
          </p:nvPr>
        </p:nvSpPr>
        <p:spPr/>
        <p:txBody>
          <a:bodyPr/>
          <a:lstStyle/>
          <a:p>
            <a:fld id="{640815C2-B05F-4824-A073-673FC6D3ECD8}" type="slidenum">
              <a:rPr lang="en-US" altLang="en-US" smtClean="0"/>
              <a:pPr/>
              <a:t>93</a:t>
            </a:fld>
            <a:endParaRPr lang="en-US" altLang="en-US"/>
          </a:p>
        </p:txBody>
      </p:sp>
      <p:sp>
        <p:nvSpPr>
          <p:cNvPr id="5" name="Footer Placeholder 4">
            <a:extLst>
              <a:ext uri="{FF2B5EF4-FFF2-40B4-BE49-F238E27FC236}">
                <a16:creationId xmlns:a16="http://schemas.microsoft.com/office/drawing/2014/main" id="{15907DB3-68B1-45E6-81B9-82D3E0215111}"/>
              </a:ext>
            </a:extLst>
          </p:cNvPr>
          <p:cNvSpPr>
            <a:spLocks noGrp="1"/>
          </p:cNvSpPr>
          <p:nvPr>
            <p:ph type="ftr" sz="quarter" idx="11"/>
          </p:nvPr>
        </p:nvSpPr>
        <p:spPr/>
        <p:txBody>
          <a:bodyPr/>
          <a:lstStyle/>
          <a:p>
            <a:r>
              <a:rPr lang="en-US" altLang="en-US" dirty="0"/>
              <a:t>Summary</a:t>
            </a:r>
          </a:p>
        </p:txBody>
      </p:sp>
    </p:spTree>
    <p:extLst>
      <p:ext uri="{BB962C8B-B14F-4D97-AF65-F5344CB8AC3E}">
        <p14:creationId xmlns:p14="http://schemas.microsoft.com/office/powerpoint/2010/main" val="7093829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2133600" y="304800"/>
            <a:ext cx="7772400" cy="1143000"/>
          </a:xfrm>
        </p:spPr>
        <p:txBody>
          <a:bodyPr/>
          <a:lstStyle/>
          <a:p>
            <a:r>
              <a:rPr lang="en-US" altLang="zh-TW">
                <a:ea typeface="PMingLiU" pitchFamily="18" charset="-120"/>
              </a:rPr>
              <a:t>Actors in I-Banks</a:t>
            </a:r>
          </a:p>
        </p:txBody>
      </p:sp>
      <p:sp>
        <p:nvSpPr>
          <p:cNvPr id="818179" name="Rectangle 3"/>
          <p:cNvSpPr>
            <a:spLocks noGrp="1" noChangeArrowheads="1"/>
          </p:cNvSpPr>
          <p:nvPr>
            <p:ph idx="1"/>
          </p:nvPr>
        </p:nvSpPr>
        <p:spPr>
          <a:xfrm>
            <a:off x="2209800" y="1676400"/>
            <a:ext cx="7772400" cy="4114800"/>
          </a:xfrm>
        </p:spPr>
        <p:txBody>
          <a:bodyPr/>
          <a:lstStyle/>
          <a:p>
            <a:r>
              <a:rPr lang="en-US" altLang="zh-TW" dirty="0">
                <a:ea typeface="PMingLiU" pitchFamily="18" charset="-120"/>
              </a:rPr>
              <a:t>Relationship Banker</a:t>
            </a:r>
          </a:p>
          <a:p>
            <a:r>
              <a:rPr lang="en-US" altLang="zh-TW" dirty="0">
                <a:ea typeface="PMingLiU" pitchFamily="18" charset="-120"/>
              </a:rPr>
              <a:t>Product Specialists</a:t>
            </a:r>
          </a:p>
          <a:p>
            <a:r>
              <a:rPr lang="en-US" altLang="zh-TW" dirty="0">
                <a:ea typeface="PMingLiU" pitchFamily="18" charset="-120"/>
              </a:rPr>
              <a:t>Corporate Finance &amp; IB</a:t>
            </a:r>
          </a:p>
          <a:p>
            <a:r>
              <a:rPr lang="en-US" altLang="zh-TW" dirty="0">
                <a:ea typeface="PMingLiU" pitchFamily="18" charset="-120"/>
              </a:rPr>
              <a:t>Sales </a:t>
            </a:r>
          </a:p>
          <a:p>
            <a:r>
              <a:rPr lang="en-US" altLang="zh-TW" dirty="0">
                <a:ea typeface="PMingLiU" pitchFamily="18" charset="-120"/>
              </a:rPr>
              <a:t>Trading</a:t>
            </a:r>
          </a:p>
          <a:p>
            <a:r>
              <a:rPr lang="en-US" altLang="zh-TW" dirty="0">
                <a:ea typeface="PMingLiU" pitchFamily="18" charset="-120"/>
              </a:rPr>
              <a:t>Other Key Players : Research, Credit, Risk Management, ALCO</a:t>
            </a:r>
          </a:p>
        </p:txBody>
      </p:sp>
      <p:sp>
        <p:nvSpPr>
          <p:cNvPr id="6"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4CDEDE6F-1C7C-4A1A-9E8F-E63FD05CC4ED}" type="slidenum">
              <a:rPr lang="en-US" altLang="en-US" sz="1400"/>
              <a:pPr/>
              <a:t>94</a:t>
            </a:fld>
            <a:endParaRPr lang="en-US" altLang="en-US" sz="1400"/>
          </a:p>
        </p:txBody>
      </p:sp>
      <p:sp>
        <p:nvSpPr>
          <p:cNvPr id="8"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40524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8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8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8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8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8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81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7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r>
              <a:rPr lang="en-US" altLang="zh-TW"/>
              <a:t>Relationship Banker</a:t>
            </a:r>
          </a:p>
        </p:txBody>
      </p:sp>
      <p:sp>
        <p:nvSpPr>
          <p:cNvPr id="22"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71D15620-410B-4F67-B870-FF3AC549362F}" type="slidenum">
              <a:rPr lang="en-US" altLang="en-US" sz="1400"/>
              <a:pPr/>
              <a:t>95</a:t>
            </a:fld>
            <a:endParaRPr lang="en-US" altLang="en-US" sz="1400"/>
          </a:p>
        </p:txBody>
      </p:sp>
      <p:sp>
        <p:nvSpPr>
          <p:cNvPr id="823299" name="AutoShape 3"/>
          <p:cNvSpPr>
            <a:spLocks noChangeArrowheads="1"/>
          </p:cNvSpPr>
          <p:nvPr/>
        </p:nvSpPr>
        <p:spPr bwMode="auto">
          <a:xfrm>
            <a:off x="5105400" y="2971800"/>
            <a:ext cx="1905000" cy="1600200"/>
          </a:xfrm>
          <a:prstGeom prst="hexagon">
            <a:avLst/>
          </a:prstGeom>
          <a:solidFill>
            <a:schemeClr val="accent1">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b="1">
                <a:ea typeface="PMingLiU" pitchFamily="18" charset="-120"/>
                <a:cs typeface="Arial" charset="0"/>
              </a:rPr>
              <a:t>Banker</a:t>
            </a:r>
          </a:p>
        </p:txBody>
      </p:sp>
      <p:sp>
        <p:nvSpPr>
          <p:cNvPr id="823300" name="AutoShape 4"/>
          <p:cNvSpPr>
            <a:spLocks noChangeArrowheads="1"/>
          </p:cNvSpPr>
          <p:nvPr/>
        </p:nvSpPr>
        <p:spPr bwMode="auto">
          <a:xfrm>
            <a:off x="2095500" y="3200400"/>
            <a:ext cx="1371600" cy="11430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sp>
        <p:nvSpPr>
          <p:cNvPr id="823301" name="Oval 5"/>
          <p:cNvSpPr>
            <a:spLocks noChangeArrowheads="1"/>
          </p:cNvSpPr>
          <p:nvPr/>
        </p:nvSpPr>
        <p:spPr bwMode="auto">
          <a:xfrm>
            <a:off x="8305800" y="1638300"/>
            <a:ext cx="1752600" cy="1295400"/>
          </a:xfrm>
          <a:prstGeom prst="ellipse">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Product</a:t>
            </a:r>
          </a:p>
          <a:p>
            <a:pPr algn="ctr"/>
            <a:r>
              <a:rPr lang="en-US" altLang="zh-TW" sz="2000" dirty="0">
                <a:ea typeface="PMingLiU" pitchFamily="18" charset="-120"/>
                <a:cs typeface="Arial" charset="0"/>
              </a:rPr>
              <a:t>Specialist</a:t>
            </a:r>
          </a:p>
        </p:txBody>
      </p:sp>
      <p:sp>
        <p:nvSpPr>
          <p:cNvPr id="823302" name="Oval 6"/>
          <p:cNvSpPr>
            <a:spLocks noChangeArrowheads="1"/>
          </p:cNvSpPr>
          <p:nvPr/>
        </p:nvSpPr>
        <p:spPr bwMode="auto">
          <a:xfrm>
            <a:off x="8305800" y="3124200"/>
            <a:ext cx="1752600" cy="1295400"/>
          </a:xfrm>
          <a:prstGeom prst="ellipse">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Product</a:t>
            </a:r>
          </a:p>
          <a:p>
            <a:pPr algn="ctr"/>
            <a:r>
              <a:rPr lang="en-US" altLang="zh-TW" sz="2000">
                <a:ea typeface="PMingLiU" pitchFamily="18" charset="-120"/>
                <a:cs typeface="Arial" charset="0"/>
              </a:rPr>
              <a:t>Specialist</a:t>
            </a:r>
          </a:p>
        </p:txBody>
      </p:sp>
      <p:sp>
        <p:nvSpPr>
          <p:cNvPr id="823303" name="Oval 7"/>
          <p:cNvSpPr>
            <a:spLocks noChangeArrowheads="1"/>
          </p:cNvSpPr>
          <p:nvPr/>
        </p:nvSpPr>
        <p:spPr bwMode="auto">
          <a:xfrm>
            <a:off x="8305800" y="4610100"/>
            <a:ext cx="1752600" cy="1295400"/>
          </a:xfrm>
          <a:prstGeom prst="ellipse">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Product</a:t>
            </a:r>
          </a:p>
          <a:p>
            <a:pPr algn="ctr"/>
            <a:r>
              <a:rPr lang="en-US" altLang="zh-TW" sz="2000">
                <a:ea typeface="PMingLiU" pitchFamily="18" charset="-120"/>
                <a:cs typeface="Arial" charset="0"/>
              </a:rPr>
              <a:t>Specialist</a:t>
            </a:r>
          </a:p>
        </p:txBody>
      </p:sp>
      <p:sp>
        <p:nvSpPr>
          <p:cNvPr id="823304" name="Rectangle 8"/>
          <p:cNvSpPr>
            <a:spLocks noChangeArrowheads="1"/>
          </p:cNvSpPr>
          <p:nvPr/>
        </p:nvSpPr>
        <p:spPr bwMode="auto">
          <a:xfrm>
            <a:off x="5029200" y="5105400"/>
            <a:ext cx="2057400" cy="8001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Credit</a:t>
            </a:r>
          </a:p>
        </p:txBody>
      </p:sp>
      <p:sp>
        <p:nvSpPr>
          <p:cNvPr id="823305" name="Rectangle 9"/>
          <p:cNvSpPr>
            <a:spLocks noChangeArrowheads="1"/>
          </p:cNvSpPr>
          <p:nvPr/>
        </p:nvSpPr>
        <p:spPr bwMode="auto">
          <a:xfrm>
            <a:off x="5105400" y="1638300"/>
            <a:ext cx="1905000" cy="876300"/>
          </a:xfrm>
          <a:prstGeom prst="rect">
            <a:avLst/>
          </a:prstGeom>
          <a:solidFill>
            <a:schemeClr val="accent1">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Research</a:t>
            </a:r>
          </a:p>
        </p:txBody>
      </p:sp>
      <p:cxnSp>
        <p:nvCxnSpPr>
          <p:cNvPr id="823306" name="AutoShape 10"/>
          <p:cNvCxnSpPr>
            <a:cxnSpLocks noChangeShapeType="1"/>
            <a:endCxn id="823304" idx="0"/>
          </p:cNvCxnSpPr>
          <p:nvPr/>
        </p:nvCxnSpPr>
        <p:spPr bwMode="auto">
          <a:xfrm>
            <a:off x="6057900" y="4572000"/>
            <a:ext cx="0" cy="5334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07" name="AutoShape 11"/>
          <p:cNvCxnSpPr>
            <a:cxnSpLocks noChangeShapeType="1"/>
            <a:stCxn id="823305" idx="2"/>
          </p:cNvCxnSpPr>
          <p:nvPr/>
        </p:nvCxnSpPr>
        <p:spPr bwMode="auto">
          <a:xfrm>
            <a:off x="6057900" y="2514600"/>
            <a:ext cx="0" cy="4572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08" name="AutoShape 12"/>
          <p:cNvCxnSpPr>
            <a:cxnSpLocks noChangeShapeType="1"/>
            <a:stCxn id="823299" idx="0"/>
            <a:endCxn id="823301" idx="2"/>
          </p:cNvCxnSpPr>
          <p:nvPr/>
        </p:nvCxnSpPr>
        <p:spPr bwMode="auto">
          <a:xfrm flipV="1">
            <a:off x="7010400" y="2286000"/>
            <a:ext cx="1295400" cy="14859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09" name="AutoShape 13"/>
          <p:cNvCxnSpPr>
            <a:cxnSpLocks noChangeShapeType="1"/>
            <a:stCxn id="823299" idx="0"/>
            <a:endCxn id="823302" idx="2"/>
          </p:cNvCxnSpPr>
          <p:nvPr/>
        </p:nvCxnSpPr>
        <p:spPr bwMode="auto">
          <a:xfrm>
            <a:off x="7010400" y="3771900"/>
            <a:ext cx="1295400" cy="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10" name="AutoShape 14"/>
          <p:cNvCxnSpPr>
            <a:cxnSpLocks noChangeShapeType="1"/>
            <a:stCxn id="823299" idx="0"/>
            <a:endCxn id="823303" idx="2"/>
          </p:cNvCxnSpPr>
          <p:nvPr/>
        </p:nvCxnSpPr>
        <p:spPr bwMode="auto">
          <a:xfrm>
            <a:off x="7010400" y="3771900"/>
            <a:ext cx="1295400" cy="14859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11" name="AutoShape 15"/>
          <p:cNvCxnSpPr>
            <a:cxnSpLocks noChangeShapeType="1"/>
            <a:stCxn id="823300" idx="3"/>
            <a:endCxn id="823299" idx="3"/>
          </p:cNvCxnSpPr>
          <p:nvPr/>
        </p:nvCxnSpPr>
        <p:spPr bwMode="auto">
          <a:xfrm>
            <a:off x="3467100" y="3771900"/>
            <a:ext cx="1638300" cy="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sp>
        <p:nvSpPr>
          <p:cNvPr id="823312" name="AutoShape 16"/>
          <p:cNvSpPr>
            <a:spLocks noChangeArrowheads="1"/>
          </p:cNvSpPr>
          <p:nvPr/>
        </p:nvSpPr>
        <p:spPr bwMode="auto">
          <a:xfrm>
            <a:off x="2095500" y="1752600"/>
            <a:ext cx="1371600" cy="11430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sp>
        <p:nvSpPr>
          <p:cNvPr id="823313" name="AutoShape 17"/>
          <p:cNvSpPr>
            <a:spLocks noChangeArrowheads="1"/>
          </p:cNvSpPr>
          <p:nvPr/>
        </p:nvSpPr>
        <p:spPr bwMode="auto">
          <a:xfrm>
            <a:off x="2095500" y="4648200"/>
            <a:ext cx="1371600" cy="11430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Client</a:t>
            </a:r>
          </a:p>
        </p:txBody>
      </p:sp>
      <p:cxnSp>
        <p:nvCxnSpPr>
          <p:cNvPr id="823314" name="AutoShape 18"/>
          <p:cNvCxnSpPr>
            <a:cxnSpLocks noChangeShapeType="1"/>
            <a:stCxn id="823313" idx="3"/>
            <a:endCxn id="823299" idx="3"/>
          </p:cNvCxnSpPr>
          <p:nvPr/>
        </p:nvCxnSpPr>
        <p:spPr bwMode="auto">
          <a:xfrm flipV="1">
            <a:off x="3467100" y="3771900"/>
            <a:ext cx="1638300" cy="14478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cxnSp>
        <p:nvCxnSpPr>
          <p:cNvPr id="823315" name="AutoShape 19"/>
          <p:cNvCxnSpPr>
            <a:cxnSpLocks noChangeShapeType="1"/>
            <a:stCxn id="823312" idx="3"/>
            <a:endCxn id="823299" idx="3"/>
          </p:cNvCxnSpPr>
          <p:nvPr/>
        </p:nvCxnSpPr>
        <p:spPr bwMode="auto">
          <a:xfrm>
            <a:off x="3467100" y="2324100"/>
            <a:ext cx="1638300" cy="1447800"/>
          </a:xfrm>
          <a:prstGeom prst="straightConnector1">
            <a:avLst/>
          </a:prstGeom>
          <a:ln>
            <a:headEnd type="triangle" w="med" len="med"/>
            <a:tailEnd type="triangle" w="med" len="med"/>
          </a:ln>
          <a:effectLst/>
        </p:spPr>
        <p:style>
          <a:lnRef idx="2">
            <a:schemeClr val="accent2"/>
          </a:lnRef>
          <a:fillRef idx="0">
            <a:schemeClr val="accent2"/>
          </a:fillRef>
          <a:effectRef idx="1">
            <a:schemeClr val="accent2"/>
          </a:effectRef>
          <a:fontRef idx="minor">
            <a:schemeClr val="tx1"/>
          </a:fontRef>
        </p:style>
      </p:cxnSp>
      <p:sp>
        <p:nvSpPr>
          <p:cNvPr id="23"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51083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3299"/>
                                        </p:tgtEl>
                                        <p:attrNameLst>
                                          <p:attrName>style.visibility</p:attrName>
                                        </p:attrNameLst>
                                      </p:cBhvr>
                                      <p:to>
                                        <p:strVal val="visible"/>
                                      </p:to>
                                    </p:set>
                                    <p:animEffect transition="in" filter="fade">
                                      <p:cBhvr>
                                        <p:cTn id="7" dur="500"/>
                                        <p:tgtEl>
                                          <p:spTgt spid="823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3312"/>
                                        </p:tgtEl>
                                        <p:attrNameLst>
                                          <p:attrName>style.visibility</p:attrName>
                                        </p:attrNameLst>
                                      </p:cBhvr>
                                      <p:to>
                                        <p:strVal val="visible"/>
                                      </p:to>
                                    </p:set>
                                    <p:animEffect transition="in" filter="fade">
                                      <p:cBhvr>
                                        <p:cTn id="12" dur="500"/>
                                        <p:tgtEl>
                                          <p:spTgt spid="823312"/>
                                        </p:tgtEl>
                                      </p:cBhvr>
                                    </p:animEffect>
                                  </p:childTnLst>
                                </p:cTn>
                              </p:par>
                              <p:par>
                                <p:cTn id="13" presetID="10" presetClass="entr" presetSubtype="0" fill="hold" nodeType="withEffect">
                                  <p:stCondLst>
                                    <p:cond delay="0"/>
                                  </p:stCondLst>
                                  <p:childTnLst>
                                    <p:set>
                                      <p:cBhvr>
                                        <p:cTn id="14" dur="1" fill="hold">
                                          <p:stCondLst>
                                            <p:cond delay="0"/>
                                          </p:stCondLst>
                                        </p:cTn>
                                        <p:tgtEl>
                                          <p:spTgt spid="823315"/>
                                        </p:tgtEl>
                                        <p:attrNameLst>
                                          <p:attrName>style.visibility</p:attrName>
                                        </p:attrNameLst>
                                      </p:cBhvr>
                                      <p:to>
                                        <p:strVal val="visible"/>
                                      </p:to>
                                    </p:set>
                                    <p:animEffect transition="in" filter="fade">
                                      <p:cBhvr>
                                        <p:cTn id="15" dur="500"/>
                                        <p:tgtEl>
                                          <p:spTgt spid="8233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23300"/>
                                        </p:tgtEl>
                                        <p:attrNameLst>
                                          <p:attrName>style.visibility</p:attrName>
                                        </p:attrNameLst>
                                      </p:cBhvr>
                                      <p:to>
                                        <p:strVal val="visible"/>
                                      </p:to>
                                    </p:set>
                                    <p:animEffect transition="in" filter="fade">
                                      <p:cBhvr>
                                        <p:cTn id="20" dur="500"/>
                                        <p:tgtEl>
                                          <p:spTgt spid="823300"/>
                                        </p:tgtEl>
                                      </p:cBhvr>
                                    </p:animEffect>
                                  </p:childTnLst>
                                </p:cTn>
                              </p:par>
                              <p:par>
                                <p:cTn id="21" presetID="10" presetClass="entr" presetSubtype="0" fill="hold" nodeType="withEffect">
                                  <p:stCondLst>
                                    <p:cond delay="0"/>
                                  </p:stCondLst>
                                  <p:childTnLst>
                                    <p:set>
                                      <p:cBhvr>
                                        <p:cTn id="22" dur="1" fill="hold">
                                          <p:stCondLst>
                                            <p:cond delay="0"/>
                                          </p:stCondLst>
                                        </p:cTn>
                                        <p:tgtEl>
                                          <p:spTgt spid="823311"/>
                                        </p:tgtEl>
                                        <p:attrNameLst>
                                          <p:attrName>style.visibility</p:attrName>
                                        </p:attrNameLst>
                                      </p:cBhvr>
                                      <p:to>
                                        <p:strVal val="visible"/>
                                      </p:to>
                                    </p:set>
                                    <p:animEffect transition="in" filter="fade">
                                      <p:cBhvr>
                                        <p:cTn id="23" dur="500"/>
                                        <p:tgtEl>
                                          <p:spTgt spid="8233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23313"/>
                                        </p:tgtEl>
                                        <p:attrNameLst>
                                          <p:attrName>style.visibility</p:attrName>
                                        </p:attrNameLst>
                                      </p:cBhvr>
                                      <p:to>
                                        <p:strVal val="visible"/>
                                      </p:to>
                                    </p:set>
                                    <p:animEffect transition="in" filter="fade">
                                      <p:cBhvr>
                                        <p:cTn id="28" dur="500"/>
                                        <p:tgtEl>
                                          <p:spTgt spid="823313"/>
                                        </p:tgtEl>
                                      </p:cBhvr>
                                    </p:animEffect>
                                  </p:childTnLst>
                                </p:cTn>
                              </p:par>
                              <p:par>
                                <p:cTn id="29" presetID="10" presetClass="entr" presetSubtype="0" fill="hold" nodeType="withEffect">
                                  <p:stCondLst>
                                    <p:cond delay="0"/>
                                  </p:stCondLst>
                                  <p:childTnLst>
                                    <p:set>
                                      <p:cBhvr>
                                        <p:cTn id="30" dur="1" fill="hold">
                                          <p:stCondLst>
                                            <p:cond delay="0"/>
                                          </p:stCondLst>
                                        </p:cTn>
                                        <p:tgtEl>
                                          <p:spTgt spid="823314"/>
                                        </p:tgtEl>
                                        <p:attrNameLst>
                                          <p:attrName>style.visibility</p:attrName>
                                        </p:attrNameLst>
                                      </p:cBhvr>
                                      <p:to>
                                        <p:strVal val="visible"/>
                                      </p:to>
                                    </p:set>
                                    <p:animEffect transition="in" filter="fade">
                                      <p:cBhvr>
                                        <p:cTn id="31" dur="500"/>
                                        <p:tgtEl>
                                          <p:spTgt spid="8233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3305"/>
                                        </p:tgtEl>
                                        <p:attrNameLst>
                                          <p:attrName>style.visibility</p:attrName>
                                        </p:attrNameLst>
                                      </p:cBhvr>
                                      <p:to>
                                        <p:strVal val="visible"/>
                                      </p:to>
                                    </p:set>
                                    <p:animEffect transition="in" filter="fade">
                                      <p:cBhvr>
                                        <p:cTn id="36" dur="500"/>
                                        <p:tgtEl>
                                          <p:spTgt spid="823305"/>
                                        </p:tgtEl>
                                      </p:cBhvr>
                                    </p:animEffect>
                                  </p:childTnLst>
                                </p:cTn>
                              </p:par>
                              <p:par>
                                <p:cTn id="37" presetID="10" presetClass="entr" presetSubtype="0" fill="hold" nodeType="withEffect">
                                  <p:stCondLst>
                                    <p:cond delay="0"/>
                                  </p:stCondLst>
                                  <p:childTnLst>
                                    <p:set>
                                      <p:cBhvr>
                                        <p:cTn id="38" dur="1" fill="hold">
                                          <p:stCondLst>
                                            <p:cond delay="0"/>
                                          </p:stCondLst>
                                        </p:cTn>
                                        <p:tgtEl>
                                          <p:spTgt spid="823307"/>
                                        </p:tgtEl>
                                        <p:attrNameLst>
                                          <p:attrName>style.visibility</p:attrName>
                                        </p:attrNameLst>
                                      </p:cBhvr>
                                      <p:to>
                                        <p:strVal val="visible"/>
                                      </p:to>
                                    </p:set>
                                    <p:animEffect transition="in" filter="fade">
                                      <p:cBhvr>
                                        <p:cTn id="39" dur="500"/>
                                        <p:tgtEl>
                                          <p:spTgt spid="82330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3306"/>
                                        </p:tgtEl>
                                        <p:attrNameLst>
                                          <p:attrName>style.visibility</p:attrName>
                                        </p:attrNameLst>
                                      </p:cBhvr>
                                      <p:to>
                                        <p:strVal val="visible"/>
                                      </p:to>
                                    </p:set>
                                    <p:animEffect transition="in" filter="fade">
                                      <p:cBhvr>
                                        <p:cTn id="44" dur="500"/>
                                        <p:tgtEl>
                                          <p:spTgt spid="8233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23304"/>
                                        </p:tgtEl>
                                        <p:attrNameLst>
                                          <p:attrName>style.visibility</p:attrName>
                                        </p:attrNameLst>
                                      </p:cBhvr>
                                      <p:to>
                                        <p:strVal val="visible"/>
                                      </p:to>
                                    </p:set>
                                    <p:animEffect transition="in" filter="fade">
                                      <p:cBhvr>
                                        <p:cTn id="47" dur="500"/>
                                        <p:tgtEl>
                                          <p:spTgt spid="82330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23301"/>
                                        </p:tgtEl>
                                        <p:attrNameLst>
                                          <p:attrName>style.visibility</p:attrName>
                                        </p:attrNameLst>
                                      </p:cBhvr>
                                      <p:to>
                                        <p:strVal val="visible"/>
                                      </p:to>
                                    </p:set>
                                    <p:animEffect transition="in" filter="fade">
                                      <p:cBhvr>
                                        <p:cTn id="52" dur="500"/>
                                        <p:tgtEl>
                                          <p:spTgt spid="823301"/>
                                        </p:tgtEl>
                                      </p:cBhvr>
                                    </p:animEffect>
                                  </p:childTnLst>
                                </p:cTn>
                              </p:par>
                              <p:par>
                                <p:cTn id="53" presetID="10" presetClass="entr" presetSubtype="0" fill="hold" nodeType="withEffect">
                                  <p:stCondLst>
                                    <p:cond delay="0"/>
                                  </p:stCondLst>
                                  <p:childTnLst>
                                    <p:set>
                                      <p:cBhvr>
                                        <p:cTn id="54" dur="1" fill="hold">
                                          <p:stCondLst>
                                            <p:cond delay="0"/>
                                          </p:stCondLst>
                                        </p:cTn>
                                        <p:tgtEl>
                                          <p:spTgt spid="823308"/>
                                        </p:tgtEl>
                                        <p:attrNameLst>
                                          <p:attrName>style.visibility</p:attrName>
                                        </p:attrNameLst>
                                      </p:cBhvr>
                                      <p:to>
                                        <p:strVal val="visible"/>
                                      </p:to>
                                    </p:set>
                                    <p:animEffect transition="in" filter="fade">
                                      <p:cBhvr>
                                        <p:cTn id="55" dur="500"/>
                                        <p:tgtEl>
                                          <p:spTgt spid="8233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23302"/>
                                        </p:tgtEl>
                                        <p:attrNameLst>
                                          <p:attrName>style.visibility</p:attrName>
                                        </p:attrNameLst>
                                      </p:cBhvr>
                                      <p:to>
                                        <p:strVal val="visible"/>
                                      </p:to>
                                    </p:set>
                                    <p:animEffect transition="in" filter="fade">
                                      <p:cBhvr>
                                        <p:cTn id="60" dur="500"/>
                                        <p:tgtEl>
                                          <p:spTgt spid="823302"/>
                                        </p:tgtEl>
                                      </p:cBhvr>
                                    </p:animEffect>
                                  </p:childTnLst>
                                </p:cTn>
                              </p:par>
                              <p:par>
                                <p:cTn id="61" presetID="10" presetClass="entr" presetSubtype="0" fill="hold" nodeType="withEffect">
                                  <p:stCondLst>
                                    <p:cond delay="0"/>
                                  </p:stCondLst>
                                  <p:childTnLst>
                                    <p:set>
                                      <p:cBhvr>
                                        <p:cTn id="62" dur="1" fill="hold">
                                          <p:stCondLst>
                                            <p:cond delay="0"/>
                                          </p:stCondLst>
                                        </p:cTn>
                                        <p:tgtEl>
                                          <p:spTgt spid="823309"/>
                                        </p:tgtEl>
                                        <p:attrNameLst>
                                          <p:attrName>style.visibility</p:attrName>
                                        </p:attrNameLst>
                                      </p:cBhvr>
                                      <p:to>
                                        <p:strVal val="visible"/>
                                      </p:to>
                                    </p:set>
                                    <p:animEffect transition="in" filter="fade">
                                      <p:cBhvr>
                                        <p:cTn id="63" dur="500"/>
                                        <p:tgtEl>
                                          <p:spTgt spid="82330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23303"/>
                                        </p:tgtEl>
                                        <p:attrNameLst>
                                          <p:attrName>style.visibility</p:attrName>
                                        </p:attrNameLst>
                                      </p:cBhvr>
                                      <p:to>
                                        <p:strVal val="visible"/>
                                      </p:to>
                                    </p:set>
                                    <p:animEffect transition="in" filter="fade">
                                      <p:cBhvr>
                                        <p:cTn id="68" dur="500"/>
                                        <p:tgtEl>
                                          <p:spTgt spid="823303"/>
                                        </p:tgtEl>
                                      </p:cBhvr>
                                    </p:animEffect>
                                  </p:childTnLst>
                                </p:cTn>
                              </p:par>
                              <p:par>
                                <p:cTn id="69" presetID="10" presetClass="entr" presetSubtype="0" fill="hold" nodeType="withEffect">
                                  <p:stCondLst>
                                    <p:cond delay="0"/>
                                  </p:stCondLst>
                                  <p:childTnLst>
                                    <p:set>
                                      <p:cBhvr>
                                        <p:cTn id="70" dur="1" fill="hold">
                                          <p:stCondLst>
                                            <p:cond delay="0"/>
                                          </p:stCondLst>
                                        </p:cTn>
                                        <p:tgtEl>
                                          <p:spTgt spid="823310"/>
                                        </p:tgtEl>
                                        <p:attrNameLst>
                                          <p:attrName>style.visibility</p:attrName>
                                        </p:attrNameLst>
                                      </p:cBhvr>
                                      <p:to>
                                        <p:strVal val="visible"/>
                                      </p:to>
                                    </p:set>
                                    <p:animEffect transition="in" filter="fade">
                                      <p:cBhvr>
                                        <p:cTn id="71" dur="500"/>
                                        <p:tgtEl>
                                          <p:spTgt spid="823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animBg="1"/>
      <p:bldP spid="823300" grpId="0" animBg="1"/>
      <p:bldP spid="823301" grpId="0" animBg="1"/>
      <p:bldP spid="823302" grpId="0" animBg="1"/>
      <p:bldP spid="823303" grpId="0" animBg="1"/>
      <p:bldP spid="823304" grpId="0" animBg="1"/>
      <p:bldP spid="823305" grpId="0" animBg="1"/>
      <p:bldP spid="823312" grpId="0" animBg="1"/>
      <p:bldP spid="8233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a:xfrm>
            <a:off x="2209800" y="0"/>
            <a:ext cx="7772400" cy="1143000"/>
          </a:xfrm>
        </p:spPr>
        <p:txBody>
          <a:bodyPr/>
          <a:lstStyle/>
          <a:p>
            <a:r>
              <a:rPr lang="en-US" altLang="zh-TW">
                <a:ea typeface="PMingLiU" pitchFamily="18" charset="-120"/>
              </a:rPr>
              <a:t>Product Specialists</a:t>
            </a:r>
          </a:p>
        </p:txBody>
      </p:sp>
      <p:sp>
        <p:nvSpPr>
          <p:cNvPr id="24" name="Slide Number Placeholder 5"/>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504DEF5D-7CAD-4107-9EED-A63DD8857251}" type="slidenum">
              <a:rPr lang="en-US" altLang="en-US" sz="1400"/>
              <a:pPr/>
              <a:t>96</a:t>
            </a:fld>
            <a:endParaRPr lang="en-US" altLang="en-US" sz="1400"/>
          </a:p>
        </p:txBody>
      </p:sp>
      <p:sp>
        <p:nvSpPr>
          <p:cNvPr id="827395" name="AutoShape 3"/>
          <p:cNvSpPr>
            <a:spLocks noChangeArrowheads="1"/>
          </p:cNvSpPr>
          <p:nvPr/>
        </p:nvSpPr>
        <p:spPr bwMode="auto">
          <a:xfrm>
            <a:off x="4953000" y="2514600"/>
            <a:ext cx="2133600" cy="1905000"/>
          </a:xfrm>
          <a:prstGeom prst="hexagon">
            <a:avLst>
              <a:gd name="adj" fmla="val 28000"/>
              <a:gd name="vf" fmla="val 115470"/>
            </a:avLst>
          </a:prstGeom>
          <a:solidFill>
            <a:schemeClr val="accent2">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Product</a:t>
            </a:r>
          </a:p>
          <a:p>
            <a:pPr algn="ctr"/>
            <a:r>
              <a:rPr lang="en-US" altLang="zh-TW" sz="2000" dirty="0">
                <a:ea typeface="PMingLiU" pitchFamily="18" charset="-120"/>
                <a:cs typeface="Arial" charset="0"/>
              </a:rPr>
              <a:t>Specialist</a:t>
            </a:r>
          </a:p>
        </p:txBody>
      </p:sp>
      <p:sp>
        <p:nvSpPr>
          <p:cNvPr id="827396" name="AutoShape 4"/>
          <p:cNvSpPr>
            <a:spLocks noChangeArrowheads="1"/>
          </p:cNvSpPr>
          <p:nvPr/>
        </p:nvSpPr>
        <p:spPr bwMode="auto">
          <a:xfrm>
            <a:off x="2133600" y="2819400"/>
            <a:ext cx="1828800" cy="12954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Banker</a:t>
            </a:r>
          </a:p>
        </p:txBody>
      </p:sp>
      <p:sp>
        <p:nvSpPr>
          <p:cNvPr id="827397" name="AutoShape 5"/>
          <p:cNvSpPr>
            <a:spLocks noChangeArrowheads="1"/>
          </p:cNvSpPr>
          <p:nvPr/>
        </p:nvSpPr>
        <p:spPr bwMode="auto">
          <a:xfrm>
            <a:off x="2133600" y="1181100"/>
            <a:ext cx="1828800" cy="12954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Banker</a:t>
            </a:r>
          </a:p>
        </p:txBody>
      </p:sp>
      <p:sp>
        <p:nvSpPr>
          <p:cNvPr id="827398" name="AutoShape 6"/>
          <p:cNvSpPr>
            <a:spLocks noChangeArrowheads="1"/>
          </p:cNvSpPr>
          <p:nvPr/>
        </p:nvSpPr>
        <p:spPr bwMode="auto">
          <a:xfrm>
            <a:off x="2133600" y="4607472"/>
            <a:ext cx="1828800" cy="1295400"/>
          </a:xfrm>
          <a:prstGeom prst="roundRect">
            <a:avLst>
              <a:gd name="adj" fmla="val 16667"/>
            </a:avLst>
          </a:prstGeom>
          <a:solidFill>
            <a:schemeClr val="accent3">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Banker</a:t>
            </a:r>
          </a:p>
        </p:txBody>
      </p:sp>
      <p:sp>
        <p:nvSpPr>
          <p:cNvPr id="827399" name="Oval 7"/>
          <p:cNvSpPr>
            <a:spLocks noChangeArrowheads="1"/>
          </p:cNvSpPr>
          <p:nvPr/>
        </p:nvSpPr>
        <p:spPr bwMode="auto">
          <a:xfrm>
            <a:off x="8305800" y="2514600"/>
            <a:ext cx="1828800" cy="1219200"/>
          </a:xfrm>
          <a:prstGeom prst="ellipse">
            <a:avLst/>
          </a:prstGeom>
          <a:solidFill>
            <a:schemeClr val="accent4">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Traders</a:t>
            </a:r>
          </a:p>
        </p:txBody>
      </p:sp>
      <p:sp>
        <p:nvSpPr>
          <p:cNvPr id="827400" name="Rectangle 8"/>
          <p:cNvSpPr>
            <a:spLocks noChangeArrowheads="1"/>
          </p:cNvSpPr>
          <p:nvPr/>
        </p:nvSpPr>
        <p:spPr bwMode="auto">
          <a:xfrm>
            <a:off x="8305800" y="3886200"/>
            <a:ext cx="1828800" cy="1066800"/>
          </a:xfrm>
          <a:prstGeom prst="rect">
            <a:avLst/>
          </a:prstGeom>
          <a:solidFill>
            <a:schemeClr val="accent5">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Risk</a:t>
            </a:r>
          </a:p>
          <a:p>
            <a:pPr algn="ctr"/>
            <a:r>
              <a:rPr lang="en-US" altLang="zh-TW" sz="2000">
                <a:ea typeface="PMingLiU" pitchFamily="18" charset="-120"/>
                <a:cs typeface="Arial" charset="0"/>
              </a:rPr>
              <a:t>Management</a:t>
            </a:r>
          </a:p>
        </p:txBody>
      </p:sp>
      <p:sp>
        <p:nvSpPr>
          <p:cNvPr id="827401" name="AutoShape 9"/>
          <p:cNvSpPr>
            <a:spLocks noChangeArrowheads="1"/>
          </p:cNvSpPr>
          <p:nvPr/>
        </p:nvSpPr>
        <p:spPr bwMode="auto">
          <a:xfrm>
            <a:off x="5257800" y="4721772"/>
            <a:ext cx="1524000" cy="1066800"/>
          </a:xfrm>
          <a:prstGeom prst="diamond">
            <a:avLst/>
          </a:prstGeom>
          <a:solidFill>
            <a:schemeClr val="accent2">
              <a:lumMod val="20000"/>
              <a:lumOff val="8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dirty="0">
                <a:ea typeface="PMingLiU" pitchFamily="18" charset="-120"/>
                <a:cs typeface="Arial" charset="0"/>
              </a:rPr>
              <a:t>Market</a:t>
            </a:r>
          </a:p>
          <a:p>
            <a:pPr algn="ctr"/>
            <a:r>
              <a:rPr lang="en-US" altLang="zh-TW" sz="2000" dirty="0">
                <a:ea typeface="PMingLiU" pitchFamily="18" charset="-120"/>
                <a:cs typeface="Arial" charset="0"/>
              </a:rPr>
              <a:t>Clients</a:t>
            </a:r>
          </a:p>
        </p:txBody>
      </p:sp>
      <p:cxnSp>
        <p:nvCxnSpPr>
          <p:cNvPr id="827402" name="AutoShape 10"/>
          <p:cNvCxnSpPr>
            <a:cxnSpLocks noChangeShapeType="1"/>
            <a:stCxn id="827400" idx="1"/>
            <a:endCxn id="827395" idx="0"/>
          </p:cNvCxnSpPr>
          <p:nvPr/>
        </p:nvCxnSpPr>
        <p:spPr bwMode="auto">
          <a:xfrm flipH="1" flipV="1">
            <a:off x="7086600" y="3467100"/>
            <a:ext cx="1219200" cy="9525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3" name="AutoShape 11"/>
          <p:cNvCxnSpPr>
            <a:cxnSpLocks noChangeShapeType="1"/>
            <a:stCxn id="827395" idx="3"/>
            <a:endCxn id="827396" idx="3"/>
          </p:cNvCxnSpPr>
          <p:nvPr/>
        </p:nvCxnSpPr>
        <p:spPr bwMode="auto">
          <a:xfrm flipH="1">
            <a:off x="3962400" y="3467100"/>
            <a:ext cx="990600" cy="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4" name="AutoShape 12"/>
          <p:cNvCxnSpPr>
            <a:cxnSpLocks noChangeShapeType="1"/>
            <a:stCxn id="827395" idx="3"/>
            <a:endCxn id="827398" idx="3"/>
          </p:cNvCxnSpPr>
          <p:nvPr/>
        </p:nvCxnSpPr>
        <p:spPr bwMode="auto">
          <a:xfrm flipH="1">
            <a:off x="3962400" y="3467100"/>
            <a:ext cx="990600" cy="1788072"/>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5" name="AutoShape 13"/>
          <p:cNvCxnSpPr>
            <a:cxnSpLocks noChangeShapeType="1"/>
            <a:stCxn id="827399" idx="2"/>
            <a:endCxn id="827395" idx="0"/>
          </p:cNvCxnSpPr>
          <p:nvPr/>
        </p:nvCxnSpPr>
        <p:spPr bwMode="auto">
          <a:xfrm flipH="1">
            <a:off x="7086600" y="3124200"/>
            <a:ext cx="1219200" cy="3429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6" name="AutoShape 14"/>
          <p:cNvCxnSpPr>
            <a:cxnSpLocks noChangeShapeType="1"/>
          </p:cNvCxnSpPr>
          <p:nvPr/>
        </p:nvCxnSpPr>
        <p:spPr bwMode="auto">
          <a:xfrm flipV="1">
            <a:off x="6019800" y="4419600"/>
            <a:ext cx="0" cy="302172"/>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827407" name="AutoShape 15"/>
          <p:cNvCxnSpPr>
            <a:cxnSpLocks noChangeShapeType="1"/>
            <a:stCxn id="827395" idx="3"/>
            <a:endCxn id="827397" idx="3"/>
          </p:cNvCxnSpPr>
          <p:nvPr/>
        </p:nvCxnSpPr>
        <p:spPr bwMode="auto">
          <a:xfrm flipH="1" flipV="1">
            <a:off x="3962400" y="1828800"/>
            <a:ext cx="990600" cy="16383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27408" name="Oval 16"/>
          <p:cNvSpPr>
            <a:spLocks noChangeArrowheads="1"/>
          </p:cNvSpPr>
          <p:nvPr/>
        </p:nvSpPr>
        <p:spPr bwMode="auto">
          <a:xfrm>
            <a:off x="8305800" y="1066800"/>
            <a:ext cx="1828800" cy="1143000"/>
          </a:xfrm>
          <a:prstGeom prst="ellipse">
            <a:avLst/>
          </a:prstGeom>
          <a:solidFill>
            <a:schemeClr val="accent4">
              <a:lumMod val="40000"/>
              <a:lumOff val="60000"/>
            </a:schemeClr>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TW" sz="2000">
                <a:ea typeface="PMingLiU" pitchFamily="18" charset="-120"/>
                <a:cs typeface="Arial" charset="0"/>
              </a:rPr>
              <a:t>Sales team</a:t>
            </a:r>
          </a:p>
        </p:txBody>
      </p:sp>
      <p:cxnSp>
        <p:nvCxnSpPr>
          <p:cNvPr id="827409" name="AutoShape 17"/>
          <p:cNvCxnSpPr>
            <a:cxnSpLocks noChangeShapeType="1"/>
            <a:endCxn id="827408" idx="3"/>
          </p:cNvCxnSpPr>
          <p:nvPr/>
        </p:nvCxnSpPr>
        <p:spPr bwMode="auto">
          <a:xfrm flipV="1">
            <a:off x="7086600" y="2042412"/>
            <a:ext cx="1487022" cy="1424688"/>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27410" name="Rectangle 18"/>
          <p:cNvSpPr>
            <a:spLocks noChangeArrowheads="1"/>
          </p:cNvSpPr>
          <p:nvPr/>
        </p:nvSpPr>
        <p:spPr bwMode="auto">
          <a:xfrm>
            <a:off x="8295290" y="5143500"/>
            <a:ext cx="1839310" cy="914400"/>
          </a:xfrm>
          <a:prstGeom prst="rect">
            <a:avLst/>
          </a:prstGeom>
          <a:solidFill>
            <a:schemeClr val="accent5">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Credit</a:t>
            </a:r>
          </a:p>
        </p:txBody>
      </p:sp>
      <p:cxnSp>
        <p:nvCxnSpPr>
          <p:cNvPr id="827411" name="AutoShape 19"/>
          <p:cNvCxnSpPr>
            <a:cxnSpLocks noChangeShapeType="1"/>
            <a:stCxn id="827395" idx="0"/>
            <a:endCxn id="827410" idx="1"/>
          </p:cNvCxnSpPr>
          <p:nvPr/>
        </p:nvCxnSpPr>
        <p:spPr bwMode="auto">
          <a:xfrm>
            <a:off x="7086600" y="3467100"/>
            <a:ext cx="1208690" cy="21336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27412" name="Rectangle 20"/>
          <p:cNvSpPr>
            <a:spLocks noChangeArrowheads="1"/>
          </p:cNvSpPr>
          <p:nvPr/>
        </p:nvSpPr>
        <p:spPr bwMode="auto">
          <a:xfrm>
            <a:off x="5181600" y="1181100"/>
            <a:ext cx="1676400" cy="914400"/>
          </a:xfrm>
          <a:prstGeom prst="rect">
            <a:avLst/>
          </a:prstGeom>
          <a:solidFill>
            <a:schemeClr val="accent5">
              <a:lumMod val="40000"/>
              <a:lumOff val="6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TW" sz="2000">
                <a:ea typeface="PMingLiU" pitchFamily="18" charset="-120"/>
                <a:cs typeface="Arial" charset="0"/>
              </a:rPr>
              <a:t>Research</a:t>
            </a:r>
          </a:p>
        </p:txBody>
      </p:sp>
      <p:cxnSp>
        <p:nvCxnSpPr>
          <p:cNvPr id="827413" name="AutoShape 21"/>
          <p:cNvCxnSpPr>
            <a:cxnSpLocks noChangeShapeType="1"/>
            <a:stCxn id="827412" idx="2"/>
          </p:cNvCxnSpPr>
          <p:nvPr/>
        </p:nvCxnSpPr>
        <p:spPr bwMode="auto">
          <a:xfrm>
            <a:off x="6019800" y="2095500"/>
            <a:ext cx="0" cy="419100"/>
          </a:xfrm>
          <a:prstGeom prst="straightConnector1">
            <a:avLst/>
          </a:prstGeom>
          <a:ln>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6"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150567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7395"/>
                                        </p:tgtEl>
                                        <p:attrNameLst>
                                          <p:attrName>style.visibility</p:attrName>
                                        </p:attrNameLst>
                                      </p:cBhvr>
                                      <p:to>
                                        <p:strVal val="visible"/>
                                      </p:to>
                                    </p:set>
                                    <p:animEffect transition="in" filter="fade">
                                      <p:cBhvr>
                                        <p:cTn id="7" dur="500"/>
                                        <p:tgtEl>
                                          <p:spTgt spid="8273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7397"/>
                                        </p:tgtEl>
                                        <p:attrNameLst>
                                          <p:attrName>style.visibility</p:attrName>
                                        </p:attrNameLst>
                                      </p:cBhvr>
                                      <p:to>
                                        <p:strVal val="visible"/>
                                      </p:to>
                                    </p:set>
                                    <p:animEffect transition="in" filter="fade">
                                      <p:cBhvr>
                                        <p:cTn id="12" dur="500"/>
                                        <p:tgtEl>
                                          <p:spTgt spid="827397"/>
                                        </p:tgtEl>
                                      </p:cBhvr>
                                    </p:animEffect>
                                  </p:childTnLst>
                                </p:cTn>
                              </p:par>
                              <p:par>
                                <p:cTn id="13" presetID="10" presetClass="entr" presetSubtype="0" fill="hold" nodeType="withEffect">
                                  <p:stCondLst>
                                    <p:cond delay="0"/>
                                  </p:stCondLst>
                                  <p:childTnLst>
                                    <p:set>
                                      <p:cBhvr>
                                        <p:cTn id="14" dur="1" fill="hold">
                                          <p:stCondLst>
                                            <p:cond delay="0"/>
                                          </p:stCondLst>
                                        </p:cTn>
                                        <p:tgtEl>
                                          <p:spTgt spid="827407"/>
                                        </p:tgtEl>
                                        <p:attrNameLst>
                                          <p:attrName>style.visibility</p:attrName>
                                        </p:attrNameLst>
                                      </p:cBhvr>
                                      <p:to>
                                        <p:strVal val="visible"/>
                                      </p:to>
                                    </p:set>
                                    <p:animEffect transition="in" filter="fade">
                                      <p:cBhvr>
                                        <p:cTn id="15" dur="500"/>
                                        <p:tgtEl>
                                          <p:spTgt spid="82740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27396"/>
                                        </p:tgtEl>
                                        <p:attrNameLst>
                                          <p:attrName>style.visibility</p:attrName>
                                        </p:attrNameLst>
                                      </p:cBhvr>
                                      <p:to>
                                        <p:strVal val="visible"/>
                                      </p:to>
                                    </p:set>
                                    <p:animEffect transition="in" filter="fade">
                                      <p:cBhvr>
                                        <p:cTn id="20" dur="500"/>
                                        <p:tgtEl>
                                          <p:spTgt spid="827396"/>
                                        </p:tgtEl>
                                      </p:cBhvr>
                                    </p:animEffect>
                                  </p:childTnLst>
                                </p:cTn>
                              </p:par>
                              <p:par>
                                <p:cTn id="21" presetID="10" presetClass="entr" presetSubtype="0" fill="hold" nodeType="withEffect">
                                  <p:stCondLst>
                                    <p:cond delay="0"/>
                                  </p:stCondLst>
                                  <p:childTnLst>
                                    <p:set>
                                      <p:cBhvr>
                                        <p:cTn id="22" dur="1" fill="hold">
                                          <p:stCondLst>
                                            <p:cond delay="0"/>
                                          </p:stCondLst>
                                        </p:cTn>
                                        <p:tgtEl>
                                          <p:spTgt spid="827403"/>
                                        </p:tgtEl>
                                        <p:attrNameLst>
                                          <p:attrName>style.visibility</p:attrName>
                                        </p:attrNameLst>
                                      </p:cBhvr>
                                      <p:to>
                                        <p:strVal val="visible"/>
                                      </p:to>
                                    </p:set>
                                    <p:animEffect transition="in" filter="fade">
                                      <p:cBhvr>
                                        <p:cTn id="23" dur="500"/>
                                        <p:tgtEl>
                                          <p:spTgt spid="8274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27398"/>
                                        </p:tgtEl>
                                        <p:attrNameLst>
                                          <p:attrName>style.visibility</p:attrName>
                                        </p:attrNameLst>
                                      </p:cBhvr>
                                      <p:to>
                                        <p:strVal val="visible"/>
                                      </p:to>
                                    </p:set>
                                    <p:animEffect transition="in" filter="fade">
                                      <p:cBhvr>
                                        <p:cTn id="28" dur="500"/>
                                        <p:tgtEl>
                                          <p:spTgt spid="827398"/>
                                        </p:tgtEl>
                                      </p:cBhvr>
                                    </p:animEffect>
                                  </p:childTnLst>
                                </p:cTn>
                              </p:par>
                              <p:par>
                                <p:cTn id="29" presetID="10" presetClass="entr" presetSubtype="0" fill="hold" nodeType="withEffect">
                                  <p:stCondLst>
                                    <p:cond delay="0"/>
                                  </p:stCondLst>
                                  <p:childTnLst>
                                    <p:set>
                                      <p:cBhvr>
                                        <p:cTn id="30" dur="1" fill="hold">
                                          <p:stCondLst>
                                            <p:cond delay="0"/>
                                          </p:stCondLst>
                                        </p:cTn>
                                        <p:tgtEl>
                                          <p:spTgt spid="827404"/>
                                        </p:tgtEl>
                                        <p:attrNameLst>
                                          <p:attrName>style.visibility</p:attrName>
                                        </p:attrNameLst>
                                      </p:cBhvr>
                                      <p:to>
                                        <p:strVal val="visible"/>
                                      </p:to>
                                    </p:set>
                                    <p:animEffect transition="in" filter="fade">
                                      <p:cBhvr>
                                        <p:cTn id="31" dur="500"/>
                                        <p:tgtEl>
                                          <p:spTgt spid="82740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7412"/>
                                        </p:tgtEl>
                                        <p:attrNameLst>
                                          <p:attrName>style.visibility</p:attrName>
                                        </p:attrNameLst>
                                      </p:cBhvr>
                                      <p:to>
                                        <p:strVal val="visible"/>
                                      </p:to>
                                    </p:set>
                                    <p:animEffect transition="in" filter="fade">
                                      <p:cBhvr>
                                        <p:cTn id="36" dur="500"/>
                                        <p:tgtEl>
                                          <p:spTgt spid="827412"/>
                                        </p:tgtEl>
                                      </p:cBhvr>
                                    </p:animEffect>
                                  </p:childTnLst>
                                </p:cTn>
                              </p:par>
                              <p:par>
                                <p:cTn id="37" presetID="10" presetClass="entr" presetSubtype="0" fill="hold" nodeType="withEffect">
                                  <p:stCondLst>
                                    <p:cond delay="0"/>
                                  </p:stCondLst>
                                  <p:childTnLst>
                                    <p:set>
                                      <p:cBhvr>
                                        <p:cTn id="38" dur="1" fill="hold">
                                          <p:stCondLst>
                                            <p:cond delay="0"/>
                                          </p:stCondLst>
                                        </p:cTn>
                                        <p:tgtEl>
                                          <p:spTgt spid="827413"/>
                                        </p:tgtEl>
                                        <p:attrNameLst>
                                          <p:attrName>style.visibility</p:attrName>
                                        </p:attrNameLst>
                                      </p:cBhvr>
                                      <p:to>
                                        <p:strVal val="visible"/>
                                      </p:to>
                                    </p:set>
                                    <p:animEffect transition="in" filter="fade">
                                      <p:cBhvr>
                                        <p:cTn id="39" dur="500"/>
                                        <p:tgtEl>
                                          <p:spTgt spid="8274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27401"/>
                                        </p:tgtEl>
                                        <p:attrNameLst>
                                          <p:attrName>style.visibility</p:attrName>
                                        </p:attrNameLst>
                                      </p:cBhvr>
                                      <p:to>
                                        <p:strVal val="visible"/>
                                      </p:to>
                                    </p:set>
                                    <p:animEffect transition="in" filter="fade">
                                      <p:cBhvr>
                                        <p:cTn id="44" dur="500"/>
                                        <p:tgtEl>
                                          <p:spTgt spid="827401"/>
                                        </p:tgtEl>
                                      </p:cBhvr>
                                    </p:animEffect>
                                  </p:childTnLst>
                                </p:cTn>
                              </p:par>
                              <p:par>
                                <p:cTn id="45" presetID="10" presetClass="entr" presetSubtype="0" fill="hold" nodeType="withEffect">
                                  <p:stCondLst>
                                    <p:cond delay="0"/>
                                  </p:stCondLst>
                                  <p:childTnLst>
                                    <p:set>
                                      <p:cBhvr>
                                        <p:cTn id="46" dur="1" fill="hold">
                                          <p:stCondLst>
                                            <p:cond delay="0"/>
                                          </p:stCondLst>
                                        </p:cTn>
                                        <p:tgtEl>
                                          <p:spTgt spid="827406"/>
                                        </p:tgtEl>
                                        <p:attrNameLst>
                                          <p:attrName>style.visibility</p:attrName>
                                        </p:attrNameLst>
                                      </p:cBhvr>
                                      <p:to>
                                        <p:strVal val="visible"/>
                                      </p:to>
                                    </p:set>
                                    <p:animEffect transition="in" filter="fade">
                                      <p:cBhvr>
                                        <p:cTn id="47" dur="500"/>
                                        <p:tgtEl>
                                          <p:spTgt spid="8274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27408"/>
                                        </p:tgtEl>
                                        <p:attrNameLst>
                                          <p:attrName>style.visibility</p:attrName>
                                        </p:attrNameLst>
                                      </p:cBhvr>
                                      <p:to>
                                        <p:strVal val="visible"/>
                                      </p:to>
                                    </p:set>
                                    <p:animEffect transition="in" filter="fade">
                                      <p:cBhvr>
                                        <p:cTn id="52" dur="500"/>
                                        <p:tgtEl>
                                          <p:spTgt spid="827408"/>
                                        </p:tgtEl>
                                      </p:cBhvr>
                                    </p:animEffect>
                                  </p:childTnLst>
                                </p:cTn>
                              </p:par>
                              <p:par>
                                <p:cTn id="53" presetID="10" presetClass="entr" presetSubtype="0" fill="hold" nodeType="withEffect">
                                  <p:stCondLst>
                                    <p:cond delay="0"/>
                                  </p:stCondLst>
                                  <p:childTnLst>
                                    <p:set>
                                      <p:cBhvr>
                                        <p:cTn id="54" dur="1" fill="hold">
                                          <p:stCondLst>
                                            <p:cond delay="0"/>
                                          </p:stCondLst>
                                        </p:cTn>
                                        <p:tgtEl>
                                          <p:spTgt spid="827409"/>
                                        </p:tgtEl>
                                        <p:attrNameLst>
                                          <p:attrName>style.visibility</p:attrName>
                                        </p:attrNameLst>
                                      </p:cBhvr>
                                      <p:to>
                                        <p:strVal val="visible"/>
                                      </p:to>
                                    </p:set>
                                    <p:animEffect transition="in" filter="fade">
                                      <p:cBhvr>
                                        <p:cTn id="55" dur="500"/>
                                        <p:tgtEl>
                                          <p:spTgt spid="82740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27399"/>
                                        </p:tgtEl>
                                        <p:attrNameLst>
                                          <p:attrName>style.visibility</p:attrName>
                                        </p:attrNameLst>
                                      </p:cBhvr>
                                      <p:to>
                                        <p:strVal val="visible"/>
                                      </p:to>
                                    </p:set>
                                    <p:animEffect transition="in" filter="fade">
                                      <p:cBhvr>
                                        <p:cTn id="60" dur="500"/>
                                        <p:tgtEl>
                                          <p:spTgt spid="827399"/>
                                        </p:tgtEl>
                                      </p:cBhvr>
                                    </p:animEffect>
                                  </p:childTnLst>
                                </p:cTn>
                              </p:par>
                              <p:par>
                                <p:cTn id="61" presetID="10" presetClass="entr" presetSubtype="0" fill="hold" nodeType="withEffect">
                                  <p:stCondLst>
                                    <p:cond delay="0"/>
                                  </p:stCondLst>
                                  <p:childTnLst>
                                    <p:set>
                                      <p:cBhvr>
                                        <p:cTn id="62" dur="1" fill="hold">
                                          <p:stCondLst>
                                            <p:cond delay="0"/>
                                          </p:stCondLst>
                                        </p:cTn>
                                        <p:tgtEl>
                                          <p:spTgt spid="827405"/>
                                        </p:tgtEl>
                                        <p:attrNameLst>
                                          <p:attrName>style.visibility</p:attrName>
                                        </p:attrNameLst>
                                      </p:cBhvr>
                                      <p:to>
                                        <p:strVal val="visible"/>
                                      </p:to>
                                    </p:set>
                                    <p:animEffect transition="in" filter="fade">
                                      <p:cBhvr>
                                        <p:cTn id="63" dur="500"/>
                                        <p:tgtEl>
                                          <p:spTgt spid="82740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27400"/>
                                        </p:tgtEl>
                                        <p:attrNameLst>
                                          <p:attrName>style.visibility</p:attrName>
                                        </p:attrNameLst>
                                      </p:cBhvr>
                                      <p:to>
                                        <p:strVal val="visible"/>
                                      </p:to>
                                    </p:set>
                                    <p:animEffect transition="in" filter="fade">
                                      <p:cBhvr>
                                        <p:cTn id="68" dur="500"/>
                                        <p:tgtEl>
                                          <p:spTgt spid="827400"/>
                                        </p:tgtEl>
                                      </p:cBhvr>
                                    </p:animEffect>
                                  </p:childTnLst>
                                </p:cTn>
                              </p:par>
                              <p:par>
                                <p:cTn id="69" presetID="10" presetClass="entr" presetSubtype="0" fill="hold" nodeType="withEffect">
                                  <p:stCondLst>
                                    <p:cond delay="0"/>
                                  </p:stCondLst>
                                  <p:childTnLst>
                                    <p:set>
                                      <p:cBhvr>
                                        <p:cTn id="70" dur="1" fill="hold">
                                          <p:stCondLst>
                                            <p:cond delay="0"/>
                                          </p:stCondLst>
                                        </p:cTn>
                                        <p:tgtEl>
                                          <p:spTgt spid="827402"/>
                                        </p:tgtEl>
                                        <p:attrNameLst>
                                          <p:attrName>style.visibility</p:attrName>
                                        </p:attrNameLst>
                                      </p:cBhvr>
                                      <p:to>
                                        <p:strVal val="visible"/>
                                      </p:to>
                                    </p:set>
                                    <p:animEffect transition="in" filter="fade">
                                      <p:cBhvr>
                                        <p:cTn id="71" dur="500"/>
                                        <p:tgtEl>
                                          <p:spTgt spid="82740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27410"/>
                                        </p:tgtEl>
                                        <p:attrNameLst>
                                          <p:attrName>style.visibility</p:attrName>
                                        </p:attrNameLst>
                                      </p:cBhvr>
                                      <p:to>
                                        <p:strVal val="visible"/>
                                      </p:to>
                                    </p:set>
                                    <p:animEffect transition="in" filter="fade">
                                      <p:cBhvr>
                                        <p:cTn id="76" dur="500"/>
                                        <p:tgtEl>
                                          <p:spTgt spid="827410"/>
                                        </p:tgtEl>
                                      </p:cBhvr>
                                    </p:animEffect>
                                  </p:childTnLst>
                                </p:cTn>
                              </p:par>
                              <p:par>
                                <p:cTn id="77" presetID="10" presetClass="entr" presetSubtype="0" fill="hold" nodeType="withEffect">
                                  <p:stCondLst>
                                    <p:cond delay="0"/>
                                  </p:stCondLst>
                                  <p:childTnLst>
                                    <p:set>
                                      <p:cBhvr>
                                        <p:cTn id="78" dur="1" fill="hold">
                                          <p:stCondLst>
                                            <p:cond delay="0"/>
                                          </p:stCondLst>
                                        </p:cTn>
                                        <p:tgtEl>
                                          <p:spTgt spid="827411"/>
                                        </p:tgtEl>
                                        <p:attrNameLst>
                                          <p:attrName>style.visibility</p:attrName>
                                        </p:attrNameLst>
                                      </p:cBhvr>
                                      <p:to>
                                        <p:strVal val="visible"/>
                                      </p:to>
                                    </p:set>
                                    <p:animEffect transition="in" filter="fade">
                                      <p:cBhvr>
                                        <p:cTn id="79" dur="500"/>
                                        <p:tgtEl>
                                          <p:spTgt spid="82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5" grpId="0" animBg="1"/>
      <p:bldP spid="827396" grpId="0" animBg="1"/>
      <p:bldP spid="827397" grpId="0" animBg="1"/>
      <p:bldP spid="827398" grpId="0" animBg="1"/>
      <p:bldP spid="827399" grpId="0" animBg="1"/>
      <p:bldP spid="827400" grpId="0" animBg="1"/>
      <p:bldP spid="827401" grpId="0" animBg="1"/>
      <p:bldP spid="827408" grpId="0" animBg="1"/>
      <p:bldP spid="827410" grpId="0" animBg="1"/>
      <p:bldP spid="8274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r>
              <a:rPr lang="en-US" altLang="zh-TW"/>
              <a:t>Product Specialists</a:t>
            </a:r>
          </a:p>
        </p:txBody>
      </p:sp>
      <p:sp>
        <p:nvSpPr>
          <p:cNvPr id="2" name="Text Placeholder 1"/>
          <p:cNvSpPr>
            <a:spLocks noGrp="1"/>
          </p:cNvSpPr>
          <p:nvPr>
            <p:ph type="body" idx="1"/>
          </p:nvPr>
        </p:nvSpPr>
        <p:spPr>
          <a:xfrm>
            <a:off x="1981200" y="1295400"/>
            <a:ext cx="4040188" cy="639762"/>
          </a:xfrm>
        </p:spPr>
        <p:txBody>
          <a:bodyPr/>
          <a:lstStyle/>
          <a:p>
            <a:r>
              <a:rPr lang="en-US" altLang="zh-TW" dirty="0"/>
              <a:t>Investment Banks:</a:t>
            </a:r>
          </a:p>
        </p:txBody>
      </p:sp>
      <p:sp>
        <p:nvSpPr>
          <p:cNvPr id="829443" name="Rectangle 3"/>
          <p:cNvSpPr>
            <a:spLocks noGrp="1" noChangeArrowheads="1"/>
          </p:cNvSpPr>
          <p:nvPr>
            <p:ph sz="half" idx="2"/>
          </p:nvPr>
        </p:nvSpPr>
        <p:spPr>
          <a:xfrm>
            <a:off x="1981200" y="1935162"/>
            <a:ext cx="4040188" cy="3951288"/>
          </a:xfrm>
        </p:spPr>
        <p:txBody>
          <a:bodyPr>
            <a:normAutofit fontScale="92500" lnSpcReduction="20000"/>
          </a:bodyPr>
          <a:lstStyle/>
          <a:p>
            <a:r>
              <a:rPr lang="en-US" altLang="zh-TW" dirty="0"/>
              <a:t>M&amp;A</a:t>
            </a:r>
          </a:p>
          <a:p>
            <a:r>
              <a:rPr lang="en-US" altLang="zh-TW" dirty="0"/>
              <a:t>Equity Capital Markets</a:t>
            </a:r>
          </a:p>
          <a:p>
            <a:r>
              <a:rPr lang="en-US" altLang="zh-TW" dirty="0">
                <a:solidFill>
                  <a:schemeClr val="accent2"/>
                </a:solidFill>
              </a:rPr>
              <a:t>Debt Capital Markets</a:t>
            </a:r>
          </a:p>
          <a:p>
            <a:r>
              <a:rPr lang="en-US" altLang="zh-TW" dirty="0">
                <a:solidFill>
                  <a:schemeClr val="accent2"/>
                </a:solidFill>
              </a:rPr>
              <a:t>Securitization (ABS, MBS) </a:t>
            </a:r>
          </a:p>
          <a:p>
            <a:r>
              <a:rPr lang="en-US" altLang="zh-TW" dirty="0">
                <a:solidFill>
                  <a:schemeClr val="accent2"/>
                </a:solidFill>
              </a:rPr>
              <a:t>Derivatives</a:t>
            </a:r>
          </a:p>
          <a:p>
            <a:r>
              <a:rPr lang="en-US" altLang="zh-TW" dirty="0">
                <a:solidFill>
                  <a:schemeClr val="accent2"/>
                </a:solidFill>
              </a:rPr>
              <a:t>FX and MM</a:t>
            </a:r>
          </a:p>
          <a:p>
            <a:r>
              <a:rPr lang="en-US" altLang="zh-TW" dirty="0">
                <a:solidFill>
                  <a:schemeClr val="accent2"/>
                </a:solidFill>
              </a:rPr>
              <a:t>Syndicated Loans &amp; Asset Sales</a:t>
            </a:r>
          </a:p>
          <a:p>
            <a:r>
              <a:rPr lang="en-US" altLang="zh-TW" dirty="0">
                <a:solidFill>
                  <a:schemeClr val="accent2"/>
                </a:solidFill>
              </a:rPr>
              <a:t>Project &amp; Structured Finance</a:t>
            </a:r>
          </a:p>
          <a:p>
            <a:pPr lvl="1"/>
            <a:endParaRPr lang="en-US" altLang="zh-TW" dirty="0"/>
          </a:p>
        </p:txBody>
      </p:sp>
      <p:sp>
        <p:nvSpPr>
          <p:cNvPr id="3" name="Text Placeholder 2"/>
          <p:cNvSpPr>
            <a:spLocks noGrp="1"/>
          </p:cNvSpPr>
          <p:nvPr>
            <p:ph type="body" sz="quarter" idx="3"/>
          </p:nvPr>
        </p:nvSpPr>
        <p:spPr>
          <a:xfrm>
            <a:off x="6169026" y="1295400"/>
            <a:ext cx="4041775" cy="639762"/>
          </a:xfrm>
        </p:spPr>
        <p:txBody>
          <a:bodyPr/>
          <a:lstStyle/>
          <a:p>
            <a:r>
              <a:rPr lang="en-US" altLang="zh-TW" dirty="0"/>
              <a:t>Commercial Banks</a:t>
            </a:r>
          </a:p>
        </p:txBody>
      </p:sp>
      <p:sp>
        <p:nvSpPr>
          <p:cNvPr id="829444" name="Rectangle 4"/>
          <p:cNvSpPr>
            <a:spLocks noGrp="1" noChangeArrowheads="1"/>
          </p:cNvSpPr>
          <p:nvPr>
            <p:ph sz="quarter" idx="4"/>
          </p:nvPr>
        </p:nvSpPr>
        <p:spPr>
          <a:xfrm>
            <a:off x="6169026" y="1935162"/>
            <a:ext cx="4041775" cy="3951288"/>
          </a:xfrm>
        </p:spPr>
        <p:txBody>
          <a:bodyPr>
            <a:normAutofit fontScale="92500" lnSpcReduction="20000"/>
          </a:bodyPr>
          <a:lstStyle/>
          <a:p>
            <a:r>
              <a:rPr lang="en-US" altLang="zh-TW" dirty="0">
                <a:solidFill>
                  <a:schemeClr val="accent2"/>
                </a:solidFill>
              </a:rPr>
              <a:t>Debt Capital Markets</a:t>
            </a:r>
          </a:p>
          <a:p>
            <a:r>
              <a:rPr lang="en-US" altLang="zh-TW" dirty="0">
                <a:solidFill>
                  <a:schemeClr val="accent2"/>
                </a:solidFill>
              </a:rPr>
              <a:t>Securitization (ABS, MBS) </a:t>
            </a:r>
          </a:p>
          <a:p>
            <a:r>
              <a:rPr lang="en-US" altLang="zh-TW" dirty="0">
                <a:solidFill>
                  <a:schemeClr val="accent2"/>
                </a:solidFill>
              </a:rPr>
              <a:t>Derivatives</a:t>
            </a:r>
          </a:p>
          <a:p>
            <a:r>
              <a:rPr lang="en-US" altLang="zh-TW" dirty="0">
                <a:solidFill>
                  <a:schemeClr val="accent2"/>
                </a:solidFill>
              </a:rPr>
              <a:t>FX and MM</a:t>
            </a:r>
          </a:p>
          <a:p>
            <a:r>
              <a:rPr lang="en-US" altLang="zh-TW" dirty="0">
                <a:solidFill>
                  <a:schemeClr val="accent2"/>
                </a:solidFill>
              </a:rPr>
              <a:t>Syndicated Loans &amp; Asset Sales</a:t>
            </a:r>
          </a:p>
          <a:p>
            <a:r>
              <a:rPr lang="en-US" altLang="zh-TW" dirty="0">
                <a:solidFill>
                  <a:schemeClr val="accent2"/>
                </a:solidFill>
              </a:rPr>
              <a:t>Project &amp; Structured Finance</a:t>
            </a:r>
          </a:p>
          <a:p>
            <a:r>
              <a:rPr lang="en-US" altLang="zh-TW" dirty="0"/>
              <a:t>Cash Management</a:t>
            </a:r>
          </a:p>
          <a:p>
            <a:r>
              <a:rPr lang="en-US" altLang="zh-TW" dirty="0"/>
              <a:t>Trade Finance</a:t>
            </a:r>
          </a:p>
          <a:p>
            <a:endParaRPr lang="en-US" altLang="zh-TW" dirty="0"/>
          </a:p>
        </p:txBody>
      </p:sp>
      <p:sp>
        <p:nvSpPr>
          <p:cNvPr id="7" name="Slide Number Placeholder 6"/>
          <p:cNvSpPr>
            <a:spLocks noGrp="1"/>
          </p:cNvSpPr>
          <p:nvPr>
            <p:ph type="sldNum" sz="quarter" idx="10"/>
          </p:nvPr>
        </p:nvSpPr>
        <p:spPr/>
        <p:txBody>
          <a:bodyPr vert="horz" wrap="square" lIns="91440" tIns="45720" rIns="91440" bIns="45720" numCol="1" rtlCol="0" anchor="ctr" anchorCtr="0" compatLnSpc="1">
            <a:prstTxWarp prst="textNoShape">
              <a:avLst/>
            </a:prstTxWarp>
          </a:bodyPr>
          <a:lstStyle/>
          <a:p>
            <a:fld id="{9DC2B97E-D06A-4246-8597-E8D5D1B3A11B}" type="slidenum">
              <a:rPr lang="en-US" altLang="en-US" sz="1400"/>
              <a:pPr/>
              <a:t>97</a:t>
            </a:fld>
            <a:endParaRPr lang="en-US" altLang="en-US" sz="1400"/>
          </a:p>
        </p:txBody>
      </p:sp>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Tree>
    <p:extLst>
      <p:ext uri="{BB962C8B-B14F-4D97-AF65-F5344CB8AC3E}">
        <p14:creationId xmlns:p14="http://schemas.microsoft.com/office/powerpoint/2010/main" val="233500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4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94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94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94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944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944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944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2944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944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9444">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944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94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3" grpId="0" build="p"/>
      <p:bldP spid="82944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Deal dynamics</a:t>
            </a:r>
            <a:endParaRPr lang="zh-TW" altLang="en-US" dirty="0"/>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98</a:t>
            </a:fld>
            <a:endParaRPr lang="en-US" altLang="en-US"/>
          </a:p>
        </p:txBody>
      </p:sp>
      <p:sp>
        <p:nvSpPr>
          <p:cNvPr id="5" name="Rectangle 4"/>
          <p:cNvSpPr/>
          <p:nvPr/>
        </p:nvSpPr>
        <p:spPr>
          <a:xfrm>
            <a:off x="2895600" y="1828800"/>
            <a:ext cx="205740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Issuers</a:t>
            </a:r>
            <a:endParaRPr lang="zh-TW" altLang="en-US" dirty="0"/>
          </a:p>
        </p:txBody>
      </p:sp>
      <p:sp>
        <p:nvSpPr>
          <p:cNvPr id="10" name="Rectangle 9"/>
          <p:cNvSpPr/>
          <p:nvPr/>
        </p:nvSpPr>
        <p:spPr>
          <a:xfrm>
            <a:off x="3886200" y="2590800"/>
            <a:ext cx="2057400" cy="5334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Bankers</a:t>
            </a:r>
            <a:endParaRPr lang="zh-TW" altLang="en-US" dirty="0"/>
          </a:p>
        </p:txBody>
      </p:sp>
      <p:sp>
        <p:nvSpPr>
          <p:cNvPr id="11" name="Rectangle 10"/>
          <p:cNvSpPr/>
          <p:nvPr/>
        </p:nvSpPr>
        <p:spPr>
          <a:xfrm>
            <a:off x="4876800" y="3352800"/>
            <a:ext cx="2057400"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a:t>Product  specialists</a:t>
            </a:r>
            <a:endParaRPr lang="zh-TW" altLang="en-US" dirty="0"/>
          </a:p>
        </p:txBody>
      </p:sp>
      <p:sp>
        <p:nvSpPr>
          <p:cNvPr id="12" name="Rectangle 11"/>
          <p:cNvSpPr/>
          <p:nvPr/>
        </p:nvSpPr>
        <p:spPr>
          <a:xfrm>
            <a:off x="5867400" y="41148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Sales</a:t>
            </a:r>
            <a:endParaRPr lang="zh-TW" altLang="en-US" dirty="0"/>
          </a:p>
        </p:txBody>
      </p:sp>
      <p:sp>
        <p:nvSpPr>
          <p:cNvPr id="13" name="Rectangle 12"/>
          <p:cNvSpPr/>
          <p:nvPr/>
        </p:nvSpPr>
        <p:spPr>
          <a:xfrm>
            <a:off x="6858000" y="48768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Investors</a:t>
            </a:r>
            <a:endParaRPr lang="zh-TW" altLang="en-US" dirty="0"/>
          </a:p>
        </p:txBody>
      </p:sp>
      <p:sp>
        <p:nvSpPr>
          <p:cNvPr id="15" name="Right Arrow 14"/>
          <p:cNvSpPr/>
          <p:nvPr/>
        </p:nvSpPr>
        <p:spPr>
          <a:xfrm rot="10800000">
            <a:off x="2133600" y="1219200"/>
            <a:ext cx="38100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Right Arrow 15"/>
          <p:cNvSpPr/>
          <p:nvPr/>
        </p:nvSpPr>
        <p:spPr>
          <a:xfrm>
            <a:off x="6019800" y="1219200"/>
            <a:ext cx="3810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BUY SIDE</a:t>
            </a:r>
            <a:endParaRPr lang="zh-TW" altLang="en-US" dirty="0"/>
          </a:p>
        </p:txBody>
      </p:sp>
      <p:sp>
        <p:nvSpPr>
          <p:cNvPr id="23" name="TextBox 22"/>
          <p:cNvSpPr txBox="1"/>
          <p:nvPr/>
        </p:nvSpPr>
        <p:spPr>
          <a:xfrm>
            <a:off x="3124200" y="1371600"/>
            <a:ext cx="1981200" cy="152400"/>
          </a:xfrm>
          <a:prstGeom prst="rect">
            <a:avLst/>
          </a:prstGeom>
          <a:noFill/>
        </p:spPr>
        <p:txBody>
          <a:bodyPr vert="horz" wrap="square" lIns="91440" tIns="45720" rIns="91440" bIns="45720" rtlCol="0" anchor="ctr">
            <a:noAutofit/>
          </a:bodyPr>
          <a:lstStyle/>
          <a:p>
            <a:pPr>
              <a:spcBef>
                <a:spcPct val="0"/>
              </a:spcBef>
            </a:pPr>
            <a:r>
              <a:rPr lang="en-US" altLang="zh-TW" sz="2000" dirty="0">
                <a:solidFill>
                  <a:schemeClr val="tx2"/>
                </a:solidFill>
                <a:latin typeface="+mj-lt"/>
                <a:ea typeface="+mj-ea"/>
                <a:cs typeface="+mj-cs"/>
              </a:rPr>
              <a:t>SELL SIDE</a:t>
            </a:r>
            <a:endParaRPr lang="zh-TW" altLang="en-US" sz="2000" dirty="0">
              <a:solidFill>
                <a:schemeClr val="tx2"/>
              </a:solidFill>
              <a:latin typeface="+mj-lt"/>
              <a:ea typeface="+mj-ea"/>
              <a:cs typeface="+mj-cs"/>
            </a:endParaRPr>
          </a:p>
        </p:txBody>
      </p:sp>
      <p:sp>
        <p:nvSpPr>
          <p:cNvPr id="24"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25" name="Rectangle 24"/>
          <p:cNvSpPr/>
          <p:nvPr/>
        </p:nvSpPr>
        <p:spPr>
          <a:xfrm>
            <a:off x="3657600" y="2438400"/>
            <a:ext cx="4724400" cy="23622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495053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TW" dirty="0"/>
              <a:t>Deal dynamics at CA-CIB</a:t>
            </a:r>
            <a:endParaRPr lang="zh-TW" altLang="en-US" dirty="0"/>
          </a:p>
        </p:txBody>
      </p:sp>
      <p:sp>
        <p:nvSpPr>
          <p:cNvPr id="3" name="Slide Number Placeholder 2"/>
          <p:cNvSpPr>
            <a:spLocks noGrp="1"/>
          </p:cNvSpPr>
          <p:nvPr>
            <p:ph type="sldNum" sz="quarter" idx="10"/>
          </p:nvPr>
        </p:nvSpPr>
        <p:spPr/>
        <p:txBody>
          <a:bodyPr/>
          <a:lstStyle/>
          <a:p>
            <a:fld id="{FE3DD840-795E-46F8-93FB-0D5070E4D00A}" type="slidenum">
              <a:rPr lang="en-US" altLang="en-US" smtClean="0"/>
              <a:pPr/>
              <a:t>99</a:t>
            </a:fld>
            <a:endParaRPr lang="en-US" altLang="en-US"/>
          </a:p>
        </p:txBody>
      </p:sp>
      <p:pic>
        <p:nvPicPr>
          <p:cNvPr id="8" name="Picture 2"/>
          <p:cNvPicPr>
            <a:picLocks noGrp="1" noChangeAspect="1" noChangeArrowheads="1"/>
          </p:cNvPicPr>
          <p:nvPr>
            <p:ph idx="1"/>
          </p:nvPr>
        </p:nvPicPr>
        <p:blipFill>
          <a:blip r:embed="rId2" cstate="print"/>
          <a:srcRect/>
          <a:stretch>
            <a:fillRect/>
          </a:stretch>
        </p:blipFill>
        <p:spPr bwMode="auto">
          <a:xfrm>
            <a:off x="2112743" y="1371601"/>
            <a:ext cx="7966514" cy="4525963"/>
          </a:xfrm>
          <a:prstGeom prst="rect">
            <a:avLst/>
          </a:prstGeom>
          <a:noFill/>
          <a:ln w="9525">
            <a:noFill/>
            <a:miter lim="800000"/>
            <a:headEnd/>
            <a:tailEnd/>
          </a:ln>
        </p:spPr>
      </p:pic>
      <p:sp>
        <p:nvSpPr>
          <p:cNvPr id="9" name="Footer Placeholder 4"/>
          <p:cNvSpPr>
            <a:spLocks noGrp="1"/>
          </p:cNvSpPr>
          <p:nvPr>
            <p:ph type="ftr" sz="quarter" idx="11"/>
          </p:nvPr>
        </p:nvSpPr>
        <p:spPr bwMode="auto">
          <a:xfrm>
            <a:off x="3513138" y="6143625"/>
            <a:ext cx="7154862" cy="427038"/>
          </a:xfrm>
          <a:noFill/>
          <a:ln>
            <a:miter lim="800000"/>
            <a:headEnd/>
            <a:tailEnd/>
          </a:ln>
        </p:spPr>
        <p:txBody>
          <a:bodyPr/>
          <a:lstStyle/>
          <a:p>
            <a:r>
              <a:rPr lang="en-US" altLang="zh-TW" dirty="0"/>
              <a:t>What do Investments Banks do?</a:t>
            </a:r>
          </a:p>
        </p:txBody>
      </p:sp>
      <p:sp>
        <p:nvSpPr>
          <p:cNvPr id="10" name="TextBox 9"/>
          <p:cNvSpPr txBox="1"/>
          <p:nvPr/>
        </p:nvSpPr>
        <p:spPr>
          <a:xfrm>
            <a:off x="1676400" y="5943600"/>
            <a:ext cx="2438400" cy="152400"/>
          </a:xfrm>
          <a:prstGeom prst="rect">
            <a:avLst/>
          </a:prstGeom>
          <a:solidFill>
            <a:schemeClr val="accent1">
              <a:lumMod val="20000"/>
              <a:lumOff val="80000"/>
            </a:schemeClr>
          </a:solidFill>
        </p:spPr>
        <p:txBody>
          <a:bodyPr vert="horz" wrap="square" lIns="91440" tIns="45720" rIns="91440" bIns="45720" rtlCol="0" anchor="ctr">
            <a:noAutofit/>
          </a:bodyPr>
          <a:lstStyle/>
          <a:p>
            <a:pPr>
              <a:spcBef>
                <a:spcPct val="0"/>
              </a:spcBef>
            </a:pPr>
            <a:r>
              <a:rPr lang="en-US" altLang="zh-TW" sz="1400" i="1" dirty="0">
                <a:latin typeface="+mj-lt"/>
                <a:ea typeface="+mj-ea"/>
                <a:cs typeface="+mj-cs"/>
              </a:rPr>
              <a:t>Source: CA-CIB – </a:t>
            </a:r>
            <a:r>
              <a:rPr lang="en-US" altLang="zh-TW" sz="1400" i="1" dirty="0" err="1">
                <a:latin typeface="+mj-lt"/>
                <a:ea typeface="+mj-ea"/>
                <a:cs typeface="+mj-cs"/>
              </a:rPr>
              <a:t>B</a:t>
            </a:r>
            <a:r>
              <a:rPr lang="en-US" altLang="zh-TW" sz="1400" i="1" dirty="0">
                <a:latin typeface="+mj-lt"/>
                <a:ea typeface="+mj-ea"/>
                <a:cs typeface="+mj-cs"/>
              </a:rPr>
              <a:t>en </a:t>
            </a:r>
            <a:r>
              <a:rPr lang="en-US" altLang="zh-TW" sz="1400" i="1" dirty="0" err="1">
                <a:latin typeface="+mj-lt"/>
                <a:ea typeface="+mj-ea"/>
                <a:cs typeface="+mj-cs"/>
              </a:rPr>
              <a:t>Lamberg</a:t>
            </a:r>
            <a:endParaRPr lang="zh-TW" altLang="en-US" sz="1400" i="1" dirty="0">
              <a:latin typeface="+mj-lt"/>
              <a:ea typeface="+mj-ea"/>
              <a:cs typeface="+mj-cs"/>
            </a:endParaRPr>
          </a:p>
        </p:txBody>
      </p:sp>
    </p:spTree>
    <p:extLst>
      <p:ext uri="{BB962C8B-B14F-4D97-AF65-F5344CB8AC3E}">
        <p14:creationId xmlns:p14="http://schemas.microsoft.com/office/powerpoint/2010/main" val="4179417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NRSTYLE" val="Green Flat Text Bo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85924</Words>
  <Application>Microsoft Macintosh PowerPoint</Application>
  <PresentationFormat>Widescreen</PresentationFormat>
  <Paragraphs>7212</Paragraphs>
  <Slides>531</Slides>
  <Notes>357</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4</vt:i4>
      </vt:variant>
      <vt:variant>
        <vt:lpstr>Slide Titles</vt:lpstr>
      </vt:variant>
      <vt:variant>
        <vt:i4>531</vt:i4>
      </vt:variant>
    </vt:vector>
  </HeadingPairs>
  <TitlesOfParts>
    <vt:vector size="556" baseType="lpstr">
      <vt:lpstr>&amp;quot</vt:lpstr>
      <vt:lpstr>Calibri (Body)</vt:lpstr>
      <vt:lpstr>Droid Serif</vt:lpstr>
      <vt:lpstr>Exchange</vt:lpstr>
      <vt:lpstr>Retina</vt:lpstr>
      <vt:lpstr>Arial</vt:lpstr>
      <vt:lpstr>book antiqua</vt:lpstr>
      <vt:lpstr>Calibri</vt:lpstr>
      <vt:lpstr>Calibri Light</vt:lpstr>
      <vt:lpstr>Cambria Math</vt:lpstr>
      <vt:lpstr>Century Gothic</vt:lpstr>
      <vt:lpstr>Comic Sans MS</vt:lpstr>
      <vt:lpstr>Courier New</vt:lpstr>
      <vt:lpstr>Garamond</vt:lpstr>
      <vt:lpstr>Helvetica Regular</vt:lpstr>
      <vt:lpstr>Tahoma</vt:lpstr>
      <vt:lpstr>Times New Roman</vt:lpstr>
      <vt:lpstr>Verdana</vt:lpstr>
      <vt:lpstr>Wingdings</vt:lpstr>
      <vt:lpstr>Wingdings 2</vt:lpstr>
      <vt:lpstr>Office Theme</vt:lpstr>
      <vt:lpstr>Equation</vt:lpstr>
      <vt:lpstr>方程式</vt:lpstr>
      <vt:lpstr>Document</vt:lpstr>
      <vt:lpstr>Formel</vt:lpstr>
      <vt:lpstr>FINA 1303 THE SELL-SIDE: COMMERCIAL BANKS</vt:lpstr>
      <vt:lpstr>Course Map</vt:lpstr>
      <vt:lpstr>Course map</vt:lpstr>
      <vt:lpstr>Banks as financial intermediaries</vt:lpstr>
      <vt:lpstr>Commercial Banks</vt:lpstr>
      <vt:lpstr>Class discussion</vt:lpstr>
      <vt:lpstr>Banking discussion: retail products &amp; services</vt:lpstr>
      <vt:lpstr>Banking discussion: bank competitors</vt:lpstr>
      <vt:lpstr>Banking discussion: retail v. wholesale banking</vt:lpstr>
      <vt:lpstr>Commercial Banking</vt:lpstr>
      <vt:lpstr>Mortgages in HK: what types of mortgages do banks offer? What are typical terms? Could we have a subprime crisis in HK?</vt:lpstr>
      <vt:lpstr>Forces shaping International Banking</vt:lpstr>
      <vt:lpstr>Commercial Banks</vt:lpstr>
      <vt:lpstr>Banks in the old days</vt:lpstr>
      <vt:lpstr>Banks today</vt:lpstr>
      <vt:lpstr>Multiple Role of Banks</vt:lpstr>
      <vt:lpstr>The very special role of banks: money creation</vt:lpstr>
      <vt:lpstr>Money creation: how it works</vt:lpstr>
      <vt:lpstr>Banks in Hong Kong: digital banking developments and implications</vt:lpstr>
      <vt:lpstr>PowerPoint Presentation</vt:lpstr>
      <vt:lpstr>PowerPoint Presentation</vt:lpstr>
      <vt:lpstr>PowerPoint Presentation</vt:lpstr>
      <vt:lpstr>Trends in banking industry</vt:lpstr>
      <vt:lpstr>Customers are increasingly turning to digital banking</vt:lpstr>
      <vt:lpstr>Banks in China: will digital banking replace traditional banking? </vt:lpstr>
      <vt:lpstr>Global Financial Intermediation</vt:lpstr>
      <vt:lpstr>SUMMARY (KLOs)</vt:lpstr>
      <vt:lpstr>Course map</vt:lpstr>
      <vt:lpstr>Class discussion</vt:lpstr>
      <vt:lpstr>Bank Management</vt:lpstr>
      <vt:lpstr>Liquidity Management Scenario 1</vt:lpstr>
      <vt:lpstr>Liquidity Management Scenario 2</vt:lpstr>
      <vt:lpstr>Liquidity Management 4 Possible actions for Bank B</vt:lpstr>
      <vt:lpstr>Liquidity Management 4 Possible actions for Bank B (Cont)</vt:lpstr>
      <vt:lpstr>Reserves</vt:lpstr>
      <vt:lpstr>ALM: Asset and Liability Management</vt:lpstr>
      <vt:lpstr>Off-Balance-Sheet Activities</vt:lpstr>
      <vt:lpstr>Capital Adequacy Management</vt:lpstr>
      <vt:lpstr>Test Your Understanding</vt:lpstr>
      <vt:lpstr>SUMMARY (KLOs)</vt:lpstr>
      <vt:lpstr>Course map</vt:lpstr>
      <vt:lpstr>Risk Management Basics</vt:lpstr>
      <vt:lpstr>Types of Risk in Banking</vt:lpstr>
      <vt:lpstr>Credit risk</vt:lpstr>
      <vt:lpstr>Credit Risk</vt:lpstr>
      <vt:lpstr>Credit risk in Asia: what is the level of NPLs (non performing loans) for banks in Asia? How has it evolved over time? Implications?</vt:lpstr>
      <vt:lpstr>Market risk</vt:lpstr>
      <vt:lpstr>Liquidity Risk</vt:lpstr>
      <vt:lpstr>Operational Risk</vt:lpstr>
      <vt:lpstr>Operational risks in banks in Asia: find recent incidents, what happened, consequences</vt:lpstr>
      <vt:lpstr>Legal &amp; Reputational Risks</vt:lpstr>
      <vt:lpstr>Reputational Risk for Financial Institutions: do we care? Examples in Asia</vt:lpstr>
      <vt:lpstr>Test Your Understanding</vt:lpstr>
      <vt:lpstr>SUMMARY (KLOs)</vt:lpstr>
      <vt:lpstr>Course map</vt:lpstr>
      <vt:lpstr>Measuring Bank Performance</vt:lpstr>
      <vt:lpstr>Key Indicators</vt:lpstr>
      <vt:lpstr>Key Constituencies</vt:lpstr>
      <vt:lpstr>Bank Organization</vt:lpstr>
      <vt:lpstr>Matrix Management</vt:lpstr>
      <vt:lpstr>Derivatives in Asia: what is the level of development of derivatives market (on exchange and OTC) across Asia? What about China? What are the issues? Implications?</vt:lpstr>
      <vt:lpstr>SUMMARY (KLOs)</vt:lpstr>
      <vt:lpstr>Course map</vt:lpstr>
      <vt:lpstr>Current issues in banking</vt:lpstr>
      <vt:lpstr>PowerPoint Presentation</vt:lpstr>
      <vt:lpstr>FINA 1303  THE SELL-SIDE: INVESTMENT BANKS</vt:lpstr>
      <vt:lpstr>Course Map</vt:lpstr>
      <vt:lpstr>Course map</vt:lpstr>
      <vt:lpstr>Main Street v. Wall Street</vt:lpstr>
      <vt:lpstr>Class Discussion</vt:lpstr>
      <vt:lpstr> </vt:lpstr>
      <vt:lpstr>Securities Firms  &amp; Investment Banks</vt:lpstr>
      <vt:lpstr>Bank v. Investment Bank v. Investment Banking</vt:lpstr>
      <vt:lpstr>Securities Brokers &amp; Dealers</vt:lpstr>
      <vt:lpstr>Quick Quiz!</vt:lpstr>
      <vt:lpstr>Course map</vt:lpstr>
      <vt:lpstr>What is the difference between investment banks and commercial banks?</vt:lpstr>
      <vt:lpstr>From Merchant to Investment Banks</vt:lpstr>
      <vt:lpstr>Investment Banks</vt:lpstr>
      <vt:lpstr>Investment vs. Commercial Banks: Is there a difference?</vt:lpstr>
      <vt:lpstr>Basic framework for Banking &amp; Securities</vt:lpstr>
      <vt:lpstr>Current issue: Should Glass-Steagall be reinstated? Pros and cons of narrow banking</vt:lpstr>
      <vt:lpstr>Summary (KLOs) </vt:lpstr>
      <vt:lpstr>Test Your Understanding</vt:lpstr>
      <vt:lpstr>Course map</vt:lpstr>
      <vt:lpstr>What do investment banks actually do?</vt:lpstr>
      <vt:lpstr>Products and Services of Investment Banks</vt:lpstr>
      <vt:lpstr>Trading: Client vs. Risk-driven revenues</vt:lpstr>
      <vt:lpstr>Chinese Walls &amp; Information Barriers</vt:lpstr>
      <vt:lpstr>Chinese Walls &amp; Information Barriers</vt:lpstr>
      <vt:lpstr>Investment banks in Asia: recent trends, issues, implications?</vt:lpstr>
      <vt:lpstr>Test Your Understanding</vt:lpstr>
      <vt:lpstr>Summary (KLOs) </vt:lpstr>
      <vt:lpstr>Actors in I-Banks</vt:lpstr>
      <vt:lpstr>Relationship Banker</vt:lpstr>
      <vt:lpstr>Product Specialists</vt:lpstr>
      <vt:lpstr>Product Specialists</vt:lpstr>
      <vt:lpstr>Deal dynamics</vt:lpstr>
      <vt:lpstr>Deal dynamics at CA-CIB</vt:lpstr>
      <vt:lpstr>The role of actors in deal development</vt:lpstr>
      <vt:lpstr>Corporate Finance Execution (CFE) </vt:lpstr>
      <vt:lpstr>From the website of one investment bank, describing their analyst program:</vt:lpstr>
      <vt:lpstr>A Day In The “Life” Of A CFE Analyst…</vt:lpstr>
      <vt:lpstr>A Day In The “Life” Of A CFE Analyst…</vt:lpstr>
      <vt:lpstr>Number Crunching</vt:lpstr>
      <vt:lpstr>Pitch Books</vt:lpstr>
      <vt:lpstr>League Tables</vt:lpstr>
      <vt:lpstr>Sales</vt:lpstr>
      <vt:lpstr>Trading</vt:lpstr>
      <vt:lpstr>Research</vt:lpstr>
      <vt:lpstr>Other Players</vt:lpstr>
      <vt:lpstr>Investment Banking Fees (2000-2020)</vt:lpstr>
      <vt:lpstr>Investment Banking Fees (2011-2020)</vt:lpstr>
      <vt:lpstr>Regional capital markets businesses</vt:lpstr>
      <vt:lpstr>The rise of electronic trading: will human traders disappear?</vt:lpstr>
      <vt:lpstr>Summary (KLOs) </vt:lpstr>
      <vt:lpstr>PowerPoint Presentation</vt:lpstr>
      <vt:lpstr>FINA 1303 PRICING OF FINANCIAL ASSETS </vt:lpstr>
      <vt:lpstr>Course Map</vt:lpstr>
      <vt:lpstr>Course Map</vt:lpstr>
      <vt:lpstr>What Are Shares </vt:lpstr>
      <vt:lpstr>Stock Price Quote for Cathay Pacific  http://www.google.com/finance?cid=671410  </vt:lpstr>
      <vt:lpstr>Shareholders Votes and Shareholders Meetings</vt:lpstr>
      <vt:lpstr>Application: The Snap IPO</vt:lpstr>
      <vt:lpstr>Preferred v. Common Shares</vt:lpstr>
      <vt:lpstr>The Mechanics of Stock Trades</vt:lpstr>
      <vt:lpstr>How trades work</vt:lpstr>
      <vt:lpstr>Equity Valuation: the Dividend-Discount Model “DDM” </vt:lpstr>
      <vt:lpstr>DDM</vt:lpstr>
      <vt:lpstr>DDM</vt:lpstr>
      <vt:lpstr>DDM</vt:lpstr>
      <vt:lpstr>Example: Stock Prices and Returns</vt:lpstr>
      <vt:lpstr>Example : Stock Prices and Returns</vt:lpstr>
      <vt:lpstr>Example : Stock Prices and Returns</vt:lpstr>
      <vt:lpstr>Example : Stock Prices and Returns</vt:lpstr>
      <vt:lpstr>Your Turn!</vt:lpstr>
      <vt:lpstr>Test Your Understanding</vt:lpstr>
      <vt:lpstr>Solution</vt:lpstr>
      <vt:lpstr>Solution</vt:lpstr>
      <vt:lpstr>Test Your Understanding</vt:lpstr>
      <vt:lpstr>Test Your Understanding (ctd)</vt:lpstr>
      <vt:lpstr>Test Your Understanding (ctd)</vt:lpstr>
      <vt:lpstr>DDM</vt:lpstr>
      <vt:lpstr>DDM</vt:lpstr>
      <vt:lpstr>DDM – Constant Dividend Growth</vt:lpstr>
      <vt:lpstr>Example : Valuing a Firm with Constant Dividend Growth</vt:lpstr>
      <vt:lpstr>Example : Valuing a Firm with Constant Dividend Growth</vt:lpstr>
      <vt:lpstr>Example : Valuing a Firm with Constant Dividend Growth</vt:lpstr>
      <vt:lpstr>Your Turn!</vt:lpstr>
      <vt:lpstr>Test Your Understanding</vt:lpstr>
      <vt:lpstr>Solution</vt:lpstr>
      <vt:lpstr>Solution</vt:lpstr>
      <vt:lpstr>Test Your Understanding</vt:lpstr>
      <vt:lpstr>Test Your Understanding</vt:lpstr>
      <vt:lpstr>Limitations of the Dividend-Discount Model</vt:lpstr>
      <vt:lpstr>DDM – What To Keep In Mind</vt:lpstr>
      <vt:lpstr>In summary: the Dividend-Discount Model</vt:lpstr>
      <vt:lpstr>Range of Valuations for Nike Stock Using Various Valuation Methods</vt:lpstr>
      <vt:lpstr>Your Turn! </vt:lpstr>
      <vt:lpstr>Solution to Question 1 </vt:lpstr>
      <vt:lpstr>PowerPoint Presentation</vt:lpstr>
      <vt:lpstr>FINA 1303  THE BUY-SIDE: INSTITUTIONAL INVESTORS</vt:lpstr>
      <vt:lpstr>Course Map</vt:lpstr>
      <vt:lpstr>The Buy-Side</vt:lpstr>
      <vt:lpstr>Course Map</vt:lpstr>
      <vt:lpstr>Insurance Companies</vt:lpstr>
      <vt:lpstr>Definition of insurance</vt:lpstr>
      <vt:lpstr>Definition of Insurance</vt:lpstr>
      <vt:lpstr>Fundamentals of Insurance</vt:lpstr>
      <vt:lpstr>Fundamentals of Insurance (Cont)</vt:lpstr>
      <vt:lpstr>Fundamentals of Insurance (Cont)</vt:lpstr>
      <vt:lpstr>Summary </vt:lpstr>
      <vt:lpstr>Test your understanding</vt:lpstr>
      <vt:lpstr>Why get insured?</vt:lpstr>
      <vt:lpstr>Adverse Selection &amp; Moral Hazard in Insurance</vt:lpstr>
      <vt:lpstr>How do insurance companies make profits?</vt:lpstr>
      <vt:lpstr>Insurance industry organization</vt:lpstr>
      <vt:lpstr>Summary </vt:lpstr>
      <vt:lpstr>Test Your Understanding</vt:lpstr>
      <vt:lpstr>Global Insurance Market</vt:lpstr>
      <vt:lpstr>Life Insurance</vt:lpstr>
      <vt:lpstr>Life Insurance</vt:lpstr>
      <vt:lpstr>Health Insurance</vt:lpstr>
      <vt:lpstr>Current issues in life and health insurance</vt:lpstr>
      <vt:lpstr>Impact of Trump on Obamacare</vt:lpstr>
      <vt:lpstr>Property and Casualty Insurance</vt:lpstr>
      <vt:lpstr>Summary </vt:lpstr>
      <vt:lpstr>Test Your Understanding</vt:lpstr>
      <vt:lpstr>Reinsurance </vt:lpstr>
      <vt:lpstr>Catastrophic risk and insurance</vt:lpstr>
      <vt:lpstr>From insurance to capital markets: convergence product: ILS</vt:lpstr>
      <vt:lpstr>Cat Bonds &amp; ILS</vt:lpstr>
      <vt:lpstr>Cat Bond Returns</vt:lpstr>
      <vt:lpstr>Summary </vt:lpstr>
      <vt:lpstr>Test Your Understanding</vt:lpstr>
      <vt:lpstr>Insurance in HK</vt:lpstr>
      <vt:lpstr>Insurance in HK: from self regulated to the IA</vt:lpstr>
      <vt:lpstr>Regulation: Independent Insurance Authority (IA) in Hong Kong</vt:lpstr>
      <vt:lpstr>Organisation structure of the IA</vt:lpstr>
      <vt:lpstr>Current issues in Insurance</vt:lpstr>
      <vt:lpstr>Summary </vt:lpstr>
      <vt:lpstr> Current issues in Insurance</vt:lpstr>
      <vt:lpstr>Course Map</vt:lpstr>
      <vt:lpstr>Pensions and Retirement Funds</vt:lpstr>
      <vt:lpstr>Multi-pillar retirement system</vt:lpstr>
      <vt:lpstr>The retirement resource pyramid (US)</vt:lpstr>
      <vt:lpstr>Total US Retirement Market Assets 1995-2019, Trillions of $, year-end</vt:lpstr>
      <vt:lpstr>Pensions in the US</vt:lpstr>
      <vt:lpstr>Defined Benefit vs. Defined Contribution Pension Funds</vt:lpstr>
      <vt:lpstr>Defined Contribution Plan Assets by Type of Plan Trillions of $, year-end, 1995-2018</vt:lpstr>
      <vt:lpstr>US - Public Pension Funds</vt:lpstr>
      <vt:lpstr>Social security in the US</vt:lpstr>
      <vt:lpstr>US - Private pension funds; types of retirement plans</vt:lpstr>
      <vt:lpstr>IRA assets</vt:lpstr>
      <vt:lpstr>US households have other retirement assets besides Social Security (% of households, 2019)</vt:lpstr>
      <vt:lpstr>Summary </vt:lpstr>
      <vt:lpstr>Test Your Understanding</vt:lpstr>
      <vt:lpstr>US Regulation of Pension Plans</vt:lpstr>
      <vt:lpstr>US Regulation of Pension Plans</vt:lpstr>
      <vt:lpstr>The Pension Protection Act 2006</vt:lpstr>
      <vt:lpstr>Retirement product convergence: Annuities</vt:lpstr>
      <vt:lpstr>Summary </vt:lpstr>
      <vt:lpstr>Test Your Understanding</vt:lpstr>
      <vt:lpstr>Pension Funds in HK: the Mandatory Provident Fund</vt:lpstr>
      <vt:lpstr>Pensions in HK: Regulatory Structure</vt:lpstr>
      <vt:lpstr>MPF Structure: Constituent Funds</vt:lpstr>
      <vt:lpstr>Employee Choice Arrangement</vt:lpstr>
      <vt:lpstr>Withdrawal choice arrangement</vt:lpstr>
      <vt:lpstr>Default Investment Strategy</vt:lpstr>
      <vt:lpstr>Default Investment Strategy</vt:lpstr>
      <vt:lpstr>Launch of Tax Deductions for Annuity Premiums and MPF Voluntary Contributions</vt:lpstr>
      <vt:lpstr>Qualifying Deferred Annuity Policy (“QDAP”)</vt:lpstr>
      <vt:lpstr>Summary </vt:lpstr>
      <vt:lpstr>Test Your Understanding</vt:lpstr>
      <vt:lpstr>Current issues: MPF</vt:lpstr>
      <vt:lpstr>Current Issue: Proposals for pension plan in HK</vt:lpstr>
      <vt:lpstr>Current Issue: MPF fees &amp; performance</vt:lpstr>
      <vt:lpstr>China’s Pension and Retirement System</vt:lpstr>
      <vt:lpstr>China’s Pension and Retirement System</vt:lpstr>
      <vt:lpstr>Current issues: Retirement funds and pension funds in Asia: which country has the most advanced system? What is the situation in China? Implications? (Group 14)</vt:lpstr>
      <vt:lpstr>Current Issues for Pension Funds and Retirement Plans</vt:lpstr>
      <vt:lpstr>Total US Retirement Assets and Unfunded Defined Benefit Plan Liabilities Trillions of $, year-end</vt:lpstr>
      <vt:lpstr>Size of Retirement Savings Gap  $ trillions, 2015</vt:lpstr>
      <vt:lpstr>Government pension liabilities</vt:lpstr>
      <vt:lpstr>Summary </vt:lpstr>
      <vt:lpstr>Course Map</vt:lpstr>
      <vt:lpstr>Mutual Funds &amp; Collective Investment Schemes</vt:lpstr>
      <vt:lpstr>Worldwide Regulated Open-End Fund Assets - Trillions of U.S. dollars, 2010-2019 – by assets</vt:lpstr>
      <vt:lpstr>Total Net Assets of Worldwide Regulated Open-End Funds – by region Trillions of U.S. dollars, 2010-2019</vt:lpstr>
      <vt:lpstr>Percentage of Worldwide Regulated Open-End Fund Assets – YE 2019</vt:lpstr>
      <vt:lpstr>Investment Company Industry Employment Estimated number of employees of fund sponsors and their service providers, thousands, selected years</vt:lpstr>
      <vt:lpstr>Investment Company Industry Employment by Job Function (US) % of employees of fund sponsors and their service providers, March 2017</vt:lpstr>
      <vt:lpstr>Vanguard’s AuM</vt:lpstr>
      <vt:lpstr>Five principal benefits of collective investment </vt:lpstr>
      <vt:lpstr>Disadvantages of Collective Investments</vt:lpstr>
      <vt:lpstr>Investment Companies Channel Investment to securities markets % of total market securities held by investment companies, year-end 2015–2018</vt:lpstr>
      <vt:lpstr>Summary </vt:lpstr>
      <vt:lpstr>Test Your Understanding</vt:lpstr>
      <vt:lpstr>Distinguishing Features of Mutual Funds</vt:lpstr>
      <vt:lpstr>Mutual Fund Structure</vt:lpstr>
      <vt:lpstr>The Organizational Structure of a Mutual Fund</vt:lpstr>
      <vt:lpstr>Unit Trusts vs. Mutual Funds</vt:lpstr>
      <vt:lpstr>Types of Mutual Funds</vt:lpstr>
      <vt:lpstr>In the US, Equity Mutual Funds Held More Than Half of Mutual Fund and ETFs Total Net Assets  Percentage of total net assets, year-end 2019</vt:lpstr>
      <vt:lpstr>Money Market Mutual Funds</vt:lpstr>
      <vt:lpstr>Assets in MMF</vt:lpstr>
      <vt:lpstr>MMF vs. MMDA</vt:lpstr>
      <vt:lpstr>The Basic Functioning of a MMF in the United States</vt:lpstr>
      <vt:lpstr>Breaking the buck – what is safe?</vt:lpstr>
      <vt:lpstr>MMF Regulations - 2010</vt:lpstr>
      <vt:lpstr>Regulation of MMMF</vt:lpstr>
      <vt:lpstr>2014 amendments (effective 2016)</vt:lpstr>
      <vt:lpstr>Current issues about money market funds</vt:lpstr>
      <vt:lpstr>Summary </vt:lpstr>
      <vt:lpstr>Index Funds and the shift to passive investing</vt:lpstr>
      <vt:lpstr>Index Funds</vt:lpstr>
      <vt:lpstr>Passive v. Active</vt:lpstr>
      <vt:lpstr>Index Funds Have Grown as a Share of the Fund Market Percent, year-end 2009 and 2019</vt:lpstr>
      <vt:lpstr>Total Net Assets and Number of Index Mutual Funds Have Increased in Recent Years Billions of dollars; year-end, 2009–2019</vt:lpstr>
      <vt:lpstr>Exchange Traded Funds (ETFs)</vt:lpstr>
      <vt:lpstr>ETF</vt:lpstr>
      <vt:lpstr>ETF – creation-redemption process</vt:lpstr>
      <vt:lpstr>ETFs v. MFs  1996-2017</vt:lpstr>
      <vt:lpstr>The United States Has the Largest ETF Market Percentage of total net assets, year-end 2019</vt:lpstr>
      <vt:lpstr>Total Net Assets and Number of ETFs Billions of $, year end</vt:lpstr>
      <vt:lpstr>Top 10  ETF Managers</vt:lpstr>
      <vt:lpstr>Growth of ETFs and ETPs</vt:lpstr>
      <vt:lpstr>Key Issues with ETFs</vt:lpstr>
      <vt:lpstr>Leveraged ETNs</vt:lpstr>
      <vt:lpstr>Summary </vt:lpstr>
      <vt:lpstr>Current issues: ETF (Exchange Traded Funds) development in HK - why so few? (Group 12)</vt:lpstr>
      <vt:lpstr>Mutual Fund Prospectuses and Objectives</vt:lpstr>
      <vt:lpstr>Performance of Mutual Funds</vt:lpstr>
      <vt:lpstr>Active fails</vt:lpstr>
      <vt:lpstr>Index outperformance is hard to maintain</vt:lpstr>
      <vt:lpstr>Performance of US stock mutual funds</vt:lpstr>
      <vt:lpstr>Performance of US stock mutual funds</vt:lpstr>
      <vt:lpstr>Mutual Fund Costs</vt:lpstr>
      <vt:lpstr>Calculating a Mutual Fund’s  Net Asset Value (NAV)</vt:lpstr>
      <vt:lpstr>Fee Structure of Investment Funds</vt:lpstr>
      <vt:lpstr>Funds Total Expense Ratio (TER)</vt:lpstr>
      <vt:lpstr>Mutual Fund Expense Ratios Tend to Fall as Fund Assets Rise  Share classes of actively managed domestic equity mutual funds continuously in existence since 2000</vt:lpstr>
      <vt:lpstr>Expense Ratio of Actively Managed and Index Mutual Funds Have Fallen Percent, 2000-2019</vt:lpstr>
      <vt:lpstr>Fund fees in decline</vt:lpstr>
      <vt:lpstr>Returns from Mutual Funds</vt:lpstr>
      <vt:lpstr>Summary </vt:lpstr>
      <vt:lpstr>Test Your Understanding</vt:lpstr>
      <vt:lpstr>Collective Investments Schemes in Hong Kong</vt:lpstr>
      <vt:lpstr>Collective Investments Schemes in Hong Kong</vt:lpstr>
      <vt:lpstr>Operation of Mutual Funds and Unit Trusts in HK</vt:lpstr>
      <vt:lpstr>Fee Structure for Funds in HK</vt:lpstr>
      <vt:lpstr>Current issues:Mutual Funds in Asia: industry development and main issues. Practical examples in HK?(Group 11)</vt:lpstr>
      <vt:lpstr>China’s asset management industry</vt:lpstr>
      <vt:lpstr>US Households Have More of Their Wealth in Regulated Funds; Chinese Households Have a Lower Share  Percentage of households’ financial wealth, 2017</vt:lpstr>
      <vt:lpstr>The rise of MMF in China</vt:lpstr>
      <vt:lpstr>Net Sales of Money Market Funds in the Asia-Pacific Region Are Related to Chinese Money Market Instrument Returns Annual, 2008–2017</vt:lpstr>
      <vt:lpstr>Mutual Fund Fees in Asia (2019)</vt:lpstr>
      <vt:lpstr>Current issues in mutual funds and asset management</vt:lpstr>
      <vt:lpstr>Growth in asset management</vt:lpstr>
      <vt:lpstr>Summary </vt:lpstr>
      <vt:lpstr>Test Your Understanding</vt:lpstr>
      <vt:lpstr>PowerPoint Presentation</vt:lpstr>
      <vt:lpstr>FINA 1303 THE SHADOW MARKET: ALTERNATIVE INVESTMENTS</vt:lpstr>
      <vt:lpstr>Course Map</vt:lpstr>
      <vt:lpstr>Course Map</vt:lpstr>
      <vt:lpstr>Definition of SWFs</vt:lpstr>
      <vt:lpstr>SWFs global presence (AuM)</vt:lpstr>
      <vt:lpstr>Top SWFs by AuM as of Aug 18</vt:lpstr>
      <vt:lpstr>Concerns about SWFs</vt:lpstr>
      <vt:lpstr>Current issues: Sovereign Wealth Funds in Asia: example of recent investments and controversy surrounding it(Group 18)</vt:lpstr>
      <vt:lpstr>SUMMARY</vt:lpstr>
      <vt:lpstr>Test Your Understanding</vt:lpstr>
      <vt:lpstr>Course Map</vt:lpstr>
      <vt:lpstr>Venture Capital and Private Equity: agenda today</vt:lpstr>
      <vt:lpstr>SOURCES OF CAPITAL FOR STARTUPS</vt:lpstr>
      <vt:lpstr>Angel Investors</vt:lpstr>
      <vt:lpstr>Venture Capital (VC)</vt:lpstr>
      <vt:lpstr>Venture Capital (VC) (Cont’d)</vt:lpstr>
      <vt:lpstr>WHAT DOES A VC DO?</vt:lpstr>
      <vt:lpstr>Structure of a generic Venture Capital Fund</vt:lpstr>
      <vt:lpstr>HOW VENTURE CAPITAL WORKS</vt:lpstr>
      <vt:lpstr>VC IN THE PRIVATE EQUITY MATRIX</vt:lpstr>
      <vt:lpstr>Private Equity</vt:lpstr>
      <vt:lpstr>Definition of PE</vt:lpstr>
      <vt:lpstr>Private Equity - Industry</vt:lpstr>
      <vt:lpstr>Private Equity: Fee structure and performance</vt:lpstr>
      <vt:lpstr>Private Equity Glossary</vt:lpstr>
      <vt:lpstr>Private Equity Glossary (Cont)</vt:lpstr>
      <vt:lpstr>LBO Diagram</vt:lpstr>
      <vt:lpstr>Stages of Investment (PE/VC)</vt:lpstr>
      <vt:lpstr>Summary</vt:lpstr>
      <vt:lpstr>Test Your Understanding</vt:lpstr>
      <vt:lpstr>Private Equity’s J-Curve</vt:lpstr>
      <vt:lpstr>Investment process</vt:lpstr>
      <vt:lpstr>The VC pipeline</vt:lpstr>
      <vt:lpstr>PowerPoint Presentation</vt:lpstr>
      <vt:lpstr>The Life Cycle of a PE Fund</vt:lpstr>
      <vt:lpstr>Current Issues in PE and VC</vt:lpstr>
      <vt:lpstr>SUMMARY</vt:lpstr>
      <vt:lpstr>Test Your Understanding</vt:lpstr>
      <vt:lpstr>Current issues: Private Equity Funds in Asia: what is the trend? What is happening in China? In India? What are the issues? Implications?(Group 17)</vt:lpstr>
      <vt:lpstr>Course Map</vt:lpstr>
      <vt:lpstr>What is a Hedge Fund?</vt:lpstr>
      <vt:lpstr>What is a hedge fund?</vt:lpstr>
      <vt:lpstr>Hedge Funds Characteristics</vt:lpstr>
      <vt:lpstr>Who are the investors?</vt:lpstr>
      <vt:lpstr>Sources of underlying capital directed to HF industry</vt:lpstr>
      <vt:lpstr>Key Features of Hedge Funds</vt:lpstr>
      <vt:lpstr>HF Glossary</vt:lpstr>
      <vt:lpstr>HF Glossary (Cont)</vt:lpstr>
      <vt:lpstr>97% of HF managers use high water mark, 1/3 use hurdle rates</vt:lpstr>
      <vt:lpstr>HF Glossary (Cont)</vt:lpstr>
      <vt:lpstr>SUMMARY</vt:lpstr>
      <vt:lpstr>Test Your Understanding</vt:lpstr>
      <vt:lpstr>Top Hedge Fund Managers  by AuM as of June 2018</vt:lpstr>
      <vt:lpstr>Hedge Funds launched, by strategy</vt:lpstr>
      <vt:lpstr>Funds of Hedge Funds</vt:lpstr>
      <vt:lpstr>Current Issues about Hedge Funds</vt:lpstr>
      <vt:lpstr>Current issues: hedge fund performance</vt:lpstr>
      <vt:lpstr>Current issues: Hedge Funds in Asia: what is the trend? What is the performance? What are the issues?(Group 16)</vt:lpstr>
      <vt:lpstr>Hedge Funds in Hong Kong</vt:lpstr>
      <vt:lpstr>HF AuM in Asia</vt:lpstr>
      <vt:lpstr>SUMMARY</vt:lpstr>
      <vt:lpstr>FINA 1303 FINANCIAL REGULATION &amp; MONETARY POLICY</vt:lpstr>
      <vt:lpstr>Course Map</vt:lpstr>
      <vt:lpstr>Course Map</vt:lpstr>
      <vt:lpstr>Class discussion</vt:lpstr>
      <vt:lpstr>Goals of Financial Regulation</vt:lpstr>
      <vt:lpstr>Goals of Financial Regulation (Cont)</vt:lpstr>
      <vt:lpstr>Fair and effective markets</vt:lpstr>
      <vt:lpstr>Regulation of Financial Sector</vt:lpstr>
      <vt:lpstr>Financial Regulation in the US and Abroad </vt:lpstr>
      <vt:lpstr>Governance and Compliance…             </vt:lpstr>
      <vt:lpstr>Regulatory Pendulum: CRIC</vt:lpstr>
      <vt:lpstr>Cost of the GFC</vt:lpstr>
      <vt:lpstr>Effect of the GFC</vt:lpstr>
      <vt:lpstr>…not that easy</vt:lpstr>
      <vt:lpstr>The regulatory landscape</vt:lpstr>
      <vt:lpstr>EU financial supervision framework</vt:lpstr>
      <vt:lpstr>PowerPoint Presentation</vt:lpstr>
      <vt:lpstr>Snapshot of Dodd-Frank Act 2010</vt:lpstr>
      <vt:lpstr>Snapshot of Dodd-Frank Act 2010</vt:lpstr>
      <vt:lpstr>US financial industry regulatory web</vt:lpstr>
      <vt:lpstr>Global Regulation</vt:lpstr>
      <vt:lpstr>International organisations concerned with financial stability</vt:lpstr>
      <vt:lpstr>SUMMARY</vt:lpstr>
      <vt:lpstr>Test Your Understanding</vt:lpstr>
      <vt:lpstr>Course Map</vt:lpstr>
      <vt:lpstr>Basic Categories of Banking Regulation</vt:lpstr>
      <vt:lpstr>Bank Supervision: Chartering and Examination</vt:lpstr>
      <vt:lpstr>Bank Supervision</vt:lpstr>
      <vt:lpstr>Disclosure Requirements &amp; Consumer Protection </vt:lpstr>
      <vt:lpstr>Restrictions on Competition</vt:lpstr>
      <vt:lpstr>Restriction on Assets Holdings</vt:lpstr>
      <vt:lpstr>SUMMARY</vt:lpstr>
      <vt:lpstr>Test Your Understanding</vt:lpstr>
      <vt:lpstr>Prudential ratios -  liquidity &amp; reserve requirements</vt:lpstr>
      <vt:lpstr>Prudential ratios - capital requirements</vt:lpstr>
      <vt:lpstr>Calculating the Leverage Ratio</vt:lpstr>
      <vt:lpstr>Capital Structure and BIS Ratio (Basel I)</vt:lpstr>
      <vt:lpstr>Capital Adequacy Ratio “BIS ratio” Basel I</vt:lpstr>
      <vt:lpstr>Capital Adequacy Ratio “BIS Ratio” Basel I (Continued)</vt:lpstr>
      <vt:lpstr>Capital Adequacy Ratio “BIS ratio” Basel I (Continued)</vt:lpstr>
      <vt:lpstr>Capital Adequacy Ratio “BIS ratio” Basel I (Continued)</vt:lpstr>
      <vt:lpstr>Calculating the BIS Ratio (Basel I CAR)</vt:lpstr>
      <vt:lpstr>Calculating Risk-Adjusted Requirements</vt:lpstr>
      <vt:lpstr>Calculating Basel I (BIS) Ratio</vt:lpstr>
      <vt:lpstr>SUMMARY</vt:lpstr>
      <vt:lpstr>Test Your Understanding</vt:lpstr>
      <vt:lpstr>1996 Market Risk Amendment</vt:lpstr>
      <vt:lpstr>The Second Basel Capital Accord (Basel II)</vt:lpstr>
      <vt:lpstr>The Second Basel Capital Accord (Basel II)</vt:lpstr>
      <vt:lpstr>Basel II (Three-pillar structure)</vt:lpstr>
      <vt:lpstr>Basel II implementation issues</vt:lpstr>
      <vt:lpstr>4Q08 Survey of US Banking Executives: Do you Expect Your Capital Requirements to Rise Under Basel II? </vt:lpstr>
      <vt:lpstr>Basel III – response to GFC</vt:lpstr>
      <vt:lpstr>Comparison of Basel regimes</vt:lpstr>
      <vt:lpstr>Basel III – New Leverage Ratio</vt:lpstr>
      <vt:lpstr>How to measure banks</vt:lpstr>
      <vt:lpstr>Basel III – New Liquidity Policy </vt:lpstr>
      <vt:lpstr>Basel III – new Liquidity and Funding Ratios</vt:lpstr>
      <vt:lpstr>Issues with Basel III</vt:lpstr>
      <vt:lpstr>Central Banking in Asia: what are the most recent developments? </vt:lpstr>
      <vt:lpstr>Summary </vt:lpstr>
      <vt:lpstr>Test Your Understanding</vt:lpstr>
      <vt:lpstr>Important other regulatory issues</vt:lpstr>
      <vt:lpstr>Impact of banking regulation: stronger global banks</vt:lpstr>
      <vt:lpstr>How banks got there</vt:lpstr>
      <vt:lpstr>Result: Less profitable global banks</vt:lpstr>
      <vt:lpstr>Domestic banks Tier 1 capital to risk-weighted assets</vt:lpstr>
      <vt:lpstr>Government Safety Net: deposit insurance and lender of last resort</vt:lpstr>
      <vt:lpstr>Current issues in regulation</vt:lpstr>
      <vt:lpstr>The revolving door issue: independence of regulators? </vt:lpstr>
      <vt:lpstr>Course Map</vt:lpstr>
      <vt:lpstr>HK Financial Services Regulation</vt:lpstr>
      <vt:lpstr>Who is who in HK financial services regulation?</vt:lpstr>
      <vt:lpstr>Role of the HKMA</vt:lpstr>
      <vt:lpstr>Monetary Policy in Hong Kong</vt:lpstr>
      <vt:lpstr>HKMA initiatives : SVFs</vt:lpstr>
      <vt:lpstr>HKMA initiatives: Virtual Banks in Hong Kong</vt:lpstr>
      <vt:lpstr>PowerPoint Presentation</vt:lpstr>
      <vt:lpstr>Latest FinTech Initiatives</vt:lpstr>
      <vt:lpstr>HKMA measures to respond to pandemic</vt:lpstr>
      <vt:lpstr>Fighting the Virus and Supporting the Economy</vt:lpstr>
      <vt:lpstr>Summary </vt:lpstr>
      <vt:lpstr>Test Your Understanding</vt:lpstr>
      <vt:lpstr>China’s Financial Regulators (pre-reform)</vt:lpstr>
      <vt:lpstr>China’s Financial Regulators (post-reform)</vt:lpstr>
      <vt:lpstr>Summary</vt:lpstr>
      <vt:lpstr>Course Map</vt:lpstr>
      <vt:lpstr>Banking Regulation and Monetary Policy (in normal times – pre-pandemic)</vt:lpstr>
      <vt:lpstr>Central Banking</vt:lpstr>
      <vt:lpstr>Purpose of the Fed</vt:lpstr>
      <vt:lpstr>Responsibilities of the Fed</vt:lpstr>
      <vt:lpstr>Formal Structure of the Federal Reserve System</vt:lpstr>
      <vt:lpstr>Formal Structure of the Federal Reserve System</vt:lpstr>
      <vt:lpstr>Twelve Federal Reserve Banks</vt:lpstr>
      <vt:lpstr>Twelve Federal Reserve Banks (Cont)</vt:lpstr>
      <vt:lpstr>Federal Reserve Banks</vt:lpstr>
      <vt:lpstr>The Federal Reserve Bank of New York</vt:lpstr>
      <vt:lpstr>Federal Reserve Bank Functions</vt:lpstr>
      <vt:lpstr>Member Banks</vt:lpstr>
      <vt:lpstr>Board of Governors</vt:lpstr>
      <vt:lpstr>Current members of the BOG</vt:lpstr>
      <vt:lpstr>Chair of the Federal Reserve System</vt:lpstr>
      <vt:lpstr>Federal Open Market Committee (FOMC)</vt:lpstr>
      <vt:lpstr>Federal Open Market Committee (FOMC) (Cont)</vt:lpstr>
      <vt:lpstr>How Independent is the Fed?</vt:lpstr>
      <vt:lpstr>Summary</vt:lpstr>
      <vt:lpstr>Test Your Understanding</vt:lpstr>
      <vt:lpstr>Course Map</vt:lpstr>
      <vt:lpstr>European Central Bank</vt:lpstr>
      <vt:lpstr>Bank of England</vt:lpstr>
      <vt:lpstr>Bank of England (Cont)</vt:lpstr>
      <vt:lpstr>Bank of Canada</vt:lpstr>
      <vt:lpstr>Bank of Japan</vt:lpstr>
      <vt:lpstr>Central Banking in Asia: what are the most recent developments? </vt:lpstr>
      <vt:lpstr>People’s Bank of China</vt:lpstr>
      <vt:lpstr>People’s Bank of China (Cont)</vt:lpstr>
      <vt:lpstr>China’s financial reforms: deposit insurance</vt:lpstr>
      <vt:lpstr>Who is who?</vt:lpstr>
      <vt:lpstr>Comparison of Asian central banks monetary policy goal &amp; tool sets</vt:lpstr>
      <vt:lpstr>Comparison of Asian central banks monetary policy goal &amp; tool sets</vt:lpstr>
      <vt:lpstr>Summary </vt:lpstr>
      <vt:lpstr>Test Your Understanding</vt:lpstr>
      <vt:lpstr>Course Map</vt:lpstr>
      <vt:lpstr>Fiscal &amp; Monetary Policy</vt:lpstr>
      <vt:lpstr>Goals of Monetary Policy</vt:lpstr>
      <vt:lpstr>Fed Goals (before pandemic)</vt:lpstr>
      <vt:lpstr>New Fed Goals (post-Pandemic)</vt:lpstr>
      <vt:lpstr>The Federal Reserve’s Balance Sheet</vt:lpstr>
      <vt:lpstr>Balance Sheet of the Federal Reserve (in billions of dollars, 2004)</vt:lpstr>
      <vt:lpstr>Key role of reserves in monetary policy</vt:lpstr>
      <vt:lpstr>Objective of Monetary Policy</vt:lpstr>
      <vt:lpstr>Monetary Policy Tools, old and new</vt:lpstr>
      <vt:lpstr>Tools of Monetary Policy: Open Market Operations</vt:lpstr>
      <vt:lpstr>Impact of Open Market Purchase from the public on Fed’s Balance Sheet</vt:lpstr>
      <vt:lpstr>Tools of Monetary Policy: Discount Loans</vt:lpstr>
      <vt:lpstr>Tools of Monetary Policy: Discount Loans</vt:lpstr>
      <vt:lpstr>Impact of Discount Lending on the Federal Reserve Balance Sheet</vt:lpstr>
      <vt:lpstr>Tools of Monetary Policy: Reserve Requirements</vt:lpstr>
      <vt:lpstr>Summary </vt:lpstr>
      <vt:lpstr>Test Your Understanding</vt:lpstr>
      <vt:lpstr>Recent tools</vt:lpstr>
      <vt:lpstr>NIRP (not yet deployed in US)….</vt:lpstr>
      <vt:lpstr>….although….</vt:lpstr>
      <vt:lpstr>Tools deployed during GFC</vt:lpstr>
      <vt:lpstr>New new tools (pandemic)</vt:lpstr>
      <vt:lpstr>Current news &amp; issues</vt:lpstr>
      <vt:lpstr>Monetary Policy in China: what is PBOC's policy? What instruments does it use? How is it evolving? Issues and implications?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 Tsun LEUNG</dc:creator>
  <cp:lastModifiedBy>Ko Tsun LEUNG</cp:lastModifiedBy>
  <cp:revision>4</cp:revision>
  <dcterms:created xsi:type="dcterms:W3CDTF">2021-05-21T15:38:39Z</dcterms:created>
  <dcterms:modified xsi:type="dcterms:W3CDTF">2021-05-22T02:14:13Z</dcterms:modified>
</cp:coreProperties>
</file>